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5" r:id="rId7"/>
    <p:sldId id="260" r:id="rId8"/>
    <p:sldId id="266" r:id="rId9"/>
    <p:sldId id="267" r:id="rId10"/>
    <p:sldId id="261" r:id="rId11"/>
    <p:sldId id="268" r:id="rId12"/>
    <p:sldId id="262" r:id="rId13"/>
    <p:sldId id="269"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383F7D5-BB73-42DC-8F82-FDCE7FB24475}" v="11" dt="2025-01-31T02:27:47.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60"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 Yost" userId="9b5a6cf492109805" providerId="LiveId" clId="{7383F7D5-BB73-42DC-8F82-FDCE7FB24475}"/>
    <pc:docChg chg="undo custSel addSld modSld">
      <pc:chgData name="Steve H. Yost" userId="9b5a6cf492109805" providerId="LiveId" clId="{7383F7D5-BB73-42DC-8F82-FDCE7FB24475}" dt="2025-01-31T02:37:43.116" v="407" actId="403"/>
      <pc:docMkLst>
        <pc:docMk/>
      </pc:docMkLst>
      <pc:sldChg chg="modSp new mod">
        <pc:chgData name="Steve H. Yost" userId="9b5a6cf492109805" providerId="LiveId" clId="{7383F7D5-BB73-42DC-8F82-FDCE7FB24475}" dt="2025-01-31T02:31:29.021" v="346" actId="14100"/>
        <pc:sldMkLst>
          <pc:docMk/>
          <pc:sldMk cId="2887765648" sldId="264"/>
        </pc:sldMkLst>
        <pc:spChg chg="mod">
          <ac:chgData name="Steve H. Yost" userId="9b5a6cf492109805" providerId="LiveId" clId="{7383F7D5-BB73-42DC-8F82-FDCE7FB24475}" dt="2025-01-31T02:19:53.660" v="142" actId="27636"/>
          <ac:spMkLst>
            <pc:docMk/>
            <pc:sldMk cId="2887765648" sldId="264"/>
            <ac:spMk id="2" creationId="{86540C67-0269-C948-0EB2-6273AADFCF55}"/>
          </ac:spMkLst>
        </pc:spChg>
        <pc:spChg chg="mod">
          <ac:chgData name="Steve H. Yost" userId="9b5a6cf492109805" providerId="LiveId" clId="{7383F7D5-BB73-42DC-8F82-FDCE7FB24475}" dt="2025-01-31T02:31:29.021" v="346" actId="14100"/>
          <ac:spMkLst>
            <pc:docMk/>
            <pc:sldMk cId="2887765648" sldId="264"/>
            <ac:spMk id="3" creationId="{13D436D1-380E-4E07-AEDE-D1C2CF3DACCB}"/>
          </ac:spMkLst>
        </pc:spChg>
      </pc:sldChg>
      <pc:sldChg chg="addSp delSp modSp new mod">
        <pc:chgData name="Steve H. Yost" userId="9b5a6cf492109805" providerId="LiveId" clId="{7383F7D5-BB73-42DC-8F82-FDCE7FB24475}" dt="2025-01-31T02:32:13.060" v="347" actId="255"/>
        <pc:sldMkLst>
          <pc:docMk/>
          <pc:sldMk cId="3170296141" sldId="265"/>
        </pc:sldMkLst>
        <pc:spChg chg="mod">
          <ac:chgData name="Steve H. Yost" userId="9b5a6cf492109805" providerId="LiveId" clId="{7383F7D5-BB73-42DC-8F82-FDCE7FB24475}" dt="2025-01-31T02:20:31.205" v="147" actId="14100"/>
          <ac:spMkLst>
            <pc:docMk/>
            <pc:sldMk cId="3170296141" sldId="265"/>
            <ac:spMk id="2" creationId="{EE12E6E5-58BC-6A0C-EE4F-6A854A304BC4}"/>
          </ac:spMkLst>
        </pc:spChg>
        <pc:spChg chg="add del mod">
          <ac:chgData name="Steve H. Yost" userId="9b5a6cf492109805" providerId="LiveId" clId="{7383F7D5-BB73-42DC-8F82-FDCE7FB24475}" dt="2025-01-31T02:32:13.060" v="347" actId="255"/>
          <ac:spMkLst>
            <pc:docMk/>
            <pc:sldMk cId="3170296141" sldId="265"/>
            <ac:spMk id="3" creationId="{83DB777D-5DCF-C5B8-1611-F47E3DCA259F}"/>
          </ac:spMkLst>
        </pc:spChg>
        <pc:spChg chg="add mod">
          <ac:chgData name="Steve H. Yost" userId="9b5a6cf492109805" providerId="LiveId" clId="{7383F7D5-BB73-42DC-8F82-FDCE7FB24475}" dt="2025-01-31T02:15:37.744" v="68"/>
          <ac:spMkLst>
            <pc:docMk/>
            <pc:sldMk cId="3170296141" sldId="265"/>
            <ac:spMk id="4" creationId="{82F3D0DA-45EA-606F-0F4A-9D10A4DBC9DF}"/>
          </ac:spMkLst>
        </pc:spChg>
        <pc:spChg chg="add mod">
          <ac:chgData name="Steve H. Yost" userId="9b5a6cf492109805" providerId="LiveId" clId="{7383F7D5-BB73-42DC-8F82-FDCE7FB24475}" dt="2025-01-31T02:15:43.071" v="70"/>
          <ac:spMkLst>
            <pc:docMk/>
            <pc:sldMk cId="3170296141" sldId="265"/>
            <ac:spMk id="5" creationId="{B50E5E80-B368-84FC-BB1F-5DFF3EF18CF3}"/>
          </ac:spMkLst>
        </pc:spChg>
        <pc:spChg chg="add mod">
          <ac:chgData name="Steve H. Yost" userId="9b5a6cf492109805" providerId="LiveId" clId="{7383F7D5-BB73-42DC-8F82-FDCE7FB24475}" dt="2025-01-31T02:15:54.294" v="72"/>
          <ac:spMkLst>
            <pc:docMk/>
            <pc:sldMk cId="3170296141" sldId="265"/>
            <ac:spMk id="6" creationId="{B2A8A74D-0588-83B9-236A-8F6CE779FE0D}"/>
          </ac:spMkLst>
        </pc:spChg>
        <pc:spChg chg="add mod">
          <ac:chgData name="Steve H. Yost" userId="9b5a6cf492109805" providerId="LiveId" clId="{7383F7D5-BB73-42DC-8F82-FDCE7FB24475}" dt="2025-01-31T02:16:12.770" v="74"/>
          <ac:spMkLst>
            <pc:docMk/>
            <pc:sldMk cId="3170296141" sldId="265"/>
            <ac:spMk id="7" creationId="{C39B9902-CB71-7426-23D6-D2215B9B8F33}"/>
          </ac:spMkLst>
        </pc:spChg>
      </pc:sldChg>
      <pc:sldChg chg="modSp new mod">
        <pc:chgData name="Steve H. Yost" userId="9b5a6cf492109805" providerId="LiveId" clId="{7383F7D5-BB73-42DC-8F82-FDCE7FB24475}" dt="2025-01-31T02:32:48.622" v="348" actId="255"/>
        <pc:sldMkLst>
          <pc:docMk/>
          <pc:sldMk cId="4272259988" sldId="266"/>
        </pc:sldMkLst>
        <pc:spChg chg="mod">
          <ac:chgData name="Steve H. Yost" userId="9b5a6cf492109805" providerId="LiveId" clId="{7383F7D5-BB73-42DC-8F82-FDCE7FB24475}" dt="2025-01-31T02:23:16.666" v="182" actId="20577"/>
          <ac:spMkLst>
            <pc:docMk/>
            <pc:sldMk cId="4272259988" sldId="266"/>
            <ac:spMk id="2" creationId="{357CBC82-FAF1-6D7A-32CE-BE63DB22E2DE}"/>
          </ac:spMkLst>
        </pc:spChg>
        <pc:spChg chg="mod">
          <ac:chgData name="Steve H. Yost" userId="9b5a6cf492109805" providerId="LiveId" clId="{7383F7D5-BB73-42DC-8F82-FDCE7FB24475}" dt="2025-01-31T02:32:48.622" v="348" actId="255"/>
          <ac:spMkLst>
            <pc:docMk/>
            <pc:sldMk cId="4272259988" sldId="266"/>
            <ac:spMk id="3" creationId="{0C1AEC7E-892D-17E0-2724-9B1F89B860F2}"/>
          </ac:spMkLst>
        </pc:spChg>
      </pc:sldChg>
      <pc:sldChg chg="addSp delSp modSp new mod">
        <pc:chgData name="Steve H. Yost" userId="9b5a6cf492109805" providerId="LiveId" clId="{7383F7D5-BB73-42DC-8F82-FDCE7FB24475}" dt="2025-01-31T02:34:58.264" v="363" actId="1076"/>
        <pc:sldMkLst>
          <pc:docMk/>
          <pc:sldMk cId="2069827955" sldId="267"/>
        </pc:sldMkLst>
        <pc:spChg chg="mod">
          <ac:chgData name="Steve H. Yost" userId="9b5a6cf492109805" providerId="LiveId" clId="{7383F7D5-BB73-42DC-8F82-FDCE7FB24475}" dt="2025-01-31T02:24:04.585" v="230" actId="20577"/>
          <ac:spMkLst>
            <pc:docMk/>
            <pc:sldMk cId="2069827955" sldId="267"/>
            <ac:spMk id="2" creationId="{59A9A6A7-4A46-4D99-541C-7F0FDBF5BCF3}"/>
          </ac:spMkLst>
        </pc:spChg>
        <pc:spChg chg="add del mod">
          <ac:chgData name="Steve H. Yost" userId="9b5a6cf492109805" providerId="LiveId" clId="{7383F7D5-BB73-42DC-8F82-FDCE7FB24475}" dt="2025-01-31T02:34:50.110" v="362" actId="20577"/>
          <ac:spMkLst>
            <pc:docMk/>
            <pc:sldMk cId="2069827955" sldId="267"/>
            <ac:spMk id="3" creationId="{DF5F21E6-1965-1F42-74B7-B35FAA7FD7D0}"/>
          </ac:spMkLst>
        </pc:spChg>
        <pc:spChg chg="add mod">
          <ac:chgData name="Steve H. Yost" userId="9b5a6cf492109805" providerId="LiveId" clId="{7383F7D5-BB73-42DC-8F82-FDCE7FB24475}" dt="2025-01-31T02:24:29.511" v="234"/>
          <ac:spMkLst>
            <pc:docMk/>
            <pc:sldMk cId="2069827955" sldId="267"/>
            <ac:spMk id="4" creationId="{5ED6EE1C-1B1E-D429-2ACB-391CBDF83909}"/>
          </ac:spMkLst>
        </pc:spChg>
        <pc:picChg chg="add mod">
          <ac:chgData name="Steve H. Yost" userId="9b5a6cf492109805" providerId="LiveId" clId="{7383F7D5-BB73-42DC-8F82-FDCE7FB24475}" dt="2025-01-31T02:34:58.264" v="363" actId="1076"/>
          <ac:picMkLst>
            <pc:docMk/>
            <pc:sldMk cId="2069827955" sldId="267"/>
            <ac:picMk id="6" creationId="{BB0A27CB-8EB4-28E2-7425-74BB3A92FA4C}"/>
          </ac:picMkLst>
        </pc:picChg>
      </pc:sldChg>
      <pc:sldChg chg="modSp new mod">
        <pc:chgData name="Steve H. Yost" userId="9b5a6cf492109805" providerId="LiveId" clId="{7383F7D5-BB73-42DC-8F82-FDCE7FB24475}" dt="2025-01-31T02:33:49.679" v="350" actId="20577"/>
        <pc:sldMkLst>
          <pc:docMk/>
          <pc:sldMk cId="797261733" sldId="268"/>
        </pc:sldMkLst>
        <pc:spChg chg="mod">
          <ac:chgData name="Steve H. Yost" userId="9b5a6cf492109805" providerId="LiveId" clId="{7383F7D5-BB73-42DC-8F82-FDCE7FB24475}" dt="2025-01-31T02:29:09.661" v="310" actId="14100"/>
          <ac:spMkLst>
            <pc:docMk/>
            <pc:sldMk cId="797261733" sldId="268"/>
            <ac:spMk id="2" creationId="{14D2C8EF-4E90-B3AF-9649-ECC8BC0631FC}"/>
          </ac:spMkLst>
        </pc:spChg>
        <pc:spChg chg="mod">
          <ac:chgData name="Steve H. Yost" userId="9b5a6cf492109805" providerId="LiveId" clId="{7383F7D5-BB73-42DC-8F82-FDCE7FB24475}" dt="2025-01-31T02:33:49.679" v="350" actId="20577"/>
          <ac:spMkLst>
            <pc:docMk/>
            <pc:sldMk cId="797261733" sldId="268"/>
            <ac:spMk id="3" creationId="{B1AEC270-B27A-50EA-66F0-5BDAE8FB1AF5}"/>
          </ac:spMkLst>
        </pc:spChg>
      </pc:sldChg>
      <pc:sldChg chg="modSp new mod">
        <pc:chgData name="Steve H. Yost" userId="9b5a6cf492109805" providerId="LiveId" clId="{7383F7D5-BB73-42DC-8F82-FDCE7FB24475}" dt="2025-01-31T02:37:43.116" v="407" actId="403"/>
        <pc:sldMkLst>
          <pc:docMk/>
          <pc:sldMk cId="1325954467" sldId="269"/>
        </pc:sldMkLst>
        <pc:spChg chg="mod">
          <ac:chgData name="Steve H. Yost" userId="9b5a6cf492109805" providerId="LiveId" clId="{7383F7D5-BB73-42DC-8F82-FDCE7FB24475}" dt="2025-01-31T02:37:23.100" v="402" actId="14100"/>
          <ac:spMkLst>
            <pc:docMk/>
            <pc:sldMk cId="1325954467" sldId="269"/>
            <ac:spMk id="2" creationId="{8D2463EA-E245-4A90-9470-F3D77A4DF62D}"/>
          </ac:spMkLst>
        </pc:spChg>
        <pc:spChg chg="mod">
          <ac:chgData name="Steve H. Yost" userId="9b5a6cf492109805" providerId="LiveId" clId="{7383F7D5-BB73-42DC-8F82-FDCE7FB24475}" dt="2025-01-31T02:37:43.116" v="407" actId="403"/>
          <ac:spMkLst>
            <pc:docMk/>
            <pc:sldMk cId="1325954467" sldId="269"/>
            <ac:spMk id="3" creationId="{C674C522-7F8F-D5E3-CE1A-3970F14536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323DE-6F28-DBB1-CA37-87C54E9E79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CDC1C9-0A9E-89D1-20EA-9D2AFE3546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BED7F1-0558-11F1-0CE5-4B83E3DCC690}"/>
              </a:ext>
            </a:extLst>
          </p:cNvPr>
          <p:cNvSpPr>
            <a:spLocks noGrp="1"/>
          </p:cNvSpPr>
          <p:nvPr>
            <p:ph type="dt" sz="half" idx="10"/>
          </p:nvPr>
        </p:nvSpPr>
        <p:spPr/>
        <p:txBody>
          <a:bodyPr/>
          <a:lstStyle/>
          <a:p>
            <a:fld id="{B39DB6D8-D897-47EB-B13C-F7D5E8B7745B}" type="datetimeFigureOut">
              <a:rPr lang="en-US" smtClean="0"/>
              <a:t>1/30/2025</a:t>
            </a:fld>
            <a:endParaRPr lang="en-US"/>
          </a:p>
        </p:txBody>
      </p:sp>
      <p:sp>
        <p:nvSpPr>
          <p:cNvPr id="5" name="Footer Placeholder 4">
            <a:extLst>
              <a:ext uri="{FF2B5EF4-FFF2-40B4-BE49-F238E27FC236}">
                <a16:creationId xmlns:a16="http://schemas.microsoft.com/office/drawing/2014/main" id="{FA40B411-A9AF-85EC-A47F-A232DA563D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340514-E5AD-B85F-54BD-83F9C4DAECBB}"/>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584314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26D1-1A04-8628-1C91-0334269725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8A88B3-ED11-482B-ACDC-AF44FE0018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98C7D9-0846-0068-9C96-0468D31703FD}"/>
              </a:ext>
            </a:extLst>
          </p:cNvPr>
          <p:cNvSpPr>
            <a:spLocks noGrp="1"/>
          </p:cNvSpPr>
          <p:nvPr>
            <p:ph type="dt" sz="half" idx="10"/>
          </p:nvPr>
        </p:nvSpPr>
        <p:spPr/>
        <p:txBody>
          <a:bodyPr/>
          <a:lstStyle/>
          <a:p>
            <a:fld id="{B39DB6D8-D897-47EB-B13C-F7D5E8B7745B}" type="datetimeFigureOut">
              <a:rPr lang="en-US" smtClean="0"/>
              <a:t>1/30/2025</a:t>
            </a:fld>
            <a:endParaRPr lang="en-US"/>
          </a:p>
        </p:txBody>
      </p:sp>
      <p:sp>
        <p:nvSpPr>
          <p:cNvPr id="5" name="Footer Placeholder 4">
            <a:extLst>
              <a:ext uri="{FF2B5EF4-FFF2-40B4-BE49-F238E27FC236}">
                <a16:creationId xmlns:a16="http://schemas.microsoft.com/office/drawing/2014/main" id="{454D4A7F-0F57-EBE9-A529-8B1F0F620E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BCEBA6-4B20-960C-2E3B-7DF16E3782EF}"/>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983195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28B7AA-33A0-96FD-716B-1AEF74F186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342679-19F2-EA61-2190-28A57DF046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FC41F-E634-5C15-050B-529144AC7844}"/>
              </a:ext>
            </a:extLst>
          </p:cNvPr>
          <p:cNvSpPr>
            <a:spLocks noGrp="1"/>
          </p:cNvSpPr>
          <p:nvPr>
            <p:ph type="dt" sz="half" idx="10"/>
          </p:nvPr>
        </p:nvSpPr>
        <p:spPr/>
        <p:txBody>
          <a:bodyPr/>
          <a:lstStyle/>
          <a:p>
            <a:fld id="{B39DB6D8-D897-47EB-B13C-F7D5E8B7745B}" type="datetimeFigureOut">
              <a:rPr lang="en-US" smtClean="0"/>
              <a:t>1/30/2025</a:t>
            </a:fld>
            <a:endParaRPr lang="en-US"/>
          </a:p>
        </p:txBody>
      </p:sp>
      <p:sp>
        <p:nvSpPr>
          <p:cNvPr id="5" name="Footer Placeholder 4">
            <a:extLst>
              <a:ext uri="{FF2B5EF4-FFF2-40B4-BE49-F238E27FC236}">
                <a16:creationId xmlns:a16="http://schemas.microsoft.com/office/drawing/2014/main" id="{C3958EE5-572B-B011-710C-C5072BF655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26DD71-BC61-9DF6-3520-76C5CE3610FE}"/>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34821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0C696-9769-574B-430E-47B1DEBF69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CB44FC-8EBF-AF39-1C4C-CC31EE2BD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0484D-A8A5-7F20-7E42-6ABBC2C137D9}"/>
              </a:ext>
            </a:extLst>
          </p:cNvPr>
          <p:cNvSpPr>
            <a:spLocks noGrp="1"/>
          </p:cNvSpPr>
          <p:nvPr>
            <p:ph type="dt" sz="half" idx="10"/>
          </p:nvPr>
        </p:nvSpPr>
        <p:spPr/>
        <p:txBody>
          <a:bodyPr/>
          <a:lstStyle/>
          <a:p>
            <a:fld id="{B39DB6D8-D897-47EB-B13C-F7D5E8B7745B}" type="datetimeFigureOut">
              <a:rPr lang="en-US" smtClean="0"/>
              <a:t>1/30/2025</a:t>
            </a:fld>
            <a:endParaRPr lang="en-US"/>
          </a:p>
        </p:txBody>
      </p:sp>
      <p:sp>
        <p:nvSpPr>
          <p:cNvPr id="5" name="Footer Placeholder 4">
            <a:extLst>
              <a:ext uri="{FF2B5EF4-FFF2-40B4-BE49-F238E27FC236}">
                <a16:creationId xmlns:a16="http://schemas.microsoft.com/office/drawing/2014/main" id="{7C104558-1B2B-7383-588E-53B9067F99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F29EE-C7C3-A981-F3DC-300761A99EA2}"/>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7974927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C43C0-55D6-A1AA-BC3B-16897435FB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554810-9E57-A3C0-AE4F-A7C06B0707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F4C525-22B6-E415-7BC6-599D39F916E9}"/>
              </a:ext>
            </a:extLst>
          </p:cNvPr>
          <p:cNvSpPr>
            <a:spLocks noGrp="1"/>
          </p:cNvSpPr>
          <p:nvPr>
            <p:ph type="dt" sz="half" idx="10"/>
          </p:nvPr>
        </p:nvSpPr>
        <p:spPr/>
        <p:txBody>
          <a:bodyPr/>
          <a:lstStyle/>
          <a:p>
            <a:fld id="{B39DB6D8-D897-47EB-B13C-F7D5E8B7745B}" type="datetimeFigureOut">
              <a:rPr lang="en-US" smtClean="0"/>
              <a:t>1/30/2025</a:t>
            </a:fld>
            <a:endParaRPr lang="en-US"/>
          </a:p>
        </p:txBody>
      </p:sp>
      <p:sp>
        <p:nvSpPr>
          <p:cNvPr id="5" name="Footer Placeholder 4">
            <a:extLst>
              <a:ext uri="{FF2B5EF4-FFF2-40B4-BE49-F238E27FC236}">
                <a16:creationId xmlns:a16="http://schemas.microsoft.com/office/drawing/2014/main" id="{34616BC5-6C8F-CE65-B727-C44B79CBB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9479DD-688D-C855-6088-1D11691E4C27}"/>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776435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9A8D3-9F0E-223F-0318-FEF058BA0C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5E1D61-8C33-3823-C1ED-715577E115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21EA0-3CE4-19A1-91FA-665F7B94CD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06A8BB-0E87-2039-D5A9-2E9AA208C3C6}"/>
              </a:ext>
            </a:extLst>
          </p:cNvPr>
          <p:cNvSpPr>
            <a:spLocks noGrp="1"/>
          </p:cNvSpPr>
          <p:nvPr>
            <p:ph type="dt" sz="half" idx="10"/>
          </p:nvPr>
        </p:nvSpPr>
        <p:spPr/>
        <p:txBody>
          <a:bodyPr/>
          <a:lstStyle/>
          <a:p>
            <a:fld id="{B39DB6D8-D897-47EB-B13C-F7D5E8B7745B}" type="datetimeFigureOut">
              <a:rPr lang="en-US" smtClean="0"/>
              <a:t>1/30/2025</a:t>
            </a:fld>
            <a:endParaRPr lang="en-US"/>
          </a:p>
        </p:txBody>
      </p:sp>
      <p:sp>
        <p:nvSpPr>
          <p:cNvPr id="6" name="Footer Placeholder 5">
            <a:extLst>
              <a:ext uri="{FF2B5EF4-FFF2-40B4-BE49-F238E27FC236}">
                <a16:creationId xmlns:a16="http://schemas.microsoft.com/office/drawing/2014/main" id="{C38A57FA-4AC7-333C-C9D7-EEB38E2C67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EC4E58-DA9F-189D-B05F-9D1D3545CAA0}"/>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3215298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C5C0-43C3-B96D-C1DC-759555BED5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3B41E09-6D54-8023-2269-D16CE3D97F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3745A9-A2C6-9D12-DBF1-0ED6B419AB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06D658-A46F-58E9-16FD-D28AD666AB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0E8846-7F5B-5984-6E53-CAA3D94F9C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BCDBD2-91E6-3867-F071-AFE570DE54B3}"/>
              </a:ext>
            </a:extLst>
          </p:cNvPr>
          <p:cNvSpPr>
            <a:spLocks noGrp="1"/>
          </p:cNvSpPr>
          <p:nvPr>
            <p:ph type="dt" sz="half" idx="10"/>
          </p:nvPr>
        </p:nvSpPr>
        <p:spPr/>
        <p:txBody>
          <a:bodyPr/>
          <a:lstStyle/>
          <a:p>
            <a:fld id="{B39DB6D8-D897-47EB-B13C-F7D5E8B7745B}" type="datetimeFigureOut">
              <a:rPr lang="en-US" smtClean="0"/>
              <a:t>1/30/2025</a:t>
            </a:fld>
            <a:endParaRPr lang="en-US"/>
          </a:p>
        </p:txBody>
      </p:sp>
      <p:sp>
        <p:nvSpPr>
          <p:cNvPr id="8" name="Footer Placeholder 7">
            <a:extLst>
              <a:ext uri="{FF2B5EF4-FFF2-40B4-BE49-F238E27FC236}">
                <a16:creationId xmlns:a16="http://schemas.microsoft.com/office/drawing/2014/main" id="{795DE38D-0996-2566-D810-61A3D28FC7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715020-BEAA-D0EB-C4D7-A9E5ECCB16E8}"/>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510445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8232E-4DC9-A608-48CE-88C8E368CD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28E15F-5B96-E8CA-945B-259C873E0A43}"/>
              </a:ext>
            </a:extLst>
          </p:cNvPr>
          <p:cNvSpPr>
            <a:spLocks noGrp="1"/>
          </p:cNvSpPr>
          <p:nvPr>
            <p:ph type="dt" sz="half" idx="10"/>
          </p:nvPr>
        </p:nvSpPr>
        <p:spPr/>
        <p:txBody>
          <a:bodyPr/>
          <a:lstStyle/>
          <a:p>
            <a:fld id="{B39DB6D8-D897-47EB-B13C-F7D5E8B7745B}" type="datetimeFigureOut">
              <a:rPr lang="en-US" smtClean="0"/>
              <a:t>1/30/2025</a:t>
            </a:fld>
            <a:endParaRPr lang="en-US"/>
          </a:p>
        </p:txBody>
      </p:sp>
      <p:sp>
        <p:nvSpPr>
          <p:cNvPr id="4" name="Footer Placeholder 3">
            <a:extLst>
              <a:ext uri="{FF2B5EF4-FFF2-40B4-BE49-F238E27FC236}">
                <a16:creationId xmlns:a16="http://schemas.microsoft.com/office/drawing/2014/main" id="{3DA1F1F5-D06C-1E1C-135B-39ADF7ABDF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81DE144-2F2B-0A0E-71BC-5C0143161719}"/>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420278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767373-A4EC-EAAF-5C13-D6C6E3550AB3}"/>
              </a:ext>
            </a:extLst>
          </p:cNvPr>
          <p:cNvSpPr>
            <a:spLocks noGrp="1"/>
          </p:cNvSpPr>
          <p:nvPr>
            <p:ph type="dt" sz="half" idx="10"/>
          </p:nvPr>
        </p:nvSpPr>
        <p:spPr/>
        <p:txBody>
          <a:bodyPr/>
          <a:lstStyle/>
          <a:p>
            <a:fld id="{B39DB6D8-D897-47EB-B13C-F7D5E8B7745B}" type="datetimeFigureOut">
              <a:rPr lang="en-US" smtClean="0"/>
              <a:t>1/30/2025</a:t>
            </a:fld>
            <a:endParaRPr lang="en-US"/>
          </a:p>
        </p:txBody>
      </p:sp>
      <p:sp>
        <p:nvSpPr>
          <p:cNvPr id="3" name="Footer Placeholder 2">
            <a:extLst>
              <a:ext uri="{FF2B5EF4-FFF2-40B4-BE49-F238E27FC236}">
                <a16:creationId xmlns:a16="http://schemas.microsoft.com/office/drawing/2014/main" id="{83A01DDC-E7F5-418C-1BDC-CF7DCFA6DDA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7C3F93-A319-D682-6EC7-9F3E12172011}"/>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1233824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5263-C20A-9FF1-A357-06794FEB56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97E241-0C18-DED0-640F-D151E2FB71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3C4CA1-A4CB-156A-2CA7-CC0E70343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9290D1-66B6-D992-5EBE-E78364503C44}"/>
              </a:ext>
            </a:extLst>
          </p:cNvPr>
          <p:cNvSpPr>
            <a:spLocks noGrp="1"/>
          </p:cNvSpPr>
          <p:nvPr>
            <p:ph type="dt" sz="half" idx="10"/>
          </p:nvPr>
        </p:nvSpPr>
        <p:spPr/>
        <p:txBody>
          <a:bodyPr/>
          <a:lstStyle/>
          <a:p>
            <a:fld id="{B39DB6D8-D897-47EB-B13C-F7D5E8B7745B}" type="datetimeFigureOut">
              <a:rPr lang="en-US" smtClean="0"/>
              <a:t>1/30/2025</a:t>
            </a:fld>
            <a:endParaRPr lang="en-US"/>
          </a:p>
        </p:txBody>
      </p:sp>
      <p:sp>
        <p:nvSpPr>
          <p:cNvPr id="6" name="Footer Placeholder 5">
            <a:extLst>
              <a:ext uri="{FF2B5EF4-FFF2-40B4-BE49-F238E27FC236}">
                <a16:creationId xmlns:a16="http://schemas.microsoft.com/office/drawing/2014/main" id="{5192B6B6-E0E4-FDBB-82A0-4A36C0B9DC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D39546-F1C9-B535-09FA-5C7DC7E4996D}"/>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391704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AAE8-6FC5-09A8-0192-E88A5E252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C3708E-ECFA-4298-716A-7BEC9F495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3B38CD-1444-CBF4-8356-14AA4B549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E0883-CFF6-A678-8735-852894A4D8D2}"/>
              </a:ext>
            </a:extLst>
          </p:cNvPr>
          <p:cNvSpPr>
            <a:spLocks noGrp="1"/>
          </p:cNvSpPr>
          <p:nvPr>
            <p:ph type="dt" sz="half" idx="10"/>
          </p:nvPr>
        </p:nvSpPr>
        <p:spPr/>
        <p:txBody>
          <a:bodyPr/>
          <a:lstStyle/>
          <a:p>
            <a:fld id="{B39DB6D8-D897-47EB-B13C-F7D5E8B7745B}" type="datetimeFigureOut">
              <a:rPr lang="en-US" smtClean="0"/>
              <a:t>1/30/2025</a:t>
            </a:fld>
            <a:endParaRPr lang="en-US"/>
          </a:p>
        </p:txBody>
      </p:sp>
      <p:sp>
        <p:nvSpPr>
          <p:cNvPr id="6" name="Footer Placeholder 5">
            <a:extLst>
              <a:ext uri="{FF2B5EF4-FFF2-40B4-BE49-F238E27FC236}">
                <a16:creationId xmlns:a16="http://schemas.microsoft.com/office/drawing/2014/main" id="{C4E66952-CE06-3CD6-5CF6-829B68F438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D3B1A1-8B13-7CC9-A83C-635A922F00D0}"/>
              </a:ext>
            </a:extLst>
          </p:cNvPr>
          <p:cNvSpPr>
            <a:spLocks noGrp="1"/>
          </p:cNvSpPr>
          <p:nvPr>
            <p:ph type="sldNum" sz="quarter" idx="12"/>
          </p:nvPr>
        </p:nvSpPr>
        <p:spPr/>
        <p:txBody>
          <a:bodyPr/>
          <a:lstStyle/>
          <a:p>
            <a:fld id="{005577AA-A847-41C5-BB75-02CCF24ACCC7}" type="slidenum">
              <a:rPr lang="en-US" smtClean="0"/>
              <a:t>‹#›</a:t>
            </a:fld>
            <a:endParaRPr lang="en-US"/>
          </a:p>
        </p:txBody>
      </p:sp>
    </p:spTree>
    <p:extLst>
      <p:ext uri="{BB962C8B-B14F-4D97-AF65-F5344CB8AC3E}">
        <p14:creationId xmlns:p14="http://schemas.microsoft.com/office/powerpoint/2010/main" val="2059496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0D1873-7FBA-45E4-8919-553C310B3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943D4E-1803-1B7A-D1F2-8B3A7CFC23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AC87ED-9F4E-EDE7-59B5-0ECC46C56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9DB6D8-D897-47EB-B13C-F7D5E8B7745B}" type="datetimeFigureOut">
              <a:rPr lang="en-US" smtClean="0"/>
              <a:t>1/30/2025</a:t>
            </a:fld>
            <a:endParaRPr lang="en-US"/>
          </a:p>
        </p:txBody>
      </p:sp>
      <p:sp>
        <p:nvSpPr>
          <p:cNvPr id="5" name="Footer Placeholder 4">
            <a:extLst>
              <a:ext uri="{FF2B5EF4-FFF2-40B4-BE49-F238E27FC236}">
                <a16:creationId xmlns:a16="http://schemas.microsoft.com/office/drawing/2014/main" id="{F6FA4759-E561-136A-C95F-857BC73D29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DEF7B06-A98A-B5F6-DFED-62D9A10BC3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5577AA-A847-41C5-BB75-02CCF24ACCC7}" type="slidenum">
              <a:rPr lang="en-US" smtClean="0"/>
              <a:t>‹#›</a:t>
            </a:fld>
            <a:endParaRPr lang="en-US"/>
          </a:p>
        </p:txBody>
      </p:sp>
    </p:spTree>
    <p:extLst>
      <p:ext uri="{BB962C8B-B14F-4D97-AF65-F5344CB8AC3E}">
        <p14:creationId xmlns:p14="http://schemas.microsoft.com/office/powerpoint/2010/main" val="3819143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bcm-uga.github.io/lfmm/articles/lfm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doi.org/10.1016/j.aquaculture.2021.736831"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sciencedirect.com/science/article/pii/S1050464819311295?via=ihub#appsec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frontiersin.org/journals/genetics/articles/10.3389/fgene.2023.1054558/ful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frontiersin.org/journals/marine-science/articles/10.3389/fmars.2020.00598/ful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frontiersin.org/journals/marine-science/articles/10.3389/fmars.2020.00598/full#B36" TargetMode="External"/><Relationship Id="rId2" Type="http://schemas.openxmlformats.org/officeDocument/2006/relationships/hyperlink" Target="https://www.frontiersin.org/journals/marine-science/articles/10.3389/fmars.2020.00598/full#F2"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frontiersin.org/journals/genetics/articles/10.3389/fgene.2021.795706/ful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rontiersin.org/journals/genetics/articles/10.3389/fgene.2021.795706/full#SM1" TargetMode="External"/><Relationship Id="rId2" Type="http://schemas.openxmlformats.org/officeDocument/2006/relationships/hyperlink" Target="https://www.frontiersin.org/journals/genetics/articles/10.3389/fgene.2021.795706/full#B10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frontiersin.org/journals/genetics/articles/10.3389/fgene.2021.795706/full#SM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72F44CB-965D-8753-3CB2-BA602319E356}"/>
              </a:ext>
            </a:extLst>
          </p:cNvPr>
          <p:cNvSpPr/>
          <p:nvPr/>
        </p:nvSpPr>
        <p:spPr>
          <a:xfrm>
            <a:off x="8774539" y="2035484"/>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6" name="Rectangle 15">
            <a:extLst>
              <a:ext uri="{FF2B5EF4-FFF2-40B4-BE49-F238E27FC236}">
                <a16:creationId xmlns:a16="http://schemas.microsoft.com/office/drawing/2014/main" id="{34A7B9E4-B92F-D00B-8868-C990066F7DAA}"/>
              </a:ext>
            </a:extLst>
          </p:cNvPr>
          <p:cNvSpPr/>
          <p:nvPr/>
        </p:nvSpPr>
        <p:spPr>
          <a:xfrm>
            <a:off x="8023898" y="203394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5" name="Rectangle 14">
            <a:extLst>
              <a:ext uri="{FF2B5EF4-FFF2-40B4-BE49-F238E27FC236}">
                <a16:creationId xmlns:a16="http://schemas.microsoft.com/office/drawing/2014/main" id="{F361F3BF-452A-CC57-1CEE-87617EB311E6}"/>
              </a:ext>
            </a:extLst>
          </p:cNvPr>
          <p:cNvSpPr/>
          <p:nvPr/>
        </p:nvSpPr>
        <p:spPr>
          <a:xfrm>
            <a:off x="7303661" y="203394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62755E-F37A-E380-2FC1-B3189E8A8701}"/>
              </a:ext>
            </a:extLst>
          </p:cNvPr>
          <p:cNvSpPr/>
          <p:nvPr/>
        </p:nvSpPr>
        <p:spPr>
          <a:xfrm>
            <a:off x="6625187" y="202222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3" name="TextBox 2">
            <a:extLst>
              <a:ext uri="{FF2B5EF4-FFF2-40B4-BE49-F238E27FC236}">
                <a16:creationId xmlns:a16="http://schemas.microsoft.com/office/drawing/2014/main" id="{3916E3E9-890A-7E7D-D977-FC0136269393}"/>
              </a:ext>
            </a:extLst>
          </p:cNvPr>
          <p:cNvSpPr txBox="1"/>
          <p:nvPr/>
        </p:nvSpPr>
        <p:spPr>
          <a:xfrm>
            <a:off x="298753" y="899469"/>
            <a:ext cx="6242539" cy="5355312"/>
          </a:xfrm>
          <a:prstGeom prst="rect">
            <a:avLst/>
          </a:prstGeom>
          <a:noFill/>
        </p:spPr>
        <p:txBody>
          <a:bodyPr wrap="square" lIns="91440" tIns="45720" rIns="91440" bIns="45720" rtlCol="0" anchor="t">
            <a:spAutoFit/>
          </a:bodyPr>
          <a:lstStyle/>
          <a:p>
            <a:r>
              <a:rPr lang="en-US" b="1"/>
              <a:t>Are there biomarkers (DEGs) that overlap across studies?</a:t>
            </a:r>
          </a:p>
          <a:p>
            <a:pPr marL="285750" indent="-285750">
              <a:buFont typeface="Arial" panose="020B0604020202020204" pitchFamily="34" charset="0"/>
              <a:buChar char="•"/>
            </a:pPr>
            <a:r>
              <a:rPr lang="en-US"/>
              <a:t>Can we find these just looking at the data they already analyzed?</a:t>
            </a:r>
          </a:p>
          <a:p>
            <a:pPr marL="742950" lvl="1" indent="-285750">
              <a:buFont typeface="Arial" panose="020B0604020202020204" pitchFamily="34" charset="0"/>
              <a:buChar char="•"/>
            </a:pPr>
            <a:endParaRPr lang="en-US"/>
          </a:p>
          <a:p>
            <a:pPr marL="285750" indent="-285750">
              <a:buFont typeface="Arial" panose="020B0604020202020204" pitchFamily="34" charset="0"/>
              <a:buChar char="•"/>
            </a:pPr>
            <a:r>
              <a:rPr lang="en-US"/>
              <a:t>Are there more previously identified DEGs overlapping after we systematically reprocess and compare</a:t>
            </a:r>
          </a:p>
          <a:p>
            <a:pPr marL="742950" lvl="1" indent="-285750">
              <a:buFont typeface="Arial" panose="020B0604020202020204" pitchFamily="34" charset="0"/>
              <a:buChar char="•"/>
            </a:pPr>
            <a:r>
              <a:rPr lang="en-US"/>
              <a:t>Use their results short list</a:t>
            </a:r>
          </a:p>
          <a:p>
            <a:pPr marL="285750" indent="-285750">
              <a:buFont typeface="Arial" panose="020B0604020202020204" pitchFamily="34" charset="0"/>
              <a:buChar char="•"/>
            </a:pPr>
            <a:r>
              <a:rPr lang="en-US"/>
              <a:t>Are there new DEGs that come up?</a:t>
            </a: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t>Use this model for all datasets? </a:t>
            </a:r>
            <a:r>
              <a:rPr lang="en-US">
                <a:ea typeface="+mn-lt"/>
                <a:cs typeface="+mn-lt"/>
                <a:hlinkClick r:id="rId2"/>
              </a:rPr>
              <a:t>Overview of R Package lfmm • lfmm</a:t>
            </a:r>
            <a:r>
              <a:rPr lang="en-US">
                <a:ea typeface="+mn-lt"/>
                <a:cs typeface="+mn-lt"/>
              </a:rPr>
              <a:t>; WGCNA; Deseq2; random forest</a:t>
            </a:r>
          </a:p>
          <a:p>
            <a:pPr marL="285750" indent="-285750">
              <a:buFont typeface="Arial" panose="020B0604020202020204" pitchFamily="34" charset="0"/>
              <a:buChar char="•"/>
            </a:pPr>
            <a:endParaRPr lang="en-US"/>
          </a:p>
          <a:p>
            <a:r>
              <a:rPr lang="en-US"/>
              <a:t>Gene groups to target after diff exp. Analysis</a:t>
            </a:r>
          </a:p>
          <a:p>
            <a:pPr marL="285750" indent="-285750">
              <a:buFont typeface="Arial" panose="020B0604020202020204" pitchFamily="34" charset="0"/>
              <a:buChar char="•"/>
            </a:pPr>
            <a:r>
              <a:rPr lang="en-US"/>
              <a:t>Immune gene set: </a:t>
            </a:r>
          </a:p>
          <a:p>
            <a:pPr marL="742950" lvl="1" indent="-285750">
              <a:buFont typeface="Arial" panose="020B0604020202020204" pitchFamily="34" charset="0"/>
              <a:buChar char="•"/>
            </a:pPr>
            <a:r>
              <a:rPr lang="en-US"/>
              <a:t>(find set of genes associated with oyster immunity)</a:t>
            </a:r>
          </a:p>
          <a:p>
            <a:pPr marL="1200150" lvl="2" indent="-285750">
              <a:buFont typeface="Arial" panose="020B0604020202020204" pitchFamily="34" charset="0"/>
              <a:buChar char="•"/>
            </a:pPr>
            <a:r>
              <a:rPr lang="en-US"/>
              <a:t>E.g. Cytokines or use GO slim ‘immune response’ </a:t>
            </a:r>
          </a:p>
          <a:p>
            <a:pPr marL="285750" indent="-285750">
              <a:buFont typeface="Arial" panose="020B0604020202020204" pitchFamily="34" charset="0"/>
              <a:buChar char="•"/>
            </a:pPr>
            <a:endParaRPr lang="en-US"/>
          </a:p>
          <a:p>
            <a:pPr marL="742950" lvl="1" indent="-285750">
              <a:buFont typeface="Arial" panose="020B0604020202020204" pitchFamily="34" charset="0"/>
              <a:buChar char="•"/>
            </a:pPr>
            <a:r>
              <a:rPr lang="en-US"/>
              <a:t>Compare gene set results tables in papers to our results</a:t>
            </a:r>
          </a:p>
        </p:txBody>
      </p:sp>
      <p:sp>
        <p:nvSpPr>
          <p:cNvPr id="4" name="Rectangle 3">
            <a:extLst>
              <a:ext uri="{FF2B5EF4-FFF2-40B4-BE49-F238E27FC236}">
                <a16:creationId xmlns:a16="http://schemas.microsoft.com/office/drawing/2014/main" id="{10F830F1-110D-6F62-F8C3-3621F6A0EBDD}"/>
              </a:ext>
            </a:extLst>
          </p:cNvPr>
          <p:cNvSpPr/>
          <p:nvPr/>
        </p:nvSpPr>
        <p:spPr>
          <a:xfrm>
            <a:off x="6782718" y="1315914"/>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146FCF8-E8A1-FB85-6941-B4D8A4BF1CA0}"/>
              </a:ext>
            </a:extLst>
          </p:cNvPr>
          <p:cNvSpPr/>
          <p:nvPr/>
        </p:nvSpPr>
        <p:spPr>
          <a:xfrm>
            <a:off x="7467052" y="1315914"/>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489EE1D-7E40-4DA1-0155-2C6356391440}"/>
              </a:ext>
            </a:extLst>
          </p:cNvPr>
          <p:cNvSpPr/>
          <p:nvPr/>
        </p:nvSpPr>
        <p:spPr>
          <a:xfrm>
            <a:off x="8187289" y="1315914"/>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767E63D-805E-93AC-8032-D1B87178F87C}"/>
              </a:ext>
            </a:extLst>
          </p:cNvPr>
          <p:cNvSpPr/>
          <p:nvPr/>
        </p:nvSpPr>
        <p:spPr>
          <a:xfrm>
            <a:off x="8907526" y="1315914"/>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BDE67DA-72B9-E25F-A7B2-088882EDF77B}"/>
              </a:ext>
            </a:extLst>
          </p:cNvPr>
          <p:cNvSpPr txBox="1"/>
          <p:nvPr/>
        </p:nvSpPr>
        <p:spPr>
          <a:xfrm>
            <a:off x="9311972" y="1351055"/>
            <a:ext cx="2489689" cy="646331"/>
          </a:xfrm>
          <a:prstGeom prst="rect">
            <a:avLst/>
          </a:prstGeom>
          <a:noFill/>
        </p:spPr>
        <p:txBody>
          <a:bodyPr wrap="square" rtlCol="0">
            <a:spAutoFit/>
          </a:bodyPr>
          <a:lstStyle/>
          <a:p>
            <a:r>
              <a:rPr lang="en-US"/>
              <a:t>5 overlapping DEGs from their results table</a:t>
            </a:r>
          </a:p>
        </p:txBody>
      </p:sp>
      <p:sp>
        <p:nvSpPr>
          <p:cNvPr id="9" name="Rectangle 8">
            <a:extLst>
              <a:ext uri="{FF2B5EF4-FFF2-40B4-BE49-F238E27FC236}">
                <a16:creationId xmlns:a16="http://schemas.microsoft.com/office/drawing/2014/main" id="{11212AB0-F7B1-40A0-8B1F-E05BB34E5622}"/>
              </a:ext>
            </a:extLst>
          </p:cNvPr>
          <p:cNvSpPr/>
          <p:nvPr/>
        </p:nvSpPr>
        <p:spPr>
          <a:xfrm>
            <a:off x="6710913" y="213652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F30570-B8B6-9A40-87CA-5B1851C865C7}"/>
              </a:ext>
            </a:extLst>
          </p:cNvPr>
          <p:cNvSpPr/>
          <p:nvPr/>
        </p:nvSpPr>
        <p:spPr>
          <a:xfrm>
            <a:off x="7395247" y="213652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8EAE23A-1DD9-1995-405A-B58E556CF197}"/>
              </a:ext>
            </a:extLst>
          </p:cNvPr>
          <p:cNvSpPr/>
          <p:nvPr/>
        </p:nvSpPr>
        <p:spPr>
          <a:xfrm>
            <a:off x="8115484" y="213652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5F945D-2520-56B4-66FA-B63C6F612006}"/>
              </a:ext>
            </a:extLst>
          </p:cNvPr>
          <p:cNvSpPr/>
          <p:nvPr/>
        </p:nvSpPr>
        <p:spPr>
          <a:xfrm>
            <a:off x="8835721" y="213652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CCA0306-2F65-B021-3824-AE71730C4B90}"/>
              </a:ext>
            </a:extLst>
          </p:cNvPr>
          <p:cNvSpPr txBox="1"/>
          <p:nvPr/>
        </p:nvSpPr>
        <p:spPr>
          <a:xfrm>
            <a:off x="9403558" y="2136529"/>
            <a:ext cx="2489689" cy="923330"/>
          </a:xfrm>
          <a:prstGeom prst="rect">
            <a:avLst/>
          </a:prstGeom>
          <a:noFill/>
        </p:spPr>
        <p:txBody>
          <a:bodyPr wrap="square" rtlCol="0">
            <a:spAutoFit/>
          </a:bodyPr>
          <a:lstStyle/>
          <a:p>
            <a:r>
              <a:rPr lang="en-US"/>
              <a:t>20 overlapping DEGs from their results tables</a:t>
            </a:r>
          </a:p>
        </p:txBody>
      </p:sp>
      <p:sp>
        <p:nvSpPr>
          <p:cNvPr id="18" name="Rectangle 17">
            <a:extLst>
              <a:ext uri="{FF2B5EF4-FFF2-40B4-BE49-F238E27FC236}">
                <a16:creationId xmlns:a16="http://schemas.microsoft.com/office/drawing/2014/main" id="{91260735-2F21-CB3A-3482-6EAF41342080}"/>
              </a:ext>
            </a:extLst>
          </p:cNvPr>
          <p:cNvSpPr/>
          <p:nvPr/>
        </p:nvSpPr>
        <p:spPr>
          <a:xfrm>
            <a:off x="8790657" y="3062924"/>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19" name="Rectangle 18">
            <a:extLst>
              <a:ext uri="{FF2B5EF4-FFF2-40B4-BE49-F238E27FC236}">
                <a16:creationId xmlns:a16="http://schemas.microsoft.com/office/drawing/2014/main" id="{502AB14D-BBD8-F059-48AC-9918C9AFA50B}"/>
              </a:ext>
            </a:extLst>
          </p:cNvPr>
          <p:cNvSpPr/>
          <p:nvPr/>
        </p:nvSpPr>
        <p:spPr>
          <a:xfrm>
            <a:off x="8040016" y="306138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0" name="Rectangle 19">
            <a:extLst>
              <a:ext uri="{FF2B5EF4-FFF2-40B4-BE49-F238E27FC236}">
                <a16:creationId xmlns:a16="http://schemas.microsoft.com/office/drawing/2014/main" id="{91A22FF9-9A7C-300A-1FDE-794E75C89D59}"/>
              </a:ext>
            </a:extLst>
          </p:cNvPr>
          <p:cNvSpPr/>
          <p:nvPr/>
        </p:nvSpPr>
        <p:spPr>
          <a:xfrm>
            <a:off x="7319779" y="306138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46F2642-7ACE-82BA-1A96-5C486B1F19F2}"/>
              </a:ext>
            </a:extLst>
          </p:cNvPr>
          <p:cNvSpPr/>
          <p:nvPr/>
        </p:nvSpPr>
        <p:spPr>
          <a:xfrm>
            <a:off x="6641305" y="3049668"/>
            <a:ext cx="567837" cy="668215"/>
          </a:xfrm>
          <a:prstGeom prst="rect">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sp>
        <p:nvSpPr>
          <p:cNvPr id="22" name="Rectangle 21">
            <a:extLst>
              <a:ext uri="{FF2B5EF4-FFF2-40B4-BE49-F238E27FC236}">
                <a16:creationId xmlns:a16="http://schemas.microsoft.com/office/drawing/2014/main" id="{838BC3CD-4B8D-7361-9B5C-0B41F3821FB1}"/>
              </a:ext>
            </a:extLst>
          </p:cNvPr>
          <p:cNvSpPr/>
          <p:nvPr/>
        </p:nvSpPr>
        <p:spPr>
          <a:xfrm>
            <a:off x="6727031" y="316396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7B0CB71-3F72-1AEC-3A04-05A742B253D7}"/>
              </a:ext>
            </a:extLst>
          </p:cNvPr>
          <p:cNvSpPr/>
          <p:nvPr/>
        </p:nvSpPr>
        <p:spPr>
          <a:xfrm>
            <a:off x="7411365" y="316396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EF94764-CE5D-4A8C-A1FB-9C759F8B48AB}"/>
              </a:ext>
            </a:extLst>
          </p:cNvPr>
          <p:cNvSpPr/>
          <p:nvPr/>
        </p:nvSpPr>
        <p:spPr>
          <a:xfrm>
            <a:off x="8131602" y="316396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3CE226F-FF17-8ECC-8AC3-8A4306E60D10}"/>
              </a:ext>
            </a:extLst>
          </p:cNvPr>
          <p:cNvSpPr/>
          <p:nvPr/>
        </p:nvSpPr>
        <p:spPr>
          <a:xfrm>
            <a:off x="8851839" y="3163969"/>
            <a:ext cx="404446" cy="4396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7C7FD55-23AA-0180-D4F3-DC09EE874C14}"/>
              </a:ext>
            </a:extLst>
          </p:cNvPr>
          <p:cNvSpPr txBox="1"/>
          <p:nvPr/>
        </p:nvSpPr>
        <p:spPr>
          <a:xfrm>
            <a:off x="9328089" y="3215598"/>
            <a:ext cx="2489689" cy="923330"/>
          </a:xfrm>
          <a:prstGeom prst="rect">
            <a:avLst/>
          </a:prstGeom>
          <a:noFill/>
        </p:spPr>
        <p:txBody>
          <a:bodyPr wrap="square" rtlCol="0">
            <a:spAutoFit/>
          </a:bodyPr>
          <a:lstStyle/>
          <a:p>
            <a:r>
              <a:rPr lang="en-US"/>
              <a:t>100 overlapping DEGs from their results tables</a:t>
            </a:r>
          </a:p>
        </p:txBody>
      </p:sp>
      <p:sp>
        <p:nvSpPr>
          <p:cNvPr id="27" name="Arc 26">
            <a:extLst>
              <a:ext uri="{FF2B5EF4-FFF2-40B4-BE49-F238E27FC236}">
                <a16:creationId xmlns:a16="http://schemas.microsoft.com/office/drawing/2014/main" id="{CAC4A126-884B-7063-52EF-1E82DE1DDF78}"/>
              </a:ext>
            </a:extLst>
          </p:cNvPr>
          <p:cNvSpPr/>
          <p:nvPr/>
        </p:nvSpPr>
        <p:spPr>
          <a:xfrm>
            <a:off x="6913867" y="1935835"/>
            <a:ext cx="567837" cy="484415"/>
          </a:xfrm>
          <a:prstGeom prst="arc">
            <a:avLst>
              <a:gd name="adj1" fmla="val 12286516"/>
              <a:gd name="adj2" fmla="val 0"/>
            </a:avLst>
          </a:prstGeom>
          <a:ln>
            <a:head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CC67148D-ADA5-74D4-8736-4D3DACF2B5A6}"/>
              </a:ext>
            </a:extLst>
          </p:cNvPr>
          <p:cNvSpPr/>
          <p:nvPr/>
        </p:nvSpPr>
        <p:spPr>
          <a:xfrm>
            <a:off x="8399219" y="2420250"/>
            <a:ext cx="567837" cy="484415"/>
          </a:xfrm>
          <a:prstGeom prst="arc">
            <a:avLst>
              <a:gd name="adj1" fmla="val 12286516"/>
              <a:gd name="adj2" fmla="val 0"/>
            </a:avLst>
          </a:prstGeom>
          <a:ln>
            <a:head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1C728CEB-BD00-B780-26C2-A54D36091C7F}"/>
              </a:ext>
            </a:extLst>
          </p:cNvPr>
          <p:cNvSpPr/>
          <p:nvPr/>
        </p:nvSpPr>
        <p:spPr>
          <a:xfrm>
            <a:off x="6990249" y="2956923"/>
            <a:ext cx="567837" cy="484415"/>
          </a:xfrm>
          <a:prstGeom prst="arc">
            <a:avLst>
              <a:gd name="adj1" fmla="val 12286516"/>
              <a:gd name="adj2" fmla="val 19906461"/>
            </a:avLst>
          </a:prstGeom>
          <a:ln>
            <a:head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EBF1166B-2486-D061-394C-822C900ED085}"/>
              </a:ext>
            </a:extLst>
          </p:cNvPr>
          <p:cNvSpPr/>
          <p:nvPr/>
        </p:nvSpPr>
        <p:spPr>
          <a:xfrm>
            <a:off x="8323934" y="2973391"/>
            <a:ext cx="567837" cy="484415"/>
          </a:xfrm>
          <a:prstGeom prst="arc">
            <a:avLst>
              <a:gd name="adj1" fmla="val 12286516"/>
              <a:gd name="adj2" fmla="val 19906461"/>
            </a:avLst>
          </a:prstGeom>
          <a:ln>
            <a:head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0760348A-31E5-53B7-3F23-1CD50D7CF295}"/>
              </a:ext>
            </a:extLst>
          </p:cNvPr>
          <p:cNvSpPr txBox="1"/>
          <p:nvPr/>
        </p:nvSpPr>
        <p:spPr>
          <a:xfrm>
            <a:off x="431740" y="171105"/>
            <a:ext cx="9344437" cy="646331"/>
          </a:xfrm>
          <a:prstGeom prst="rect">
            <a:avLst/>
          </a:prstGeom>
          <a:noFill/>
        </p:spPr>
        <p:txBody>
          <a:bodyPr wrap="square" rtlCol="0">
            <a:spAutoFit/>
          </a:bodyPr>
          <a:lstStyle/>
          <a:p>
            <a:r>
              <a:rPr lang="en-US" sz="3600" b="1" err="1"/>
              <a:t>Perkinsus</a:t>
            </a:r>
            <a:r>
              <a:rPr lang="en-US" sz="3600" b="1"/>
              <a:t> </a:t>
            </a:r>
            <a:r>
              <a:rPr lang="en-US" sz="3600" b="1" err="1"/>
              <a:t>RNAseq</a:t>
            </a:r>
            <a:r>
              <a:rPr lang="en-US" sz="3600" b="1"/>
              <a:t> analysis with 4 datasets</a:t>
            </a:r>
          </a:p>
        </p:txBody>
      </p:sp>
    </p:spTree>
    <p:extLst>
      <p:ext uri="{BB962C8B-B14F-4D97-AF65-F5344CB8AC3E}">
        <p14:creationId xmlns:p14="http://schemas.microsoft.com/office/powerpoint/2010/main" val="2348175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E88DB-90AD-2439-CB7B-6F55446C5F3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9286DB7-F6FF-71EF-8598-333A66E44A2B}"/>
              </a:ext>
            </a:extLst>
          </p:cNvPr>
          <p:cNvSpPr>
            <a:spLocks noGrp="1"/>
          </p:cNvSpPr>
          <p:nvPr>
            <p:ph type="title"/>
          </p:nvPr>
        </p:nvSpPr>
        <p:spPr>
          <a:xfrm>
            <a:off x="186267" y="187324"/>
            <a:ext cx="10515600" cy="540809"/>
          </a:xfrm>
        </p:spPr>
        <p:txBody>
          <a:bodyPr>
            <a:normAutofit/>
          </a:bodyPr>
          <a:lstStyle/>
          <a:p>
            <a:r>
              <a:rPr lang="en-US" sz="3000" dirty="0"/>
              <a:t>Disease dataset set #4: Sullivan and </a:t>
            </a:r>
            <a:r>
              <a:rPr lang="en-US" sz="3000" dirty="0" err="1"/>
              <a:t>Proestou</a:t>
            </a:r>
            <a:r>
              <a:rPr lang="en-US" sz="3000" dirty="0"/>
              <a:t> 2021</a:t>
            </a:r>
          </a:p>
        </p:txBody>
      </p:sp>
      <p:sp>
        <p:nvSpPr>
          <p:cNvPr id="2" name="Title 1">
            <a:extLst>
              <a:ext uri="{FF2B5EF4-FFF2-40B4-BE49-F238E27FC236}">
                <a16:creationId xmlns:a16="http://schemas.microsoft.com/office/drawing/2014/main" id="{716A2321-9FE5-5C06-3CA4-3FD685BFD82C}"/>
              </a:ext>
            </a:extLst>
          </p:cNvPr>
          <p:cNvSpPr txBox="1">
            <a:spLocks/>
          </p:cNvSpPr>
          <p:nvPr/>
        </p:nvSpPr>
        <p:spPr>
          <a:xfrm>
            <a:off x="186267" y="788456"/>
            <a:ext cx="11836400" cy="1599143"/>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Survival and transcriptomic responses to different </a:t>
            </a:r>
            <a:r>
              <a:rPr lang="en-US" sz="1800" i="1" dirty="0" err="1"/>
              <a:t>Perkinsus</a:t>
            </a:r>
            <a:r>
              <a:rPr lang="en-US" sz="1800" i="1" dirty="0"/>
              <a:t> marinus</a:t>
            </a:r>
            <a:r>
              <a:rPr lang="en-US" sz="1800" dirty="0"/>
              <a:t> exposure methods in an Eastern oyster family</a:t>
            </a:r>
          </a:p>
          <a:p>
            <a:r>
              <a:rPr lang="en-US" sz="1800" dirty="0"/>
              <a:t>link: </a:t>
            </a:r>
            <a:r>
              <a:rPr lang="en-US" sz="1800" dirty="0">
                <a:hlinkClick r:id="rId2"/>
              </a:rPr>
              <a:t>https://doi.org/10.1016/j.aquaculture.2021.736831</a:t>
            </a:r>
            <a:r>
              <a:rPr lang="en-US" sz="1800" dirty="0"/>
              <a:t> </a:t>
            </a:r>
          </a:p>
          <a:p>
            <a:endParaRPr lang="en-US" sz="1800" dirty="0"/>
          </a:p>
          <a:p>
            <a:r>
              <a:rPr lang="en-US" sz="1800" dirty="0"/>
              <a:t>Oyster origin: 1 year old from full sibling oyster family 286 from VIMS transported to USDA ARS NCWMAC in RI. Acclimated to lab conditions. All exposed oysters (n = 56 per group) received a dose of 5 × </a:t>
            </a:r>
            <a:r>
              <a:rPr lang="fi-FI" sz="1800" dirty="0"/>
              <a:t>10</a:t>
            </a:r>
            <a:r>
              <a:rPr lang="fi-FI" sz="1800" baseline="30000" dirty="0"/>
              <a:t>6</a:t>
            </a:r>
            <a:r>
              <a:rPr lang="en-US" sz="1800" dirty="0"/>
              <a:t> cultured P. marinus cells. Group 2 were fed P. marinus; Group 3 were injected with P. marinus. At 6 h, 36 h, 7 d, and 28 d post-exposure, six live oysters per group were censored and mantle and digestive tissues preserved. For 3-5 per group, measured global gene expression. Throughout, moribund oystered were removed and sampled. At completion at 42 d, remaining oysters were sampled. Samples were sequenced in two batches (fall 2015 and 2017) and expression profiles covaried with batch.</a:t>
            </a:r>
          </a:p>
        </p:txBody>
      </p:sp>
      <p:pic>
        <p:nvPicPr>
          <p:cNvPr id="3" name="Picture 2" descr="Oyster Graphic">
            <a:extLst>
              <a:ext uri="{FF2B5EF4-FFF2-40B4-BE49-F238E27FC236}">
                <a16:creationId xmlns:a16="http://schemas.microsoft.com/office/drawing/2014/main" id="{05A8E771-5D35-3060-A469-AD6C35686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74" y="3225054"/>
            <a:ext cx="779679" cy="77967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6F29FD-A4D1-46ED-C173-83CD68BBC5C1}"/>
              </a:ext>
            </a:extLst>
          </p:cNvPr>
          <p:cNvSpPr txBox="1"/>
          <p:nvPr/>
        </p:nvSpPr>
        <p:spPr>
          <a:xfrm>
            <a:off x="1414249" y="3353283"/>
            <a:ext cx="1193486" cy="523220"/>
          </a:xfrm>
          <a:prstGeom prst="rect">
            <a:avLst/>
          </a:prstGeom>
          <a:noFill/>
          <a:ln w="28575">
            <a:noFill/>
          </a:ln>
        </p:spPr>
        <p:txBody>
          <a:bodyPr wrap="square" rtlCol="0">
            <a:spAutoFit/>
          </a:bodyPr>
          <a:lstStyle/>
          <a:p>
            <a:pPr algn="ctr"/>
            <a:r>
              <a:rPr lang="en-US" sz="1400" dirty="0"/>
              <a:t>Group 1</a:t>
            </a:r>
          </a:p>
          <a:p>
            <a:pPr algn="ctr"/>
            <a:r>
              <a:rPr lang="en-US" sz="1400" dirty="0"/>
              <a:t>Saline</a:t>
            </a:r>
          </a:p>
        </p:txBody>
      </p:sp>
      <p:pic>
        <p:nvPicPr>
          <p:cNvPr id="6" name="Picture 5" descr="Oyster Graphic">
            <a:extLst>
              <a:ext uri="{FF2B5EF4-FFF2-40B4-BE49-F238E27FC236}">
                <a16:creationId xmlns:a16="http://schemas.microsoft.com/office/drawing/2014/main" id="{A6639395-945A-2F8E-17F7-0401388806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74" y="4132962"/>
            <a:ext cx="779679" cy="7796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60B29CD-BC60-55E5-6F54-4374F6F604D2}"/>
              </a:ext>
            </a:extLst>
          </p:cNvPr>
          <p:cNvSpPr txBox="1"/>
          <p:nvPr/>
        </p:nvSpPr>
        <p:spPr>
          <a:xfrm>
            <a:off x="1423651" y="4164065"/>
            <a:ext cx="1193486" cy="738664"/>
          </a:xfrm>
          <a:prstGeom prst="rect">
            <a:avLst/>
          </a:prstGeom>
          <a:noFill/>
          <a:ln w="28575">
            <a:noFill/>
          </a:ln>
        </p:spPr>
        <p:txBody>
          <a:bodyPr wrap="square" rtlCol="0">
            <a:spAutoFit/>
          </a:bodyPr>
          <a:lstStyle/>
          <a:p>
            <a:pPr algn="ctr"/>
            <a:r>
              <a:rPr lang="en-US" sz="1400" dirty="0"/>
              <a:t>Group 2</a:t>
            </a:r>
          </a:p>
          <a:p>
            <a:pPr algn="ctr"/>
            <a:r>
              <a:rPr lang="en-US" sz="1400" dirty="0"/>
              <a:t>Fed </a:t>
            </a:r>
            <a:r>
              <a:rPr lang="fi-FI" sz="1400" dirty="0"/>
              <a:t>5 x 10</a:t>
            </a:r>
            <a:r>
              <a:rPr lang="fi-FI" sz="1400" baseline="30000" dirty="0"/>
              <a:t>6</a:t>
            </a:r>
            <a:r>
              <a:rPr lang="fi-FI" sz="1400" dirty="0"/>
              <a:t> </a:t>
            </a:r>
            <a:r>
              <a:rPr lang="fi-FI" sz="1400" i="1" dirty="0"/>
              <a:t>P. marinus</a:t>
            </a:r>
            <a:endParaRPr lang="en-US" sz="1400" dirty="0"/>
          </a:p>
        </p:txBody>
      </p:sp>
      <p:pic>
        <p:nvPicPr>
          <p:cNvPr id="8" name="Picture 7" descr="Oyster Graphic">
            <a:extLst>
              <a:ext uri="{FF2B5EF4-FFF2-40B4-BE49-F238E27FC236}">
                <a16:creationId xmlns:a16="http://schemas.microsoft.com/office/drawing/2014/main" id="{18E4F0E9-EF00-37BF-A49A-AC2DFA52BF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74" y="5071973"/>
            <a:ext cx="779679" cy="77967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FA8FBC9-5FD7-ADB9-EA36-CE8897326DC6}"/>
              </a:ext>
            </a:extLst>
          </p:cNvPr>
          <p:cNvSpPr txBox="1"/>
          <p:nvPr/>
        </p:nvSpPr>
        <p:spPr>
          <a:xfrm>
            <a:off x="1414249" y="5112988"/>
            <a:ext cx="1193486" cy="954107"/>
          </a:xfrm>
          <a:prstGeom prst="rect">
            <a:avLst/>
          </a:prstGeom>
          <a:noFill/>
          <a:ln w="28575">
            <a:noFill/>
          </a:ln>
        </p:spPr>
        <p:txBody>
          <a:bodyPr wrap="square" rtlCol="0">
            <a:spAutoFit/>
          </a:bodyPr>
          <a:lstStyle/>
          <a:p>
            <a:pPr algn="ctr"/>
            <a:r>
              <a:rPr lang="en-US" sz="1400" dirty="0"/>
              <a:t>Group 3</a:t>
            </a:r>
          </a:p>
          <a:p>
            <a:pPr algn="ctr"/>
            <a:r>
              <a:rPr lang="en-US" sz="1400" dirty="0"/>
              <a:t>Injected 5 x 10</a:t>
            </a:r>
            <a:r>
              <a:rPr lang="en-US" sz="1400" baseline="30000" dirty="0"/>
              <a:t>6</a:t>
            </a:r>
            <a:r>
              <a:rPr lang="en-US" sz="1400" dirty="0"/>
              <a:t> </a:t>
            </a:r>
            <a:r>
              <a:rPr lang="en-US" sz="1400" i="1" dirty="0"/>
              <a:t>P. marinus</a:t>
            </a:r>
            <a:endParaRPr lang="en-US" sz="1400" dirty="0"/>
          </a:p>
        </p:txBody>
      </p:sp>
      <p:sp>
        <p:nvSpPr>
          <p:cNvPr id="10" name="TextBox 9">
            <a:extLst>
              <a:ext uri="{FF2B5EF4-FFF2-40B4-BE49-F238E27FC236}">
                <a16:creationId xmlns:a16="http://schemas.microsoft.com/office/drawing/2014/main" id="{696ABBAE-633C-BD80-E0CF-49A9958B84AE}"/>
              </a:ext>
            </a:extLst>
          </p:cNvPr>
          <p:cNvSpPr txBox="1"/>
          <p:nvPr/>
        </p:nvSpPr>
        <p:spPr>
          <a:xfrm>
            <a:off x="890410" y="2855902"/>
            <a:ext cx="1193486" cy="307777"/>
          </a:xfrm>
          <a:prstGeom prst="rect">
            <a:avLst/>
          </a:prstGeom>
          <a:noFill/>
          <a:ln w="28575">
            <a:noFill/>
          </a:ln>
        </p:spPr>
        <p:txBody>
          <a:bodyPr wrap="square" rtlCol="0">
            <a:spAutoFit/>
          </a:bodyPr>
          <a:lstStyle/>
          <a:p>
            <a:pPr algn="ctr"/>
            <a:r>
              <a:rPr lang="en-US" sz="1400" dirty="0"/>
              <a:t>n=56</a:t>
            </a:r>
          </a:p>
        </p:txBody>
      </p:sp>
      <p:cxnSp>
        <p:nvCxnSpPr>
          <p:cNvPr id="11" name="Straight Arrow Connector 10">
            <a:extLst>
              <a:ext uri="{FF2B5EF4-FFF2-40B4-BE49-F238E27FC236}">
                <a16:creationId xmlns:a16="http://schemas.microsoft.com/office/drawing/2014/main" id="{E9ABA254-55FE-4F52-4DF4-103D1A52CDF5}"/>
              </a:ext>
            </a:extLst>
          </p:cNvPr>
          <p:cNvCxnSpPr>
            <a:cxnSpLocks/>
          </p:cNvCxnSpPr>
          <p:nvPr/>
        </p:nvCxnSpPr>
        <p:spPr>
          <a:xfrm>
            <a:off x="3031067" y="4468797"/>
            <a:ext cx="3276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7249BC84-0240-B4B2-30BC-B0099CBA8F1A}"/>
              </a:ext>
            </a:extLst>
          </p:cNvPr>
          <p:cNvSpPr txBox="1"/>
          <p:nvPr/>
        </p:nvSpPr>
        <p:spPr>
          <a:xfrm>
            <a:off x="2781266" y="3961881"/>
            <a:ext cx="1193486" cy="307777"/>
          </a:xfrm>
          <a:prstGeom prst="rect">
            <a:avLst/>
          </a:prstGeom>
          <a:noFill/>
          <a:ln w="28575">
            <a:noFill/>
          </a:ln>
        </p:spPr>
        <p:txBody>
          <a:bodyPr wrap="square" rtlCol="0">
            <a:spAutoFit/>
          </a:bodyPr>
          <a:lstStyle/>
          <a:p>
            <a:pPr algn="ctr"/>
            <a:r>
              <a:rPr lang="en-US" sz="1400" dirty="0"/>
              <a:t>6 h</a:t>
            </a:r>
          </a:p>
        </p:txBody>
      </p:sp>
      <p:sp>
        <p:nvSpPr>
          <p:cNvPr id="14" name="Oval 13">
            <a:extLst>
              <a:ext uri="{FF2B5EF4-FFF2-40B4-BE49-F238E27FC236}">
                <a16:creationId xmlns:a16="http://schemas.microsoft.com/office/drawing/2014/main" id="{FDEFFC02-D449-B004-ADC6-AB7DFAC98630}"/>
              </a:ext>
            </a:extLst>
          </p:cNvPr>
          <p:cNvSpPr/>
          <p:nvPr/>
        </p:nvSpPr>
        <p:spPr>
          <a:xfrm>
            <a:off x="3314510" y="4405297"/>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502813E-2B49-C9C6-DF82-AD62A57C8CFA}"/>
              </a:ext>
            </a:extLst>
          </p:cNvPr>
          <p:cNvSpPr txBox="1"/>
          <p:nvPr/>
        </p:nvSpPr>
        <p:spPr>
          <a:xfrm>
            <a:off x="3241605" y="3961881"/>
            <a:ext cx="1193486" cy="307777"/>
          </a:xfrm>
          <a:prstGeom prst="rect">
            <a:avLst/>
          </a:prstGeom>
          <a:noFill/>
          <a:ln w="28575">
            <a:noFill/>
          </a:ln>
        </p:spPr>
        <p:txBody>
          <a:bodyPr wrap="square" rtlCol="0">
            <a:spAutoFit/>
          </a:bodyPr>
          <a:lstStyle/>
          <a:p>
            <a:pPr algn="ctr"/>
            <a:r>
              <a:rPr lang="en-US" sz="1400" dirty="0"/>
              <a:t>36 h</a:t>
            </a:r>
          </a:p>
        </p:txBody>
      </p:sp>
      <p:sp>
        <p:nvSpPr>
          <p:cNvPr id="16" name="Oval 15">
            <a:extLst>
              <a:ext uri="{FF2B5EF4-FFF2-40B4-BE49-F238E27FC236}">
                <a16:creationId xmlns:a16="http://schemas.microsoft.com/office/drawing/2014/main" id="{057AD2BD-0367-01CA-91A4-724140DC30C5}"/>
              </a:ext>
            </a:extLst>
          </p:cNvPr>
          <p:cNvSpPr/>
          <p:nvPr/>
        </p:nvSpPr>
        <p:spPr>
          <a:xfrm>
            <a:off x="3774849" y="4405297"/>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5B2D1DAD-4245-8387-317F-86957BFA83FF}"/>
              </a:ext>
            </a:extLst>
          </p:cNvPr>
          <p:cNvSpPr txBox="1"/>
          <p:nvPr/>
        </p:nvSpPr>
        <p:spPr>
          <a:xfrm>
            <a:off x="4030203" y="3961881"/>
            <a:ext cx="1193486" cy="307777"/>
          </a:xfrm>
          <a:prstGeom prst="rect">
            <a:avLst/>
          </a:prstGeom>
          <a:noFill/>
          <a:ln w="28575">
            <a:noFill/>
          </a:ln>
        </p:spPr>
        <p:txBody>
          <a:bodyPr wrap="square" rtlCol="0">
            <a:spAutoFit/>
          </a:bodyPr>
          <a:lstStyle/>
          <a:p>
            <a:pPr algn="ctr"/>
            <a:r>
              <a:rPr lang="en-US" sz="1400" dirty="0"/>
              <a:t>7 d</a:t>
            </a:r>
          </a:p>
        </p:txBody>
      </p:sp>
      <p:sp>
        <p:nvSpPr>
          <p:cNvPr id="18" name="Oval 17">
            <a:extLst>
              <a:ext uri="{FF2B5EF4-FFF2-40B4-BE49-F238E27FC236}">
                <a16:creationId xmlns:a16="http://schemas.microsoft.com/office/drawing/2014/main" id="{CB9F40E5-0B27-19FA-B9DE-37FFE7501C76}"/>
              </a:ext>
            </a:extLst>
          </p:cNvPr>
          <p:cNvSpPr/>
          <p:nvPr/>
        </p:nvSpPr>
        <p:spPr>
          <a:xfrm>
            <a:off x="4563447" y="4405297"/>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A2CF36C-CD9C-D3B0-2E54-8A761E822677}"/>
              </a:ext>
            </a:extLst>
          </p:cNvPr>
          <p:cNvSpPr txBox="1"/>
          <p:nvPr/>
        </p:nvSpPr>
        <p:spPr>
          <a:xfrm>
            <a:off x="5169632" y="3961881"/>
            <a:ext cx="1193486" cy="307777"/>
          </a:xfrm>
          <a:prstGeom prst="rect">
            <a:avLst/>
          </a:prstGeom>
          <a:noFill/>
          <a:ln w="28575">
            <a:noFill/>
          </a:ln>
        </p:spPr>
        <p:txBody>
          <a:bodyPr wrap="square" rtlCol="0">
            <a:spAutoFit/>
          </a:bodyPr>
          <a:lstStyle/>
          <a:p>
            <a:pPr algn="ctr"/>
            <a:r>
              <a:rPr lang="en-US" sz="1400" dirty="0"/>
              <a:t>28 d</a:t>
            </a:r>
          </a:p>
        </p:txBody>
      </p:sp>
      <p:sp>
        <p:nvSpPr>
          <p:cNvPr id="20" name="Oval 19">
            <a:extLst>
              <a:ext uri="{FF2B5EF4-FFF2-40B4-BE49-F238E27FC236}">
                <a16:creationId xmlns:a16="http://schemas.microsoft.com/office/drawing/2014/main" id="{AFD38ED5-1C74-959C-4165-87A18C322E0D}"/>
              </a:ext>
            </a:extLst>
          </p:cNvPr>
          <p:cNvSpPr/>
          <p:nvPr/>
        </p:nvSpPr>
        <p:spPr>
          <a:xfrm>
            <a:off x="5702876" y="4405297"/>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86F60C9-4883-F689-A999-7FE175456DC7}"/>
              </a:ext>
            </a:extLst>
          </p:cNvPr>
          <p:cNvSpPr txBox="1"/>
          <p:nvPr/>
        </p:nvSpPr>
        <p:spPr>
          <a:xfrm>
            <a:off x="3158032" y="3526240"/>
            <a:ext cx="2671843" cy="307777"/>
          </a:xfrm>
          <a:prstGeom prst="rect">
            <a:avLst/>
          </a:prstGeom>
          <a:noFill/>
          <a:ln w="28575">
            <a:noFill/>
          </a:ln>
        </p:spPr>
        <p:txBody>
          <a:bodyPr wrap="square" rtlCol="0">
            <a:spAutoFit/>
          </a:bodyPr>
          <a:lstStyle/>
          <a:p>
            <a:r>
              <a:rPr lang="en-US" sz="1400" dirty="0"/>
              <a:t>n=3-5 per group per timepoint</a:t>
            </a:r>
            <a:endParaRPr lang="en-US" sz="1400" baseline="30000" dirty="0"/>
          </a:p>
        </p:txBody>
      </p:sp>
    </p:spTree>
    <p:extLst>
      <p:ext uri="{BB962C8B-B14F-4D97-AF65-F5344CB8AC3E}">
        <p14:creationId xmlns:p14="http://schemas.microsoft.com/office/powerpoint/2010/main" val="1835731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2C8EF-4E90-B3AF-9649-ECC8BC0631FC}"/>
              </a:ext>
            </a:extLst>
          </p:cNvPr>
          <p:cNvSpPr>
            <a:spLocks noGrp="1"/>
          </p:cNvSpPr>
          <p:nvPr>
            <p:ph type="title"/>
          </p:nvPr>
        </p:nvSpPr>
        <p:spPr>
          <a:xfrm>
            <a:off x="838200" y="365125"/>
            <a:ext cx="10515600" cy="634335"/>
          </a:xfrm>
        </p:spPr>
        <p:txBody>
          <a:bodyPr>
            <a:normAutofit/>
          </a:bodyPr>
          <a:lstStyle/>
          <a:p>
            <a:r>
              <a:rPr lang="en-US" sz="3200" dirty="0"/>
              <a:t>Dataset #4 further notes</a:t>
            </a:r>
          </a:p>
        </p:txBody>
      </p:sp>
      <p:sp>
        <p:nvSpPr>
          <p:cNvPr id="3" name="Content Placeholder 2">
            <a:extLst>
              <a:ext uri="{FF2B5EF4-FFF2-40B4-BE49-F238E27FC236}">
                <a16:creationId xmlns:a16="http://schemas.microsoft.com/office/drawing/2014/main" id="{B1AEC270-B27A-50EA-66F0-5BDAE8FB1AF5}"/>
              </a:ext>
            </a:extLst>
          </p:cNvPr>
          <p:cNvSpPr>
            <a:spLocks noGrp="1"/>
          </p:cNvSpPr>
          <p:nvPr>
            <p:ph idx="1"/>
          </p:nvPr>
        </p:nvSpPr>
        <p:spPr>
          <a:xfrm>
            <a:off x="838200" y="1244009"/>
            <a:ext cx="10515600" cy="4932954"/>
          </a:xfrm>
        </p:spPr>
        <p:txBody>
          <a:bodyPr>
            <a:normAutofit/>
          </a:bodyPr>
          <a:lstStyle/>
          <a:p>
            <a:pPr marL="0" indent="0" algn="l">
              <a:buNone/>
            </a:pPr>
            <a:r>
              <a:rPr lang="en-US" sz="2000" dirty="0">
                <a:latin typeface="-apple-system"/>
              </a:rPr>
              <a:t>T</a:t>
            </a:r>
            <a:r>
              <a:rPr lang="en-US" sz="2000" b="0" i="0" dirty="0">
                <a:effectLst/>
                <a:latin typeface="-apple-system"/>
              </a:rPr>
              <a:t>he focus was fed vs injected exposure. There were control groups for each.</a:t>
            </a:r>
            <a:br>
              <a:rPr lang="en-US" sz="2000" b="0" i="0" dirty="0">
                <a:effectLst/>
                <a:latin typeface="-apple-system"/>
              </a:rPr>
            </a:br>
            <a:endParaRPr lang="en-US" sz="2000" b="0" i="0" dirty="0">
              <a:effectLst/>
              <a:latin typeface="-apple-system"/>
            </a:endParaRPr>
          </a:p>
          <a:p>
            <a:pPr marL="0" indent="0" algn="l">
              <a:buNone/>
            </a:pPr>
            <a:r>
              <a:rPr lang="en-US" sz="2000" b="0" i="0" dirty="0">
                <a:effectLst/>
                <a:latin typeface="-apple-system"/>
              </a:rPr>
              <a:t>Only At 6 hours was differential expression analysis conducted vs the control, and this was done only for the fed group. For later time points (36 hours, 7 days, and 28 days), DEGs were analyzed between the fed and injected groups rather than against the control group. (Again, this might be an opportunity for us.)</a:t>
            </a:r>
          </a:p>
          <a:p>
            <a:pPr marL="457200" lvl="1" indent="0">
              <a:buNone/>
            </a:pPr>
            <a:r>
              <a:rPr lang="en-US" sz="2000" b="0" i="0" dirty="0">
                <a:effectLst/>
                <a:latin typeface="-apple-system"/>
              </a:rPr>
              <a:t>Using </a:t>
            </a:r>
            <a:r>
              <a:rPr lang="en-US" sz="2000" b="0" i="0" dirty="0" err="1">
                <a:effectLst/>
                <a:latin typeface="-apple-system"/>
              </a:rPr>
              <a:t>RNAseq</a:t>
            </a:r>
            <a:r>
              <a:rPr lang="en-US" sz="2000" b="0" i="0" dirty="0">
                <a:effectLst/>
                <a:latin typeface="-apple-system"/>
              </a:rPr>
              <a:t>, we identified differentially expressed transcripts between fed and control animals 6 h after exposure and between fed and injected groups at 36 h, 7 d, and 28 d post exposure.</a:t>
            </a:r>
          </a:p>
          <a:p>
            <a:pPr marL="0" indent="0">
              <a:buNone/>
            </a:pPr>
            <a:r>
              <a:rPr lang="en-US" sz="2000" b="0" i="0" dirty="0">
                <a:effectLst/>
                <a:latin typeface="-apple-system"/>
              </a:rPr>
              <a:t>Still, it says that transcriptomic responses were highly time-dependent.</a:t>
            </a:r>
            <a:endParaRPr lang="en-US" sz="2000" dirty="0"/>
          </a:p>
        </p:txBody>
      </p:sp>
    </p:spTree>
    <p:extLst>
      <p:ext uri="{BB962C8B-B14F-4D97-AF65-F5344CB8AC3E}">
        <p14:creationId xmlns:p14="http://schemas.microsoft.com/office/powerpoint/2010/main" val="79726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9AB57-A7B6-24A6-6B09-01F41D40074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2DF2575-6501-10AB-1046-70C39217E837}"/>
              </a:ext>
            </a:extLst>
          </p:cNvPr>
          <p:cNvSpPr>
            <a:spLocks noGrp="1"/>
          </p:cNvSpPr>
          <p:nvPr>
            <p:ph type="title"/>
          </p:nvPr>
        </p:nvSpPr>
        <p:spPr>
          <a:xfrm>
            <a:off x="186267" y="187324"/>
            <a:ext cx="10515600" cy="540809"/>
          </a:xfrm>
        </p:spPr>
        <p:txBody>
          <a:bodyPr>
            <a:normAutofit/>
          </a:bodyPr>
          <a:lstStyle/>
          <a:p>
            <a:r>
              <a:rPr lang="en-US" sz="3000" dirty="0"/>
              <a:t>Disease dataset set #5: </a:t>
            </a:r>
            <a:r>
              <a:rPr lang="en-US" sz="3000" dirty="0" err="1"/>
              <a:t>Proestou</a:t>
            </a:r>
            <a:r>
              <a:rPr lang="en-US" sz="3000" dirty="0"/>
              <a:t> and Sullivan 2020</a:t>
            </a:r>
          </a:p>
        </p:txBody>
      </p:sp>
      <p:sp>
        <p:nvSpPr>
          <p:cNvPr id="2" name="Title 1">
            <a:extLst>
              <a:ext uri="{FF2B5EF4-FFF2-40B4-BE49-F238E27FC236}">
                <a16:creationId xmlns:a16="http://schemas.microsoft.com/office/drawing/2014/main" id="{F2D8C66F-5FDC-35C5-EE17-EBF109EF7C39}"/>
              </a:ext>
            </a:extLst>
          </p:cNvPr>
          <p:cNvSpPr txBox="1">
            <a:spLocks/>
          </p:cNvSpPr>
          <p:nvPr/>
        </p:nvSpPr>
        <p:spPr>
          <a:xfrm>
            <a:off x="254000" y="788456"/>
            <a:ext cx="11836400" cy="26405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Variation in global transcriptomic response to </a:t>
            </a:r>
            <a:r>
              <a:rPr lang="en-US" sz="1600" dirty="0" err="1"/>
              <a:t>Perkinsus</a:t>
            </a:r>
            <a:r>
              <a:rPr lang="en-US" sz="1600" dirty="0"/>
              <a:t> marinus infection among eastern oyster families highlights potential mechanisms of disease resistance</a:t>
            </a:r>
          </a:p>
          <a:p>
            <a:r>
              <a:rPr lang="en-US" sz="1600" dirty="0"/>
              <a:t>link: </a:t>
            </a:r>
            <a:r>
              <a:rPr lang="en-US" sz="1600" dirty="0">
                <a:hlinkClick r:id="rId2"/>
              </a:rPr>
              <a:t>https://www.sciencedirect.com/science/article/pii/S1050464819311295?via=ihub#appsec1</a:t>
            </a:r>
            <a:r>
              <a:rPr lang="en-US" sz="1600" dirty="0"/>
              <a:t> </a:t>
            </a:r>
          </a:p>
          <a:p>
            <a:endParaRPr lang="en-US" sz="1600" dirty="0"/>
          </a:p>
          <a:p>
            <a:r>
              <a:rPr lang="en-US" sz="1600" dirty="0"/>
              <a:t>Oyster origin: full sibling oyster families from the Aquaculture Genetics &amp; Breeding Technology Center's (ABC) selective breeding program were challenged with either 5 × 10</a:t>
            </a:r>
            <a:r>
              <a:rPr lang="en-US" sz="1600" baseline="30000" dirty="0"/>
              <a:t>6</a:t>
            </a:r>
            <a:r>
              <a:rPr lang="en-US" sz="1600" dirty="0"/>
              <a:t> P. marinus cells g</a:t>
            </a:r>
            <a:r>
              <a:rPr lang="en-US" sz="1600" baseline="30000" dirty="0"/>
              <a:t>−1</a:t>
            </a:r>
            <a:r>
              <a:rPr lang="en-US" sz="1600" dirty="0"/>
              <a:t> wet tissue weight (injected treatment) or artificial seawater (control treatment) via injection in adductor muscle tissue </a:t>
            </a:r>
          </a:p>
          <a:p>
            <a:endParaRPr lang="en-US" sz="1600" dirty="0"/>
          </a:p>
          <a:p>
            <a:r>
              <a:rPr lang="en-US" sz="1600" dirty="0"/>
              <a:t>gene expression analysis focused on mantle tissues collected from two families identified as susceptible (low survival and low parasite elimination rate, family 242) and resistant (high survival and moderate parasite elimination rate, family 266) to </a:t>
            </a:r>
            <a:r>
              <a:rPr lang="en-US" sz="1600" i="1" dirty="0"/>
              <a:t>P. marinus </a:t>
            </a:r>
            <a:r>
              <a:rPr lang="en-US" sz="1600" dirty="0"/>
              <a:t>infection in the laboratory disease challenge</a:t>
            </a:r>
          </a:p>
        </p:txBody>
      </p:sp>
      <p:pic>
        <p:nvPicPr>
          <p:cNvPr id="23" name="Picture 22" descr="Oyster Graphic">
            <a:extLst>
              <a:ext uri="{FF2B5EF4-FFF2-40B4-BE49-F238E27FC236}">
                <a16:creationId xmlns:a16="http://schemas.microsoft.com/office/drawing/2014/main" id="{5C663024-4666-6A4A-16B0-6E85DC0343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74" y="4200696"/>
            <a:ext cx="779679" cy="779679"/>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3C00A945-8BC1-6A9F-4380-A86C0EC70160}"/>
              </a:ext>
            </a:extLst>
          </p:cNvPr>
          <p:cNvSpPr txBox="1"/>
          <p:nvPr/>
        </p:nvSpPr>
        <p:spPr>
          <a:xfrm>
            <a:off x="1423651" y="4231799"/>
            <a:ext cx="1193486" cy="523220"/>
          </a:xfrm>
          <a:prstGeom prst="rect">
            <a:avLst/>
          </a:prstGeom>
          <a:noFill/>
          <a:ln w="28575">
            <a:noFill/>
          </a:ln>
        </p:spPr>
        <p:txBody>
          <a:bodyPr wrap="square" rtlCol="0">
            <a:spAutoFit/>
          </a:bodyPr>
          <a:lstStyle/>
          <a:p>
            <a:pPr algn="ctr"/>
            <a:r>
              <a:rPr lang="en-US" sz="1400" dirty="0"/>
              <a:t>Family 242</a:t>
            </a:r>
          </a:p>
          <a:p>
            <a:pPr algn="ctr"/>
            <a:r>
              <a:rPr lang="fi-FI" sz="1400" i="1" dirty="0"/>
              <a:t>susceptible</a:t>
            </a:r>
            <a:endParaRPr lang="en-US" sz="1400" dirty="0"/>
          </a:p>
        </p:txBody>
      </p:sp>
      <p:cxnSp>
        <p:nvCxnSpPr>
          <p:cNvPr id="25" name="Straight Arrow Connector 24">
            <a:extLst>
              <a:ext uri="{FF2B5EF4-FFF2-40B4-BE49-F238E27FC236}">
                <a16:creationId xmlns:a16="http://schemas.microsoft.com/office/drawing/2014/main" id="{E7439F40-1FCA-78EB-9F13-B9C8CD706ED9}"/>
              </a:ext>
            </a:extLst>
          </p:cNvPr>
          <p:cNvCxnSpPr>
            <a:cxnSpLocks/>
          </p:cNvCxnSpPr>
          <p:nvPr/>
        </p:nvCxnSpPr>
        <p:spPr>
          <a:xfrm>
            <a:off x="7436298" y="5023355"/>
            <a:ext cx="32766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9B738EB1-97D4-EE47-9F2F-A32312D5C745}"/>
              </a:ext>
            </a:extLst>
          </p:cNvPr>
          <p:cNvSpPr txBox="1"/>
          <p:nvPr/>
        </p:nvSpPr>
        <p:spPr>
          <a:xfrm>
            <a:off x="7646836" y="4516439"/>
            <a:ext cx="1193486" cy="307777"/>
          </a:xfrm>
          <a:prstGeom prst="rect">
            <a:avLst/>
          </a:prstGeom>
          <a:noFill/>
          <a:ln w="28575">
            <a:noFill/>
          </a:ln>
        </p:spPr>
        <p:txBody>
          <a:bodyPr wrap="square" rtlCol="0">
            <a:spAutoFit/>
          </a:bodyPr>
          <a:lstStyle/>
          <a:p>
            <a:pPr algn="ctr"/>
            <a:r>
              <a:rPr lang="en-US" sz="1400" dirty="0"/>
              <a:t>36 h</a:t>
            </a:r>
          </a:p>
        </p:txBody>
      </p:sp>
      <p:sp>
        <p:nvSpPr>
          <p:cNvPr id="28" name="Oval 27">
            <a:extLst>
              <a:ext uri="{FF2B5EF4-FFF2-40B4-BE49-F238E27FC236}">
                <a16:creationId xmlns:a16="http://schemas.microsoft.com/office/drawing/2014/main" id="{C70D79BD-B42C-EFD3-6E6E-1B09BE87CC52}"/>
              </a:ext>
            </a:extLst>
          </p:cNvPr>
          <p:cNvSpPr/>
          <p:nvPr/>
        </p:nvSpPr>
        <p:spPr>
          <a:xfrm>
            <a:off x="8180080" y="4959855"/>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FC2E54E-1B59-9F70-F276-34BC89FB15A8}"/>
              </a:ext>
            </a:extLst>
          </p:cNvPr>
          <p:cNvSpPr txBox="1"/>
          <p:nvPr/>
        </p:nvSpPr>
        <p:spPr>
          <a:xfrm>
            <a:off x="8435434" y="4516439"/>
            <a:ext cx="1193486" cy="307777"/>
          </a:xfrm>
          <a:prstGeom prst="rect">
            <a:avLst/>
          </a:prstGeom>
          <a:noFill/>
          <a:ln w="28575">
            <a:noFill/>
          </a:ln>
        </p:spPr>
        <p:txBody>
          <a:bodyPr wrap="square" rtlCol="0">
            <a:spAutoFit/>
          </a:bodyPr>
          <a:lstStyle/>
          <a:p>
            <a:pPr algn="ctr"/>
            <a:r>
              <a:rPr lang="en-US" sz="1400" dirty="0"/>
              <a:t>7 d</a:t>
            </a:r>
          </a:p>
        </p:txBody>
      </p:sp>
      <p:sp>
        <p:nvSpPr>
          <p:cNvPr id="30" name="Oval 29">
            <a:extLst>
              <a:ext uri="{FF2B5EF4-FFF2-40B4-BE49-F238E27FC236}">
                <a16:creationId xmlns:a16="http://schemas.microsoft.com/office/drawing/2014/main" id="{E7F60429-B0D9-9663-A16D-0DFD1C90EC77}"/>
              </a:ext>
            </a:extLst>
          </p:cNvPr>
          <p:cNvSpPr/>
          <p:nvPr/>
        </p:nvSpPr>
        <p:spPr>
          <a:xfrm>
            <a:off x="8968678" y="4959855"/>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362B0692-6D65-4DEE-2B1B-101211674D69}"/>
              </a:ext>
            </a:extLst>
          </p:cNvPr>
          <p:cNvSpPr txBox="1"/>
          <p:nvPr/>
        </p:nvSpPr>
        <p:spPr>
          <a:xfrm>
            <a:off x="9574863" y="4516439"/>
            <a:ext cx="1193486" cy="307777"/>
          </a:xfrm>
          <a:prstGeom prst="rect">
            <a:avLst/>
          </a:prstGeom>
          <a:noFill/>
          <a:ln w="28575">
            <a:noFill/>
          </a:ln>
        </p:spPr>
        <p:txBody>
          <a:bodyPr wrap="square" rtlCol="0">
            <a:spAutoFit/>
          </a:bodyPr>
          <a:lstStyle/>
          <a:p>
            <a:pPr algn="ctr"/>
            <a:r>
              <a:rPr lang="en-US" sz="1400" dirty="0"/>
              <a:t>28 d</a:t>
            </a:r>
          </a:p>
        </p:txBody>
      </p:sp>
      <p:sp>
        <p:nvSpPr>
          <p:cNvPr id="32" name="Oval 31">
            <a:extLst>
              <a:ext uri="{FF2B5EF4-FFF2-40B4-BE49-F238E27FC236}">
                <a16:creationId xmlns:a16="http://schemas.microsoft.com/office/drawing/2014/main" id="{21C60642-2148-80BD-1224-75BD76935C74}"/>
              </a:ext>
            </a:extLst>
          </p:cNvPr>
          <p:cNvSpPr/>
          <p:nvPr/>
        </p:nvSpPr>
        <p:spPr>
          <a:xfrm>
            <a:off x="10108107" y="4959855"/>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DDB7621-955B-472B-9EFD-3D860CB58BDB}"/>
              </a:ext>
            </a:extLst>
          </p:cNvPr>
          <p:cNvSpPr txBox="1"/>
          <p:nvPr/>
        </p:nvSpPr>
        <p:spPr>
          <a:xfrm>
            <a:off x="7563263" y="3857580"/>
            <a:ext cx="2671843" cy="523220"/>
          </a:xfrm>
          <a:prstGeom prst="rect">
            <a:avLst/>
          </a:prstGeom>
          <a:noFill/>
          <a:ln w="28575">
            <a:noFill/>
          </a:ln>
        </p:spPr>
        <p:txBody>
          <a:bodyPr wrap="square" rtlCol="0">
            <a:spAutoFit/>
          </a:bodyPr>
          <a:lstStyle/>
          <a:p>
            <a:r>
              <a:rPr lang="en-US" sz="1400" dirty="0"/>
              <a:t>n=62 total</a:t>
            </a:r>
          </a:p>
          <a:p>
            <a:r>
              <a:rPr lang="en-US" sz="1400" dirty="0"/>
              <a:t>Min n=5 per family per timepoint</a:t>
            </a:r>
            <a:endParaRPr lang="en-US" sz="1400" baseline="30000" dirty="0"/>
          </a:p>
        </p:txBody>
      </p:sp>
      <p:pic>
        <p:nvPicPr>
          <p:cNvPr id="35" name="Picture 34" descr="Oyster Graphic">
            <a:extLst>
              <a:ext uri="{FF2B5EF4-FFF2-40B4-BE49-F238E27FC236}">
                <a16:creationId xmlns:a16="http://schemas.microsoft.com/office/drawing/2014/main" id="{F99C66E5-7150-29B2-B680-A74E9E5CB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474" y="5077501"/>
            <a:ext cx="779679" cy="779679"/>
          </a:xfrm>
          <a:prstGeom prst="rect">
            <a:avLst/>
          </a:prstGeom>
          <a:noFill/>
          <a:extLst>
            <a:ext uri="{909E8E84-426E-40DD-AFC4-6F175D3DCCD1}">
              <a14:hiddenFill xmlns:a14="http://schemas.microsoft.com/office/drawing/2010/main">
                <a:solidFill>
                  <a:srgbClr val="FFFFFF"/>
                </a:solidFill>
              </a14:hiddenFill>
            </a:ext>
          </a:extLst>
        </p:spPr>
      </p:pic>
      <p:sp>
        <p:nvSpPr>
          <p:cNvPr id="36" name="TextBox 35">
            <a:extLst>
              <a:ext uri="{FF2B5EF4-FFF2-40B4-BE49-F238E27FC236}">
                <a16:creationId xmlns:a16="http://schemas.microsoft.com/office/drawing/2014/main" id="{F59F6757-571C-0706-A492-7259B89F0E93}"/>
              </a:ext>
            </a:extLst>
          </p:cNvPr>
          <p:cNvSpPr txBox="1"/>
          <p:nvPr/>
        </p:nvSpPr>
        <p:spPr>
          <a:xfrm>
            <a:off x="1423651" y="5108604"/>
            <a:ext cx="1193486" cy="523220"/>
          </a:xfrm>
          <a:prstGeom prst="rect">
            <a:avLst/>
          </a:prstGeom>
          <a:noFill/>
          <a:ln w="28575">
            <a:noFill/>
          </a:ln>
        </p:spPr>
        <p:txBody>
          <a:bodyPr wrap="square" rtlCol="0">
            <a:spAutoFit/>
          </a:bodyPr>
          <a:lstStyle/>
          <a:p>
            <a:pPr algn="ctr"/>
            <a:r>
              <a:rPr lang="en-US" sz="1400" dirty="0"/>
              <a:t>Family 266</a:t>
            </a:r>
          </a:p>
          <a:p>
            <a:pPr algn="ctr"/>
            <a:r>
              <a:rPr lang="fi-FI" sz="1400" i="1" dirty="0"/>
              <a:t>resilient</a:t>
            </a:r>
            <a:endParaRPr lang="en-US" sz="1400" dirty="0"/>
          </a:p>
        </p:txBody>
      </p:sp>
      <p:sp>
        <p:nvSpPr>
          <p:cNvPr id="37" name="TextBox 36">
            <a:extLst>
              <a:ext uri="{FF2B5EF4-FFF2-40B4-BE49-F238E27FC236}">
                <a16:creationId xmlns:a16="http://schemas.microsoft.com/office/drawing/2014/main" id="{F482ACAD-D4E5-6499-3583-1B602BFBABD5}"/>
              </a:ext>
            </a:extLst>
          </p:cNvPr>
          <p:cNvSpPr txBox="1"/>
          <p:nvPr/>
        </p:nvSpPr>
        <p:spPr>
          <a:xfrm>
            <a:off x="4026243" y="4572000"/>
            <a:ext cx="3115735" cy="369332"/>
          </a:xfrm>
          <a:prstGeom prst="rect">
            <a:avLst/>
          </a:prstGeom>
          <a:noFill/>
          <a:ln w="28575">
            <a:solidFill>
              <a:schemeClr val="accent1"/>
            </a:solidFill>
          </a:ln>
        </p:spPr>
        <p:txBody>
          <a:bodyPr wrap="square" rtlCol="0">
            <a:spAutoFit/>
          </a:bodyPr>
          <a:lstStyle/>
          <a:p>
            <a:pPr algn="ctr"/>
            <a:r>
              <a:rPr lang="en-US" dirty="0"/>
              <a:t>Control (0 parasite spores g</a:t>
            </a:r>
            <a:r>
              <a:rPr lang="en-US" baseline="30000" dirty="0"/>
              <a:t>-1</a:t>
            </a:r>
            <a:r>
              <a:rPr lang="en-US" dirty="0"/>
              <a:t>)</a:t>
            </a:r>
          </a:p>
        </p:txBody>
      </p:sp>
      <p:sp>
        <p:nvSpPr>
          <p:cNvPr id="38" name="TextBox 37">
            <a:extLst>
              <a:ext uri="{FF2B5EF4-FFF2-40B4-BE49-F238E27FC236}">
                <a16:creationId xmlns:a16="http://schemas.microsoft.com/office/drawing/2014/main" id="{14DDD7EC-481B-5CDF-9059-D859A86CE858}"/>
              </a:ext>
            </a:extLst>
          </p:cNvPr>
          <p:cNvSpPr txBox="1"/>
          <p:nvPr/>
        </p:nvSpPr>
        <p:spPr>
          <a:xfrm>
            <a:off x="4026242" y="5108604"/>
            <a:ext cx="3115735" cy="369332"/>
          </a:xfrm>
          <a:prstGeom prst="rect">
            <a:avLst/>
          </a:prstGeom>
          <a:noFill/>
          <a:ln w="28575">
            <a:solidFill>
              <a:schemeClr val="accent3">
                <a:lumMod val="60000"/>
                <a:lumOff val="40000"/>
              </a:schemeClr>
            </a:solidFill>
          </a:ln>
        </p:spPr>
        <p:txBody>
          <a:bodyPr wrap="square" rtlCol="0">
            <a:spAutoFit/>
          </a:bodyPr>
          <a:lstStyle/>
          <a:p>
            <a:pPr algn="ctr"/>
            <a:r>
              <a:rPr lang="en-US" dirty="0"/>
              <a:t>Dose 10</a:t>
            </a:r>
            <a:r>
              <a:rPr lang="en-US" baseline="30000" dirty="0"/>
              <a:t>5</a:t>
            </a:r>
            <a:r>
              <a:rPr lang="en-US" dirty="0"/>
              <a:t> parasite spores g</a:t>
            </a:r>
            <a:r>
              <a:rPr lang="en-US" baseline="30000" dirty="0"/>
              <a:t>-1</a:t>
            </a:r>
            <a:r>
              <a:rPr lang="en-US" dirty="0"/>
              <a:t>)</a:t>
            </a:r>
          </a:p>
        </p:txBody>
      </p:sp>
      <p:cxnSp>
        <p:nvCxnSpPr>
          <p:cNvPr id="39" name="Straight Arrow Connector 38">
            <a:extLst>
              <a:ext uri="{FF2B5EF4-FFF2-40B4-BE49-F238E27FC236}">
                <a16:creationId xmlns:a16="http://schemas.microsoft.com/office/drawing/2014/main" id="{C514CE6E-EBC0-3CD1-5BAE-B531E9EA61BC}"/>
              </a:ext>
            </a:extLst>
          </p:cNvPr>
          <p:cNvCxnSpPr>
            <a:cxnSpLocks/>
          </p:cNvCxnSpPr>
          <p:nvPr/>
        </p:nvCxnSpPr>
        <p:spPr>
          <a:xfrm flipV="1">
            <a:off x="2973462" y="5085624"/>
            <a:ext cx="787005" cy="489982"/>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A3198F2B-E055-1FF1-C8BE-FBBE0206FAD9}"/>
              </a:ext>
            </a:extLst>
          </p:cNvPr>
          <p:cNvCxnSpPr>
            <a:cxnSpLocks/>
          </p:cNvCxnSpPr>
          <p:nvPr/>
        </p:nvCxnSpPr>
        <p:spPr>
          <a:xfrm>
            <a:off x="3022600" y="4549156"/>
            <a:ext cx="737867" cy="459389"/>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0593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463EA-E245-4A90-9470-F3D77A4DF62D}"/>
              </a:ext>
            </a:extLst>
          </p:cNvPr>
          <p:cNvSpPr>
            <a:spLocks noGrp="1"/>
          </p:cNvSpPr>
          <p:nvPr>
            <p:ph type="title"/>
          </p:nvPr>
        </p:nvSpPr>
        <p:spPr>
          <a:xfrm>
            <a:off x="838200" y="365126"/>
            <a:ext cx="10515600" cy="730028"/>
          </a:xfrm>
        </p:spPr>
        <p:txBody>
          <a:bodyPr>
            <a:normAutofit/>
          </a:bodyPr>
          <a:lstStyle/>
          <a:p>
            <a:r>
              <a:rPr lang="en-US" sz="2400" dirty="0"/>
              <a:t>Dataset #5 further notes</a:t>
            </a:r>
          </a:p>
        </p:txBody>
      </p:sp>
      <p:sp>
        <p:nvSpPr>
          <p:cNvPr id="3" name="Content Placeholder 2">
            <a:extLst>
              <a:ext uri="{FF2B5EF4-FFF2-40B4-BE49-F238E27FC236}">
                <a16:creationId xmlns:a16="http://schemas.microsoft.com/office/drawing/2014/main" id="{C674C522-7F8F-D5E3-CE1A-3970F1453662}"/>
              </a:ext>
            </a:extLst>
          </p:cNvPr>
          <p:cNvSpPr>
            <a:spLocks noGrp="1"/>
          </p:cNvSpPr>
          <p:nvPr>
            <p:ph idx="1"/>
          </p:nvPr>
        </p:nvSpPr>
        <p:spPr>
          <a:xfrm>
            <a:off x="838200" y="988828"/>
            <a:ext cx="10515600" cy="5688419"/>
          </a:xfrm>
        </p:spPr>
        <p:txBody>
          <a:bodyPr>
            <a:normAutofit lnSpcReduction="10000"/>
          </a:bodyPr>
          <a:lstStyle/>
          <a:p>
            <a:pPr marL="0" indent="0" algn="l">
              <a:buNone/>
            </a:pPr>
            <a:r>
              <a:rPr lang="en-US" sz="1800" b="0" i="0" dirty="0">
                <a:effectLst/>
                <a:latin typeface="-apple-system"/>
              </a:rPr>
              <a:t>The paper's interesting result is the difference between the resistant and susceptible families in differential expression over time between control and treated individuals within each family.</a:t>
            </a:r>
          </a:p>
          <a:p>
            <a:pPr marL="0" indent="0" algn="l">
              <a:buNone/>
            </a:pPr>
            <a:r>
              <a:rPr lang="en-US" sz="1800" b="0" i="0" dirty="0">
                <a:effectLst/>
                <a:latin typeface="-apple-system"/>
              </a:rPr>
              <a:t>Though it says "Significant differences in baseline expression between the two families were revealed when we compared all control samples among families", the main result seems to be that the two families' response curves, if you will, were different.</a:t>
            </a:r>
          </a:p>
          <a:p>
            <a:pPr marL="0" indent="0" algn="l">
              <a:buNone/>
            </a:pPr>
            <a:r>
              <a:rPr lang="en-US" sz="1800" b="0" i="0" dirty="0">
                <a:effectLst/>
                <a:latin typeface="-apple-system"/>
              </a:rPr>
              <a:t>From </a:t>
            </a:r>
            <a:r>
              <a:rPr lang="en-US" sz="1800" b="0" i="1" dirty="0">
                <a:effectLst/>
                <a:latin typeface="-apple-system"/>
              </a:rPr>
              <a:t>3.3. Differential expression analysis</a:t>
            </a:r>
            <a:endParaRPr lang="en-US" sz="1800" b="0" i="0" dirty="0">
              <a:effectLst/>
              <a:latin typeface="-apple-system"/>
            </a:endParaRPr>
          </a:p>
          <a:p>
            <a:pPr marL="0" indent="0" algn="l">
              <a:buNone/>
            </a:pPr>
            <a:r>
              <a:rPr lang="en-US" sz="1800" b="0" i="0" dirty="0">
                <a:effectLst/>
                <a:latin typeface="-apple-system"/>
              </a:rPr>
              <a:t>For the </a:t>
            </a:r>
            <a:r>
              <a:rPr lang="en-US" sz="1800" b="1" i="0" dirty="0">
                <a:effectLst/>
                <a:latin typeface="-apple-system"/>
              </a:rPr>
              <a:t>resistant</a:t>
            </a:r>
            <a:r>
              <a:rPr lang="en-US" sz="1800" b="0" i="0" dirty="0">
                <a:effectLst/>
                <a:latin typeface="-apple-system"/>
              </a:rPr>
              <a:t> family, number of differentially expressed transcripts relative to resistant control at three time points post-injection:</a:t>
            </a:r>
            <a:br>
              <a:rPr lang="en-US" sz="1800" b="0" i="0" dirty="0">
                <a:effectLst/>
                <a:latin typeface="-apple-system"/>
              </a:rPr>
            </a:br>
            <a:r>
              <a:rPr lang="en-US" sz="1800" b="0" i="0" dirty="0">
                <a:effectLst/>
                <a:latin typeface="-apple-system"/>
              </a:rPr>
              <a:t>36 h: 278</a:t>
            </a:r>
            <a:br>
              <a:rPr lang="en-US" sz="1800" b="0" i="0" dirty="0">
                <a:effectLst/>
                <a:latin typeface="-apple-system"/>
              </a:rPr>
            </a:br>
            <a:r>
              <a:rPr lang="en-US" sz="1800" b="0" i="0" dirty="0">
                <a:effectLst/>
                <a:latin typeface="-apple-system"/>
              </a:rPr>
              <a:t>7 d: 387</a:t>
            </a:r>
            <a:br>
              <a:rPr lang="en-US" sz="1800" b="0" i="0" dirty="0">
                <a:effectLst/>
                <a:latin typeface="-apple-system"/>
              </a:rPr>
            </a:br>
            <a:r>
              <a:rPr lang="en-US" sz="1800" b="0" i="0" dirty="0">
                <a:effectLst/>
                <a:latin typeface="-apple-system"/>
              </a:rPr>
              <a:t>28 d: 21</a:t>
            </a:r>
          </a:p>
          <a:p>
            <a:pPr marL="0" indent="0" algn="l">
              <a:buNone/>
            </a:pPr>
            <a:r>
              <a:rPr lang="en-US" sz="1800" b="0" i="0" dirty="0">
                <a:effectLst/>
                <a:latin typeface="-apple-system"/>
              </a:rPr>
              <a:t>For the </a:t>
            </a:r>
            <a:r>
              <a:rPr lang="en-US" sz="1800" b="1" i="0" dirty="0">
                <a:effectLst/>
                <a:latin typeface="-apple-system"/>
              </a:rPr>
              <a:t>susceptible</a:t>
            </a:r>
            <a:r>
              <a:rPr lang="en-US" sz="1800" b="0" i="0" dirty="0">
                <a:effectLst/>
                <a:latin typeface="-apple-system"/>
              </a:rPr>
              <a:t> family, number of differentially expressed transcripts relative to susceptible control at three time points post-injection:</a:t>
            </a:r>
            <a:br>
              <a:rPr lang="en-US" sz="1800" b="0" i="0" dirty="0">
                <a:effectLst/>
                <a:latin typeface="-apple-system"/>
              </a:rPr>
            </a:br>
            <a:r>
              <a:rPr lang="en-US" sz="1800" b="0" i="0" dirty="0">
                <a:effectLst/>
                <a:latin typeface="-apple-system"/>
              </a:rPr>
              <a:t>36 h: 99</a:t>
            </a:r>
            <a:br>
              <a:rPr lang="en-US" sz="1800" b="0" i="0" dirty="0">
                <a:effectLst/>
                <a:latin typeface="-apple-system"/>
              </a:rPr>
            </a:br>
            <a:r>
              <a:rPr lang="en-US" sz="1800" b="0" i="0" dirty="0">
                <a:effectLst/>
                <a:latin typeface="-apple-system"/>
              </a:rPr>
              <a:t>7 d: 61</a:t>
            </a:r>
            <a:br>
              <a:rPr lang="en-US" sz="1800" b="0" i="0" dirty="0">
                <a:effectLst/>
                <a:latin typeface="-apple-system"/>
              </a:rPr>
            </a:br>
            <a:r>
              <a:rPr lang="en-US" sz="1800" b="0" i="0" dirty="0">
                <a:effectLst/>
                <a:latin typeface="-apple-system"/>
              </a:rPr>
              <a:t>28 d: 1918</a:t>
            </a:r>
          </a:p>
          <a:p>
            <a:pPr marL="0" indent="0" algn="l">
              <a:buNone/>
            </a:pPr>
            <a:r>
              <a:rPr lang="en-US" sz="1800" b="0" i="0" dirty="0">
                <a:effectLst/>
                <a:latin typeface="-apple-system"/>
              </a:rPr>
              <a:t>Interestingly, there was "surprisingly little overlap in differentially expressed transcripts among timepoints within each family, suggesting a dynamic host response to the parasite and underscoring the value in assessing expression patterns at different stages of infection."</a:t>
            </a:r>
          </a:p>
          <a:p>
            <a:pPr marL="0" indent="0" algn="l">
              <a:buNone/>
            </a:pPr>
            <a:r>
              <a:rPr lang="en-US" sz="1800" b="0" i="0" dirty="0">
                <a:effectLst/>
                <a:latin typeface="-apple-system"/>
              </a:rPr>
              <a:t>One implication is that the resistant family mounts a strong initial defense, and wins, so it can then settle back to normal, while the susceptible family defends itself "too little, too late.", ending with a survival probability about 15% lower after 40 days.</a:t>
            </a:r>
          </a:p>
          <a:p>
            <a:pPr marL="0" indent="0">
              <a:buNone/>
            </a:pPr>
            <a:endParaRPr lang="en-US" sz="2000" dirty="0"/>
          </a:p>
        </p:txBody>
      </p:sp>
    </p:spTree>
    <p:extLst>
      <p:ext uri="{BB962C8B-B14F-4D97-AF65-F5344CB8AC3E}">
        <p14:creationId xmlns:p14="http://schemas.microsoft.com/office/powerpoint/2010/main" val="1325954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BAC5-9279-3421-3AE9-B328A95A6744}"/>
              </a:ext>
            </a:extLst>
          </p:cNvPr>
          <p:cNvSpPr>
            <a:spLocks noGrp="1"/>
          </p:cNvSpPr>
          <p:nvPr>
            <p:ph type="title"/>
          </p:nvPr>
        </p:nvSpPr>
        <p:spPr/>
        <p:txBody>
          <a:bodyPr/>
          <a:lstStyle/>
          <a:p>
            <a:r>
              <a:rPr lang="en-US" dirty="0" err="1"/>
              <a:t>Subsetting</a:t>
            </a:r>
            <a:r>
              <a:rPr lang="en-US" dirty="0"/>
              <a:t> the data</a:t>
            </a:r>
          </a:p>
        </p:txBody>
      </p:sp>
      <p:sp>
        <p:nvSpPr>
          <p:cNvPr id="6" name="AutoShape 2" descr="IMG_3902">
            <a:extLst>
              <a:ext uri="{FF2B5EF4-FFF2-40B4-BE49-F238E27FC236}">
                <a16:creationId xmlns:a16="http://schemas.microsoft.com/office/drawing/2014/main" id="{08FC37FD-3C17-CE95-A1D9-9D112AAF0C2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A glass board with writing on it&#10;&#10;Description automatically generated">
            <a:extLst>
              <a:ext uri="{FF2B5EF4-FFF2-40B4-BE49-F238E27FC236}">
                <a16:creationId xmlns:a16="http://schemas.microsoft.com/office/drawing/2014/main" id="{201CEA06-2A27-B0A5-9514-74634519C29A}"/>
              </a:ext>
            </a:extLst>
          </p:cNvPr>
          <p:cNvPicPr>
            <a:picLocks noChangeAspect="1"/>
          </p:cNvPicPr>
          <p:nvPr/>
        </p:nvPicPr>
        <p:blipFill>
          <a:blip r:embed="rId2">
            <a:extLst>
              <a:ext uri="{28A0092B-C50C-407E-A947-70E740481C1C}">
                <a14:useLocalDpi xmlns:a14="http://schemas.microsoft.com/office/drawing/2010/main" val="0"/>
              </a:ext>
            </a:extLst>
          </a:blip>
          <a:srcRect l="22042" t="15771" r="16344" b="45233"/>
          <a:stretch/>
        </p:blipFill>
        <p:spPr>
          <a:xfrm>
            <a:off x="614516" y="1939413"/>
            <a:ext cx="3459040" cy="1641988"/>
          </a:xfrm>
          <a:prstGeom prst="rect">
            <a:avLst/>
          </a:prstGeom>
        </p:spPr>
      </p:pic>
      <p:sp>
        <p:nvSpPr>
          <p:cNvPr id="10" name="TextBox 9">
            <a:extLst>
              <a:ext uri="{FF2B5EF4-FFF2-40B4-BE49-F238E27FC236}">
                <a16:creationId xmlns:a16="http://schemas.microsoft.com/office/drawing/2014/main" id="{CA0A4FCC-A9C0-9EBB-847A-1534BBEF899A}"/>
              </a:ext>
            </a:extLst>
          </p:cNvPr>
          <p:cNvSpPr txBox="1"/>
          <p:nvPr/>
        </p:nvSpPr>
        <p:spPr>
          <a:xfrm>
            <a:off x="4604203" y="1521279"/>
            <a:ext cx="4629150" cy="5693866"/>
          </a:xfrm>
          <a:prstGeom prst="rect">
            <a:avLst/>
          </a:prstGeom>
          <a:noFill/>
        </p:spPr>
        <p:txBody>
          <a:bodyPr wrap="square" rtlCol="0">
            <a:spAutoFit/>
          </a:bodyPr>
          <a:lstStyle/>
          <a:p>
            <a:pPr marL="285750" indent="-285750">
              <a:buFont typeface="Arial" panose="020B0604020202020204" pitchFamily="34" charset="0"/>
              <a:buChar char="•"/>
            </a:pPr>
            <a:r>
              <a:rPr lang="en-US" sz="1600" dirty="0"/>
              <a:t>Dataset 1: </a:t>
            </a:r>
          </a:p>
          <a:p>
            <a:pPr marL="742950" lvl="1" indent="-285750">
              <a:buFont typeface="Arial" panose="020B0604020202020204" pitchFamily="34" charset="0"/>
              <a:buChar char="•"/>
            </a:pPr>
            <a:r>
              <a:rPr lang="en-US" sz="1600" dirty="0"/>
              <a:t>CTRL (n = 12-20)</a:t>
            </a:r>
          </a:p>
          <a:p>
            <a:pPr marL="742950" lvl="1" indent="-285750">
              <a:buFont typeface="Arial" panose="020B0604020202020204" pitchFamily="34" charset="0"/>
              <a:buChar char="•"/>
            </a:pPr>
            <a:r>
              <a:rPr lang="en-US" sz="1600" dirty="0"/>
              <a:t>10^8 dosed (n = 12-20)</a:t>
            </a:r>
          </a:p>
          <a:p>
            <a:pPr marL="742950" lvl="1" indent="-285750">
              <a:buFont typeface="Arial" panose="020B0604020202020204" pitchFamily="34" charset="0"/>
              <a:buChar char="•"/>
            </a:pPr>
            <a:r>
              <a:rPr lang="en-US" sz="1600" dirty="0"/>
              <a:t>10^7 dosed (n = 12-20)</a:t>
            </a:r>
          </a:p>
          <a:p>
            <a:pPr marL="285750" indent="-285750">
              <a:buFont typeface="Arial" panose="020B0604020202020204" pitchFamily="34" charset="0"/>
              <a:buChar char="•"/>
            </a:pPr>
            <a:r>
              <a:rPr lang="en-US" sz="1600" dirty="0"/>
              <a:t>Dataset 2: </a:t>
            </a:r>
          </a:p>
          <a:p>
            <a:pPr marL="742950" lvl="1" indent="-285750">
              <a:buFont typeface="Arial" panose="020B0604020202020204" pitchFamily="34" charset="0"/>
              <a:buChar char="•"/>
            </a:pPr>
            <a:r>
              <a:rPr lang="en-US" sz="1600" dirty="0"/>
              <a:t>CTRL (very light, n =16)</a:t>
            </a:r>
          </a:p>
          <a:p>
            <a:pPr marL="742950" lvl="1" indent="-285750">
              <a:buFont typeface="Arial" panose="020B0604020202020204" pitchFamily="34" charset="0"/>
              <a:buChar char="•"/>
            </a:pPr>
            <a:r>
              <a:rPr lang="en-US" sz="1600" dirty="0"/>
              <a:t>Moderate (10^4-10^5, n =16)</a:t>
            </a:r>
          </a:p>
          <a:p>
            <a:pPr marL="742950" lvl="1" indent="-285750">
              <a:buFont typeface="Arial" panose="020B0604020202020204" pitchFamily="34" charset="0"/>
              <a:buChar char="•"/>
            </a:pPr>
            <a:r>
              <a:rPr lang="en-US" sz="1600" dirty="0"/>
              <a:t>Moderate heavy (&gt;10^5, n =16)</a:t>
            </a:r>
          </a:p>
          <a:p>
            <a:pPr marL="285750" indent="-285750">
              <a:buFont typeface="Arial" panose="020B0604020202020204" pitchFamily="34" charset="0"/>
              <a:buChar char="•"/>
            </a:pPr>
            <a:r>
              <a:rPr lang="en-US" sz="1600" dirty="0"/>
              <a:t>Dataset 3: </a:t>
            </a:r>
          </a:p>
          <a:p>
            <a:pPr marL="742950" lvl="1" indent="-285750">
              <a:buFont typeface="Arial" panose="020B0604020202020204" pitchFamily="34" charset="0"/>
              <a:buChar char="•"/>
            </a:pPr>
            <a:r>
              <a:rPr lang="en-US" sz="1600" dirty="0"/>
              <a:t>Dosed C. gigas (n = 5)</a:t>
            </a:r>
          </a:p>
          <a:p>
            <a:pPr marL="742950" lvl="1" indent="-285750">
              <a:buFont typeface="Arial" panose="020B0604020202020204" pitchFamily="34" charset="0"/>
              <a:buChar char="•"/>
            </a:pPr>
            <a:r>
              <a:rPr lang="en-US" sz="1600" dirty="0"/>
              <a:t>Dosed C. virginica (n=5)</a:t>
            </a:r>
          </a:p>
          <a:p>
            <a:pPr marL="742950" lvl="1" indent="-285750">
              <a:buFont typeface="Arial" panose="020B0604020202020204" pitchFamily="34" charset="0"/>
              <a:buChar char="•"/>
            </a:pPr>
            <a:r>
              <a:rPr lang="en-US" sz="1600" dirty="0"/>
              <a:t>Use all samples</a:t>
            </a:r>
          </a:p>
          <a:p>
            <a:pPr marL="285750" indent="-285750">
              <a:buFont typeface="Arial" panose="020B0604020202020204" pitchFamily="34" charset="0"/>
              <a:buChar char="•"/>
            </a:pPr>
            <a:r>
              <a:rPr lang="en-US" sz="1600" dirty="0"/>
              <a:t>Dataset 4: </a:t>
            </a:r>
          </a:p>
          <a:p>
            <a:pPr marL="742950" lvl="1" indent="-285750">
              <a:buFont typeface="Arial" panose="020B0604020202020204" pitchFamily="34" charset="0"/>
              <a:buChar char="•"/>
            </a:pPr>
            <a:r>
              <a:rPr lang="en-US" sz="1600" dirty="0"/>
              <a:t>CTRL (n = 12-20)</a:t>
            </a:r>
          </a:p>
          <a:p>
            <a:pPr marL="742950" lvl="1" indent="-285750">
              <a:buFont typeface="Arial" panose="020B0604020202020204" pitchFamily="34" charset="0"/>
              <a:buChar char="•"/>
            </a:pPr>
            <a:r>
              <a:rPr lang="en-US" sz="1600" dirty="0"/>
              <a:t>Injected (n = 12-20)</a:t>
            </a:r>
          </a:p>
          <a:p>
            <a:pPr marL="742950" lvl="1" indent="-285750">
              <a:buFont typeface="Arial" panose="020B0604020202020204" pitchFamily="34" charset="0"/>
              <a:buChar char="•"/>
            </a:pPr>
            <a:r>
              <a:rPr lang="en-US" sz="1600" dirty="0"/>
              <a:t>Use all time points</a:t>
            </a:r>
          </a:p>
          <a:p>
            <a:pPr marL="285750" indent="-285750">
              <a:buFont typeface="Arial" panose="020B0604020202020204" pitchFamily="34" charset="0"/>
              <a:buChar char="•"/>
            </a:pPr>
            <a:r>
              <a:rPr lang="en-US" sz="1600" dirty="0"/>
              <a:t>Dataset 5:</a:t>
            </a:r>
          </a:p>
          <a:p>
            <a:pPr marL="742950" lvl="1" indent="-285750">
              <a:buFont typeface="Arial" panose="020B0604020202020204" pitchFamily="34" charset="0"/>
              <a:buChar char="•"/>
            </a:pPr>
            <a:r>
              <a:rPr lang="en-US" sz="1600" dirty="0"/>
              <a:t>CTRL (n = 20)</a:t>
            </a:r>
          </a:p>
          <a:p>
            <a:pPr marL="742950" lvl="1" indent="-285750">
              <a:buFont typeface="Arial" panose="020B0604020202020204" pitchFamily="34" charset="0"/>
              <a:buChar char="•"/>
            </a:pPr>
            <a:r>
              <a:rPr lang="en-US" sz="1600" dirty="0"/>
              <a:t>10^5 dosed (n =20)</a:t>
            </a:r>
          </a:p>
          <a:p>
            <a:pPr marL="742950" lvl="1" indent="-285750">
              <a:buFont typeface="Arial" panose="020B0604020202020204" pitchFamily="34" charset="0"/>
              <a:buChar char="•"/>
            </a:pPr>
            <a:r>
              <a:rPr lang="en-US" sz="1600" dirty="0"/>
              <a:t>Exclude time point 36 h</a:t>
            </a:r>
          </a:p>
          <a:p>
            <a:pPr marL="742950" lvl="1" indent="-285750">
              <a:buFont typeface="Arial" panose="020B0604020202020204" pitchFamily="34" charset="0"/>
              <a:buChar char="•"/>
            </a:pPr>
            <a:endParaRPr lang="en-US" sz="1600" dirty="0"/>
          </a:p>
          <a:p>
            <a:pPr marL="742950" lvl="1"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80747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ED875-3FB8-6D9F-5D58-B148A199E681}"/>
              </a:ext>
            </a:extLst>
          </p:cNvPr>
          <p:cNvSpPr>
            <a:spLocks noGrp="1"/>
          </p:cNvSpPr>
          <p:nvPr>
            <p:ph type="title"/>
          </p:nvPr>
        </p:nvSpPr>
        <p:spPr/>
        <p:txBody>
          <a:bodyPr/>
          <a:lstStyle/>
          <a:p>
            <a:r>
              <a:rPr lang="en-US"/>
              <a:t>Overall next steps</a:t>
            </a:r>
          </a:p>
        </p:txBody>
      </p:sp>
      <p:sp>
        <p:nvSpPr>
          <p:cNvPr id="3" name="Content Placeholder 2">
            <a:extLst>
              <a:ext uri="{FF2B5EF4-FFF2-40B4-BE49-F238E27FC236}">
                <a16:creationId xmlns:a16="http://schemas.microsoft.com/office/drawing/2014/main" id="{B737D269-2CEB-094C-FB91-9592A8B24B05}"/>
              </a:ext>
            </a:extLst>
          </p:cNvPr>
          <p:cNvSpPr>
            <a:spLocks noGrp="1"/>
          </p:cNvSpPr>
          <p:nvPr>
            <p:ph idx="1"/>
          </p:nvPr>
        </p:nvSpPr>
        <p:spPr>
          <a:xfrm>
            <a:off x="356937" y="1464678"/>
            <a:ext cx="10515600" cy="4351338"/>
          </a:xfrm>
        </p:spPr>
        <p:txBody>
          <a:bodyPr>
            <a:normAutofit fontScale="85000" lnSpcReduction="20000"/>
          </a:bodyPr>
          <a:lstStyle/>
          <a:p>
            <a:r>
              <a:rPr lang="en-US"/>
              <a:t>Expand </a:t>
            </a:r>
            <a:r>
              <a:rPr lang="en-US" err="1"/>
              <a:t>Perkinsus</a:t>
            </a:r>
            <a:r>
              <a:rPr lang="en-US"/>
              <a:t> meta-analysis to include other data types </a:t>
            </a:r>
          </a:p>
          <a:p>
            <a:pPr lvl="1"/>
            <a:r>
              <a:rPr lang="en-US"/>
              <a:t>Methylation (Johnson et al.; other studies?)</a:t>
            </a:r>
          </a:p>
          <a:p>
            <a:pPr lvl="1"/>
            <a:r>
              <a:rPr lang="en-US"/>
              <a:t>Proteomics</a:t>
            </a:r>
          </a:p>
          <a:p>
            <a:pPr lvl="1"/>
            <a:r>
              <a:rPr lang="en-US"/>
              <a:t>Metabolomics</a:t>
            </a:r>
          </a:p>
          <a:p>
            <a:pPr lvl="1"/>
            <a:r>
              <a:rPr lang="en-US"/>
              <a:t>Genomics (WGS, SNP arrays, </a:t>
            </a:r>
            <a:r>
              <a:rPr lang="en-US" err="1"/>
              <a:t>etc</a:t>
            </a:r>
            <a:r>
              <a:rPr lang="en-US"/>
              <a:t>)</a:t>
            </a:r>
          </a:p>
          <a:p>
            <a:r>
              <a:rPr lang="en-US"/>
              <a:t>If not enough </a:t>
            </a:r>
            <a:r>
              <a:rPr lang="en-US" err="1"/>
              <a:t>perkinsus</a:t>
            </a:r>
            <a:r>
              <a:rPr lang="en-US"/>
              <a:t> data available, expand disease meta-analysis to include data types from other disease experiments (QPX, MSX, </a:t>
            </a:r>
            <a:r>
              <a:rPr lang="en-US" err="1"/>
              <a:t>etc</a:t>
            </a:r>
            <a:r>
              <a:rPr lang="en-US"/>
              <a:t>)</a:t>
            </a:r>
          </a:p>
          <a:p>
            <a:pPr lvl="1"/>
            <a:r>
              <a:rPr lang="en-US" err="1"/>
              <a:t>RNAseq</a:t>
            </a:r>
            <a:endParaRPr lang="en-US"/>
          </a:p>
          <a:p>
            <a:pPr lvl="1"/>
            <a:r>
              <a:rPr lang="en-US"/>
              <a:t>Methylation</a:t>
            </a:r>
          </a:p>
          <a:p>
            <a:pPr lvl="1"/>
            <a:r>
              <a:rPr lang="en-US"/>
              <a:t>Proteomics</a:t>
            </a:r>
          </a:p>
          <a:p>
            <a:pPr lvl="1"/>
            <a:r>
              <a:rPr lang="en-US"/>
              <a:t>Metabolomics</a:t>
            </a:r>
          </a:p>
          <a:p>
            <a:pPr lvl="1"/>
            <a:r>
              <a:rPr lang="en-US"/>
              <a:t>Genomics </a:t>
            </a:r>
          </a:p>
          <a:p>
            <a:r>
              <a:rPr lang="en-US"/>
              <a:t>If not enough disease data available, can pivot to environmental factor studies (e.g. temp)</a:t>
            </a:r>
          </a:p>
        </p:txBody>
      </p:sp>
    </p:spTree>
    <p:extLst>
      <p:ext uri="{BB962C8B-B14F-4D97-AF65-F5344CB8AC3E}">
        <p14:creationId xmlns:p14="http://schemas.microsoft.com/office/powerpoint/2010/main" val="668727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DC65B8B-C057-103B-161E-86829DB636B2}"/>
              </a:ext>
            </a:extLst>
          </p:cNvPr>
          <p:cNvSpPr>
            <a:spLocks noGrp="1"/>
          </p:cNvSpPr>
          <p:nvPr>
            <p:ph type="title"/>
          </p:nvPr>
        </p:nvSpPr>
        <p:spPr>
          <a:xfrm>
            <a:off x="186267" y="187324"/>
            <a:ext cx="10515600" cy="540809"/>
          </a:xfrm>
        </p:spPr>
        <p:txBody>
          <a:bodyPr>
            <a:normAutofit/>
          </a:bodyPr>
          <a:lstStyle/>
          <a:p>
            <a:r>
              <a:rPr lang="en-US" sz="3000" dirty="0"/>
              <a:t>Disease dataset set #1: </a:t>
            </a:r>
            <a:r>
              <a:rPr lang="en-US" sz="3000" dirty="0" err="1"/>
              <a:t>Proestou</a:t>
            </a:r>
            <a:r>
              <a:rPr lang="en-US" sz="3000" dirty="0"/>
              <a:t> et al. 2023</a:t>
            </a:r>
          </a:p>
        </p:txBody>
      </p:sp>
      <p:sp>
        <p:nvSpPr>
          <p:cNvPr id="11" name="Title 1">
            <a:extLst>
              <a:ext uri="{FF2B5EF4-FFF2-40B4-BE49-F238E27FC236}">
                <a16:creationId xmlns:a16="http://schemas.microsoft.com/office/drawing/2014/main" id="{D8A3D93B-A7FC-F9D9-8FBF-470919815147}"/>
              </a:ext>
            </a:extLst>
          </p:cNvPr>
          <p:cNvSpPr txBox="1">
            <a:spLocks/>
          </p:cNvSpPr>
          <p:nvPr/>
        </p:nvSpPr>
        <p:spPr>
          <a:xfrm>
            <a:off x="186267" y="788456"/>
            <a:ext cx="10515600" cy="18512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Understanding </a:t>
            </a:r>
            <a:r>
              <a:rPr lang="en-US" sz="1800" i="1" dirty="0"/>
              <a:t>Crassostrea virginica </a:t>
            </a:r>
            <a:r>
              <a:rPr lang="en-US" sz="1800" dirty="0"/>
              <a:t>tolerance of </a:t>
            </a:r>
            <a:r>
              <a:rPr lang="en-US" sz="1800" i="1" dirty="0" err="1"/>
              <a:t>Perkinsus</a:t>
            </a:r>
            <a:r>
              <a:rPr lang="en-US" sz="1800" i="1" dirty="0"/>
              <a:t> marinus </a:t>
            </a:r>
            <a:r>
              <a:rPr lang="en-US" sz="1800" dirty="0"/>
              <a:t>through global gene expression analysis</a:t>
            </a:r>
          </a:p>
          <a:p>
            <a:r>
              <a:rPr lang="en-US" sz="1800" dirty="0"/>
              <a:t>link: </a:t>
            </a:r>
            <a:r>
              <a:rPr lang="en-US" sz="1800" dirty="0">
                <a:hlinkClick r:id="rId2"/>
              </a:rPr>
              <a:t>https://www.frontiersin.org/journals/genetics/articles/10.3389/fgene.2023.1054558/full</a:t>
            </a:r>
            <a:r>
              <a:rPr lang="en-US" sz="1800" dirty="0"/>
              <a:t> </a:t>
            </a:r>
          </a:p>
          <a:p>
            <a:endParaRPr lang="en-US" sz="1800" dirty="0"/>
          </a:p>
          <a:p>
            <a:r>
              <a:rPr lang="en-US" sz="1800" dirty="0"/>
              <a:t>Oyster origin: Aquaculture Genetics and Breeding Technology Center (ABC) eastern oyster breeding program at the Virginia Institute of Marine Science (VIMS)</a:t>
            </a:r>
          </a:p>
          <a:p>
            <a:r>
              <a:rPr lang="en-US" sz="1800" dirty="0"/>
              <a:t>Two sensitive and two tolerant eastern oyster families experimentally challenged with distinct doses of </a:t>
            </a:r>
            <a:r>
              <a:rPr lang="en-US" sz="1800" i="1" dirty="0"/>
              <a:t>P. marinus </a:t>
            </a:r>
            <a:r>
              <a:rPr lang="en-US" sz="1800" dirty="0"/>
              <a:t>(0, 10</a:t>
            </a:r>
            <a:r>
              <a:rPr lang="en-US" sz="1800" baseline="30000" dirty="0"/>
              <a:t>6</a:t>
            </a:r>
            <a:r>
              <a:rPr lang="en-US" sz="1800" dirty="0"/>
              <a:t>, 10</a:t>
            </a:r>
            <a:r>
              <a:rPr lang="en-US" sz="1800" baseline="30000" dirty="0"/>
              <a:t>7</a:t>
            </a:r>
            <a:r>
              <a:rPr lang="en-US" sz="1800" dirty="0"/>
              <a:t>, and 10</a:t>
            </a:r>
            <a:r>
              <a:rPr lang="en-US" sz="1800" baseline="30000" dirty="0"/>
              <a:t>8</a:t>
            </a:r>
            <a:r>
              <a:rPr lang="en-US" sz="1800" dirty="0"/>
              <a:t> parasite spores per gram wet weight, n = 3–5 individuals per family per dose)</a:t>
            </a:r>
          </a:p>
        </p:txBody>
      </p:sp>
      <p:pic>
        <p:nvPicPr>
          <p:cNvPr id="1026" name="Picture 2" descr="Oyster Graphic">
            <a:extLst>
              <a:ext uri="{FF2B5EF4-FFF2-40B4-BE49-F238E27FC236}">
                <a16:creationId xmlns:a16="http://schemas.microsoft.com/office/drawing/2014/main" id="{D0129C25-3F00-6345-84D8-A1E5945BB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07" y="2878565"/>
            <a:ext cx="1093047" cy="109304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F68A273-D031-6C28-C839-AABB339E1C7F}"/>
              </a:ext>
            </a:extLst>
          </p:cNvPr>
          <p:cNvSpPr txBox="1"/>
          <p:nvPr/>
        </p:nvSpPr>
        <p:spPr>
          <a:xfrm>
            <a:off x="4199465" y="3249346"/>
            <a:ext cx="3115735" cy="369332"/>
          </a:xfrm>
          <a:prstGeom prst="rect">
            <a:avLst/>
          </a:prstGeom>
          <a:noFill/>
          <a:ln w="28575">
            <a:solidFill>
              <a:schemeClr val="accent1"/>
            </a:solidFill>
          </a:ln>
        </p:spPr>
        <p:txBody>
          <a:bodyPr wrap="square" rtlCol="0">
            <a:spAutoFit/>
          </a:bodyPr>
          <a:lstStyle/>
          <a:p>
            <a:pPr algn="ctr"/>
            <a:r>
              <a:rPr lang="en-US" dirty="0"/>
              <a:t>Control (0 parasite spores g</a:t>
            </a:r>
            <a:r>
              <a:rPr lang="en-US" baseline="30000" dirty="0"/>
              <a:t>-1</a:t>
            </a:r>
            <a:r>
              <a:rPr lang="en-US" dirty="0"/>
              <a:t>)</a:t>
            </a:r>
          </a:p>
        </p:txBody>
      </p:sp>
      <p:sp>
        <p:nvSpPr>
          <p:cNvPr id="14" name="TextBox 13">
            <a:extLst>
              <a:ext uri="{FF2B5EF4-FFF2-40B4-BE49-F238E27FC236}">
                <a16:creationId xmlns:a16="http://schemas.microsoft.com/office/drawing/2014/main" id="{C3D5EF9D-70AB-0F63-8199-562443881253}"/>
              </a:ext>
            </a:extLst>
          </p:cNvPr>
          <p:cNvSpPr txBox="1"/>
          <p:nvPr/>
        </p:nvSpPr>
        <p:spPr>
          <a:xfrm>
            <a:off x="4199464" y="3785950"/>
            <a:ext cx="3115735" cy="369332"/>
          </a:xfrm>
          <a:prstGeom prst="rect">
            <a:avLst/>
          </a:prstGeom>
          <a:noFill/>
          <a:ln w="28575">
            <a:solidFill>
              <a:schemeClr val="accent3">
                <a:lumMod val="60000"/>
                <a:lumOff val="40000"/>
              </a:schemeClr>
            </a:solidFill>
          </a:ln>
        </p:spPr>
        <p:txBody>
          <a:bodyPr wrap="square" rtlCol="0">
            <a:spAutoFit/>
          </a:bodyPr>
          <a:lstStyle/>
          <a:p>
            <a:pPr algn="ctr"/>
            <a:r>
              <a:rPr lang="en-US" dirty="0"/>
              <a:t>Dose 10</a:t>
            </a:r>
            <a:r>
              <a:rPr lang="en-US" baseline="30000" dirty="0"/>
              <a:t>6</a:t>
            </a:r>
            <a:r>
              <a:rPr lang="en-US" dirty="0"/>
              <a:t> parasite spores g</a:t>
            </a:r>
            <a:r>
              <a:rPr lang="en-US" baseline="30000" dirty="0"/>
              <a:t>-1</a:t>
            </a:r>
            <a:r>
              <a:rPr lang="en-US" dirty="0"/>
              <a:t>)</a:t>
            </a:r>
          </a:p>
        </p:txBody>
      </p:sp>
      <p:sp>
        <p:nvSpPr>
          <p:cNvPr id="15" name="TextBox 14">
            <a:extLst>
              <a:ext uri="{FF2B5EF4-FFF2-40B4-BE49-F238E27FC236}">
                <a16:creationId xmlns:a16="http://schemas.microsoft.com/office/drawing/2014/main" id="{2CB688E8-5CFB-AE09-0832-9B603D6F9F53}"/>
              </a:ext>
            </a:extLst>
          </p:cNvPr>
          <p:cNvSpPr txBox="1"/>
          <p:nvPr/>
        </p:nvSpPr>
        <p:spPr>
          <a:xfrm>
            <a:off x="4199464" y="4322554"/>
            <a:ext cx="3115735" cy="369332"/>
          </a:xfrm>
          <a:prstGeom prst="rect">
            <a:avLst/>
          </a:prstGeom>
          <a:noFill/>
          <a:ln w="28575">
            <a:solidFill>
              <a:schemeClr val="accent6">
                <a:lumMod val="75000"/>
              </a:schemeClr>
            </a:solidFill>
          </a:ln>
        </p:spPr>
        <p:txBody>
          <a:bodyPr wrap="square" rtlCol="0">
            <a:spAutoFit/>
          </a:bodyPr>
          <a:lstStyle/>
          <a:p>
            <a:pPr algn="ctr"/>
            <a:r>
              <a:rPr lang="en-US" dirty="0"/>
              <a:t>Dose 10</a:t>
            </a:r>
            <a:r>
              <a:rPr lang="en-US" baseline="30000" dirty="0"/>
              <a:t>7</a:t>
            </a:r>
            <a:r>
              <a:rPr lang="en-US" dirty="0"/>
              <a:t> parasite spores g</a:t>
            </a:r>
            <a:r>
              <a:rPr lang="en-US" baseline="30000" dirty="0"/>
              <a:t>-1</a:t>
            </a:r>
            <a:r>
              <a:rPr lang="en-US" dirty="0"/>
              <a:t>)</a:t>
            </a:r>
          </a:p>
        </p:txBody>
      </p:sp>
      <p:sp>
        <p:nvSpPr>
          <p:cNvPr id="16" name="TextBox 15">
            <a:extLst>
              <a:ext uri="{FF2B5EF4-FFF2-40B4-BE49-F238E27FC236}">
                <a16:creationId xmlns:a16="http://schemas.microsoft.com/office/drawing/2014/main" id="{642274C1-4F82-4C1D-8B26-C662D7D9F001}"/>
              </a:ext>
            </a:extLst>
          </p:cNvPr>
          <p:cNvSpPr txBox="1"/>
          <p:nvPr/>
        </p:nvSpPr>
        <p:spPr>
          <a:xfrm>
            <a:off x="4199464" y="4859158"/>
            <a:ext cx="3115735" cy="369332"/>
          </a:xfrm>
          <a:prstGeom prst="rect">
            <a:avLst/>
          </a:prstGeom>
          <a:noFill/>
          <a:ln w="28575">
            <a:solidFill>
              <a:schemeClr val="accent6">
                <a:lumMod val="50000"/>
              </a:schemeClr>
            </a:solidFill>
          </a:ln>
        </p:spPr>
        <p:txBody>
          <a:bodyPr wrap="square" rtlCol="0">
            <a:spAutoFit/>
          </a:bodyPr>
          <a:lstStyle/>
          <a:p>
            <a:pPr algn="ctr"/>
            <a:r>
              <a:rPr lang="en-US" dirty="0"/>
              <a:t>Dose 10</a:t>
            </a:r>
            <a:r>
              <a:rPr lang="en-US" baseline="30000" dirty="0"/>
              <a:t>8</a:t>
            </a:r>
            <a:r>
              <a:rPr lang="en-US" dirty="0"/>
              <a:t> parasite spores g</a:t>
            </a:r>
            <a:r>
              <a:rPr lang="en-US" baseline="30000" dirty="0"/>
              <a:t>-1</a:t>
            </a:r>
            <a:r>
              <a:rPr lang="en-US" dirty="0"/>
              <a:t>)</a:t>
            </a:r>
          </a:p>
        </p:txBody>
      </p:sp>
      <p:cxnSp>
        <p:nvCxnSpPr>
          <p:cNvPr id="25" name="Connector: Elbow 24">
            <a:extLst>
              <a:ext uri="{FF2B5EF4-FFF2-40B4-BE49-F238E27FC236}">
                <a16:creationId xmlns:a16="http://schemas.microsoft.com/office/drawing/2014/main" id="{2D8B6194-6B09-F76C-EB82-631FB243B56B}"/>
              </a:ext>
            </a:extLst>
          </p:cNvPr>
          <p:cNvCxnSpPr>
            <a:cxnSpLocks/>
          </p:cNvCxnSpPr>
          <p:nvPr/>
        </p:nvCxnSpPr>
        <p:spPr>
          <a:xfrm>
            <a:off x="7315199" y="3425089"/>
            <a:ext cx="3725333" cy="857192"/>
          </a:xfrm>
          <a:prstGeom prst="bentConnector3">
            <a:avLst>
              <a:gd name="adj1" fmla="val 24545"/>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or: Elbow 31">
            <a:extLst>
              <a:ext uri="{FF2B5EF4-FFF2-40B4-BE49-F238E27FC236}">
                <a16:creationId xmlns:a16="http://schemas.microsoft.com/office/drawing/2014/main" id="{E63B9CA2-87B5-53E0-A8CE-D6B4E84C1344}"/>
              </a:ext>
            </a:extLst>
          </p:cNvPr>
          <p:cNvCxnSpPr>
            <a:cxnSpLocks/>
            <a:stCxn id="14" idx="3"/>
          </p:cNvCxnSpPr>
          <p:nvPr/>
        </p:nvCxnSpPr>
        <p:spPr>
          <a:xfrm>
            <a:off x="7315199" y="3970616"/>
            <a:ext cx="3725333" cy="311665"/>
          </a:xfrm>
          <a:prstGeom prst="bentConnector3">
            <a:avLst>
              <a:gd name="adj1" fmla="val 24523"/>
            </a:avLst>
          </a:prstGeom>
          <a:ln>
            <a:solidFill>
              <a:schemeClr val="accent3">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36" name="Connector: Elbow 35">
            <a:extLst>
              <a:ext uri="{FF2B5EF4-FFF2-40B4-BE49-F238E27FC236}">
                <a16:creationId xmlns:a16="http://schemas.microsoft.com/office/drawing/2014/main" id="{7FC27111-E05A-53A0-BEAB-91516D93B17B}"/>
              </a:ext>
            </a:extLst>
          </p:cNvPr>
          <p:cNvCxnSpPr>
            <a:cxnSpLocks/>
            <a:stCxn id="15" idx="3"/>
          </p:cNvCxnSpPr>
          <p:nvPr/>
        </p:nvCxnSpPr>
        <p:spPr>
          <a:xfrm flipV="1">
            <a:off x="7315199" y="4282281"/>
            <a:ext cx="3725333" cy="224939"/>
          </a:xfrm>
          <a:prstGeom prst="bentConnector3">
            <a:avLst>
              <a:gd name="adj1" fmla="val 24523"/>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BB9BDB02-0923-FB9B-07AC-B89D81ADEE52}"/>
              </a:ext>
            </a:extLst>
          </p:cNvPr>
          <p:cNvCxnSpPr>
            <a:cxnSpLocks/>
            <a:stCxn id="16" idx="3"/>
          </p:cNvCxnSpPr>
          <p:nvPr/>
        </p:nvCxnSpPr>
        <p:spPr>
          <a:xfrm flipV="1">
            <a:off x="7315199" y="4282281"/>
            <a:ext cx="3725333" cy="761543"/>
          </a:xfrm>
          <a:prstGeom prst="bentConnector3">
            <a:avLst>
              <a:gd name="adj1" fmla="val 24616"/>
            </a:avLst>
          </a:prstGeom>
          <a:ln>
            <a:solidFill>
              <a:schemeClr val="accent6">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F8B9C48F-D9E7-6B54-93F3-D14032B51ADB}"/>
              </a:ext>
            </a:extLst>
          </p:cNvPr>
          <p:cNvSpPr txBox="1"/>
          <p:nvPr/>
        </p:nvSpPr>
        <p:spPr>
          <a:xfrm>
            <a:off x="367113" y="3897564"/>
            <a:ext cx="1299635" cy="369332"/>
          </a:xfrm>
          <a:prstGeom prst="rect">
            <a:avLst/>
          </a:prstGeom>
          <a:noFill/>
          <a:ln w="28575">
            <a:noFill/>
          </a:ln>
        </p:spPr>
        <p:txBody>
          <a:bodyPr wrap="square" rtlCol="0">
            <a:spAutoFit/>
          </a:bodyPr>
          <a:lstStyle/>
          <a:p>
            <a:pPr algn="ctr"/>
            <a:r>
              <a:rPr lang="en-US" dirty="0"/>
              <a:t>Family 84</a:t>
            </a:r>
          </a:p>
        </p:txBody>
      </p:sp>
      <p:pic>
        <p:nvPicPr>
          <p:cNvPr id="49" name="Picture 2" descr="Oyster Graphic">
            <a:extLst>
              <a:ext uri="{FF2B5EF4-FFF2-40B4-BE49-F238E27FC236}">
                <a16:creationId xmlns:a16="http://schemas.microsoft.com/office/drawing/2014/main" id="{32D2C41F-43A7-BB43-7E31-B6DDA297CE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07" y="4511241"/>
            <a:ext cx="1093047" cy="1093047"/>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F8F380BC-F2E9-51FF-9E4F-92838720C5C9}"/>
              </a:ext>
            </a:extLst>
          </p:cNvPr>
          <p:cNvSpPr txBox="1"/>
          <p:nvPr/>
        </p:nvSpPr>
        <p:spPr>
          <a:xfrm>
            <a:off x="367113" y="5530241"/>
            <a:ext cx="1299635" cy="369332"/>
          </a:xfrm>
          <a:prstGeom prst="rect">
            <a:avLst/>
          </a:prstGeom>
          <a:noFill/>
          <a:ln w="28575">
            <a:noFill/>
          </a:ln>
        </p:spPr>
        <p:txBody>
          <a:bodyPr wrap="square" rtlCol="0">
            <a:spAutoFit/>
          </a:bodyPr>
          <a:lstStyle/>
          <a:p>
            <a:pPr algn="ctr"/>
            <a:r>
              <a:rPr lang="en-US" dirty="0"/>
              <a:t>Family 89</a:t>
            </a:r>
          </a:p>
        </p:txBody>
      </p:sp>
      <p:sp>
        <p:nvSpPr>
          <p:cNvPr id="51" name="Oval 50">
            <a:extLst>
              <a:ext uri="{FF2B5EF4-FFF2-40B4-BE49-F238E27FC236}">
                <a16:creationId xmlns:a16="http://schemas.microsoft.com/office/drawing/2014/main" id="{B369BAAF-4B69-DF68-D463-59D186A12464}"/>
              </a:ext>
            </a:extLst>
          </p:cNvPr>
          <p:cNvSpPr/>
          <p:nvPr/>
        </p:nvSpPr>
        <p:spPr>
          <a:xfrm>
            <a:off x="8674734" y="4218781"/>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678A3E7-209A-1A63-EB10-1CC7BDBB7152}"/>
              </a:ext>
            </a:extLst>
          </p:cNvPr>
          <p:cNvSpPr txBox="1"/>
          <p:nvPr/>
        </p:nvSpPr>
        <p:spPr>
          <a:xfrm>
            <a:off x="8088415" y="3834459"/>
            <a:ext cx="1299635" cy="369332"/>
          </a:xfrm>
          <a:prstGeom prst="rect">
            <a:avLst/>
          </a:prstGeom>
          <a:noFill/>
          <a:ln w="28575">
            <a:noFill/>
          </a:ln>
        </p:spPr>
        <p:txBody>
          <a:bodyPr wrap="square" rtlCol="0">
            <a:spAutoFit/>
          </a:bodyPr>
          <a:lstStyle/>
          <a:p>
            <a:pPr algn="ctr"/>
            <a:r>
              <a:rPr lang="en-US" dirty="0"/>
              <a:t>Day 7</a:t>
            </a:r>
          </a:p>
        </p:txBody>
      </p:sp>
      <p:sp>
        <p:nvSpPr>
          <p:cNvPr id="53" name="Oval 52">
            <a:extLst>
              <a:ext uri="{FF2B5EF4-FFF2-40B4-BE49-F238E27FC236}">
                <a16:creationId xmlns:a16="http://schemas.microsoft.com/office/drawing/2014/main" id="{8E6121C1-0D69-6114-A051-FD05B4BBDFC8}"/>
              </a:ext>
            </a:extLst>
          </p:cNvPr>
          <p:cNvSpPr/>
          <p:nvPr/>
        </p:nvSpPr>
        <p:spPr>
          <a:xfrm>
            <a:off x="9857634" y="4216894"/>
            <a:ext cx="126999" cy="126999"/>
          </a:xfrm>
          <a:prstGeom prst="ellipse">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75146F35-1801-CAFC-76C5-A55D53CD9693}"/>
              </a:ext>
            </a:extLst>
          </p:cNvPr>
          <p:cNvSpPr txBox="1"/>
          <p:nvPr/>
        </p:nvSpPr>
        <p:spPr>
          <a:xfrm>
            <a:off x="9271315" y="3832572"/>
            <a:ext cx="1299635" cy="369332"/>
          </a:xfrm>
          <a:prstGeom prst="rect">
            <a:avLst/>
          </a:prstGeom>
          <a:noFill/>
          <a:ln w="28575">
            <a:noFill/>
          </a:ln>
        </p:spPr>
        <p:txBody>
          <a:bodyPr wrap="square" rtlCol="0">
            <a:spAutoFit/>
          </a:bodyPr>
          <a:lstStyle/>
          <a:p>
            <a:pPr algn="ctr"/>
            <a:r>
              <a:rPr lang="en-US" dirty="0"/>
              <a:t>Day 50</a:t>
            </a:r>
          </a:p>
        </p:txBody>
      </p:sp>
      <p:cxnSp>
        <p:nvCxnSpPr>
          <p:cNvPr id="56" name="Straight Arrow Connector 55">
            <a:extLst>
              <a:ext uri="{FF2B5EF4-FFF2-40B4-BE49-F238E27FC236}">
                <a16:creationId xmlns:a16="http://schemas.microsoft.com/office/drawing/2014/main" id="{CBAAF926-D358-CD75-911D-A221C3589950}"/>
              </a:ext>
            </a:extLst>
          </p:cNvPr>
          <p:cNvCxnSpPr/>
          <p:nvPr/>
        </p:nvCxnSpPr>
        <p:spPr>
          <a:xfrm>
            <a:off x="8737599" y="4566943"/>
            <a:ext cx="0" cy="782223"/>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8F363D38-A192-C590-FEB1-BBF3DA5D104B}"/>
              </a:ext>
            </a:extLst>
          </p:cNvPr>
          <p:cNvSpPr txBox="1"/>
          <p:nvPr/>
        </p:nvSpPr>
        <p:spPr>
          <a:xfrm>
            <a:off x="7824449" y="5468412"/>
            <a:ext cx="2877418" cy="646331"/>
          </a:xfrm>
          <a:prstGeom prst="rect">
            <a:avLst/>
          </a:prstGeom>
          <a:noFill/>
          <a:ln w="28575">
            <a:noFill/>
          </a:ln>
        </p:spPr>
        <p:txBody>
          <a:bodyPr wrap="square" rtlCol="0">
            <a:spAutoFit/>
          </a:bodyPr>
          <a:lstStyle/>
          <a:p>
            <a:pPr algn="ctr"/>
            <a:r>
              <a:rPr lang="en-US" dirty="0" err="1"/>
              <a:t>TruSeq</a:t>
            </a:r>
            <a:r>
              <a:rPr lang="en-US" dirty="0"/>
              <a:t> Stranded mRNA n=3 family</a:t>
            </a:r>
            <a:r>
              <a:rPr lang="en-US" baseline="30000" dirty="0"/>
              <a:t>-1</a:t>
            </a:r>
            <a:r>
              <a:rPr lang="en-US" dirty="0"/>
              <a:t> treatment</a:t>
            </a:r>
            <a:r>
              <a:rPr lang="en-US" baseline="30000" dirty="0"/>
              <a:t>-1</a:t>
            </a:r>
          </a:p>
        </p:txBody>
      </p:sp>
      <p:cxnSp>
        <p:nvCxnSpPr>
          <p:cNvPr id="60" name="Straight Arrow Connector 59">
            <a:extLst>
              <a:ext uri="{FF2B5EF4-FFF2-40B4-BE49-F238E27FC236}">
                <a16:creationId xmlns:a16="http://schemas.microsoft.com/office/drawing/2014/main" id="{FAB46DB0-070C-8B4E-461D-E10B1067CB54}"/>
              </a:ext>
            </a:extLst>
          </p:cNvPr>
          <p:cNvCxnSpPr>
            <a:cxnSpLocks/>
          </p:cNvCxnSpPr>
          <p:nvPr/>
        </p:nvCxnSpPr>
        <p:spPr>
          <a:xfrm flipV="1">
            <a:off x="2973462" y="4201904"/>
            <a:ext cx="787005" cy="489982"/>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5" name="TextBox 1024">
            <a:extLst>
              <a:ext uri="{FF2B5EF4-FFF2-40B4-BE49-F238E27FC236}">
                <a16:creationId xmlns:a16="http://schemas.microsoft.com/office/drawing/2014/main" id="{08089DA9-9ABC-B96F-595D-1103575D8F18}"/>
              </a:ext>
            </a:extLst>
          </p:cNvPr>
          <p:cNvSpPr txBox="1"/>
          <p:nvPr/>
        </p:nvSpPr>
        <p:spPr>
          <a:xfrm>
            <a:off x="7824449" y="6069544"/>
            <a:ext cx="1894866" cy="369332"/>
          </a:xfrm>
          <a:prstGeom prst="rect">
            <a:avLst/>
          </a:prstGeom>
          <a:noFill/>
          <a:ln w="28575">
            <a:noFill/>
          </a:ln>
        </p:spPr>
        <p:txBody>
          <a:bodyPr wrap="square" rtlCol="0">
            <a:spAutoFit/>
          </a:bodyPr>
          <a:lstStyle/>
          <a:p>
            <a:pPr algn="ctr"/>
            <a:r>
              <a:rPr lang="en-US" dirty="0"/>
              <a:t>Mantle tissue</a:t>
            </a:r>
            <a:endParaRPr lang="en-US" baseline="30000" dirty="0"/>
          </a:p>
        </p:txBody>
      </p:sp>
      <p:pic>
        <p:nvPicPr>
          <p:cNvPr id="1030" name="Picture 2" descr="Oyster Graphic">
            <a:extLst>
              <a:ext uri="{FF2B5EF4-FFF2-40B4-BE49-F238E27FC236}">
                <a16:creationId xmlns:a16="http://schemas.microsoft.com/office/drawing/2014/main" id="{6F7E65DC-EBE3-C410-BA9D-329943016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151" y="4511241"/>
            <a:ext cx="1093047" cy="1093047"/>
          </a:xfrm>
          <a:prstGeom prst="rect">
            <a:avLst/>
          </a:prstGeom>
          <a:noFill/>
          <a:extLst>
            <a:ext uri="{909E8E84-426E-40DD-AFC4-6F175D3DCCD1}">
              <a14:hiddenFill xmlns:a14="http://schemas.microsoft.com/office/drawing/2010/main">
                <a:solidFill>
                  <a:srgbClr val="FFFFFF"/>
                </a:solidFill>
              </a14:hiddenFill>
            </a:ext>
          </a:extLst>
        </p:spPr>
      </p:pic>
      <p:sp>
        <p:nvSpPr>
          <p:cNvPr id="1031" name="TextBox 1030">
            <a:extLst>
              <a:ext uri="{FF2B5EF4-FFF2-40B4-BE49-F238E27FC236}">
                <a16:creationId xmlns:a16="http://schemas.microsoft.com/office/drawing/2014/main" id="{DEEFA012-01AE-0238-2C2A-F08DEA3AAA07}"/>
              </a:ext>
            </a:extLst>
          </p:cNvPr>
          <p:cNvSpPr txBox="1"/>
          <p:nvPr/>
        </p:nvSpPr>
        <p:spPr>
          <a:xfrm>
            <a:off x="1506857" y="5530241"/>
            <a:ext cx="1299635" cy="369332"/>
          </a:xfrm>
          <a:prstGeom prst="rect">
            <a:avLst/>
          </a:prstGeom>
          <a:noFill/>
          <a:ln w="28575">
            <a:noFill/>
          </a:ln>
        </p:spPr>
        <p:txBody>
          <a:bodyPr wrap="square" rtlCol="0">
            <a:spAutoFit/>
          </a:bodyPr>
          <a:lstStyle/>
          <a:p>
            <a:pPr algn="ctr"/>
            <a:r>
              <a:rPr lang="en-US" dirty="0"/>
              <a:t>Family 90</a:t>
            </a:r>
          </a:p>
        </p:txBody>
      </p:sp>
      <p:pic>
        <p:nvPicPr>
          <p:cNvPr id="1033" name="Picture 2" descr="Oyster Graphic">
            <a:extLst>
              <a:ext uri="{FF2B5EF4-FFF2-40B4-BE49-F238E27FC236}">
                <a16:creationId xmlns:a16="http://schemas.microsoft.com/office/drawing/2014/main" id="{BA935C37-61E5-E32D-5515-2068CC6F1B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151" y="2878565"/>
            <a:ext cx="1093047" cy="1093047"/>
          </a:xfrm>
          <a:prstGeom prst="rect">
            <a:avLst/>
          </a:prstGeom>
          <a:noFill/>
          <a:extLst>
            <a:ext uri="{909E8E84-426E-40DD-AFC4-6F175D3DCCD1}">
              <a14:hiddenFill xmlns:a14="http://schemas.microsoft.com/office/drawing/2010/main">
                <a:solidFill>
                  <a:srgbClr val="FFFFFF"/>
                </a:solidFill>
              </a14:hiddenFill>
            </a:ext>
          </a:extLst>
        </p:spPr>
      </p:pic>
      <p:sp>
        <p:nvSpPr>
          <p:cNvPr id="1034" name="TextBox 1033">
            <a:extLst>
              <a:ext uri="{FF2B5EF4-FFF2-40B4-BE49-F238E27FC236}">
                <a16:creationId xmlns:a16="http://schemas.microsoft.com/office/drawing/2014/main" id="{79616A11-2DC9-315F-035A-330D5FAF4DEB}"/>
              </a:ext>
            </a:extLst>
          </p:cNvPr>
          <p:cNvSpPr txBox="1"/>
          <p:nvPr/>
        </p:nvSpPr>
        <p:spPr>
          <a:xfrm>
            <a:off x="1506857" y="3897564"/>
            <a:ext cx="1299635" cy="369332"/>
          </a:xfrm>
          <a:prstGeom prst="rect">
            <a:avLst/>
          </a:prstGeom>
          <a:noFill/>
          <a:ln w="28575">
            <a:noFill/>
          </a:ln>
        </p:spPr>
        <p:txBody>
          <a:bodyPr wrap="square" rtlCol="0">
            <a:spAutoFit/>
          </a:bodyPr>
          <a:lstStyle/>
          <a:p>
            <a:pPr algn="ctr"/>
            <a:r>
              <a:rPr lang="en-US" dirty="0"/>
              <a:t>Family 120</a:t>
            </a:r>
          </a:p>
        </p:txBody>
      </p:sp>
      <p:cxnSp>
        <p:nvCxnSpPr>
          <p:cNvPr id="1035" name="Straight Arrow Connector 1034">
            <a:extLst>
              <a:ext uri="{FF2B5EF4-FFF2-40B4-BE49-F238E27FC236}">
                <a16:creationId xmlns:a16="http://schemas.microsoft.com/office/drawing/2014/main" id="{754F649B-A3C7-2C14-A8F4-7FF2EFF0C2AC}"/>
              </a:ext>
            </a:extLst>
          </p:cNvPr>
          <p:cNvCxnSpPr>
            <a:cxnSpLocks/>
          </p:cNvCxnSpPr>
          <p:nvPr/>
        </p:nvCxnSpPr>
        <p:spPr>
          <a:xfrm>
            <a:off x="3022600" y="3665436"/>
            <a:ext cx="737867" cy="459389"/>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36" name="Straight Arrow Connector 1035">
            <a:extLst>
              <a:ext uri="{FF2B5EF4-FFF2-40B4-BE49-F238E27FC236}">
                <a16:creationId xmlns:a16="http://schemas.microsoft.com/office/drawing/2014/main" id="{43A0C72D-8195-52E6-1D43-A75360628167}"/>
              </a:ext>
            </a:extLst>
          </p:cNvPr>
          <p:cNvCxnSpPr>
            <a:cxnSpLocks/>
          </p:cNvCxnSpPr>
          <p:nvPr/>
        </p:nvCxnSpPr>
        <p:spPr>
          <a:xfrm flipH="1" flipV="1">
            <a:off x="8732155" y="3409871"/>
            <a:ext cx="5444" cy="294046"/>
          </a:xfrm>
          <a:prstGeom prst="straightConnector1">
            <a:avLst/>
          </a:prstGeom>
          <a:ln>
            <a:solidFill>
              <a:schemeClr val="tx1">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39" name="TextBox 1038">
            <a:extLst>
              <a:ext uri="{FF2B5EF4-FFF2-40B4-BE49-F238E27FC236}">
                <a16:creationId xmlns:a16="http://schemas.microsoft.com/office/drawing/2014/main" id="{F2A0B343-13D2-57B4-73DE-B134341270DE}"/>
              </a:ext>
            </a:extLst>
          </p:cNvPr>
          <p:cNvSpPr txBox="1"/>
          <p:nvPr/>
        </p:nvSpPr>
        <p:spPr>
          <a:xfrm>
            <a:off x="8784238" y="2942162"/>
            <a:ext cx="2400789" cy="738664"/>
          </a:xfrm>
          <a:prstGeom prst="rect">
            <a:avLst/>
          </a:prstGeom>
          <a:noFill/>
          <a:ln w="28575">
            <a:noFill/>
          </a:ln>
        </p:spPr>
        <p:txBody>
          <a:bodyPr wrap="square" rtlCol="0">
            <a:spAutoFit/>
          </a:bodyPr>
          <a:lstStyle/>
          <a:p>
            <a:pPr algn="ctr"/>
            <a:r>
              <a:rPr lang="en-US" sz="1400" dirty="0"/>
              <a:t>Phenotype metrics determined: Sensitive (90, 120) and Tolerant (84, 89)</a:t>
            </a:r>
          </a:p>
        </p:txBody>
      </p:sp>
    </p:spTree>
    <p:extLst>
      <p:ext uri="{BB962C8B-B14F-4D97-AF65-F5344CB8AC3E}">
        <p14:creationId xmlns:p14="http://schemas.microsoft.com/office/powerpoint/2010/main" val="151154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0C67-0269-C948-0EB2-6273AADFCF55}"/>
              </a:ext>
            </a:extLst>
          </p:cNvPr>
          <p:cNvSpPr>
            <a:spLocks noGrp="1"/>
          </p:cNvSpPr>
          <p:nvPr>
            <p:ph type="title"/>
          </p:nvPr>
        </p:nvSpPr>
        <p:spPr>
          <a:xfrm>
            <a:off x="838200" y="365125"/>
            <a:ext cx="10515600" cy="442949"/>
          </a:xfrm>
        </p:spPr>
        <p:txBody>
          <a:bodyPr>
            <a:normAutofit fontScale="90000"/>
          </a:bodyPr>
          <a:lstStyle/>
          <a:p>
            <a:r>
              <a:rPr lang="en-US" sz="3200" dirty="0"/>
              <a:t>Dataset #1 further notes</a:t>
            </a:r>
          </a:p>
        </p:txBody>
      </p:sp>
      <p:sp>
        <p:nvSpPr>
          <p:cNvPr id="3" name="Content Placeholder 2">
            <a:extLst>
              <a:ext uri="{FF2B5EF4-FFF2-40B4-BE49-F238E27FC236}">
                <a16:creationId xmlns:a16="http://schemas.microsoft.com/office/drawing/2014/main" id="{13D436D1-380E-4E07-AEDE-D1C2CF3DACCB}"/>
              </a:ext>
            </a:extLst>
          </p:cNvPr>
          <p:cNvSpPr>
            <a:spLocks noGrp="1"/>
          </p:cNvSpPr>
          <p:nvPr>
            <p:ph idx="1"/>
          </p:nvPr>
        </p:nvSpPr>
        <p:spPr>
          <a:xfrm>
            <a:off x="838200" y="988829"/>
            <a:ext cx="10515600" cy="1371600"/>
          </a:xfrm>
        </p:spPr>
        <p:txBody>
          <a:bodyPr>
            <a:normAutofit/>
          </a:bodyPr>
          <a:lstStyle/>
          <a:p>
            <a:pPr marL="0" indent="0">
              <a:buNone/>
            </a:pPr>
            <a:r>
              <a:rPr lang="en-US" sz="2000" b="0" i="0" dirty="0">
                <a:effectLst/>
                <a:latin typeface="-apple-system"/>
              </a:rPr>
              <a:t>RNA-Seq and expression analyses were only conducted on samples from Day 7, since previous research (maybe their own 2020 paper) indicated that this was the peak of infection intensity and transcriptomic response​. As far as I can tell, they didn't do differential expression between control and treatment groups. (Tangentially, that might mean we could add value by doing that.)</a:t>
            </a:r>
            <a:endParaRPr lang="en-US" sz="2000" dirty="0"/>
          </a:p>
        </p:txBody>
      </p:sp>
    </p:spTree>
    <p:extLst>
      <p:ext uri="{BB962C8B-B14F-4D97-AF65-F5344CB8AC3E}">
        <p14:creationId xmlns:p14="http://schemas.microsoft.com/office/powerpoint/2010/main" val="288776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B18FC-7D20-9E5A-1F0B-F7898799CB3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83315C6-042B-6C9B-DBE8-6FF86D094681}"/>
              </a:ext>
            </a:extLst>
          </p:cNvPr>
          <p:cNvSpPr>
            <a:spLocks noGrp="1"/>
          </p:cNvSpPr>
          <p:nvPr>
            <p:ph type="title"/>
          </p:nvPr>
        </p:nvSpPr>
        <p:spPr>
          <a:xfrm>
            <a:off x="186267" y="187324"/>
            <a:ext cx="10515600" cy="540809"/>
          </a:xfrm>
        </p:spPr>
        <p:txBody>
          <a:bodyPr>
            <a:normAutofit/>
          </a:bodyPr>
          <a:lstStyle/>
          <a:p>
            <a:r>
              <a:rPr lang="en-US" sz="3000" dirty="0"/>
              <a:t>Disease dataset set #2: Johnson et al. 2020</a:t>
            </a:r>
          </a:p>
        </p:txBody>
      </p:sp>
      <p:sp>
        <p:nvSpPr>
          <p:cNvPr id="2" name="Title 1">
            <a:extLst>
              <a:ext uri="{FF2B5EF4-FFF2-40B4-BE49-F238E27FC236}">
                <a16:creationId xmlns:a16="http://schemas.microsoft.com/office/drawing/2014/main" id="{E83F03F4-5EB1-4520-B6DC-3D6BE48CBFA2}"/>
              </a:ext>
            </a:extLst>
          </p:cNvPr>
          <p:cNvSpPr txBox="1">
            <a:spLocks/>
          </p:cNvSpPr>
          <p:nvPr/>
        </p:nvSpPr>
        <p:spPr>
          <a:xfrm>
            <a:off x="186267" y="788457"/>
            <a:ext cx="10515600" cy="20055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Characterizing the Epigenetic and Transcriptomic Responses to </a:t>
            </a:r>
            <a:r>
              <a:rPr lang="en-US" sz="1800" i="1" dirty="0" err="1"/>
              <a:t>Perkinsus</a:t>
            </a:r>
            <a:r>
              <a:rPr lang="en-US" sz="1800" i="1" dirty="0"/>
              <a:t> marinus </a:t>
            </a:r>
            <a:r>
              <a:rPr lang="en-US" sz="1800" dirty="0"/>
              <a:t>Infection in the Eastern Oyster </a:t>
            </a:r>
            <a:r>
              <a:rPr lang="en-US" sz="1800" i="1" dirty="0"/>
              <a:t>Crassostrea virginica</a:t>
            </a:r>
          </a:p>
          <a:p>
            <a:r>
              <a:rPr lang="en-US" sz="1800" dirty="0"/>
              <a:t>link:  </a:t>
            </a:r>
            <a:r>
              <a:rPr lang="en-US" sz="1800" dirty="0">
                <a:hlinkClick r:id="rId2"/>
              </a:rPr>
              <a:t>https://www.frontiersin.org/journals/marine-science/articles/10.3389/fmars.2020.00598/full</a:t>
            </a:r>
            <a:r>
              <a:rPr lang="en-US" sz="1800" dirty="0"/>
              <a:t> </a:t>
            </a:r>
          </a:p>
          <a:p>
            <a:endParaRPr lang="en-US" sz="1800" dirty="0"/>
          </a:p>
          <a:p>
            <a:r>
              <a:rPr lang="en-US" sz="1800" dirty="0"/>
              <a:t>Oyster origin: Vermilion Bay, Louisiana &amp; Calcasieu Lake, Louisiana. 5 months acclimation at hatchery then spawned. Spat reared in upwelling system and </a:t>
            </a:r>
            <a:r>
              <a:rPr lang="en-US" sz="1800" dirty="0" err="1"/>
              <a:t>outplanted</a:t>
            </a:r>
            <a:r>
              <a:rPr lang="en-US" sz="1800" dirty="0"/>
              <a:t> to mesh bags. Monitored for mortality and cleaned every 3 months for 14-month period</a:t>
            </a:r>
          </a:p>
        </p:txBody>
      </p:sp>
      <p:pic>
        <p:nvPicPr>
          <p:cNvPr id="3" name="Picture 2" descr="Oyster Graphic">
            <a:extLst>
              <a:ext uri="{FF2B5EF4-FFF2-40B4-BE49-F238E27FC236}">
                <a16:creationId xmlns:a16="http://schemas.microsoft.com/office/drawing/2014/main" id="{D4C1FCF1-F5BA-498D-A68A-C375C793E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874" y="3509940"/>
            <a:ext cx="791126" cy="7911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C5E1B2-A0A2-A0BC-175E-182BE493FA50}"/>
              </a:ext>
            </a:extLst>
          </p:cNvPr>
          <p:cNvSpPr txBox="1"/>
          <p:nvPr/>
        </p:nvSpPr>
        <p:spPr>
          <a:xfrm>
            <a:off x="1490513" y="4418802"/>
            <a:ext cx="2069848" cy="738664"/>
          </a:xfrm>
          <a:prstGeom prst="rect">
            <a:avLst/>
          </a:prstGeom>
          <a:noFill/>
          <a:ln w="28575">
            <a:noFill/>
          </a:ln>
        </p:spPr>
        <p:txBody>
          <a:bodyPr wrap="square" rtlCol="0">
            <a:spAutoFit/>
          </a:bodyPr>
          <a:lstStyle/>
          <a:p>
            <a:pPr algn="ctr"/>
            <a:r>
              <a:rPr lang="en-US" sz="1400" dirty="0"/>
              <a:t>Phys: shell height, wet weight, </a:t>
            </a:r>
            <a:r>
              <a:rPr lang="en-US" sz="1400" i="1" dirty="0"/>
              <a:t>P. marinus</a:t>
            </a:r>
            <a:r>
              <a:rPr lang="en-US" sz="1400" dirty="0"/>
              <a:t> </a:t>
            </a:r>
            <a:r>
              <a:rPr lang="en-US" sz="1400" dirty="0" err="1"/>
              <a:t>hyponospores</a:t>
            </a:r>
            <a:r>
              <a:rPr lang="en-US" sz="1400" dirty="0"/>
              <a:t> g</a:t>
            </a:r>
            <a:r>
              <a:rPr lang="en-US" sz="1400" baseline="30000" dirty="0"/>
              <a:t>-1</a:t>
            </a:r>
          </a:p>
        </p:txBody>
      </p:sp>
      <p:cxnSp>
        <p:nvCxnSpPr>
          <p:cNvPr id="8" name="Straight Arrow Connector 7">
            <a:extLst>
              <a:ext uri="{FF2B5EF4-FFF2-40B4-BE49-F238E27FC236}">
                <a16:creationId xmlns:a16="http://schemas.microsoft.com/office/drawing/2014/main" id="{04FB4D2D-4373-2823-1C84-EDF8B4D4964F}"/>
              </a:ext>
            </a:extLst>
          </p:cNvPr>
          <p:cNvCxnSpPr/>
          <p:nvPr/>
        </p:nvCxnSpPr>
        <p:spPr>
          <a:xfrm>
            <a:off x="347133" y="4121664"/>
            <a:ext cx="162162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811ADC54-2BAB-46C7-ACFE-68ABD364183E}"/>
              </a:ext>
            </a:extLst>
          </p:cNvPr>
          <p:cNvSpPr txBox="1"/>
          <p:nvPr/>
        </p:nvSpPr>
        <p:spPr>
          <a:xfrm>
            <a:off x="415182" y="3478247"/>
            <a:ext cx="1193486" cy="523220"/>
          </a:xfrm>
          <a:prstGeom prst="rect">
            <a:avLst/>
          </a:prstGeom>
          <a:noFill/>
          <a:ln w="28575">
            <a:noFill/>
          </a:ln>
        </p:spPr>
        <p:txBody>
          <a:bodyPr wrap="square" rtlCol="0">
            <a:spAutoFit/>
          </a:bodyPr>
          <a:lstStyle/>
          <a:p>
            <a:pPr algn="ctr"/>
            <a:r>
              <a:rPr lang="en-US" sz="1400" dirty="0"/>
              <a:t>14 months out planted</a:t>
            </a:r>
          </a:p>
        </p:txBody>
      </p:sp>
      <p:cxnSp>
        <p:nvCxnSpPr>
          <p:cNvPr id="10" name="Connector: Elbow 9">
            <a:extLst>
              <a:ext uri="{FF2B5EF4-FFF2-40B4-BE49-F238E27FC236}">
                <a16:creationId xmlns:a16="http://schemas.microsoft.com/office/drawing/2014/main" id="{7E1D230C-7BA6-6CD0-EA0D-21D78E6D9FD7}"/>
              </a:ext>
            </a:extLst>
          </p:cNvPr>
          <p:cNvCxnSpPr>
            <a:cxnSpLocks/>
          </p:cNvCxnSpPr>
          <p:nvPr/>
        </p:nvCxnSpPr>
        <p:spPr>
          <a:xfrm flipV="1">
            <a:off x="3725524" y="3402455"/>
            <a:ext cx="1007342" cy="52232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CC0C7ADD-F7F6-2BE2-C521-E052CDE8E268}"/>
              </a:ext>
            </a:extLst>
          </p:cNvPr>
          <p:cNvCxnSpPr>
            <a:cxnSpLocks/>
          </p:cNvCxnSpPr>
          <p:nvPr/>
        </p:nvCxnSpPr>
        <p:spPr>
          <a:xfrm>
            <a:off x="3725524" y="3924779"/>
            <a:ext cx="1007342" cy="47784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C2A6CE62-735E-C036-DBDB-AA448D4E7D20}"/>
              </a:ext>
            </a:extLst>
          </p:cNvPr>
          <p:cNvCxnSpPr>
            <a:cxnSpLocks/>
          </p:cNvCxnSpPr>
          <p:nvPr/>
        </p:nvCxnSpPr>
        <p:spPr>
          <a:xfrm>
            <a:off x="3725524" y="3924779"/>
            <a:ext cx="100734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CACB167-8BF9-B504-8A41-D0EBF60DEC9C}"/>
              </a:ext>
            </a:extLst>
          </p:cNvPr>
          <p:cNvSpPr txBox="1"/>
          <p:nvPr/>
        </p:nvSpPr>
        <p:spPr>
          <a:xfrm>
            <a:off x="4868330" y="3246495"/>
            <a:ext cx="3886203" cy="307777"/>
          </a:xfrm>
          <a:prstGeom prst="rect">
            <a:avLst/>
          </a:prstGeom>
          <a:noFill/>
          <a:ln w="28575">
            <a:noFill/>
          </a:ln>
        </p:spPr>
        <p:txBody>
          <a:bodyPr wrap="square" rtlCol="0">
            <a:spAutoFit/>
          </a:bodyPr>
          <a:lstStyle/>
          <a:p>
            <a:r>
              <a:rPr lang="en-US" sz="1400" dirty="0"/>
              <a:t>Very-light  (&lt;/=1,000 parasites g</a:t>
            </a:r>
            <a:r>
              <a:rPr lang="en-US" sz="1400" baseline="30000" dirty="0"/>
              <a:t>-1</a:t>
            </a:r>
            <a:r>
              <a:rPr lang="en-US" sz="1400" dirty="0"/>
              <a:t>) n=16</a:t>
            </a:r>
          </a:p>
        </p:txBody>
      </p:sp>
      <p:sp>
        <p:nvSpPr>
          <p:cNvPr id="18" name="TextBox 17">
            <a:extLst>
              <a:ext uri="{FF2B5EF4-FFF2-40B4-BE49-F238E27FC236}">
                <a16:creationId xmlns:a16="http://schemas.microsoft.com/office/drawing/2014/main" id="{4786E780-83AD-1F24-B030-C06FC47428C8}"/>
              </a:ext>
            </a:extLst>
          </p:cNvPr>
          <p:cNvSpPr txBox="1"/>
          <p:nvPr/>
        </p:nvSpPr>
        <p:spPr>
          <a:xfrm>
            <a:off x="4868330" y="3739857"/>
            <a:ext cx="3733803" cy="307777"/>
          </a:xfrm>
          <a:prstGeom prst="rect">
            <a:avLst/>
          </a:prstGeom>
          <a:noFill/>
          <a:ln w="28575">
            <a:noFill/>
          </a:ln>
        </p:spPr>
        <p:txBody>
          <a:bodyPr wrap="square" rtlCol="0">
            <a:spAutoFit/>
          </a:bodyPr>
          <a:lstStyle/>
          <a:p>
            <a:r>
              <a:rPr lang="en-US" sz="1400" dirty="0"/>
              <a:t>Light  (1,001 – 10,000 parasites g</a:t>
            </a:r>
            <a:r>
              <a:rPr lang="en-US" sz="1400" baseline="30000" dirty="0"/>
              <a:t>-1</a:t>
            </a:r>
            <a:r>
              <a:rPr lang="en-US" sz="1400" dirty="0"/>
              <a:t>) n=8</a:t>
            </a:r>
          </a:p>
        </p:txBody>
      </p:sp>
      <p:sp>
        <p:nvSpPr>
          <p:cNvPr id="19" name="TextBox 18">
            <a:extLst>
              <a:ext uri="{FF2B5EF4-FFF2-40B4-BE49-F238E27FC236}">
                <a16:creationId xmlns:a16="http://schemas.microsoft.com/office/drawing/2014/main" id="{1FA3A8F6-0EC9-F4B1-484B-618DEBCF523E}"/>
              </a:ext>
            </a:extLst>
          </p:cNvPr>
          <p:cNvSpPr txBox="1"/>
          <p:nvPr/>
        </p:nvSpPr>
        <p:spPr>
          <a:xfrm>
            <a:off x="4868330" y="4233219"/>
            <a:ext cx="4402670" cy="307777"/>
          </a:xfrm>
          <a:prstGeom prst="rect">
            <a:avLst/>
          </a:prstGeom>
          <a:noFill/>
          <a:ln w="28575">
            <a:noFill/>
          </a:ln>
        </p:spPr>
        <p:txBody>
          <a:bodyPr wrap="square" rtlCol="0">
            <a:spAutoFit/>
          </a:bodyPr>
          <a:lstStyle/>
          <a:p>
            <a:r>
              <a:rPr lang="en-US" sz="1400" dirty="0"/>
              <a:t>Moderate  (10</a:t>
            </a:r>
            <a:r>
              <a:rPr lang="en-US" sz="1400" baseline="30000" dirty="0"/>
              <a:t>4</a:t>
            </a:r>
            <a:r>
              <a:rPr lang="en-US" sz="1400" dirty="0"/>
              <a:t> – 10</a:t>
            </a:r>
            <a:r>
              <a:rPr lang="en-US" sz="1400" baseline="30000" dirty="0"/>
              <a:t>5</a:t>
            </a:r>
            <a:r>
              <a:rPr lang="en-US" sz="1400" dirty="0"/>
              <a:t> parasites g</a:t>
            </a:r>
            <a:r>
              <a:rPr lang="en-US" sz="1400" baseline="30000" dirty="0"/>
              <a:t>-1</a:t>
            </a:r>
            <a:r>
              <a:rPr lang="en-US" sz="1400" dirty="0"/>
              <a:t>) n=8</a:t>
            </a:r>
          </a:p>
        </p:txBody>
      </p:sp>
      <p:cxnSp>
        <p:nvCxnSpPr>
          <p:cNvPr id="21" name="Connector: Elbow 20">
            <a:extLst>
              <a:ext uri="{FF2B5EF4-FFF2-40B4-BE49-F238E27FC236}">
                <a16:creationId xmlns:a16="http://schemas.microsoft.com/office/drawing/2014/main" id="{E0CA29E2-B8C7-1B84-F6A7-7650C53B0DB9}"/>
              </a:ext>
            </a:extLst>
          </p:cNvPr>
          <p:cNvCxnSpPr>
            <a:cxnSpLocks/>
          </p:cNvCxnSpPr>
          <p:nvPr/>
        </p:nvCxnSpPr>
        <p:spPr>
          <a:xfrm>
            <a:off x="3721482" y="3924778"/>
            <a:ext cx="1011384" cy="955691"/>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3A4AA6C1-2D0C-0D73-79B0-D774FDFE52E8}"/>
              </a:ext>
            </a:extLst>
          </p:cNvPr>
          <p:cNvSpPr txBox="1"/>
          <p:nvPr/>
        </p:nvSpPr>
        <p:spPr>
          <a:xfrm>
            <a:off x="4868329" y="4726580"/>
            <a:ext cx="3987803" cy="307777"/>
          </a:xfrm>
          <a:prstGeom prst="rect">
            <a:avLst/>
          </a:prstGeom>
          <a:noFill/>
          <a:ln w="28575">
            <a:noFill/>
          </a:ln>
        </p:spPr>
        <p:txBody>
          <a:bodyPr wrap="square" rtlCol="0">
            <a:spAutoFit/>
          </a:bodyPr>
          <a:lstStyle/>
          <a:p>
            <a:r>
              <a:rPr lang="en-US" sz="1400" dirty="0"/>
              <a:t>Moderate-heavy  (&gt;10</a:t>
            </a:r>
            <a:r>
              <a:rPr lang="en-US" sz="1400" baseline="30000" dirty="0"/>
              <a:t>5</a:t>
            </a:r>
            <a:r>
              <a:rPr lang="en-US" sz="1400" dirty="0"/>
              <a:t> parasites g</a:t>
            </a:r>
            <a:r>
              <a:rPr lang="en-US" sz="1400" baseline="30000" dirty="0"/>
              <a:t>-1</a:t>
            </a:r>
            <a:r>
              <a:rPr lang="en-US" sz="1400" dirty="0"/>
              <a:t>) n=8</a:t>
            </a:r>
          </a:p>
        </p:txBody>
      </p:sp>
      <p:sp>
        <p:nvSpPr>
          <p:cNvPr id="29" name="TextBox 28">
            <a:extLst>
              <a:ext uri="{FF2B5EF4-FFF2-40B4-BE49-F238E27FC236}">
                <a16:creationId xmlns:a16="http://schemas.microsoft.com/office/drawing/2014/main" id="{F18FA6E2-5491-09C4-E0EB-77A6AEF1AC24}"/>
              </a:ext>
            </a:extLst>
          </p:cNvPr>
          <p:cNvSpPr txBox="1"/>
          <p:nvPr/>
        </p:nvSpPr>
        <p:spPr>
          <a:xfrm>
            <a:off x="3082121" y="3091391"/>
            <a:ext cx="1299635" cy="738664"/>
          </a:xfrm>
          <a:prstGeom prst="rect">
            <a:avLst/>
          </a:prstGeom>
          <a:noFill/>
          <a:ln w="28575">
            <a:noFill/>
          </a:ln>
        </p:spPr>
        <p:txBody>
          <a:bodyPr wrap="square" rtlCol="0">
            <a:spAutoFit/>
          </a:bodyPr>
          <a:lstStyle/>
          <a:p>
            <a:pPr algn="ctr"/>
            <a:r>
              <a:rPr lang="en-US" sz="1400" dirty="0"/>
              <a:t>Classified:</a:t>
            </a:r>
          </a:p>
          <a:p>
            <a:pPr algn="ctr"/>
            <a:r>
              <a:rPr lang="en-US" sz="1400" dirty="0"/>
              <a:t>n=40</a:t>
            </a:r>
          </a:p>
          <a:p>
            <a:pPr algn="ctr"/>
            <a:r>
              <a:rPr lang="en-US" sz="1400" dirty="0" err="1"/>
              <a:t>tagseq</a:t>
            </a:r>
            <a:endParaRPr lang="en-US" sz="1400" dirty="0"/>
          </a:p>
        </p:txBody>
      </p:sp>
    </p:spTree>
    <p:extLst>
      <p:ext uri="{BB962C8B-B14F-4D97-AF65-F5344CB8AC3E}">
        <p14:creationId xmlns:p14="http://schemas.microsoft.com/office/powerpoint/2010/main" val="764808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E6E5-58BC-6A0C-EE4F-6A854A304BC4}"/>
              </a:ext>
            </a:extLst>
          </p:cNvPr>
          <p:cNvSpPr>
            <a:spLocks noGrp="1"/>
          </p:cNvSpPr>
          <p:nvPr>
            <p:ph type="title"/>
          </p:nvPr>
        </p:nvSpPr>
        <p:spPr>
          <a:xfrm>
            <a:off x="838200" y="365126"/>
            <a:ext cx="10515600" cy="751294"/>
          </a:xfrm>
        </p:spPr>
        <p:txBody>
          <a:bodyPr/>
          <a:lstStyle/>
          <a:p>
            <a:r>
              <a:rPr lang="en-US" sz="3600" dirty="0"/>
              <a:t>Dataset #2 further notes</a:t>
            </a:r>
            <a:endParaRPr lang="en-US" dirty="0"/>
          </a:p>
        </p:txBody>
      </p:sp>
      <p:sp>
        <p:nvSpPr>
          <p:cNvPr id="3" name="Content Placeholder 2">
            <a:extLst>
              <a:ext uri="{FF2B5EF4-FFF2-40B4-BE49-F238E27FC236}">
                <a16:creationId xmlns:a16="http://schemas.microsoft.com/office/drawing/2014/main" id="{83DB777D-5DCF-C5B8-1611-F47E3DCA259F}"/>
              </a:ext>
            </a:extLst>
          </p:cNvPr>
          <p:cNvSpPr>
            <a:spLocks noGrp="1"/>
          </p:cNvSpPr>
          <p:nvPr>
            <p:ph idx="1"/>
          </p:nvPr>
        </p:nvSpPr>
        <p:spPr>
          <a:xfrm>
            <a:off x="838200" y="1414130"/>
            <a:ext cx="10515600" cy="4762833"/>
          </a:xfrm>
        </p:spPr>
        <p:txBody>
          <a:bodyPr>
            <a:normAutofit/>
          </a:bodyPr>
          <a:lstStyle/>
          <a:p>
            <a:pPr marL="0" indent="0">
              <a:buNone/>
            </a:pPr>
            <a:r>
              <a:rPr lang="en-US" sz="2000" dirty="0">
                <a:latin typeface="-apple-system"/>
              </a:rPr>
              <a:t>T</a:t>
            </a:r>
            <a:r>
              <a:rPr lang="en-US" sz="2000" b="0" i="0" dirty="0">
                <a:effectLst/>
                <a:latin typeface="-apple-system"/>
              </a:rPr>
              <a:t>here was no control group, and samples were only taken at a single time point, after 14 months of </a:t>
            </a:r>
            <a:r>
              <a:rPr lang="en-US" sz="2000" b="0" i="0" dirty="0" err="1">
                <a:effectLst/>
                <a:latin typeface="-apple-system"/>
              </a:rPr>
              <a:t>outplanting</a:t>
            </a:r>
            <a:r>
              <a:rPr lang="en-US" sz="2000" b="0" i="0" dirty="0">
                <a:effectLst/>
                <a:latin typeface="-apple-system"/>
              </a:rPr>
              <a:t>. Most of the interesting results related to differentiated methylation. </a:t>
            </a:r>
          </a:p>
          <a:p>
            <a:pPr marL="0" indent="0">
              <a:buNone/>
            </a:pPr>
            <a:r>
              <a:rPr lang="en-US" sz="2000" b="0" i="0" dirty="0">
                <a:effectLst/>
                <a:latin typeface="-apple-system"/>
              </a:rPr>
              <a:t>Regarding DEG:</a:t>
            </a:r>
          </a:p>
          <a:p>
            <a:pPr marL="457200" lvl="1" indent="0">
              <a:buNone/>
            </a:pPr>
            <a:r>
              <a:rPr lang="en-US" sz="2000" b="0" i="0" dirty="0">
                <a:effectLst/>
                <a:latin typeface="-apple-system"/>
              </a:rPr>
              <a:t>Differential gene expression analysis identified only 39 genes that showed differential expression between the moderate-heavy (&gt;100,000 parasites g−1) and very-light infected (≤1,000 parasites g−1) individuals (</a:t>
            </a:r>
            <a:r>
              <a:rPr lang="en-US" sz="2000" b="0" i="0" u="sng" dirty="0">
                <a:effectLst/>
                <a:latin typeface="-apple-system"/>
                <a:hlinkClick r:id="rId2">
                  <a:extLst>
                    <a:ext uri="{A12FA001-AC4F-418D-AE19-62706E023703}">
                      <ahyp:hlinkClr xmlns:ahyp="http://schemas.microsoft.com/office/drawing/2018/hyperlinkcolor" val="tx"/>
                    </a:ext>
                  </a:extLst>
                </a:hlinkClick>
              </a:rPr>
              <a:t>Figure 2</a:t>
            </a:r>
            <a:r>
              <a:rPr lang="en-US" sz="2000" b="0" i="0" dirty="0">
                <a:effectLst/>
                <a:latin typeface="-apple-system"/>
              </a:rPr>
              <a:t>). This low level of differential gene expression is comparable to the dampened response (21 genes DEG) observed in a dermo resistant family when measured 28-days post-exposure in a controlled experiment (</a:t>
            </a:r>
            <a:r>
              <a:rPr lang="en-US" sz="2000" b="0" i="0" u="sng" dirty="0" err="1">
                <a:solidFill>
                  <a:srgbClr val="467886"/>
                </a:solidFill>
                <a:effectLst/>
                <a:latin typeface="-apple-system"/>
                <a:hlinkClick r:id="rId3">
                  <a:extLst>
                    <a:ext uri="{A12FA001-AC4F-418D-AE19-62706E023703}">
                      <ahyp:hlinkClr xmlns:ahyp="http://schemas.microsoft.com/office/drawing/2018/hyperlinkcolor" val="tx"/>
                    </a:ext>
                  </a:extLst>
                </a:hlinkClick>
              </a:rPr>
              <a:t>Proestou</a:t>
            </a:r>
            <a:r>
              <a:rPr lang="en-US" sz="2000" b="0" i="0" u="sng" dirty="0">
                <a:effectLst/>
                <a:latin typeface="-apple-system"/>
                <a:hlinkClick r:id="rId3">
                  <a:extLst>
                    <a:ext uri="{A12FA001-AC4F-418D-AE19-62706E023703}">
                      <ahyp:hlinkClr xmlns:ahyp="http://schemas.microsoft.com/office/drawing/2018/hyperlinkcolor" val="tx"/>
                    </a:ext>
                  </a:extLst>
                </a:hlinkClick>
              </a:rPr>
              <a:t> and Sullivan, 2020</a:t>
            </a:r>
            <a:r>
              <a:rPr lang="en-US" sz="2000" b="0" i="0" dirty="0">
                <a:effectLst/>
                <a:latin typeface="-apple-system"/>
              </a:rPr>
              <a:t>).</a:t>
            </a:r>
          </a:p>
          <a:p>
            <a:pPr marL="0" indent="0">
              <a:buNone/>
            </a:pPr>
            <a:r>
              <a:rPr lang="en-US" sz="2000" b="0" i="0" dirty="0">
                <a:effectLst/>
                <a:latin typeface="-apple-system"/>
              </a:rPr>
              <a:t>But </a:t>
            </a:r>
            <a:r>
              <a:rPr lang="en-US" sz="2000" b="0" i="0" dirty="0" err="1">
                <a:effectLst/>
                <a:latin typeface="-apple-system"/>
              </a:rPr>
              <a:t>Proestou</a:t>
            </a:r>
            <a:r>
              <a:rPr lang="en-US" sz="2000" b="0" i="0" dirty="0">
                <a:effectLst/>
                <a:latin typeface="-apple-system"/>
              </a:rPr>
              <a:t> and Sullivan, 2020 </a:t>
            </a:r>
            <a:r>
              <a:rPr lang="en-US" sz="2000" b="1" i="0" dirty="0">
                <a:effectLst/>
                <a:latin typeface="-apple-system"/>
              </a:rPr>
              <a:t>did</a:t>
            </a:r>
            <a:r>
              <a:rPr lang="en-US" sz="2000" b="0" i="0" dirty="0">
                <a:effectLst/>
                <a:latin typeface="-apple-system"/>
              </a:rPr>
              <a:t> show significant DEG early on, whereas this study effectively observes only the longer-term changes.</a:t>
            </a:r>
            <a:endParaRPr lang="en-US" sz="2000" dirty="0"/>
          </a:p>
        </p:txBody>
      </p:sp>
    </p:spTree>
    <p:extLst>
      <p:ext uri="{BB962C8B-B14F-4D97-AF65-F5344CB8AC3E}">
        <p14:creationId xmlns:p14="http://schemas.microsoft.com/office/powerpoint/2010/main" val="3170296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42F06-169F-525A-440B-F5FC63F1974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D5EA365-3AA9-3C9C-02E1-DEDC99C7ACDD}"/>
              </a:ext>
            </a:extLst>
          </p:cNvPr>
          <p:cNvSpPr>
            <a:spLocks noGrp="1"/>
          </p:cNvSpPr>
          <p:nvPr>
            <p:ph type="title"/>
          </p:nvPr>
        </p:nvSpPr>
        <p:spPr>
          <a:xfrm>
            <a:off x="186267" y="187324"/>
            <a:ext cx="10515600" cy="540809"/>
          </a:xfrm>
        </p:spPr>
        <p:txBody>
          <a:bodyPr>
            <a:normAutofit/>
          </a:bodyPr>
          <a:lstStyle/>
          <a:p>
            <a:r>
              <a:rPr lang="en-US" sz="3000" dirty="0"/>
              <a:t>Disease dataset set #3: Chan et al. 2021</a:t>
            </a:r>
          </a:p>
        </p:txBody>
      </p:sp>
      <p:sp>
        <p:nvSpPr>
          <p:cNvPr id="2" name="Title 1">
            <a:extLst>
              <a:ext uri="{FF2B5EF4-FFF2-40B4-BE49-F238E27FC236}">
                <a16:creationId xmlns:a16="http://schemas.microsoft.com/office/drawing/2014/main" id="{416AE173-9512-B3BC-2CD7-ED200D6A0933}"/>
              </a:ext>
            </a:extLst>
          </p:cNvPr>
          <p:cNvSpPr txBox="1">
            <a:spLocks/>
          </p:cNvSpPr>
          <p:nvPr/>
        </p:nvSpPr>
        <p:spPr>
          <a:xfrm>
            <a:off x="186267" y="788457"/>
            <a:ext cx="11836400" cy="14382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Transcriptomic Response to </a:t>
            </a:r>
            <a:r>
              <a:rPr lang="en-US" sz="1800" i="1" dirty="0" err="1"/>
              <a:t>Perkinsus</a:t>
            </a:r>
            <a:r>
              <a:rPr lang="en-US" sz="1800" i="1" dirty="0"/>
              <a:t> marinus </a:t>
            </a:r>
            <a:r>
              <a:rPr lang="en-US" sz="1800" dirty="0"/>
              <a:t>in Two </a:t>
            </a:r>
            <a:r>
              <a:rPr lang="en-US" sz="1800" i="1" dirty="0"/>
              <a:t>Crassostrea</a:t>
            </a:r>
            <a:r>
              <a:rPr lang="en-US" sz="1800" dirty="0"/>
              <a:t> Oysters Reveals Evolutionary Dynamics of Host-Parasite Interactions</a:t>
            </a:r>
          </a:p>
          <a:p>
            <a:r>
              <a:rPr lang="en-US" sz="1800" dirty="0"/>
              <a:t>link:  </a:t>
            </a:r>
            <a:r>
              <a:rPr lang="en-US" sz="1800" dirty="0">
                <a:hlinkClick r:id="rId2"/>
              </a:rPr>
              <a:t>https://www.frontiersin.org/journals/genetics/articles/10.3389/fgene.2021.795706/full</a:t>
            </a:r>
            <a:r>
              <a:rPr lang="en-US" sz="1800" dirty="0"/>
              <a:t> </a:t>
            </a:r>
          </a:p>
          <a:p>
            <a:endParaRPr lang="en-US" sz="1800" dirty="0"/>
          </a:p>
          <a:p>
            <a:r>
              <a:rPr lang="en-US" sz="1800" dirty="0"/>
              <a:t>Oyster origin: Maine and Washington oyster farms. Acclimated in lab for 24 hours then experimentally challenged</a:t>
            </a:r>
          </a:p>
        </p:txBody>
      </p:sp>
      <p:pic>
        <p:nvPicPr>
          <p:cNvPr id="5" name="Picture 4" descr="A diagram of a human brain&#10;&#10;Description automatically generated with medium confidence">
            <a:extLst>
              <a:ext uri="{FF2B5EF4-FFF2-40B4-BE49-F238E27FC236}">
                <a16:creationId xmlns:a16="http://schemas.microsoft.com/office/drawing/2014/main" id="{A5EF3B3D-F3C7-D071-28CD-85CD2AD38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733" y="3136706"/>
            <a:ext cx="5673595" cy="3204827"/>
          </a:xfrm>
          <a:prstGeom prst="rect">
            <a:avLst/>
          </a:prstGeom>
        </p:spPr>
      </p:pic>
      <p:sp>
        <p:nvSpPr>
          <p:cNvPr id="6" name="TextBox 5">
            <a:extLst>
              <a:ext uri="{FF2B5EF4-FFF2-40B4-BE49-F238E27FC236}">
                <a16:creationId xmlns:a16="http://schemas.microsoft.com/office/drawing/2014/main" id="{C7667B00-4787-3009-7BD7-1B813D52D448}"/>
              </a:ext>
            </a:extLst>
          </p:cNvPr>
          <p:cNvSpPr txBox="1"/>
          <p:nvPr/>
        </p:nvSpPr>
        <p:spPr>
          <a:xfrm>
            <a:off x="5444066" y="4222224"/>
            <a:ext cx="1523805" cy="307777"/>
          </a:xfrm>
          <a:prstGeom prst="rect">
            <a:avLst/>
          </a:prstGeom>
          <a:noFill/>
          <a:ln w="28575">
            <a:noFill/>
          </a:ln>
        </p:spPr>
        <p:txBody>
          <a:bodyPr wrap="square" rtlCol="0">
            <a:spAutoFit/>
          </a:bodyPr>
          <a:lstStyle/>
          <a:p>
            <a:r>
              <a:rPr lang="en-US" sz="1400" dirty="0"/>
              <a:t>Control (FSW)</a:t>
            </a:r>
          </a:p>
        </p:txBody>
      </p:sp>
      <p:sp>
        <p:nvSpPr>
          <p:cNvPr id="8" name="TextBox 7">
            <a:extLst>
              <a:ext uri="{FF2B5EF4-FFF2-40B4-BE49-F238E27FC236}">
                <a16:creationId xmlns:a16="http://schemas.microsoft.com/office/drawing/2014/main" id="{99B233FA-1245-B7B8-F3FF-725172D38351}"/>
              </a:ext>
            </a:extLst>
          </p:cNvPr>
          <p:cNvSpPr txBox="1"/>
          <p:nvPr/>
        </p:nvSpPr>
        <p:spPr>
          <a:xfrm>
            <a:off x="5444066" y="5618889"/>
            <a:ext cx="1523805" cy="307777"/>
          </a:xfrm>
          <a:prstGeom prst="rect">
            <a:avLst/>
          </a:prstGeom>
          <a:noFill/>
          <a:ln w="28575">
            <a:noFill/>
          </a:ln>
        </p:spPr>
        <p:txBody>
          <a:bodyPr wrap="square" rtlCol="0">
            <a:spAutoFit/>
          </a:bodyPr>
          <a:lstStyle/>
          <a:p>
            <a:r>
              <a:rPr lang="en-US" sz="1400" dirty="0"/>
              <a:t>Control (FSW)</a:t>
            </a:r>
          </a:p>
        </p:txBody>
      </p:sp>
      <p:sp>
        <p:nvSpPr>
          <p:cNvPr id="9" name="TextBox 8">
            <a:extLst>
              <a:ext uri="{FF2B5EF4-FFF2-40B4-BE49-F238E27FC236}">
                <a16:creationId xmlns:a16="http://schemas.microsoft.com/office/drawing/2014/main" id="{F3BBF34D-9A5A-8B28-6340-CE3754FF66AE}"/>
              </a:ext>
            </a:extLst>
          </p:cNvPr>
          <p:cNvSpPr txBox="1"/>
          <p:nvPr/>
        </p:nvSpPr>
        <p:spPr>
          <a:xfrm>
            <a:off x="5444066" y="3523922"/>
            <a:ext cx="3225605" cy="307777"/>
          </a:xfrm>
          <a:prstGeom prst="rect">
            <a:avLst/>
          </a:prstGeom>
          <a:noFill/>
          <a:ln w="28575">
            <a:noFill/>
          </a:ln>
        </p:spPr>
        <p:txBody>
          <a:bodyPr wrap="square" rtlCol="0">
            <a:spAutoFit/>
          </a:bodyPr>
          <a:lstStyle/>
          <a:p>
            <a:r>
              <a:rPr lang="en-US" sz="1400" dirty="0"/>
              <a:t>Challenge (1.2 x 10</a:t>
            </a:r>
            <a:r>
              <a:rPr lang="en-US" sz="1400" baseline="30000" dirty="0"/>
              <a:t>6</a:t>
            </a:r>
            <a:r>
              <a:rPr lang="en-US" sz="1400" dirty="0"/>
              <a:t> </a:t>
            </a:r>
            <a:r>
              <a:rPr lang="en-US" sz="1400" i="1" dirty="0"/>
              <a:t>P. marinus</a:t>
            </a:r>
            <a:r>
              <a:rPr lang="en-US" sz="1400" dirty="0"/>
              <a:t>)</a:t>
            </a:r>
          </a:p>
        </p:txBody>
      </p:sp>
      <p:sp>
        <p:nvSpPr>
          <p:cNvPr id="10" name="TextBox 9">
            <a:extLst>
              <a:ext uri="{FF2B5EF4-FFF2-40B4-BE49-F238E27FC236}">
                <a16:creationId xmlns:a16="http://schemas.microsoft.com/office/drawing/2014/main" id="{2103C3F8-E804-CC6A-85F5-8067E1CF38CE}"/>
              </a:ext>
            </a:extLst>
          </p:cNvPr>
          <p:cNvSpPr txBox="1"/>
          <p:nvPr/>
        </p:nvSpPr>
        <p:spPr>
          <a:xfrm>
            <a:off x="5444066" y="4968407"/>
            <a:ext cx="3225605" cy="307777"/>
          </a:xfrm>
          <a:prstGeom prst="rect">
            <a:avLst/>
          </a:prstGeom>
          <a:noFill/>
          <a:ln w="28575">
            <a:noFill/>
          </a:ln>
        </p:spPr>
        <p:txBody>
          <a:bodyPr wrap="square" rtlCol="0">
            <a:spAutoFit/>
          </a:bodyPr>
          <a:lstStyle/>
          <a:p>
            <a:r>
              <a:rPr lang="en-US" sz="1400" dirty="0"/>
              <a:t>Challenge (1.2 x 10</a:t>
            </a:r>
            <a:r>
              <a:rPr lang="en-US" sz="1400" baseline="30000" dirty="0"/>
              <a:t>6</a:t>
            </a:r>
            <a:r>
              <a:rPr lang="en-US" sz="1400" dirty="0"/>
              <a:t> </a:t>
            </a:r>
            <a:r>
              <a:rPr lang="en-US" sz="1400" i="1" dirty="0"/>
              <a:t>P. marinus</a:t>
            </a:r>
            <a:r>
              <a:rPr lang="en-US" sz="1400" dirty="0"/>
              <a:t>)</a:t>
            </a:r>
          </a:p>
        </p:txBody>
      </p:sp>
      <p:sp>
        <p:nvSpPr>
          <p:cNvPr id="12" name="TextBox 11">
            <a:extLst>
              <a:ext uri="{FF2B5EF4-FFF2-40B4-BE49-F238E27FC236}">
                <a16:creationId xmlns:a16="http://schemas.microsoft.com/office/drawing/2014/main" id="{C4F67131-6389-4B58-EA04-804C1AD45099}"/>
              </a:ext>
            </a:extLst>
          </p:cNvPr>
          <p:cNvSpPr txBox="1"/>
          <p:nvPr/>
        </p:nvSpPr>
        <p:spPr>
          <a:xfrm>
            <a:off x="4750262" y="2778917"/>
            <a:ext cx="702735" cy="307777"/>
          </a:xfrm>
          <a:prstGeom prst="rect">
            <a:avLst/>
          </a:prstGeom>
          <a:noFill/>
          <a:ln w="28575">
            <a:noFill/>
          </a:ln>
        </p:spPr>
        <p:txBody>
          <a:bodyPr wrap="square" rtlCol="0">
            <a:spAutoFit/>
          </a:bodyPr>
          <a:lstStyle/>
          <a:p>
            <a:r>
              <a:rPr lang="en-US" sz="1400" dirty="0"/>
              <a:t>n=10</a:t>
            </a:r>
          </a:p>
        </p:txBody>
      </p:sp>
      <p:sp>
        <p:nvSpPr>
          <p:cNvPr id="13" name="TextBox 12">
            <a:extLst>
              <a:ext uri="{FF2B5EF4-FFF2-40B4-BE49-F238E27FC236}">
                <a16:creationId xmlns:a16="http://schemas.microsoft.com/office/drawing/2014/main" id="{6EB8B7CD-0AAE-4207-3C49-C0E2C3BD9232}"/>
              </a:ext>
            </a:extLst>
          </p:cNvPr>
          <p:cNvSpPr txBox="1"/>
          <p:nvPr/>
        </p:nvSpPr>
        <p:spPr>
          <a:xfrm>
            <a:off x="3848232" y="2778917"/>
            <a:ext cx="702735" cy="307777"/>
          </a:xfrm>
          <a:prstGeom prst="rect">
            <a:avLst/>
          </a:prstGeom>
          <a:noFill/>
          <a:ln w="28575">
            <a:noFill/>
          </a:ln>
        </p:spPr>
        <p:txBody>
          <a:bodyPr wrap="square" rtlCol="0">
            <a:spAutoFit/>
          </a:bodyPr>
          <a:lstStyle/>
          <a:p>
            <a:r>
              <a:rPr lang="en-US" sz="1400" dirty="0"/>
              <a:t>n=10</a:t>
            </a:r>
          </a:p>
        </p:txBody>
      </p:sp>
      <p:sp>
        <p:nvSpPr>
          <p:cNvPr id="14" name="TextBox 13">
            <a:extLst>
              <a:ext uri="{FF2B5EF4-FFF2-40B4-BE49-F238E27FC236}">
                <a16:creationId xmlns:a16="http://schemas.microsoft.com/office/drawing/2014/main" id="{0E97E1D2-A117-145F-59A2-3B496FE68E2B}"/>
              </a:ext>
            </a:extLst>
          </p:cNvPr>
          <p:cNvSpPr txBox="1"/>
          <p:nvPr/>
        </p:nvSpPr>
        <p:spPr>
          <a:xfrm>
            <a:off x="2518965" y="2778917"/>
            <a:ext cx="702735" cy="307777"/>
          </a:xfrm>
          <a:prstGeom prst="rect">
            <a:avLst/>
          </a:prstGeom>
          <a:noFill/>
          <a:ln w="28575">
            <a:noFill/>
          </a:ln>
        </p:spPr>
        <p:txBody>
          <a:bodyPr wrap="square" rtlCol="0">
            <a:spAutoFit/>
          </a:bodyPr>
          <a:lstStyle/>
          <a:p>
            <a:r>
              <a:rPr lang="en-US" sz="1400" dirty="0"/>
              <a:t>n=10</a:t>
            </a:r>
          </a:p>
        </p:txBody>
      </p:sp>
    </p:spTree>
    <p:extLst>
      <p:ext uri="{BB962C8B-B14F-4D97-AF65-F5344CB8AC3E}">
        <p14:creationId xmlns:p14="http://schemas.microsoft.com/office/powerpoint/2010/main" val="3529596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CBC82-FAF1-6D7A-32CE-BE63DB22E2DE}"/>
              </a:ext>
            </a:extLst>
          </p:cNvPr>
          <p:cNvSpPr>
            <a:spLocks noGrp="1"/>
          </p:cNvSpPr>
          <p:nvPr>
            <p:ph type="title"/>
          </p:nvPr>
        </p:nvSpPr>
        <p:spPr>
          <a:xfrm>
            <a:off x="838200" y="365125"/>
            <a:ext cx="10515600" cy="783191"/>
          </a:xfrm>
        </p:spPr>
        <p:txBody>
          <a:bodyPr>
            <a:normAutofit/>
          </a:bodyPr>
          <a:lstStyle/>
          <a:p>
            <a:r>
              <a:rPr lang="en-US" sz="3600" dirty="0"/>
              <a:t>Dataset #3 further notes (1)</a:t>
            </a:r>
          </a:p>
        </p:txBody>
      </p:sp>
      <p:sp>
        <p:nvSpPr>
          <p:cNvPr id="3" name="Content Placeholder 2">
            <a:extLst>
              <a:ext uri="{FF2B5EF4-FFF2-40B4-BE49-F238E27FC236}">
                <a16:creationId xmlns:a16="http://schemas.microsoft.com/office/drawing/2014/main" id="{0C1AEC7E-892D-17E0-2724-9B1F89B860F2}"/>
              </a:ext>
            </a:extLst>
          </p:cNvPr>
          <p:cNvSpPr>
            <a:spLocks noGrp="1"/>
          </p:cNvSpPr>
          <p:nvPr>
            <p:ph idx="1"/>
          </p:nvPr>
        </p:nvSpPr>
        <p:spPr>
          <a:xfrm>
            <a:off x="838200" y="1148316"/>
            <a:ext cx="10515600" cy="5028647"/>
          </a:xfrm>
        </p:spPr>
        <p:txBody>
          <a:bodyPr>
            <a:normAutofit/>
          </a:bodyPr>
          <a:lstStyle/>
          <a:p>
            <a:pPr marL="0" indent="0" algn="l">
              <a:buNone/>
            </a:pPr>
            <a:r>
              <a:rPr lang="en-US" sz="2000" b="0" i="0" dirty="0">
                <a:effectLst/>
                <a:latin typeface="-apple-system"/>
              </a:rPr>
              <a:t>C. gigas was compared with the less tolerant species C virginica. There was a control group for each.</a:t>
            </a:r>
            <a:br>
              <a:rPr lang="en-US" sz="2000" b="0" i="0" dirty="0">
                <a:effectLst/>
                <a:latin typeface="-apple-system"/>
              </a:rPr>
            </a:br>
            <a:r>
              <a:rPr lang="en-US" sz="2000" b="0" i="0" dirty="0">
                <a:effectLst/>
                <a:latin typeface="-apple-system"/>
              </a:rPr>
              <a:t>Sample timing (samples from control and treatment groups for each species):</a:t>
            </a:r>
            <a:br>
              <a:rPr lang="en-US" sz="2000" b="0" i="0" dirty="0">
                <a:effectLst/>
                <a:latin typeface="-apple-system"/>
              </a:rPr>
            </a:br>
            <a:r>
              <a:rPr lang="en-US" sz="2000" b="0" i="0" dirty="0">
                <a:effectLst/>
                <a:latin typeface="-apple-system"/>
              </a:rPr>
              <a:t>0 (before injection)</a:t>
            </a:r>
            <a:br>
              <a:rPr lang="en-US" sz="2000" b="0" i="0" dirty="0">
                <a:effectLst/>
                <a:latin typeface="-apple-system"/>
              </a:rPr>
            </a:br>
            <a:r>
              <a:rPr lang="en-US" sz="2000" b="0" i="0" dirty="0">
                <a:effectLst/>
                <a:latin typeface="-apple-system"/>
              </a:rPr>
              <a:t>24 h</a:t>
            </a:r>
            <a:br>
              <a:rPr lang="en-US" sz="2000" b="0" i="0" dirty="0">
                <a:effectLst/>
                <a:latin typeface="-apple-system"/>
              </a:rPr>
            </a:br>
            <a:r>
              <a:rPr lang="en-US" sz="2000" b="0" i="0" dirty="0">
                <a:effectLst/>
                <a:latin typeface="-apple-system"/>
              </a:rPr>
              <a:t>30 d</a:t>
            </a:r>
          </a:p>
          <a:p>
            <a:pPr marL="0" indent="0" algn="l">
              <a:buNone/>
            </a:pPr>
            <a:r>
              <a:rPr lang="en-US" sz="2000" b="0" i="0" dirty="0">
                <a:effectLst/>
                <a:latin typeface="-apple-system"/>
              </a:rPr>
              <a:t>Apoptosis inhibitors were the focus of a key finding: they were strongly upregulated in resistant C. gigas​, supporting the idea that apoptosis regulation could be an important factor in disease resistance.</a:t>
            </a:r>
          </a:p>
          <a:p>
            <a:pPr marL="0" indent="0" algn="l">
              <a:buNone/>
            </a:pPr>
            <a:r>
              <a:rPr lang="en-US" sz="2000" b="0" i="0" dirty="0">
                <a:effectLst/>
                <a:latin typeface="-apple-system"/>
              </a:rPr>
              <a:t>Notable for our work, regarding C. gigas it says:</a:t>
            </a:r>
          </a:p>
          <a:p>
            <a:pPr marL="457200" lvl="1" indent="0">
              <a:buNone/>
            </a:pPr>
            <a:r>
              <a:rPr lang="en-US" sz="2000" b="0" i="0" dirty="0">
                <a:effectLst/>
                <a:latin typeface="-apple-system"/>
              </a:rPr>
              <a:t>On the other hand, this study and a recent transcriptomic study (</a:t>
            </a:r>
            <a:r>
              <a:rPr lang="en-US" sz="2000" b="0" i="0" u="sng" dirty="0" err="1">
                <a:solidFill>
                  <a:srgbClr val="467886"/>
                </a:solidFill>
                <a:effectLst/>
                <a:latin typeface="-apple-system"/>
                <a:hlinkClick r:id="rId2">
                  <a:extLst>
                    <a:ext uri="{A12FA001-AC4F-418D-AE19-62706E023703}">
                      <ahyp:hlinkClr xmlns:ahyp="http://schemas.microsoft.com/office/drawing/2018/hyperlinkcolor" val="tx"/>
                    </a:ext>
                  </a:extLst>
                </a:hlinkClick>
              </a:rPr>
              <a:t>Proestou</a:t>
            </a:r>
            <a:r>
              <a:rPr lang="en-US" sz="2000" b="0" i="0" u="sng" dirty="0">
                <a:effectLst/>
                <a:latin typeface="-apple-system"/>
                <a:hlinkClick r:id="rId2">
                  <a:extLst>
                    <a:ext uri="{A12FA001-AC4F-418D-AE19-62706E023703}">
                      <ahyp:hlinkClr xmlns:ahyp="http://schemas.microsoft.com/office/drawing/2018/hyperlinkcolor" val="tx"/>
                    </a:ext>
                  </a:extLst>
                </a:hlinkClick>
              </a:rPr>
              <a:t> and Sullivan, 2020</a:t>
            </a:r>
            <a:r>
              <a:rPr lang="en-US" sz="2000" b="0" i="0" dirty="0">
                <a:effectLst/>
                <a:latin typeface="-apple-system"/>
              </a:rPr>
              <a:t>) shared only 39 DEGs (</a:t>
            </a:r>
            <a:r>
              <a:rPr lang="en-US" sz="2000" b="0" i="0" u="sng" dirty="0" err="1">
                <a:solidFill>
                  <a:srgbClr val="467886"/>
                </a:solidFill>
                <a:effectLst/>
                <a:latin typeface="-apple-system"/>
                <a:hlinkClick r:id="rId3">
                  <a:extLst>
                    <a:ext uri="{A12FA001-AC4F-418D-AE19-62706E023703}">
                      <ahyp:hlinkClr xmlns:ahyp="http://schemas.microsoft.com/office/drawing/2018/hyperlinkcolor" val="tx"/>
                    </a:ext>
                  </a:extLst>
                </a:hlinkClick>
              </a:rPr>
              <a:t>Supplemenatary</a:t>
            </a:r>
            <a:r>
              <a:rPr lang="en-US" sz="2000" b="0" i="0" u="sng" dirty="0">
                <a:effectLst/>
                <a:latin typeface="-apple-system"/>
                <a:hlinkClick r:id="rId3">
                  <a:extLst>
                    <a:ext uri="{A12FA001-AC4F-418D-AE19-62706E023703}">
                      <ahyp:hlinkClr xmlns:ahyp="http://schemas.microsoft.com/office/drawing/2018/hyperlinkcolor" val="tx"/>
                    </a:ext>
                  </a:extLst>
                </a:hlinkClick>
              </a:rPr>
              <a:t> Table S4</a:t>
            </a:r>
            <a:r>
              <a:rPr lang="en-US" sz="2000" b="0" i="0" dirty="0">
                <a:effectLst/>
                <a:latin typeface="-apple-system"/>
              </a:rPr>
              <a:t>), which could be caused by differences in challenge condition, genetic background or physiological state of oysters used.</a:t>
            </a:r>
          </a:p>
          <a:p>
            <a:pPr marL="0" indent="0">
              <a:buNone/>
            </a:pPr>
            <a:endParaRPr lang="en-US" sz="2400" b="0" i="0" dirty="0">
              <a:effectLst/>
              <a:latin typeface="-apple-system"/>
            </a:endParaRPr>
          </a:p>
        </p:txBody>
      </p:sp>
    </p:spTree>
    <p:extLst>
      <p:ext uri="{BB962C8B-B14F-4D97-AF65-F5344CB8AC3E}">
        <p14:creationId xmlns:p14="http://schemas.microsoft.com/office/powerpoint/2010/main" val="427225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9A6A7-4A46-4D99-541C-7F0FDBF5BCF3}"/>
              </a:ext>
            </a:extLst>
          </p:cNvPr>
          <p:cNvSpPr>
            <a:spLocks noGrp="1"/>
          </p:cNvSpPr>
          <p:nvPr>
            <p:ph type="title"/>
          </p:nvPr>
        </p:nvSpPr>
        <p:spPr>
          <a:xfrm>
            <a:off x="838200" y="365126"/>
            <a:ext cx="10515600" cy="730028"/>
          </a:xfrm>
        </p:spPr>
        <p:txBody>
          <a:bodyPr>
            <a:normAutofit/>
          </a:bodyPr>
          <a:lstStyle/>
          <a:p>
            <a:r>
              <a:rPr lang="en-US" sz="3200" dirty="0"/>
              <a:t>Dataset #3 further notes (2)</a:t>
            </a:r>
          </a:p>
        </p:txBody>
      </p:sp>
      <p:sp>
        <p:nvSpPr>
          <p:cNvPr id="3" name="Content Placeholder 2">
            <a:extLst>
              <a:ext uri="{FF2B5EF4-FFF2-40B4-BE49-F238E27FC236}">
                <a16:creationId xmlns:a16="http://schemas.microsoft.com/office/drawing/2014/main" id="{DF5F21E6-1965-1F42-74B7-B35FAA7FD7D0}"/>
              </a:ext>
            </a:extLst>
          </p:cNvPr>
          <p:cNvSpPr>
            <a:spLocks noGrp="1"/>
          </p:cNvSpPr>
          <p:nvPr>
            <p:ph idx="1"/>
          </p:nvPr>
        </p:nvSpPr>
        <p:spPr>
          <a:xfrm>
            <a:off x="838200" y="1095154"/>
            <a:ext cx="10515600" cy="5081809"/>
          </a:xfrm>
        </p:spPr>
        <p:txBody>
          <a:bodyPr>
            <a:normAutofit/>
          </a:bodyPr>
          <a:lstStyle/>
          <a:p>
            <a:pPr marL="0" indent="0">
              <a:buNone/>
            </a:pPr>
            <a:r>
              <a:rPr lang="en-US" sz="1800" b="0" i="0" dirty="0">
                <a:effectLst/>
                <a:latin typeface="-apple-system"/>
              </a:rPr>
              <a:t>Even so, it says</a:t>
            </a:r>
            <a:r>
              <a:rPr lang="en-US" sz="1200" dirty="0">
                <a:solidFill>
                  <a:srgbClr val="F0F6FC"/>
                </a:solidFill>
                <a:latin typeface="-apple-system"/>
              </a:rPr>
              <a:t>:</a:t>
            </a:r>
          </a:p>
          <a:p>
            <a:pPr marL="457200" lvl="1" indent="0">
              <a:buNone/>
            </a:pPr>
            <a:r>
              <a:rPr lang="en-US" sz="1600" b="0" i="0" dirty="0">
                <a:effectLst/>
                <a:latin typeface="-apple-system"/>
              </a:rPr>
              <a:t>Second, this study identified 759 and 568 P. marinus induced DEGs in C. virginica and C. gigas [respectively] (</a:t>
            </a:r>
            <a:r>
              <a:rPr lang="en-US" sz="1600" b="0" i="0" u="sng" dirty="0">
                <a:effectLst/>
                <a:latin typeface="-apple-system"/>
                <a:hlinkClick r:id="rId2">
                  <a:extLst>
                    <a:ext uri="{A12FA001-AC4F-418D-AE19-62706E023703}">
                      <ahyp:hlinkClr xmlns:ahyp="http://schemas.microsoft.com/office/drawing/2018/hyperlinkcolor" val="tx"/>
                    </a:ext>
                  </a:extLst>
                </a:hlinkClick>
              </a:rPr>
              <a:t>Supplementary Figure S3</a:t>
            </a:r>
            <a:r>
              <a:rPr lang="en-US" sz="1600" b="0" i="0" dirty="0">
                <a:effectLst/>
                <a:latin typeface="-apple-system"/>
              </a:rPr>
              <a:t>), respectively, with significant overlapping.</a:t>
            </a:r>
          </a:p>
          <a:p>
            <a:pPr marL="0" indent="0">
              <a:buNone/>
            </a:pPr>
            <a:r>
              <a:rPr lang="en-US" sz="1600" b="0" i="0" dirty="0">
                <a:effectLst/>
                <a:latin typeface="-apple-system"/>
              </a:rPr>
              <a:t>I think the 759 number refers to the total across the 24 h and the 30 d samples (surprisingly), because it says:</a:t>
            </a:r>
          </a:p>
          <a:p>
            <a:pPr marL="457200" lvl="1" indent="0">
              <a:buNone/>
            </a:pPr>
            <a:r>
              <a:rPr lang="en-US" sz="1600" b="0" i="0" dirty="0">
                <a:effectLst/>
                <a:latin typeface="-apple-system"/>
              </a:rPr>
              <a:t>759 genes were differentially expressed in oysters challenged with P. marinus (VD1 and VD2) compared with unchallenged controls (V0, VC1, and VC2) (</a:t>
            </a:r>
            <a:r>
              <a:rPr lang="en-US" sz="1600" b="0" i="0" u="sng" dirty="0" err="1">
                <a:solidFill>
                  <a:srgbClr val="467886"/>
                </a:solidFill>
                <a:effectLst/>
                <a:latin typeface="-apple-system"/>
                <a:hlinkClick r:id="rId2">
                  <a:extLst>
                    <a:ext uri="{A12FA001-AC4F-418D-AE19-62706E023703}">
                      <ahyp:hlinkClr xmlns:ahyp="http://schemas.microsoft.com/office/drawing/2018/hyperlinkcolor" val="tx"/>
                    </a:ext>
                  </a:extLst>
                </a:hlinkClick>
              </a:rPr>
              <a:t>Supplemenatary</a:t>
            </a:r>
            <a:r>
              <a:rPr lang="en-US" sz="1600" b="0" i="0" u="sng" dirty="0">
                <a:effectLst/>
                <a:latin typeface="-apple-system"/>
                <a:hlinkClick r:id="rId2">
                  <a:extLst>
                    <a:ext uri="{A12FA001-AC4F-418D-AE19-62706E023703}">
                      <ahyp:hlinkClr xmlns:ahyp="http://schemas.microsoft.com/office/drawing/2018/hyperlinkcolor" val="tx"/>
                    </a:ext>
                  </a:extLst>
                </a:hlinkClick>
              </a:rPr>
              <a:t> Table S2</a:t>
            </a:r>
            <a:r>
              <a:rPr lang="en-US" sz="1600" b="0" i="0" dirty="0">
                <a:effectLst/>
                <a:latin typeface="-apple-system"/>
              </a:rPr>
              <a:t>), including 583 DEGs from short-term challenge (24 h) and 273 DEGs</a:t>
            </a:r>
            <a:endParaRPr lang="en-US" sz="2000" b="0" i="0" dirty="0">
              <a:effectLst/>
              <a:latin typeface="-apple-system"/>
            </a:endParaRPr>
          </a:p>
          <a:p>
            <a:pPr marL="0" indent="0">
              <a:buNone/>
            </a:pPr>
            <a:r>
              <a:rPr lang="en-US" sz="1600" b="0" i="0" dirty="0">
                <a:effectLst/>
                <a:latin typeface="-apple-system"/>
              </a:rPr>
              <a:t>We may be left to infer that the 568 DEG number for C. gigas is also summed over both intervals. Actually, that notion is supported by Supplementary Figure S3:</a:t>
            </a:r>
          </a:p>
          <a:p>
            <a:pPr marL="0" indent="0">
              <a:buNone/>
            </a:pPr>
            <a:endParaRPr lang="en-US" sz="3200" b="0" i="0" dirty="0">
              <a:effectLst/>
              <a:latin typeface="-apple-system"/>
            </a:endParaRPr>
          </a:p>
        </p:txBody>
      </p:sp>
      <p:pic>
        <p:nvPicPr>
          <p:cNvPr id="6" name="Picture 5" descr="A comparison of a graph&#10;&#10;Description automatically generated with medium confidence">
            <a:extLst>
              <a:ext uri="{FF2B5EF4-FFF2-40B4-BE49-F238E27FC236}">
                <a16:creationId xmlns:a16="http://schemas.microsoft.com/office/drawing/2014/main" id="{BB0A27CB-8EB4-28E2-7425-74BB3A92FA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6151" y="3416896"/>
            <a:ext cx="6829928" cy="3075978"/>
          </a:xfrm>
          <a:prstGeom prst="rect">
            <a:avLst/>
          </a:prstGeom>
        </p:spPr>
      </p:pic>
    </p:spTree>
    <p:extLst>
      <p:ext uri="{BB962C8B-B14F-4D97-AF65-F5344CB8AC3E}">
        <p14:creationId xmlns:p14="http://schemas.microsoft.com/office/powerpoint/2010/main" val="2069827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366</TotalTime>
  <Words>2094</Words>
  <Application>Microsoft Office PowerPoint</Application>
  <PresentationFormat>Widescreen</PresentationFormat>
  <Paragraphs>164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-apple-system</vt:lpstr>
      <vt:lpstr>Aptos</vt:lpstr>
      <vt:lpstr>Aptos Display</vt:lpstr>
      <vt:lpstr>Arial</vt:lpstr>
      <vt:lpstr>Office Theme</vt:lpstr>
      <vt:lpstr>PowerPoint Presentation</vt:lpstr>
      <vt:lpstr>Overall next steps</vt:lpstr>
      <vt:lpstr>Disease dataset set #1: Proestou et al. 2023</vt:lpstr>
      <vt:lpstr>Dataset #1 further notes</vt:lpstr>
      <vt:lpstr>Disease dataset set #2: Johnson et al. 2020</vt:lpstr>
      <vt:lpstr>Dataset #2 further notes</vt:lpstr>
      <vt:lpstr>Disease dataset set #3: Chan et al. 2021</vt:lpstr>
      <vt:lpstr>Dataset #3 further notes (1)</vt:lpstr>
      <vt:lpstr>Dataset #3 further notes (2)</vt:lpstr>
      <vt:lpstr>Disease dataset set #4: Sullivan and Proestou 2021</vt:lpstr>
      <vt:lpstr>Dataset #4 further notes</vt:lpstr>
      <vt:lpstr>Disease dataset set #5: Proestou and Sullivan 2020</vt:lpstr>
      <vt:lpstr>Dataset #5 further notes</vt:lpstr>
      <vt:lpstr>Subsetting the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Shelly Wanamaker</dc:creator>
  <cp:lastModifiedBy>Steve H. Yost</cp:lastModifiedBy>
  <cp:revision>11</cp:revision>
  <dcterms:created xsi:type="dcterms:W3CDTF">2024-12-13T14:18:07Z</dcterms:created>
  <dcterms:modified xsi:type="dcterms:W3CDTF">2025-01-31T02:37:53Z</dcterms:modified>
</cp:coreProperties>
</file>