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996CE-F763-CB30-21DC-7FA922D7FE85}" v="126" dt="2024-12-13T15:25:30.038"/>
    <p1510:client id="{A15FB58C-E6E2-41C5-8160-F7C00DB20A18}" v="1482" dt="2024-12-13T15:26:56.958"/>
    <p1510:client id="{DEA23BB8-2350-2EED-0B9C-43F97AD684B3}" v="6" dt="2024-12-13T14:44:41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y Wanamaker" userId="cd0df884-05c1-481b-a1f7-883604879bba" providerId="ADAL" clId="{A15FB58C-E6E2-41C5-8160-F7C00DB20A18}"/>
    <pc:docChg chg="undo custSel addSld modSld">
      <pc:chgData name="Shelly Wanamaker" userId="cd0df884-05c1-481b-a1f7-883604879bba" providerId="ADAL" clId="{A15FB58C-E6E2-41C5-8160-F7C00DB20A18}" dt="2024-12-13T15:26:56.958" v="1478" actId="20577"/>
      <pc:docMkLst>
        <pc:docMk/>
      </pc:docMkLst>
      <pc:sldChg chg="addSp modSp mod">
        <pc:chgData name="Shelly Wanamaker" userId="cd0df884-05c1-481b-a1f7-883604879bba" providerId="ADAL" clId="{A15FB58C-E6E2-41C5-8160-F7C00DB20A18}" dt="2024-12-13T15:18:05.016" v="925"/>
        <pc:sldMkLst>
          <pc:docMk/>
          <pc:sldMk cId="2348175036" sldId="256"/>
        </pc:sldMkLst>
        <pc:spChg chg="add mod">
          <ac:chgData name="Shelly Wanamaker" userId="cd0df884-05c1-481b-a1f7-883604879bba" providerId="ADAL" clId="{A15FB58C-E6E2-41C5-8160-F7C00DB20A18}" dt="2024-12-13T15:11:24.121" v="857" actId="20577"/>
          <ac:spMkLst>
            <pc:docMk/>
            <pc:sldMk cId="2348175036" sldId="256"/>
            <ac:spMk id="3" creationId="{3916E3E9-890A-7E7D-D977-FC0136269393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4" creationId="{10F830F1-110D-6F62-F8C3-3621F6A0EBDD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5" creationId="{2146FCF8-E8A1-FB85-6941-B4D8A4BF1CA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6" creationId="{F489EE1D-7E40-4DA1-0155-2C635639144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7" creationId="{B767E63D-805E-93AC-8032-D1B87178F87C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8" creationId="{5BDE67DA-72B9-E25F-A7B2-088882EDF77B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9" creationId="{11212AB0-F7B1-40A0-8B1F-E05BB34E5622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0" creationId="{20F30570-B8B6-9A40-87CA-5B1851C865C7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1" creationId="{38EAE23A-1DD9-1995-405A-B58E556CF197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2" creationId="{7D5F945D-2520-56B4-66FA-B63C6F612006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3" creationId="{2CCA0306-2F65-B021-3824-AE71730C4B90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4" creationId="{B362755E-F37A-E380-2FC1-B3189E8A8701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5" creationId="{F361F3BF-452A-CC57-1CEE-87617EB311E6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6" creationId="{34A7B9E4-B92F-D00B-8868-C990066F7DAA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7" creationId="{772F44CB-965D-8753-3CB2-BA602319E356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8" creationId="{91260735-2F21-CB3A-3482-6EAF4134208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9" creationId="{502AB14D-BBD8-F059-48AC-9918C9AFA50B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0" creationId="{91A22FF9-9A7C-300A-1FDE-794E75C89D59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1" creationId="{A46F2642-7ACE-82BA-1A96-5C486B1F19F2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2" creationId="{838BC3CD-4B8D-7361-9B5C-0B41F3821FB1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3" creationId="{D7B0CB71-3F72-1AEC-3A04-05A742B253D7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4" creationId="{7EF94764-CE5D-4A8C-A1FB-9C759F8B48AB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5" creationId="{23CE226F-FF17-8ECC-8AC3-8A4306E60D1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6" creationId="{67C7FD55-23AA-0180-D4F3-DC09EE874C14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7" creationId="{CAC4A126-884B-7063-52EF-1E82DE1DDF78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8" creationId="{CC67148D-ADA5-74D4-8736-4D3DACF2B5A6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9" creationId="{1C728CEB-BD00-B780-26C2-A54D36091C7F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30" creationId="{EBF1166B-2486-D061-394C-822C900ED085}"/>
          </ac:spMkLst>
        </pc:spChg>
        <pc:spChg chg="add mod">
          <ac:chgData name="Shelly Wanamaker" userId="cd0df884-05c1-481b-a1f7-883604879bba" providerId="ADAL" clId="{A15FB58C-E6E2-41C5-8160-F7C00DB20A18}" dt="2024-12-13T15:18:00.509" v="924" actId="403"/>
          <ac:spMkLst>
            <pc:docMk/>
            <pc:sldMk cId="2348175036" sldId="256"/>
            <ac:spMk id="31" creationId="{0760348A-31E5-53B7-3F23-1CD50D7CF295}"/>
          </ac:spMkLst>
        </pc:spChg>
        <pc:spChg chg="add mod">
          <ac:chgData name="Shelly Wanamaker" userId="cd0df884-05c1-481b-a1f7-883604879bba" providerId="ADAL" clId="{A15FB58C-E6E2-41C5-8160-F7C00DB20A18}" dt="2024-12-13T15:18:05.016" v="925"/>
          <ac:spMkLst>
            <pc:docMk/>
            <pc:sldMk cId="2348175036" sldId="256"/>
            <ac:spMk id="32" creationId="{877AF79F-E215-A51D-6013-88C6307C4B34}"/>
          </ac:spMkLst>
        </pc:spChg>
      </pc:sldChg>
      <pc:sldChg chg="modSp new mod">
        <pc:chgData name="Shelly Wanamaker" userId="cd0df884-05c1-481b-a1f7-883604879bba" providerId="ADAL" clId="{A15FB58C-E6E2-41C5-8160-F7C00DB20A18}" dt="2024-12-13T15:26:56.958" v="1478" actId="20577"/>
        <pc:sldMkLst>
          <pc:docMk/>
          <pc:sldMk cId="668727100" sldId="257"/>
        </pc:sldMkLst>
        <pc:spChg chg="mod">
          <ac:chgData name="Shelly Wanamaker" userId="cd0df884-05c1-481b-a1f7-883604879bba" providerId="ADAL" clId="{A15FB58C-E6E2-41C5-8160-F7C00DB20A18}" dt="2024-12-13T15:18:33.064" v="944" actId="20577"/>
          <ac:spMkLst>
            <pc:docMk/>
            <pc:sldMk cId="668727100" sldId="257"/>
            <ac:spMk id="2" creationId="{F22ED875-3FB8-6D9F-5D58-B148A199E681}"/>
          </ac:spMkLst>
        </pc:spChg>
        <pc:spChg chg="mod">
          <ac:chgData name="Shelly Wanamaker" userId="cd0df884-05c1-481b-a1f7-883604879bba" providerId="ADAL" clId="{A15FB58C-E6E2-41C5-8160-F7C00DB20A18}" dt="2024-12-13T15:26:56.958" v="1478" actId="20577"/>
          <ac:spMkLst>
            <pc:docMk/>
            <pc:sldMk cId="668727100" sldId="257"/>
            <ac:spMk id="3" creationId="{B737D269-2CEB-094C-FB91-9592A8B24B05}"/>
          </ac:spMkLst>
        </pc:spChg>
      </pc:sldChg>
    </pc:docChg>
  </pc:docChgLst>
  <pc:docChgLst>
    <pc:chgData name="Emma Strand" userId="S::emma.strand@gmgi.org::cb199c47-99d2-4351-a663-5c5d31f99371" providerId="AD" clId="Web-{DEA23BB8-2350-2EED-0B9C-43F97AD684B3}"/>
    <pc:docChg chg="modSld">
      <pc:chgData name="Emma Strand" userId="S::emma.strand@gmgi.org::cb199c47-99d2-4351-a663-5c5d31f99371" providerId="AD" clId="Web-{DEA23BB8-2350-2EED-0B9C-43F97AD684B3}" dt="2024-12-13T14:44:41.191" v="3"/>
      <pc:docMkLst>
        <pc:docMk/>
      </pc:docMkLst>
      <pc:sldChg chg="addSp delSp modSp">
        <pc:chgData name="Emma Strand" userId="S::emma.strand@gmgi.org::cb199c47-99d2-4351-a663-5c5d31f99371" providerId="AD" clId="Web-{DEA23BB8-2350-2EED-0B9C-43F97AD684B3}" dt="2024-12-13T14:44:41.191" v="3"/>
        <pc:sldMkLst>
          <pc:docMk/>
          <pc:sldMk cId="2348175036" sldId="256"/>
        </pc:sldMkLst>
        <pc:spChg chg="add del mod">
          <ac:chgData name="Emma Strand" userId="S::emma.strand@gmgi.org::cb199c47-99d2-4351-a663-5c5d31f99371" providerId="AD" clId="Web-{DEA23BB8-2350-2EED-0B9C-43F97AD684B3}" dt="2024-12-13T14:44:41.191" v="3"/>
          <ac:spMkLst>
            <pc:docMk/>
            <pc:sldMk cId="2348175036" sldId="256"/>
            <ac:spMk id="2" creationId="{322CE8A2-09D0-BBDB-4E16-7E07798760D1}"/>
          </ac:spMkLst>
        </pc:spChg>
      </pc:sldChg>
    </pc:docChg>
  </pc:docChgLst>
  <pc:docChgLst>
    <pc:chgData name="Emma Strand" userId="S::emma.strand@gmgi.org::cb199c47-99d2-4351-a663-5c5d31f99371" providerId="AD" clId="Web-{993996CE-F763-CB30-21DC-7FA922D7FE85}"/>
    <pc:docChg chg="modSld">
      <pc:chgData name="Emma Strand" userId="S::emma.strand@gmgi.org::cb199c47-99d2-4351-a663-5c5d31f99371" providerId="AD" clId="Web-{993996CE-F763-CB30-21DC-7FA922D7FE85}" dt="2024-12-13T15:25:30.022" v="63" actId="20577"/>
      <pc:docMkLst>
        <pc:docMk/>
      </pc:docMkLst>
      <pc:sldChg chg="modSp">
        <pc:chgData name="Emma Strand" userId="S::emma.strand@gmgi.org::cb199c47-99d2-4351-a663-5c5d31f99371" providerId="AD" clId="Web-{993996CE-F763-CB30-21DC-7FA922D7FE85}" dt="2024-12-13T15:25:30.022" v="63" actId="20577"/>
        <pc:sldMkLst>
          <pc:docMk/>
          <pc:sldMk cId="2348175036" sldId="256"/>
        </pc:sldMkLst>
        <pc:spChg chg="mod">
          <ac:chgData name="Emma Strand" userId="S::emma.strand@gmgi.org::cb199c47-99d2-4351-a663-5c5d31f99371" providerId="AD" clId="Web-{993996CE-F763-CB30-21DC-7FA922D7FE85}" dt="2024-12-13T15:25:30.022" v="63" actId="20577"/>
          <ac:spMkLst>
            <pc:docMk/>
            <pc:sldMk cId="2348175036" sldId="256"/>
            <ac:spMk id="3" creationId="{3916E3E9-890A-7E7D-D977-FC01362693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23DE-6F28-DBB1-CA37-87C54E9E7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DC1C9-0A9E-89D1-20EA-9D2AFE354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D7F1-0558-11F1-0CE5-4B83E3DC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B411-A9AF-85EC-A47F-A232DA56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0514-E5AD-B85F-54BD-83F9C4DA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26D1-1A04-8628-1C91-03342697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A88B3-ED11-482B-ACDC-AF44FE001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C7D9-0846-0068-9C96-0468D317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D4A7F-0F57-EBE9-A529-8B1F0F62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EBA6-4B20-960C-2E3B-7DF16E37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9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8B7AA-33A0-96FD-716B-1AEF74F1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42679-19F2-EA61-2190-28A57DF0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C41F-E634-5C15-050B-529144AC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8EE5-572B-B011-710C-C5072BF6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6DD71-BC61-9DF6-3520-76C5CE36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C696-9769-574B-430E-47B1DEBF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44FC-8EBF-AF39-1C4C-CC31EE2B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0484D-A8A5-7F20-7E42-6ABBC2C1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4558-1B2B-7383-588E-53B9067F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29EE-C7C3-A981-F3DC-300761A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43C0-55D6-A1AA-BC3B-16897435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54810-9E57-A3C0-AE4F-A7C06B07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C525-22B6-E415-7BC6-599D39F9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6BC5-6C8F-CE65-B727-C44B79CB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79DD-688D-C855-6088-1D11691E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A8D3-9F0E-223F-0318-FEF058BA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1D61-8C33-3823-C1ED-715577E11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1EA0-3CE4-19A1-91FA-665F7B94C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6A8BB-0E87-2039-D5A9-2E9AA208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A57FA-4AC7-333C-C9D7-EEB38E2C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4E58-DA9F-189D-B05F-9D1D3545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C5C0-43C3-B96D-C1DC-759555BE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1E09-6D54-8023-2269-D16CE3D9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745A9-A2C6-9D12-DBF1-0ED6B419A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6D658-A46F-58E9-16FD-D28AD666A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E8846-7F5B-5984-6E53-CAA3D94F9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CDBD2-91E6-3867-F071-AFE570DE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DE38D-0996-2566-D810-61A3D28F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15020-BEAA-D0EB-C4D7-A9E5ECCB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232E-4DC9-A608-48CE-88C8E368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8E15F-5B96-E8CA-945B-259C873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1F1F5-D06C-1E1C-135B-39ADF7AB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DE144-2F2B-0A0E-71BC-5C014316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67373-A4EC-EAAF-5C13-D6C6E355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01DDC-E7F5-418C-1BDC-CF7DCFA6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C3F93-A319-D682-6EC7-9F3E1217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5263-C20A-9FF1-A357-06794FEB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E241-0C18-DED0-640F-D151E2FB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C4CA1-A4CB-156A-2CA7-CC0E7034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290D1-66B6-D992-5EBE-E7836450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B6B6-E0E4-FDBB-82A0-4A36C0B9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39546-F1C9-B535-09FA-5C7DC7E4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AAE8-6FC5-09A8-0192-E88A5E25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3708E-ECFA-4298-716A-7BEC9F495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B38CD-1444-CBF4-8356-14AA4B54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E0883-CFF6-A678-8735-852894A4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66952-CE06-3CD6-5CF6-829B68F4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3B1A1-8B13-7CC9-A83C-635A922F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D1873-7FBA-45E4-8919-553C310B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43D4E-1803-1B7A-D1F2-8B3A7CFC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87ED-9F4E-EDE7-59B5-0ECC46C56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DB6D8-D897-47EB-B13C-F7D5E8B7745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4759-E561-136A-C95F-857BC73D2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7B06-A98A-B5F6-DFED-62D9A10BC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cm-uga.github.io/lfmm/articles/lfm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frontiersin.org/journals/genetics/articles/10.3389/fgene.2023.1054558/f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72F44CB-965D-8753-3CB2-BA602319E356}"/>
              </a:ext>
            </a:extLst>
          </p:cNvPr>
          <p:cNvSpPr/>
          <p:nvPr/>
        </p:nvSpPr>
        <p:spPr>
          <a:xfrm>
            <a:off x="8774539" y="2035484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7B9E4-B92F-D00B-8868-C990066F7DAA}"/>
              </a:ext>
            </a:extLst>
          </p:cNvPr>
          <p:cNvSpPr/>
          <p:nvPr/>
        </p:nvSpPr>
        <p:spPr>
          <a:xfrm>
            <a:off x="8023898" y="203394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1F3BF-452A-CC57-1CEE-87617EB311E6}"/>
              </a:ext>
            </a:extLst>
          </p:cNvPr>
          <p:cNvSpPr/>
          <p:nvPr/>
        </p:nvSpPr>
        <p:spPr>
          <a:xfrm>
            <a:off x="7303661" y="203394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2755E-F37A-E380-2FC1-B3189E8A8701}"/>
              </a:ext>
            </a:extLst>
          </p:cNvPr>
          <p:cNvSpPr/>
          <p:nvPr/>
        </p:nvSpPr>
        <p:spPr>
          <a:xfrm>
            <a:off x="6625187" y="202222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6E3E9-890A-7E7D-D977-FC0136269393}"/>
              </a:ext>
            </a:extLst>
          </p:cNvPr>
          <p:cNvSpPr txBox="1"/>
          <p:nvPr/>
        </p:nvSpPr>
        <p:spPr>
          <a:xfrm>
            <a:off x="298753" y="899469"/>
            <a:ext cx="6242539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Are there biomarkers (DEGs) that overlap across studies?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Can we find these just looking at the data they already analyzed?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Are there more previously identified DEGs overlapping after we systematically reprocess and compare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 their results short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Are there new DEGs that come up?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this model for all datasets? </a:t>
            </a:r>
            <a:r>
              <a:rPr lang="en-US">
                <a:ea typeface="+mn-lt"/>
                <a:cs typeface="+mn-lt"/>
                <a:hlinkClick r:id="rId2"/>
              </a:rPr>
              <a:t>Overview of R Package lfmm • lfmm</a:t>
            </a:r>
            <a:r>
              <a:rPr lang="en-US">
                <a:ea typeface="+mn-lt"/>
                <a:cs typeface="+mn-lt"/>
              </a:rPr>
              <a:t>; WGCNA; Deseq2;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Gene groups to target after diff exp.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Immune gene set: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(find set of genes associated with oyster immunity)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E.g. Cytokines or use GO slim ‘immune response’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Compare gene set results tables in papers to our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830F1-110D-6F62-F8C3-3621F6A0EBDD}"/>
              </a:ext>
            </a:extLst>
          </p:cNvPr>
          <p:cNvSpPr/>
          <p:nvPr/>
        </p:nvSpPr>
        <p:spPr>
          <a:xfrm>
            <a:off x="6782718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6FCF8-E8A1-FB85-6941-B4D8A4BF1CA0}"/>
              </a:ext>
            </a:extLst>
          </p:cNvPr>
          <p:cNvSpPr/>
          <p:nvPr/>
        </p:nvSpPr>
        <p:spPr>
          <a:xfrm>
            <a:off x="7467052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89EE1D-7E40-4DA1-0155-2C6356391440}"/>
              </a:ext>
            </a:extLst>
          </p:cNvPr>
          <p:cNvSpPr/>
          <p:nvPr/>
        </p:nvSpPr>
        <p:spPr>
          <a:xfrm>
            <a:off x="8187289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7E63D-805E-93AC-8032-D1B87178F87C}"/>
              </a:ext>
            </a:extLst>
          </p:cNvPr>
          <p:cNvSpPr/>
          <p:nvPr/>
        </p:nvSpPr>
        <p:spPr>
          <a:xfrm>
            <a:off x="8907526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67DA-72B9-E25F-A7B2-088882EDF77B}"/>
              </a:ext>
            </a:extLst>
          </p:cNvPr>
          <p:cNvSpPr txBox="1"/>
          <p:nvPr/>
        </p:nvSpPr>
        <p:spPr>
          <a:xfrm>
            <a:off x="9311972" y="1351055"/>
            <a:ext cx="248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 overlapping DEGs from their results 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12AB0-F7B1-40A0-8B1F-E05BB34E5622}"/>
              </a:ext>
            </a:extLst>
          </p:cNvPr>
          <p:cNvSpPr/>
          <p:nvPr/>
        </p:nvSpPr>
        <p:spPr>
          <a:xfrm>
            <a:off x="6710913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30570-B8B6-9A40-87CA-5B1851C865C7}"/>
              </a:ext>
            </a:extLst>
          </p:cNvPr>
          <p:cNvSpPr/>
          <p:nvPr/>
        </p:nvSpPr>
        <p:spPr>
          <a:xfrm>
            <a:off x="7395247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AE23A-1DD9-1995-405A-B58E556CF197}"/>
              </a:ext>
            </a:extLst>
          </p:cNvPr>
          <p:cNvSpPr/>
          <p:nvPr/>
        </p:nvSpPr>
        <p:spPr>
          <a:xfrm>
            <a:off x="8115484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5F945D-2520-56B4-66FA-B63C6F612006}"/>
              </a:ext>
            </a:extLst>
          </p:cNvPr>
          <p:cNvSpPr/>
          <p:nvPr/>
        </p:nvSpPr>
        <p:spPr>
          <a:xfrm>
            <a:off x="8835721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CA0306-2F65-B021-3824-AE71730C4B90}"/>
              </a:ext>
            </a:extLst>
          </p:cNvPr>
          <p:cNvSpPr txBox="1"/>
          <p:nvPr/>
        </p:nvSpPr>
        <p:spPr>
          <a:xfrm>
            <a:off x="9403558" y="2136529"/>
            <a:ext cx="248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overlapping DEGs from their results tables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60735-2F21-CB3A-3482-6EAF41342080}"/>
              </a:ext>
            </a:extLst>
          </p:cNvPr>
          <p:cNvSpPr/>
          <p:nvPr/>
        </p:nvSpPr>
        <p:spPr>
          <a:xfrm>
            <a:off x="8790657" y="3062924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2AB14D-BBD8-F059-48AC-9918C9AFA50B}"/>
              </a:ext>
            </a:extLst>
          </p:cNvPr>
          <p:cNvSpPr/>
          <p:nvPr/>
        </p:nvSpPr>
        <p:spPr>
          <a:xfrm>
            <a:off x="8040016" y="306138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A22FF9-9A7C-300A-1FDE-794E75C89D59}"/>
              </a:ext>
            </a:extLst>
          </p:cNvPr>
          <p:cNvSpPr/>
          <p:nvPr/>
        </p:nvSpPr>
        <p:spPr>
          <a:xfrm>
            <a:off x="7319779" y="306138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6F2642-7ACE-82BA-1A96-5C486B1F19F2}"/>
              </a:ext>
            </a:extLst>
          </p:cNvPr>
          <p:cNvSpPr/>
          <p:nvPr/>
        </p:nvSpPr>
        <p:spPr>
          <a:xfrm>
            <a:off x="6641305" y="304966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8BC3CD-4B8D-7361-9B5C-0B41F3821FB1}"/>
              </a:ext>
            </a:extLst>
          </p:cNvPr>
          <p:cNvSpPr/>
          <p:nvPr/>
        </p:nvSpPr>
        <p:spPr>
          <a:xfrm>
            <a:off x="6727031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B0CB71-3F72-1AEC-3A04-05A742B253D7}"/>
              </a:ext>
            </a:extLst>
          </p:cNvPr>
          <p:cNvSpPr/>
          <p:nvPr/>
        </p:nvSpPr>
        <p:spPr>
          <a:xfrm>
            <a:off x="7411365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F94764-CE5D-4A8C-A1FB-9C759F8B48AB}"/>
              </a:ext>
            </a:extLst>
          </p:cNvPr>
          <p:cNvSpPr/>
          <p:nvPr/>
        </p:nvSpPr>
        <p:spPr>
          <a:xfrm>
            <a:off x="8131602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CE226F-FF17-8ECC-8AC3-8A4306E60D10}"/>
              </a:ext>
            </a:extLst>
          </p:cNvPr>
          <p:cNvSpPr/>
          <p:nvPr/>
        </p:nvSpPr>
        <p:spPr>
          <a:xfrm>
            <a:off x="8851839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7FD55-23AA-0180-D4F3-DC09EE874C14}"/>
              </a:ext>
            </a:extLst>
          </p:cNvPr>
          <p:cNvSpPr txBox="1"/>
          <p:nvPr/>
        </p:nvSpPr>
        <p:spPr>
          <a:xfrm>
            <a:off x="9328089" y="3215598"/>
            <a:ext cx="248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 overlapping DEGs from their results tables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AC4A126-884B-7063-52EF-1E82DE1DDF78}"/>
              </a:ext>
            </a:extLst>
          </p:cNvPr>
          <p:cNvSpPr/>
          <p:nvPr/>
        </p:nvSpPr>
        <p:spPr>
          <a:xfrm>
            <a:off x="6913867" y="1935835"/>
            <a:ext cx="567837" cy="484415"/>
          </a:xfrm>
          <a:prstGeom prst="arc">
            <a:avLst>
              <a:gd name="adj1" fmla="val 12286516"/>
              <a:gd name="adj2" fmla="val 0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C67148D-ADA5-74D4-8736-4D3DACF2B5A6}"/>
              </a:ext>
            </a:extLst>
          </p:cNvPr>
          <p:cNvSpPr/>
          <p:nvPr/>
        </p:nvSpPr>
        <p:spPr>
          <a:xfrm>
            <a:off x="8399219" y="2420250"/>
            <a:ext cx="567837" cy="484415"/>
          </a:xfrm>
          <a:prstGeom prst="arc">
            <a:avLst>
              <a:gd name="adj1" fmla="val 12286516"/>
              <a:gd name="adj2" fmla="val 0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C728CEB-BD00-B780-26C2-A54D36091C7F}"/>
              </a:ext>
            </a:extLst>
          </p:cNvPr>
          <p:cNvSpPr/>
          <p:nvPr/>
        </p:nvSpPr>
        <p:spPr>
          <a:xfrm>
            <a:off x="6990249" y="2956923"/>
            <a:ext cx="567837" cy="484415"/>
          </a:xfrm>
          <a:prstGeom prst="arc">
            <a:avLst>
              <a:gd name="adj1" fmla="val 12286516"/>
              <a:gd name="adj2" fmla="val 19906461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BF1166B-2486-D061-394C-822C900ED085}"/>
              </a:ext>
            </a:extLst>
          </p:cNvPr>
          <p:cNvSpPr/>
          <p:nvPr/>
        </p:nvSpPr>
        <p:spPr>
          <a:xfrm>
            <a:off x="8323934" y="2973391"/>
            <a:ext cx="567837" cy="484415"/>
          </a:xfrm>
          <a:prstGeom prst="arc">
            <a:avLst>
              <a:gd name="adj1" fmla="val 12286516"/>
              <a:gd name="adj2" fmla="val 19906461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60348A-31E5-53B7-3F23-1CD50D7CF295}"/>
              </a:ext>
            </a:extLst>
          </p:cNvPr>
          <p:cNvSpPr txBox="1"/>
          <p:nvPr/>
        </p:nvSpPr>
        <p:spPr>
          <a:xfrm>
            <a:off x="431740" y="171105"/>
            <a:ext cx="93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err="1"/>
              <a:t>Perkinsus</a:t>
            </a:r>
            <a:r>
              <a:rPr lang="en-US" sz="3600" b="1"/>
              <a:t> </a:t>
            </a:r>
            <a:r>
              <a:rPr lang="en-US" sz="3600" b="1" err="1"/>
              <a:t>RNAseq</a:t>
            </a:r>
            <a:r>
              <a:rPr lang="en-US" sz="3600" b="1"/>
              <a:t> analysis with 4 datasets</a:t>
            </a:r>
          </a:p>
        </p:txBody>
      </p:sp>
    </p:spTree>
    <p:extLst>
      <p:ext uri="{BB962C8B-B14F-4D97-AF65-F5344CB8AC3E}">
        <p14:creationId xmlns:p14="http://schemas.microsoft.com/office/powerpoint/2010/main" val="234817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D875-3FB8-6D9F-5D58-B148A199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D269-2CEB-094C-FB91-9592A8B2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146467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Expand </a:t>
            </a:r>
            <a:r>
              <a:rPr lang="en-US" err="1"/>
              <a:t>Perkinsus</a:t>
            </a:r>
            <a:r>
              <a:rPr lang="en-US"/>
              <a:t> meta-analysis to include other data types </a:t>
            </a:r>
          </a:p>
          <a:p>
            <a:pPr lvl="1"/>
            <a:r>
              <a:rPr lang="en-US"/>
              <a:t>Methylation (Johnson et al.; other studies?)</a:t>
            </a:r>
          </a:p>
          <a:p>
            <a:pPr lvl="1"/>
            <a:r>
              <a:rPr lang="en-US"/>
              <a:t>Proteomics</a:t>
            </a:r>
          </a:p>
          <a:p>
            <a:pPr lvl="1"/>
            <a:r>
              <a:rPr lang="en-US"/>
              <a:t>Metabolomics</a:t>
            </a:r>
          </a:p>
          <a:p>
            <a:pPr lvl="1"/>
            <a:r>
              <a:rPr lang="en-US"/>
              <a:t>Genomics (WGS, SNP arrays,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r>
              <a:rPr lang="en-US"/>
              <a:t>If not enough </a:t>
            </a:r>
            <a:r>
              <a:rPr lang="en-US" err="1"/>
              <a:t>perkinsus</a:t>
            </a:r>
            <a:r>
              <a:rPr lang="en-US"/>
              <a:t> data available, expand disease meta-analysis to include data types from other disease experiments (QPX, MSX,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lvl="1"/>
            <a:r>
              <a:rPr lang="en-US" err="1"/>
              <a:t>RNAseq</a:t>
            </a:r>
            <a:endParaRPr lang="en-US"/>
          </a:p>
          <a:p>
            <a:pPr lvl="1"/>
            <a:r>
              <a:rPr lang="en-US"/>
              <a:t>Methylation</a:t>
            </a:r>
          </a:p>
          <a:p>
            <a:pPr lvl="1"/>
            <a:r>
              <a:rPr lang="en-US"/>
              <a:t>Proteomics</a:t>
            </a:r>
          </a:p>
          <a:p>
            <a:pPr lvl="1"/>
            <a:r>
              <a:rPr lang="en-US"/>
              <a:t>Metabolomics</a:t>
            </a:r>
          </a:p>
          <a:p>
            <a:pPr lvl="1"/>
            <a:r>
              <a:rPr lang="en-US"/>
              <a:t>Genomics </a:t>
            </a:r>
          </a:p>
          <a:p>
            <a:r>
              <a:rPr lang="en-US"/>
              <a:t>If not enough disease data available, can pivot to environmental factor studies (e.g. temp)</a:t>
            </a:r>
          </a:p>
        </p:txBody>
      </p:sp>
    </p:spTree>
    <p:extLst>
      <p:ext uri="{BB962C8B-B14F-4D97-AF65-F5344CB8AC3E}">
        <p14:creationId xmlns:p14="http://schemas.microsoft.com/office/powerpoint/2010/main" val="66872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C65B8B-C057-103B-161E-86829DB6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187324"/>
            <a:ext cx="10515600" cy="540809"/>
          </a:xfrm>
        </p:spPr>
        <p:txBody>
          <a:bodyPr>
            <a:normAutofit/>
          </a:bodyPr>
          <a:lstStyle/>
          <a:p>
            <a:r>
              <a:rPr lang="en-US" sz="3000" dirty="0"/>
              <a:t>Disease dataset set #1: </a:t>
            </a:r>
            <a:r>
              <a:rPr lang="en-US" sz="3000" dirty="0" err="1"/>
              <a:t>Proestou</a:t>
            </a:r>
            <a:r>
              <a:rPr lang="en-US" sz="3000" dirty="0"/>
              <a:t> et al. 2023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A3D93B-A7FC-F9D9-8FBF-470919815147}"/>
              </a:ext>
            </a:extLst>
          </p:cNvPr>
          <p:cNvSpPr txBox="1">
            <a:spLocks/>
          </p:cNvSpPr>
          <p:nvPr/>
        </p:nvSpPr>
        <p:spPr>
          <a:xfrm>
            <a:off x="186267" y="788456"/>
            <a:ext cx="10515600" cy="1694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Understanding </a:t>
            </a:r>
            <a:r>
              <a:rPr lang="en-US" sz="1800" i="1" dirty="0"/>
              <a:t>Crassostrea virginica </a:t>
            </a:r>
            <a:r>
              <a:rPr lang="en-US" sz="1800" dirty="0"/>
              <a:t>tolerance of </a:t>
            </a:r>
            <a:r>
              <a:rPr lang="en-US" sz="1800" i="1" dirty="0" err="1"/>
              <a:t>Perkinsus</a:t>
            </a:r>
            <a:r>
              <a:rPr lang="en-US" sz="1800" i="1" dirty="0"/>
              <a:t> marinus </a:t>
            </a:r>
            <a:r>
              <a:rPr lang="en-US" sz="1800" dirty="0"/>
              <a:t>through global gene expression analysis</a:t>
            </a:r>
          </a:p>
          <a:p>
            <a:r>
              <a:rPr lang="en-US" sz="1800" dirty="0"/>
              <a:t>link: </a:t>
            </a:r>
            <a:r>
              <a:rPr lang="en-US" sz="1800" dirty="0">
                <a:hlinkClick r:id="rId2"/>
              </a:rPr>
              <a:t>https://www.frontiersin.org/journals/genetics/articles/10.3389/fgene.2023.1054558/full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In this study we measured dermo tolerance and evaluated global expression patterns of two sensitive and two tolerant eastern oyster families experimentally challenged with distinct doses of </a:t>
            </a:r>
            <a:r>
              <a:rPr lang="en-US" sz="1800" i="1" dirty="0"/>
              <a:t>P. marinus </a:t>
            </a:r>
            <a:r>
              <a:rPr lang="en-US" sz="1800" dirty="0"/>
              <a:t>(0, 10^6, 10^7, and 10^8 parasite spores per gram wet weight, n = 3–5 individuals per family per dose)</a:t>
            </a:r>
          </a:p>
        </p:txBody>
      </p:sp>
      <p:pic>
        <p:nvPicPr>
          <p:cNvPr id="1026" name="Picture 2" descr="Oyster Graphic">
            <a:extLst>
              <a:ext uri="{FF2B5EF4-FFF2-40B4-BE49-F238E27FC236}">
                <a16:creationId xmlns:a16="http://schemas.microsoft.com/office/drawing/2014/main" id="{D0129C25-3F00-6345-84D8-A1E5945B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7" y="2878565"/>
            <a:ext cx="1093047" cy="10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68A273-D031-6C28-C839-AABB339E1C7F}"/>
              </a:ext>
            </a:extLst>
          </p:cNvPr>
          <p:cNvSpPr txBox="1"/>
          <p:nvPr/>
        </p:nvSpPr>
        <p:spPr>
          <a:xfrm>
            <a:off x="4199465" y="3249346"/>
            <a:ext cx="311573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(0 parasite spores 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5EF9D-70AB-0F63-8199-562443881253}"/>
              </a:ext>
            </a:extLst>
          </p:cNvPr>
          <p:cNvSpPr txBox="1"/>
          <p:nvPr/>
        </p:nvSpPr>
        <p:spPr>
          <a:xfrm>
            <a:off x="4199464" y="3785950"/>
            <a:ext cx="3115735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Dose 10</a:t>
            </a:r>
            <a:r>
              <a:rPr lang="en-US" baseline="30000" dirty="0"/>
              <a:t>^6</a:t>
            </a:r>
            <a:r>
              <a:rPr lang="en-US" dirty="0"/>
              <a:t> parasite spores 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688E8-5CFB-AE09-0832-9B603D6F9F53}"/>
              </a:ext>
            </a:extLst>
          </p:cNvPr>
          <p:cNvSpPr txBox="1"/>
          <p:nvPr/>
        </p:nvSpPr>
        <p:spPr>
          <a:xfrm>
            <a:off x="4199464" y="4322554"/>
            <a:ext cx="3115735" cy="3693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Dose 10</a:t>
            </a:r>
            <a:r>
              <a:rPr lang="en-US" baseline="30000" dirty="0"/>
              <a:t>^7</a:t>
            </a:r>
            <a:r>
              <a:rPr lang="en-US" dirty="0"/>
              <a:t> parasite spores 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274C1-4F82-4C1D-8B26-C662D7D9F001}"/>
              </a:ext>
            </a:extLst>
          </p:cNvPr>
          <p:cNvSpPr txBox="1"/>
          <p:nvPr/>
        </p:nvSpPr>
        <p:spPr>
          <a:xfrm>
            <a:off x="4199464" y="4859158"/>
            <a:ext cx="3115735" cy="36933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Dose 10</a:t>
            </a:r>
            <a:r>
              <a:rPr lang="en-US" baseline="30000" dirty="0"/>
              <a:t>^8</a:t>
            </a:r>
            <a:r>
              <a:rPr lang="en-US" dirty="0"/>
              <a:t> parasite spores 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D8B6194-6B09-F76C-EB82-631FB243B56B}"/>
              </a:ext>
            </a:extLst>
          </p:cNvPr>
          <p:cNvCxnSpPr>
            <a:cxnSpLocks/>
          </p:cNvCxnSpPr>
          <p:nvPr/>
        </p:nvCxnSpPr>
        <p:spPr>
          <a:xfrm>
            <a:off x="7315199" y="3425089"/>
            <a:ext cx="3725333" cy="857192"/>
          </a:xfrm>
          <a:prstGeom prst="bentConnector3">
            <a:avLst>
              <a:gd name="adj1" fmla="val 245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63B9CA2-87B5-53E0-A8CE-D6B4E84C134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315199" y="3970616"/>
            <a:ext cx="3725333" cy="311665"/>
          </a:xfrm>
          <a:prstGeom prst="bentConnector3">
            <a:avLst>
              <a:gd name="adj1" fmla="val 24523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C27111-E05A-53A0-BEAB-91516D93B17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15199" y="4282281"/>
            <a:ext cx="3725333" cy="224939"/>
          </a:xfrm>
          <a:prstGeom prst="bentConnector3">
            <a:avLst>
              <a:gd name="adj1" fmla="val 2452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B9BDB02-0923-FB9B-07AC-B89D81ADEE5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315199" y="4282281"/>
            <a:ext cx="3725333" cy="761543"/>
          </a:xfrm>
          <a:prstGeom prst="bentConnector3">
            <a:avLst>
              <a:gd name="adj1" fmla="val 2461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B9C48F-D9E7-6B54-93F3-D14032B51ADB}"/>
              </a:ext>
            </a:extLst>
          </p:cNvPr>
          <p:cNvSpPr txBox="1"/>
          <p:nvPr/>
        </p:nvSpPr>
        <p:spPr>
          <a:xfrm>
            <a:off x="367113" y="3897564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Family 84</a:t>
            </a:r>
          </a:p>
        </p:txBody>
      </p:sp>
      <p:pic>
        <p:nvPicPr>
          <p:cNvPr id="49" name="Picture 2" descr="Oyster Graphic">
            <a:extLst>
              <a:ext uri="{FF2B5EF4-FFF2-40B4-BE49-F238E27FC236}">
                <a16:creationId xmlns:a16="http://schemas.microsoft.com/office/drawing/2014/main" id="{32D2C41F-43A7-BB43-7E31-B6DDA297C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7" y="4511241"/>
            <a:ext cx="1093047" cy="10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F380BC-F2E9-51FF-9E4F-92838720C5C9}"/>
              </a:ext>
            </a:extLst>
          </p:cNvPr>
          <p:cNvSpPr txBox="1"/>
          <p:nvPr/>
        </p:nvSpPr>
        <p:spPr>
          <a:xfrm>
            <a:off x="367113" y="5530241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Family 89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69BAAF-4B69-DF68-D463-59D186A12464}"/>
              </a:ext>
            </a:extLst>
          </p:cNvPr>
          <p:cNvSpPr/>
          <p:nvPr/>
        </p:nvSpPr>
        <p:spPr>
          <a:xfrm>
            <a:off x="8674734" y="4218781"/>
            <a:ext cx="126999" cy="126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78A3E7-209A-1A63-EB10-1CC7BDBB7152}"/>
              </a:ext>
            </a:extLst>
          </p:cNvPr>
          <p:cNvSpPr txBox="1"/>
          <p:nvPr/>
        </p:nvSpPr>
        <p:spPr>
          <a:xfrm>
            <a:off x="8088415" y="3834459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E6121C1-0D69-6114-A051-FD05B4BBDFC8}"/>
              </a:ext>
            </a:extLst>
          </p:cNvPr>
          <p:cNvSpPr/>
          <p:nvPr/>
        </p:nvSpPr>
        <p:spPr>
          <a:xfrm>
            <a:off x="9857634" y="4216894"/>
            <a:ext cx="126999" cy="126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146F35-1801-CAFC-76C5-A55D53CD9693}"/>
              </a:ext>
            </a:extLst>
          </p:cNvPr>
          <p:cNvSpPr txBox="1"/>
          <p:nvPr/>
        </p:nvSpPr>
        <p:spPr>
          <a:xfrm>
            <a:off x="9271315" y="3832572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 50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AAF926-D358-CD75-911D-A221C3589950}"/>
              </a:ext>
            </a:extLst>
          </p:cNvPr>
          <p:cNvCxnSpPr/>
          <p:nvPr/>
        </p:nvCxnSpPr>
        <p:spPr>
          <a:xfrm>
            <a:off x="8737599" y="4566943"/>
            <a:ext cx="0" cy="7822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363D38-A192-C590-FEB1-BBF3DA5D104B}"/>
              </a:ext>
            </a:extLst>
          </p:cNvPr>
          <p:cNvSpPr txBox="1"/>
          <p:nvPr/>
        </p:nvSpPr>
        <p:spPr>
          <a:xfrm>
            <a:off x="7824449" y="5468412"/>
            <a:ext cx="2877418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TruSeq</a:t>
            </a:r>
            <a:r>
              <a:rPr lang="en-US" dirty="0"/>
              <a:t> Stranded mRNA n=3 family</a:t>
            </a:r>
            <a:r>
              <a:rPr lang="en-US" baseline="30000" dirty="0"/>
              <a:t>-1</a:t>
            </a:r>
            <a:r>
              <a:rPr lang="en-US" dirty="0"/>
              <a:t> treatment</a:t>
            </a:r>
            <a:r>
              <a:rPr lang="en-US" baseline="30000" dirty="0"/>
              <a:t>-1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B46DB0-070C-8B4E-461D-E10B1067CB54}"/>
              </a:ext>
            </a:extLst>
          </p:cNvPr>
          <p:cNvCxnSpPr>
            <a:cxnSpLocks/>
          </p:cNvCxnSpPr>
          <p:nvPr/>
        </p:nvCxnSpPr>
        <p:spPr>
          <a:xfrm flipV="1">
            <a:off x="2973462" y="4201904"/>
            <a:ext cx="787005" cy="4899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8089DA9-9ABC-B96F-595D-1103575D8F18}"/>
              </a:ext>
            </a:extLst>
          </p:cNvPr>
          <p:cNvSpPr txBox="1"/>
          <p:nvPr/>
        </p:nvSpPr>
        <p:spPr>
          <a:xfrm>
            <a:off x="7824449" y="6069544"/>
            <a:ext cx="189486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Mantle tissue</a:t>
            </a:r>
            <a:endParaRPr lang="en-US" baseline="30000" dirty="0"/>
          </a:p>
        </p:txBody>
      </p:sp>
      <p:pic>
        <p:nvPicPr>
          <p:cNvPr id="1030" name="Picture 2" descr="Oyster Graphic">
            <a:extLst>
              <a:ext uri="{FF2B5EF4-FFF2-40B4-BE49-F238E27FC236}">
                <a16:creationId xmlns:a16="http://schemas.microsoft.com/office/drawing/2014/main" id="{6F7E65DC-EBE3-C410-BA9D-32994301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51" y="4511241"/>
            <a:ext cx="1093047" cy="10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DEEFA012-01AE-0238-2C2A-F08DEA3AAA07}"/>
              </a:ext>
            </a:extLst>
          </p:cNvPr>
          <p:cNvSpPr txBox="1"/>
          <p:nvPr/>
        </p:nvSpPr>
        <p:spPr>
          <a:xfrm>
            <a:off x="1506857" y="5530241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Family 90</a:t>
            </a:r>
          </a:p>
        </p:txBody>
      </p:sp>
      <p:pic>
        <p:nvPicPr>
          <p:cNvPr id="1033" name="Picture 2" descr="Oyster Graphic">
            <a:extLst>
              <a:ext uri="{FF2B5EF4-FFF2-40B4-BE49-F238E27FC236}">
                <a16:creationId xmlns:a16="http://schemas.microsoft.com/office/drawing/2014/main" id="{BA935C37-61E5-E32D-5515-2068CC6F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51" y="2878565"/>
            <a:ext cx="1093047" cy="10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79616A11-2DC9-315F-035A-330D5FAF4DEB}"/>
              </a:ext>
            </a:extLst>
          </p:cNvPr>
          <p:cNvSpPr txBox="1"/>
          <p:nvPr/>
        </p:nvSpPr>
        <p:spPr>
          <a:xfrm>
            <a:off x="1506857" y="3897564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Family 120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754F649B-A3C7-2C14-A8F4-7FF2EFF0C2AC}"/>
              </a:ext>
            </a:extLst>
          </p:cNvPr>
          <p:cNvCxnSpPr>
            <a:cxnSpLocks/>
          </p:cNvCxnSpPr>
          <p:nvPr/>
        </p:nvCxnSpPr>
        <p:spPr>
          <a:xfrm>
            <a:off x="3022600" y="3665436"/>
            <a:ext cx="737867" cy="4593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43A0C72D-8195-52E6-1D43-A75360628167}"/>
              </a:ext>
            </a:extLst>
          </p:cNvPr>
          <p:cNvCxnSpPr>
            <a:cxnSpLocks/>
          </p:cNvCxnSpPr>
          <p:nvPr/>
        </p:nvCxnSpPr>
        <p:spPr>
          <a:xfrm flipH="1" flipV="1">
            <a:off x="8727649" y="3166533"/>
            <a:ext cx="9950" cy="5373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2A0B343-13D2-57B4-73DE-B134341270DE}"/>
              </a:ext>
            </a:extLst>
          </p:cNvPr>
          <p:cNvSpPr txBox="1"/>
          <p:nvPr/>
        </p:nvSpPr>
        <p:spPr>
          <a:xfrm>
            <a:off x="8077831" y="2557666"/>
            <a:ext cx="329290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Phenotype metrics determined: Sensitive (90, 120) and Tolerant (84, 89)</a:t>
            </a:r>
          </a:p>
        </p:txBody>
      </p:sp>
    </p:spTree>
    <p:extLst>
      <p:ext uri="{BB962C8B-B14F-4D97-AF65-F5344CB8AC3E}">
        <p14:creationId xmlns:p14="http://schemas.microsoft.com/office/powerpoint/2010/main" val="15115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B18FC-7D20-9E5A-1F0B-F7898799C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3315C6-042B-6C9B-DBE8-6FF86D09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187324"/>
            <a:ext cx="10515600" cy="540809"/>
          </a:xfrm>
        </p:spPr>
        <p:txBody>
          <a:bodyPr>
            <a:normAutofit/>
          </a:bodyPr>
          <a:lstStyle/>
          <a:p>
            <a:r>
              <a:rPr lang="en-US" sz="3000" dirty="0"/>
              <a:t>Disease dataset set #2: Johnson et al. 2020</a:t>
            </a:r>
          </a:p>
        </p:txBody>
      </p:sp>
    </p:spTree>
    <p:extLst>
      <p:ext uri="{BB962C8B-B14F-4D97-AF65-F5344CB8AC3E}">
        <p14:creationId xmlns:p14="http://schemas.microsoft.com/office/powerpoint/2010/main" val="76480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42F06-169F-525A-440B-F5FC63F19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5EA365-3AA9-3C9C-02E1-DEDC99C7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187324"/>
            <a:ext cx="10515600" cy="540809"/>
          </a:xfrm>
        </p:spPr>
        <p:txBody>
          <a:bodyPr>
            <a:normAutofit/>
          </a:bodyPr>
          <a:lstStyle/>
          <a:p>
            <a:r>
              <a:rPr lang="en-US" sz="3000" dirty="0"/>
              <a:t>Disease dataset set #3: Chan et al. 2021</a:t>
            </a:r>
          </a:p>
        </p:txBody>
      </p:sp>
    </p:spTree>
    <p:extLst>
      <p:ext uri="{BB962C8B-B14F-4D97-AF65-F5344CB8AC3E}">
        <p14:creationId xmlns:p14="http://schemas.microsoft.com/office/powerpoint/2010/main" val="352959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E88DB-90AD-2439-CB7B-6F55446C5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86DB7-F6FF-71EF-8598-333A66E4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187324"/>
            <a:ext cx="10515600" cy="540809"/>
          </a:xfrm>
        </p:spPr>
        <p:txBody>
          <a:bodyPr>
            <a:normAutofit/>
          </a:bodyPr>
          <a:lstStyle/>
          <a:p>
            <a:r>
              <a:rPr lang="en-US" sz="3000" dirty="0"/>
              <a:t>Disease dataset set #4: Sullivan and </a:t>
            </a:r>
            <a:r>
              <a:rPr lang="en-US" sz="3000" dirty="0" err="1"/>
              <a:t>Proestou</a:t>
            </a:r>
            <a:r>
              <a:rPr lang="en-US" sz="3000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83573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Overall next steps</vt:lpstr>
      <vt:lpstr>Disease dataset set #1: Proestou et al. 2023</vt:lpstr>
      <vt:lpstr>Disease dataset set #2: Johnson et al. 2020</vt:lpstr>
      <vt:lpstr>Disease dataset set #3: Chan et al. 2021</vt:lpstr>
      <vt:lpstr>Disease dataset set #4: Sullivan and Proestou 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Shelly Wanamaker</dc:creator>
  <cp:lastModifiedBy>Emma Strand</cp:lastModifiedBy>
  <cp:revision>5</cp:revision>
  <dcterms:created xsi:type="dcterms:W3CDTF">2024-12-13T14:18:07Z</dcterms:created>
  <dcterms:modified xsi:type="dcterms:W3CDTF">2025-01-07T23:50:56Z</dcterms:modified>
</cp:coreProperties>
</file>