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996CE-F763-CB30-21DC-7FA922D7FE85}" v="126" dt="2024-12-13T15:25:30.038"/>
    <p1510:client id="{A15FB58C-E6E2-41C5-8160-F7C00DB20A18}" v="1482" dt="2024-12-13T15:26:56.958"/>
    <p1510:client id="{DEA23BB8-2350-2EED-0B9C-43F97AD684B3}" v="6" dt="2024-12-13T14:44:41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ly Wanamaker" userId="cd0df884-05c1-481b-a1f7-883604879bba" providerId="ADAL" clId="{A15FB58C-E6E2-41C5-8160-F7C00DB20A18}"/>
    <pc:docChg chg="undo custSel addSld modSld">
      <pc:chgData name="Shelly Wanamaker" userId="cd0df884-05c1-481b-a1f7-883604879bba" providerId="ADAL" clId="{A15FB58C-E6E2-41C5-8160-F7C00DB20A18}" dt="2024-12-13T15:26:56.958" v="1478" actId="20577"/>
      <pc:docMkLst>
        <pc:docMk/>
      </pc:docMkLst>
      <pc:sldChg chg="addSp modSp mod">
        <pc:chgData name="Shelly Wanamaker" userId="cd0df884-05c1-481b-a1f7-883604879bba" providerId="ADAL" clId="{A15FB58C-E6E2-41C5-8160-F7C00DB20A18}" dt="2024-12-13T15:18:05.016" v="925"/>
        <pc:sldMkLst>
          <pc:docMk/>
          <pc:sldMk cId="2348175036" sldId="256"/>
        </pc:sldMkLst>
        <pc:spChg chg="add mod">
          <ac:chgData name="Shelly Wanamaker" userId="cd0df884-05c1-481b-a1f7-883604879bba" providerId="ADAL" clId="{A15FB58C-E6E2-41C5-8160-F7C00DB20A18}" dt="2024-12-13T15:11:24.121" v="857" actId="20577"/>
          <ac:spMkLst>
            <pc:docMk/>
            <pc:sldMk cId="2348175036" sldId="256"/>
            <ac:spMk id="3" creationId="{3916E3E9-890A-7E7D-D977-FC0136269393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4" creationId="{10F830F1-110D-6F62-F8C3-3621F6A0EBDD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5" creationId="{2146FCF8-E8A1-FB85-6941-B4D8A4BF1CA0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6" creationId="{F489EE1D-7E40-4DA1-0155-2C6356391440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7" creationId="{B767E63D-805E-93AC-8032-D1B87178F87C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8" creationId="{5BDE67DA-72B9-E25F-A7B2-088882EDF77B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9" creationId="{11212AB0-F7B1-40A0-8B1F-E05BB34E5622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0" creationId="{20F30570-B8B6-9A40-87CA-5B1851C865C7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1" creationId="{38EAE23A-1DD9-1995-405A-B58E556CF197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2" creationId="{7D5F945D-2520-56B4-66FA-B63C6F612006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3" creationId="{2CCA0306-2F65-B021-3824-AE71730C4B90}"/>
          </ac:spMkLst>
        </pc:spChg>
        <pc:spChg chg="add mod or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4" creationId="{B362755E-F37A-E380-2FC1-B3189E8A8701}"/>
          </ac:spMkLst>
        </pc:spChg>
        <pc:spChg chg="add mod or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5" creationId="{F361F3BF-452A-CC57-1CEE-87617EB311E6}"/>
          </ac:spMkLst>
        </pc:spChg>
        <pc:spChg chg="add mod or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6" creationId="{34A7B9E4-B92F-D00B-8868-C990066F7DAA}"/>
          </ac:spMkLst>
        </pc:spChg>
        <pc:spChg chg="add mod or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7" creationId="{772F44CB-965D-8753-3CB2-BA602319E356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8" creationId="{91260735-2F21-CB3A-3482-6EAF41342080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19" creationId="{502AB14D-BBD8-F059-48AC-9918C9AFA50B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0" creationId="{91A22FF9-9A7C-300A-1FDE-794E75C89D59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1" creationId="{A46F2642-7ACE-82BA-1A96-5C486B1F19F2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2" creationId="{838BC3CD-4B8D-7361-9B5C-0B41F3821FB1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3" creationId="{D7B0CB71-3F72-1AEC-3A04-05A742B253D7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4" creationId="{7EF94764-CE5D-4A8C-A1FB-9C759F8B48AB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5" creationId="{23CE226F-FF17-8ECC-8AC3-8A4306E60D10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6" creationId="{67C7FD55-23AA-0180-D4F3-DC09EE874C14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7" creationId="{CAC4A126-884B-7063-52EF-1E82DE1DDF78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8" creationId="{CC67148D-ADA5-74D4-8736-4D3DACF2B5A6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29" creationId="{1C728CEB-BD00-B780-26C2-A54D36091C7F}"/>
          </ac:spMkLst>
        </pc:spChg>
        <pc:spChg chg="add mod">
          <ac:chgData name="Shelly Wanamaker" userId="cd0df884-05c1-481b-a1f7-883604879bba" providerId="ADAL" clId="{A15FB58C-E6E2-41C5-8160-F7C00DB20A18}" dt="2024-12-13T15:02:04.682" v="777" actId="1076"/>
          <ac:spMkLst>
            <pc:docMk/>
            <pc:sldMk cId="2348175036" sldId="256"/>
            <ac:spMk id="30" creationId="{EBF1166B-2486-D061-394C-822C900ED085}"/>
          </ac:spMkLst>
        </pc:spChg>
        <pc:spChg chg="add mod">
          <ac:chgData name="Shelly Wanamaker" userId="cd0df884-05c1-481b-a1f7-883604879bba" providerId="ADAL" clId="{A15FB58C-E6E2-41C5-8160-F7C00DB20A18}" dt="2024-12-13T15:18:00.509" v="924" actId="403"/>
          <ac:spMkLst>
            <pc:docMk/>
            <pc:sldMk cId="2348175036" sldId="256"/>
            <ac:spMk id="31" creationId="{0760348A-31E5-53B7-3F23-1CD50D7CF295}"/>
          </ac:spMkLst>
        </pc:spChg>
        <pc:spChg chg="add mod">
          <ac:chgData name="Shelly Wanamaker" userId="cd0df884-05c1-481b-a1f7-883604879bba" providerId="ADAL" clId="{A15FB58C-E6E2-41C5-8160-F7C00DB20A18}" dt="2024-12-13T15:18:05.016" v="925"/>
          <ac:spMkLst>
            <pc:docMk/>
            <pc:sldMk cId="2348175036" sldId="256"/>
            <ac:spMk id="32" creationId="{877AF79F-E215-A51D-6013-88C6307C4B34}"/>
          </ac:spMkLst>
        </pc:spChg>
      </pc:sldChg>
      <pc:sldChg chg="modSp new mod">
        <pc:chgData name="Shelly Wanamaker" userId="cd0df884-05c1-481b-a1f7-883604879bba" providerId="ADAL" clId="{A15FB58C-E6E2-41C5-8160-F7C00DB20A18}" dt="2024-12-13T15:26:56.958" v="1478" actId="20577"/>
        <pc:sldMkLst>
          <pc:docMk/>
          <pc:sldMk cId="668727100" sldId="257"/>
        </pc:sldMkLst>
        <pc:spChg chg="mod">
          <ac:chgData name="Shelly Wanamaker" userId="cd0df884-05c1-481b-a1f7-883604879bba" providerId="ADAL" clId="{A15FB58C-E6E2-41C5-8160-F7C00DB20A18}" dt="2024-12-13T15:18:33.064" v="944" actId="20577"/>
          <ac:spMkLst>
            <pc:docMk/>
            <pc:sldMk cId="668727100" sldId="257"/>
            <ac:spMk id="2" creationId="{F22ED875-3FB8-6D9F-5D58-B148A199E681}"/>
          </ac:spMkLst>
        </pc:spChg>
        <pc:spChg chg="mod">
          <ac:chgData name="Shelly Wanamaker" userId="cd0df884-05c1-481b-a1f7-883604879bba" providerId="ADAL" clId="{A15FB58C-E6E2-41C5-8160-F7C00DB20A18}" dt="2024-12-13T15:26:56.958" v="1478" actId="20577"/>
          <ac:spMkLst>
            <pc:docMk/>
            <pc:sldMk cId="668727100" sldId="257"/>
            <ac:spMk id="3" creationId="{B737D269-2CEB-094C-FB91-9592A8B24B05}"/>
          </ac:spMkLst>
        </pc:spChg>
      </pc:sldChg>
    </pc:docChg>
  </pc:docChgLst>
  <pc:docChgLst>
    <pc:chgData name="Emma Strand" userId="S::emma.strand@gmgi.org::cb199c47-99d2-4351-a663-5c5d31f99371" providerId="AD" clId="Web-{DEA23BB8-2350-2EED-0B9C-43F97AD684B3}"/>
    <pc:docChg chg="modSld">
      <pc:chgData name="Emma Strand" userId="S::emma.strand@gmgi.org::cb199c47-99d2-4351-a663-5c5d31f99371" providerId="AD" clId="Web-{DEA23BB8-2350-2EED-0B9C-43F97AD684B3}" dt="2024-12-13T14:44:41.191" v="3"/>
      <pc:docMkLst>
        <pc:docMk/>
      </pc:docMkLst>
      <pc:sldChg chg="addSp delSp modSp">
        <pc:chgData name="Emma Strand" userId="S::emma.strand@gmgi.org::cb199c47-99d2-4351-a663-5c5d31f99371" providerId="AD" clId="Web-{DEA23BB8-2350-2EED-0B9C-43F97AD684B3}" dt="2024-12-13T14:44:41.191" v="3"/>
        <pc:sldMkLst>
          <pc:docMk/>
          <pc:sldMk cId="2348175036" sldId="256"/>
        </pc:sldMkLst>
        <pc:spChg chg="add del mod">
          <ac:chgData name="Emma Strand" userId="S::emma.strand@gmgi.org::cb199c47-99d2-4351-a663-5c5d31f99371" providerId="AD" clId="Web-{DEA23BB8-2350-2EED-0B9C-43F97AD684B3}" dt="2024-12-13T14:44:41.191" v="3"/>
          <ac:spMkLst>
            <pc:docMk/>
            <pc:sldMk cId="2348175036" sldId="256"/>
            <ac:spMk id="2" creationId="{322CE8A2-09D0-BBDB-4E16-7E07798760D1}"/>
          </ac:spMkLst>
        </pc:spChg>
      </pc:sldChg>
    </pc:docChg>
  </pc:docChgLst>
  <pc:docChgLst>
    <pc:chgData name="Emma Strand" userId="S::emma.strand@gmgi.org::cb199c47-99d2-4351-a663-5c5d31f99371" providerId="AD" clId="Web-{993996CE-F763-CB30-21DC-7FA922D7FE85}"/>
    <pc:docChg chg="modSld">
      <pc:chgData name="Emma Strand" userId="S::emma.strand@gmgi.org::cb199c47-99d2-4351-a663-5c5d31f99371" providerId="AD" clId="Web-{993996CE-F763-CB30-21DC-7FA922D7FE85}" dt="2024-12-13T15:25:30.022" v="63" actId="20577"/>
      <pc:docMkLst>
        <pc:docMk/>
      </pc:docMkLst>
      <pc:sldChg chg="modSp">
        <pc:chgData name="Emma Strand" userId="S::emma.strand@gmgi.org::cb199c47-99d2-4351-a663-5c5d31f99371" providerId="AD" clId="Web-{993996CE-F763-CB30-21DC-7FA922D7FE85}" dt="2024-12-13T15:25:30.022" v="63" actId="20577"/>
        <pc:sldMkLst>
          <pc:docMk/>
          <pc:sldMk cId="2348175036" sldId="256"/>
        </pc:sldMkLst>
        <pc:spChg chg="mod">
          <ac:chgData name="Emma Strand" userId="S::emma.strand@gmgi.org::cb199c47-99d2-4351-a663-5c5d31f99371" providerId="AD" clId="Web-{993996CE-F763-CB30-21DC-7FA922D7FE85}" dt="2024-12-13T15:25:30.022" v="63" actId="20577"/>
          <ac:spMkLst>
            <pc:docMk/>
            <pc:sldMk cId="2348175036" sldId="256"/>
            <ac:spMk id="3" creationId="{3916E3E9-890A-7E7D-D977-FC01362693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23DE-6F28-DBB1-CA37-87C54E9E7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DC1C9-0A9E-89D1-20EA-9D2AFE354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ED7F1-0558-11F1-0CE5-4B83E3DC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0B411-A9AF-85EC-A47F-A232DA56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0514-E5AD-B85F-54BD-83F9C4DA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1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26D1-1A04-8628-1C91-03342697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A88B3-ED11-482B-ACDC-AF44FE001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8C7D9-0846-0068-9C96-0468D317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D4A7F-0F57-EBE9-A529-8B1F0F62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CEBA6-4B20-960C-2E3B-7DF16E37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9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8B7AA-33A0-96FD-716B-1AEF74F18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42679-19F2-EA61-2190-28A57DF04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C41F-E634-5C15-050B-529144AC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8EE5-572B-B011-710C-C5072BF6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6DD71-BC61-9DF6-3520-76C5CE36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C696-9769-574B-430E-47B1DEBF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44FC-8EBF-AF39-1C4C-CC31EE2B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0484D-A8A5-7F20-7E42-6ABBC2C1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04558-1B2B-7383-588E-53B9067F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F29EE-C7C3-A981-F3DC-300761A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9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43C0-55D6-A1AA-BC3B-16897435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54810-9E57-A3C0-AE4F-A7C06B070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C525-22B6-E415-7BC6-599D39F9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16BC5-6C8F-CE65-B727-C44B79CB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79DD-688D-C855-6088-1D11691E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3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A8D3-9F0E-223F-0318-FEF058BA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1D61-8C33-3823-C1ED-715577E11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21EA0-3CE4-19A1-91FA-665F7B94C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6A8BB-0E87-2039-D5A9-2E9AA208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A57FA-4AC7-333C-C9D7-EEB38E2C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4E58-DA9F-189D-B05F-9D1D3545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9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C5C0-43C3-B96D-C1DC-759555BE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41E09-6D54-8023-2269-D16CE3D9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745A9-A2C6-9D12-DBF1-0ED6B419A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6D658-A46F-58E9-16FD-D28AD666A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E8846-7F5B-5984-6E53-CAA3D94F9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CDBD2-91E6-3867-F071-AFE570DE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DE38D-0996-2566-D810-61A3D28F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15020-BEAA-D0EB-C4D7-A9E5ECCB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232E-4DC9-A608-48CE-88C8E368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8E15F-5B96-E8CA-945B-259C873E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1F1F5-D06C-1E1C-135B-39ADF7AB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DE144-2F2B-0A0E-71BC-5C014316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67373-A4EC-EAAF-5C13-D6C6E355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01DDC-E7F5-418C-1BDC-CF7DCFA6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C3F93-A319-D682-6EC7-9F3E1217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5263-C20A-9FF1-A357-06794FEB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7E241-0C18-DED0-640F-D151E2FB7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C4CA1-A4CB-156A-2CA7-CC0E70343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290D1-66B6-D992-5EBE-E7836450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2B6B6-E0E4-FDBB-82A0-4A36C0B9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39546-F1C9-B535-09FA-5C7DC7E4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4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AAE8-6FC5-09A8-0192-E88A5E25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3708E-ECFA-4298-716A-7BEC9F495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B38CD-1444-CBF4-8356-14AA4B549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E0883-CFF6-A678-8735-852894A4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B6D8-D897-47EB-B13C-F7D5E8B7745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66952-CE06-3CD6-5CF6-829B68F4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3B1A1-8B13-7CC9-A83C-635A922F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9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D1873-7FBA-45E4-8919-553C310B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43D4E-1803-1B7A-D1F2-8B3A7CFC2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C87ED-9F4E-EDE7-59B5-0ECC46C56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DB6D8-D897-47EB-B13C-F7D5E8B7745B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A4759-E561-136A-C95F-857BC73D2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F7B06-A98A-B5F6-DFED-62D9A10BC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577AA-A847-41C5-BB75-02CCF24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4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cm-uga.github.io/lfmm/articles/lfm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frontiersin.org/journals/genetics/articles/10.3389/fgene.2023.1054558/fu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frontiersin.org/journals/marine-science/articles/10.3389/fmars.2020.00598/fu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rontiersin.org/journals/genetics/articles/10.3389/fgene.2021.795706/fu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oi.org/10.1016/j.aquaculture.2021.73683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72F44CB-965D-8753-3CB2-BA602319E356}"/>
              </a:ext>
            </a:extLst>
          </p:cNvPr>
          <p:cNvSpPr/>
          <p:nvPr/>
        </p:nvSpPr>
        <p:spPr>
          <a:xfrm>
            <a:off x="8774539" y="2035484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A7B9E4-B92F-D00B-8868-C990066F7DAA}"/>
              </a:ext>
            </a:extLst>
          </p:cNvPr>
          <p:cNvSpPr/>
          <p:nvPr/>
        </p:nvSpPr>
        <p:spPr>
          <a:xfrm>
            <a:off x="8023898" y="2033948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61F3BF-452A-CC57-1CEE-87617EB311E6}"/>
              </a:ext>
            </a:extLst>
          </p:cNvPr>
          <p:cNvSpPr/>
          <p:nvPr/>
        </p:nvSpPr>
        <p:spPr>
          <a:xfrm>
            <a:off x="7303661" y="2033948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2755E-F37A-E380-2FC1-B3189E8A8701}"/>
              </a:ext>
            </a:extLst>
          </p:cNvPr>
          <p:cNvSpPr/>
          <p:nvPr/>
        </p:nvSpPr>
        <p:spPr>
          <a:xfrm>
            <a:off x="6625187" y="2022228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6E3E9-890A-7E7D-D977-FC0136269393}"/>
              </a:ext>
            </a:extLst>
          </p:cNvPr>
          <p:cNvSpPr txBox="1"/>
          <p:nvPr/>
        </p:nvSpPr>
        <p:spPr>
          <a:xfrm>
            <a:off x="298753" y="899469"/>
            <a:ext cx="6242539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Are there biomarkers (DEGs) that overlap across studies?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Can we find these just looking at the data they already analyzed?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Are there more previously identified DEGs overlapping after we systematically reprocess and compare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Use their results short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Are there new DEGs that come up?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this model for all datasets? </a:t>
            </a:r>
            <a:r>
              <a:rPr lang="en-US">
                <a:ea typeface="+mn-lt"/>
                <a:cs typeface="+mn-lt"/>
                <a:hlinkClick r:id="rId2"/>
              </a:rPr>
              <a:t>Overview of R Package lfmm • lfmm</a:t>
            </a:r>
            <a:r>
              <a:rPr lang="en-US">
                <a:ea typeface="+mn-lt"/>
                <a:cs typeface="+mn-lt"/>
              </a:rPr>
              <a:t>; WGCNA; Deseq2;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Gene groups to target after diff exp.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Immune gene set: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(find set of genes associated with oyster immunity)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E.g. Cytokines or use GO slim ‘immune response’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Compare gene set results tables in papers to our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F830F1-110D-6F62-F8C3-3621F6A0EBDD}"/>
              </a:ext>
            </a:extLst>
          </p:cNvPr>
          <p:cNvSpPr/>
          <p:nvPr/>
        </p:nvSpPr>
        <p:spPr>
          <a:xfrm>
            <a:off x="6782718" y="1315914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6FCF8-E8A1-FB85-6941-B4D8A4BF1CA0}"/>
              </a:ext>
            </a:extLst>
          </p:cNvPr>
          <p:cNvSpPr/>
          <p:nvPr/>
        </p:nvSpPr>
        <p:spPr>
          <a:xfrm>
            <a:off x="7467052" y="1315914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89EE1D-7E40-4DA1-0155-2C6356391440}"/>
              </a:ext>
            </a:extLst>
          </p:cNvPr>
          <p:cNvSpPr/>
          <p:nvPr/>
        </p:nvSpPr>
        <p:spPr>
          <a:xfrm>
            <a:off x="8187289" y="1315914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7E63D-805E-93AC-8032-D1B87178F87C}"/>
              </a:ext>
            </a:extLst>
          </p:cNvPr>
          <p:cNvSpPr/>
          <p:nvPr/>
        </p:nvSpPr>
        <p:spPr>
          <a:xfrm>
            <a:off x="8907526" y="1315914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E67DA-72B9-E25F-A7B2-088882EDF77B}"/>
              </a:ext>
            </a:extLst>
          </p:cNvPr>
          <p:cNvSpPr txBox="1"/>
          <p:nvPr/>
        </p:nvSpPr>
        <p:spPr>
          <a:xfrm>
            <a:off x="9311972" y="1351055"/>
            <a:ext cx="2489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 overlapping DEGs from their results 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212AB0-F7B1-40A0-8B1F-E05BB34E5622}"/>
              </a:ext>
            </a:extLst>
          </p:cNvPr>
          <p:cNvSpPr/>
          <p:nvPr/>
        </p:nvSpPr>
        <p:spPr>
          <a:xfrm>
            <a:off x="6710913" y="213652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F30570-B8B6-9A40-87CA-5B1851C865C7}"/>
              </a:ext>
            </a:extLst>
          </p:cNvPr>
          <p:cNvSpPr/>
          <p:nvPr/>
        </p:nvSpPr>
        <p:spPr>
          <a:xfrm>
            <a:off x="7395247" y="213652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AE23A-1DD9-1995-405A-B58E556CF197}"/>
              </a:ext>
            </a:extLst>
          </p:cNvPr>
          <p:cNvSpPr/>
          <p:nvPr/>
        </p:nvSpPr>
        <p:spPr>
          <a:xfrm>
            <a:off x="8115484" y="213652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5F945D-2520-56B4-66FA-B63C6F612006}"/>
              </a:ext>
            </a:extLst>
          </p:cNvPr>
          <p:cNvSpPr/>
          <p:nvPr/>
        </p:nvSpPr>
        <p:spPr>
          <a:xfrm>
            <a:off x="8835721" y="213652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CA0306-2F65-B021-3824-AE71730C4B90}"/>
              </a:ext>
            </a:extLst>
          </p:cNvPr>
          <p:cNvSpPr txBox="1"/>
          <p:nvPr/>
        </p:nvSpPr>
        <p:spPr>
          <a:xfrm>
            <a:off x="9403558" y="2136529"/>
            <a:ext cx="2489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 overlapping DEGs from their results tables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60735-2F21-CB3A-3482-6EAF41342080}"/>
              </a:ext>
            </a:extLst>
          </p:cNvPr>
          <p:cNvSpPr/>
          <p:nvPr/>
        </p:nvSpPr>
        <p:spPr>
          <a:xfrm>
            <a:off x="8790657" y="3062924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2AB14D-BBD8-F059-48AC-9918C9AFA50B}"/>
              </a:ext>
            </a:extLst>
          </p:cNvPr>
          <p:cNvSpPr/>
          <p:nvPr/>
        </p:nvSpPr>
        <p:spPr>
          <a:xfrm>
            <a:off x="8040016" y="3061388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A22FF9-9A7C-300A-1FDE-794E75C89D59}"/>
              </a:ext>
            </a:extLst>
          </p:cNvPr>
          <p:cNvSpPr/>
          <p:nvPr/>
        </p:nvSpPr>
        <p:spPr>
          <a:xfrm>
            <a:off x="7319779" y="3061388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6F2642-7ACE-82BA-1A96-5C486B1F19F2}"/>
              </a:ext>
            </a:extLst>
          </p:cNvPr>
          <p:cNvSpPr/>
          <p:nvPr/>
        </p:nvSpPr>
        <p:spPr>
          <a:xfrm>
            <a:off x="6641305" y="3049668"/>
            <a:ext cx="567837" cy="66821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8BC3CD-4B8D-7361-9B5C-0B41F3821FB1}"/>
              </a:ext>
            </a:extLst>
          </p:cNvPr>
          <p:cNvSpPr/>
          <p:nvPr/>
        </p:nvSpPr>
        <p:spPr>
          <a:xfrm>
            <a:off x="6727031" y="316396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B0CB71-3F72-1AEC-3A04-05A742B253D7}"/>
              </a:ext>
            </a:extLst>
          </p:cNvPr>
          <p:cNvSpPr/>
          <p:nvPr/>
        </p:nvSpPr>
        <p:spPr>
          <a:xfrm>
            <a:off x="7411365" y="316396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F94764-CE5D-4A8C-A1FB-9C759F8B48AB}"/>
              </a:ext>
            </a:extLst>
          </p:cNvPr>
          <p:cNvSpPr/>
          <p:nvPr/>
        </p:nvSpPr>
        <p:spPr>
          <a:xfrm>
            <a:off x="8131602" y="316396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CE226F-FF17-8ECC-8AC3-8A4306E60D10}"/>
              </a:ext>
            </a:extLst>
          </p:cNvPr>
          <p:cNvSpPr/>
          <p:nvPr/>
        </p:nvSpPr>
        <p:spPr>
          <a:xfrm>
            <a:off x="8851839" y="3163969"/>
            <a:ext cx="404446" cy="439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7FD55-23AA-0180-D4F3-DC09EE874C14}"/>
              </a:ext>
            </a:extLst>
          </p:cNvPr>
          <p:cNvSpPr txBox="1"/>
          <p:nvPr/>
        </p:nvSpPr>
        <p:spPr>
          <a:xfrm>
            <a:off x="9328089" y="3215598"/>
            <a:ext cx="2489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100 overlapping DEGs from their results tables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CAC4A126-884B-7063-52EF-1E82DE1DDF78}"/>
              </a:ext>
            </a:extLst>
          </p:cNvPr>
          <p:cNvSpPr/>
          <p:nvPr/>
        </p:nvSpPr>
        <p:spPr>
          <a:xfrm>
            <a:off x="6913867" y="1935835"/>
            <a:ext cx="567837" cy="484415"/>
          </a:xfrm>
          <a:prstGeom prst="arc">
            <a:avLst>
              <a:gd name="adj1" fmla="val 12286516"/>
              <a:gd name="adj2" fmla="val 0"/>
            </a:avLst>
          </a:prstGeom>
          <a:ln>
            <a:head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C67148D-ADA5-74D4-8736-4D3DACF2B5A6}"/>
              </a:ext>
            </a:extLst>
          </p:cNvPr>
          <p:cNvSpPr/>
          <p:nvPr/>
        </p:nvSpPr>
        <p:spPr>
          <a:xfrm>
            <a:off x="8399219" y="2420250"/>
            <a:ext cx="567837" cy="484415"/>
          </a:xfrm>
          <a:prstGeom prst="arc">
            <a:avLst>
              <a:gd name="adj1" fmla="val 12286516"/>
              <a:gd name="adj2" fmla="val 0"/>
            </a:avLst>
          </a:prstGeom>
          <a:ln>
            <a:head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C728CEB-BD00-B780-26C2-A54D36091C7F}"/>
              </a:ext>
            </a:extLst>
          </p:cNvPr>
          <p:cNvSpPr/>
          <p:nvPr/>
        </p:nvSpPr>
        <p:spPr>
          <a:xfrm>
            <a:off x="6990249" y="2956923"/>
            <a:ext cx="567837" cy="484415"/>
          </a:xfrm>
          <a:prstGeom prst="arc">
            <a:avLst>
              <a:gd name="adj1" fmla="val 12286516"/>
              <a:gd name="adj2" fmla="val 19906461"/>
            </a:avLst>
          </a:prstGeom>
          <a:ln>
            <a:head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BF1166B-2486-D061-394C-822C900ED085}"/>
              </a:ext>
            </a:extLst>
          </p:cNvPr>
          <p:cNvSpPr/>
          <p:nvPr/>
        </p:nvSpPr>
        <p:spPr>
          <a:xfrm>
            <a:off x="8323934" y="2973391"/>
            <a:ext cx="567837" cy="484415"/>
          </a:xfrm>
          <a:prstGeom prst="arc">
            <a:avLst>
              <a:gd name="adj1" fmla="val 12286516"/>
              <a:gd name="adj2" fmla="val 19906461"/>
            </a:avLst>
          </a:prstGeom>
          <a:ln>
            <a:head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60348A-31E5-53B7-3F23-1CD50D7CF295}"/>
              </a:ext>
            </a:extLst>
          </p:cNvPr>
          <p:cNvSpPr txBox="1"/>
          <p:nvPr/>
        </p:nvSpPr>
        <p:spPr>
          <a:xfrm>
            <a:off x="431740" y="171105"/>
            <a:ext cx="934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err="1"/>
              <a:t>Perkinsus</a:t>
            </a:r>
            <a:r>
              <a:rPr lang="en-US" sz="3600" b="1"/>
              <a:t> </a:t>
            </a:r>
            <a:r>
              <a:rPr lang="en-US" sz="3600" b="1" err="1"/>
              <a:t>RNAseq</a:t>
            </a:r>
            <a:r>
              <a:rPr lang="en-US" sz="3600" b="1"/>
              <a:t> analysis with 4 datasets</a:t>
            </a:r>
          </a:p>
        </p:txBody>
      </p:sp>
    </p:spTree>
    <p:extLst>
      <p:ext uri="{BB962C8B-B14F-4D97-AF65-F5344CB8AC3E}">
        <p14:creationId xmlns:p14="http://schemas.microsoft.com/office/powerpoint/2010/main" val="234817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D875-3FB8-6D9F-5D58-B148A199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D269-2CEB-094C-FB91-9592A8B24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37" y="146467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Expand </a:t>
            </a:r>
            <a:r>
              <a:rPr lang="en-US" err="1"/>
              <a:t>Perkinsus</a:t>
            </a:r>
            <a:r>
              <a:rPr lang="en-US"/>
              <a:t> meta-analysis to include other data types </a:t>
            </a:r>
          </a:p>
          <a:p>
            <a:pPr lvl="1"/>
            <a:r>
              <a:rPr lang="en-US"/>
              <a:t>Methylation (Johnson et al.; other studies?)</a:t>
            </a:r>
          </a:p>
          <a:p>
            <a:pPr lvl="1"/>
            <a:r>
              <a:rPr lang="en-US"/>
              <a:t>Proteomics</a:t>
            </a:r>
          </a:p>
          <a:p>
            <a:pPr lvl="1"/>
            <a:r>
              <a:rPr lang="en-US"/>
              <a:t>Metabolomics</a:t>
            </a:r>
          </a:p>
          <a:p>
            <a:pPr lvl="1"/>
            <a:r>
              <a:rPr lang="en-US"/>
              <a:t>Genomics (WGS, SNP arrays, </a:t>
            </a:r>
            <a:r>
              <a:rPr lang="en-US" err="1"/>
              <a:t>etc</a:t>
            </a:r>
            <a:r>
              <a:rPr lang="en-US"/>
              <a:t>)</a:t>
            </a:r>
          </a:p>
          <a:p>
            <a:r>
              <a:rPr lang="en-US"/>
              <a:t>If not enough </a:t>
            </a:r>
            <a:r>
              <a:rPr lang="en-US" err="1"/>
              <a:t>perkinsus</a:t>
            </a:r>
            <a:r>
              <a:rPr lang="en-US"/>
              <a:t> data available, expand disease meta-analysis to include data types from other disease experiments (QPX, MSX, </a:t>
            </a:r>
            <a:r>
              <a:rPr lang="en-US" err="1"/>
              <a:t>etc</a:t>
            </a:r>
            <a:r>
              <a:rPr lang="en-US"/>
              <a:t>)</a:t>
            </a:r>
          </a:p>
          <a:p>
            <a:pPr lvl="1"/>
            <a:r>
              <a:rPr lang="en-US" err="1"/>
              <a:t>RNAseq</a:t>
            </a:r>
            <a:endParaRPr lang="en-US"/>
          </a:p>
          <a:p>
            <a:pPr lvl="1"/>
            <a:r>
              <a:rPr lang="en-US"/>
              <a:t>Methylation</a:t>
            </a:r>
          </a:p>
          <a:p>
            <a:pPr lvl="1"/>
            <a:r>
              <a:rPr lang="en-US"/>
              <a:t>Proteomics</a:t>
            </a:r>
          </a:p>
          <a:p>
            <a:pPr lvl="1"/>
            <a:r>
              <a:rPr lang="en-US"/>
              <a:t>Metabolomics</a:t>
            </a:r>
          </a:p>
          <a:p>
            <a:pPr lvl="1"/>
            <a:r>
              <a:rPr lang="en-US"/>
              <a:t>Genomics </a:t>
            </a:r>
          </a:p>
          <a:p>
            <a:r>
              <a:rPr lang="en-US"/>
              <a:t>If not enough disease data available, can pivot to environmental factor studies (e.g. temp)</a:t>
            </a:r>
          </a:p>
        </p:txBody>
      </p:sp>
    </p:spTree>
    <p:extLst>
      <p:ext uri="{BB962C8B-B14F-4D97-AF65-F5344CB8AC3E}">
        <p14:creationId xmlns:p14="http://schemas.microsoft.com/office/powerpoint/2010/main" val="66872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DC65B8B-C057-103B-161E-86829DB6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7" y="187324"/>
            <a:ext cx="10515600" cy="540809"/>
          </a:xfrm>
        </p:spPr>
        <p:txBody>
          <a:bodyPr>
            <a:normAutofit/>
          </a:bodyPr>
          <a:lstStyle/>
          <a:p>
            <a:r>
              <a:rPr lang="en-US" sz="3000" dirty="0"/>
              <a:t>Disease dataset set #1: </a:t>
            </a:r>
            <a:r>
              <a:rPr lang="en-US" sz="3000" dirty="0" err="1"/>
              <a:t>Proestou</a:t>
            </a:r>
            <a:r>
              <a:rPr lang="en-US" sz="3000" dirty="0"/>
              <a:t> et al. 2023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A3D93B-A7FC-F9D9-8FBF-470919815147}"/>
              </a:ext>
            </a:extLst>
          </p:cNvPr>
          <p:cNvSpPr txBox="1">
            <a:spLocks/>
          </p:cNvSpPr>
          <p:nvPr/>
        </p:nvSpPr>
        <p:spPr>
          <a:xfrm>
            <a:off x="186267" y="788456"/>
            <a:ext cx="10515600" cy="1851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Understanding </a:t>
            </a:r>
            <a:r>
              <a:rPr lang="en-US" sz="1800" i="1" dirty="0"/>
              <a:t>Crassostrea virginica </a:t>
            </a:r>
            <a:r>
              <a:rPr lang="en-US" sz="1800" dirty="0"/>
              <a:t>tolerance of </a:t>
            </a:r>
            <a:r>
              <a:rPr lang="en-US" sz="1800" i="1" dirty="0" err="1"/>
              <a:t>Perkinsus</a:t>
            </a:r>
            <a:r>
              <a:rPr lang="en-US" sz="1800" i="1" dirty="0"/>
              <a:t> marinus </a:t>
            </a:r>
            <a:r>
              <a:rPr lang="en-US" sz="1800" dirty="0"/>
              <a:t>through global gene expression analysis</a:t>
            </a:r>
          </a:p>
          <a:p>
            <a:r>
              <a:rPr lang="en-US" sz="1800" dirty="0"/>
              <a:t>link: </a:t>
            </a:r>
            <a:r>
              <a:rPr lang="en-US" sz="1800" dirty="0">
                <a:hlinkClick r:id="rId2"/>
              </a:rPr>
              <a:t>https://www.frontiersin.org/journals/genetics/articles/10.3389/fgene.2023.1054558/full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/>
              <a:t>Oyster origin: Aquaculture Genetics and Breeding Technology Center (ABC) eastern oyster breeding program at the Virginia Institute of Marine Science (VIMS)</a:t>
            </a:r>
          </a:p>
          <a:p>
            <a:r>
              <a:rPr lang="en-US" sz="1800" dirty="0"/>
              <a:t>Two sensitive and two tolerant eastern oyster families experimentally challenged with distinct doses of </a:t>
            </a:r>
            <a:r>
              <a:rPr lang="en-US" sz="1800" i="1" dirty="0"/>
              <a:t>P. marinus </a:t>
            </a:r>
            <a:r>
              <a:rPr lang="en-US" sz="1800" dirty="0"/>
              <a:t>(0, 10</a:t>
            </a:r>
            <a:r>
              <a:rPr lang="en-US" sz="1800" baseline="30000" dirty="0"/>
              <a:t>6</a:t>
            </a:r>
            <a:r>
              <a:rPr lang="en-US" sz="1800" dirty="0"/>
              <a:t>, 10</a:t>
            </a:r>
            <a:r>
              <a:rPr lang="en-US" sz="1800" baseline="30000" dirty="0"/>
              <a:t>7</a:t>
            </a:r>
            <a:r>
              <a:rPr lang="en-US" sz="1800" dirty="0"/>
              <a:t>, and 10</a:t>
            </a:r>
            <a:r>
              <a:rPr lang="en-US" sz="1800" baseline="30000" dirty="0"/>
              <a:t>8</a:t>
            </a:r>
            <a:r>
              <a:rPr lang="en-US" sz="1800" dirty="0"/>
              <a:t> parasite spores per gram wet weight, n = 3–5 individuals per family per dose)</a:t>
            </a:r>
          </a:p>
        </p:txBody>
      </p:sp>
      <p:pic>
        <p:nvPicPr>
          <p:cNvPr id="1026" name="Picture 2" descr="Oyster Graphic">
            <a:extLst>
              <a:ext uri="{FF2B5EF4-FFF2-40B4-BE49-F238E27FC236}">
                <a16:creationId xmlns:a16="http://schemas.microsoft.com/office/drawing/2014/main" id="{D0129C25-3F00-6345-84D8-A1E5945B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7" y="2878565"/>
            <a:ext cx="1093047" cy="109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68A273-D031-6C28-C839-AABB339E1C7F}"/>
              </a:ext>
            </a:extLst>
          </p:cNvPr>
          <p:cNvSpPr txBox="1"/>
          <p:nvPr/>
        </p:nvSpPr>
        <p:spPr>
          <a:xfrm>
            <a:off x="4199465" y="3249346"/>
            <a:ext cx="311573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(0 parasite spores g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5EF9D-70AB-0F63-8199-562443881253}"/>
              </a:ext>
            </a:extLst>
          </p:cNvPr>
          <p:cNvSpPr txBox="1"/>
          <p:nvPr/>
        </p:nvSpPr>
        <p:spPr>
          <a:xfrm>
            <a:off x="4199464" y="3785950"/>
            <a:ext cx="3115735" cy="369332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Dose 10</a:t>
            </a:r>
            <a:r>
              <a:rPr lang="en-US" baseline="30000" dirty="0"/>
              <a:t>6</a:t>
            </a:r>
            <a:r>
              <a:rPr lang="en-US" dirty="0"/>
              <a:t> parasite spores g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688E8-5CFB-AE09-0832-9B603D6F9F53}"/>
              </a:ext>
            </a:extLst>
          </p:cNvPr>
          <p:cNvSpPr txBox="1"/>
          <p:nvPr/>
        </p:nvSpPr>
        <p:spPr>
          <a:xfrm>
            <a:off x="4199464" y="4322554"/>
            <a:ext cx="3115735" cy="36933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Dose 10</a:t>
            </a:r>
            <a:r>
              <a:rPr lang="en-US" baseline="30000" dirty="0"/>
              <a:t>7</a:t>
            </a:r>
            <a:r>
              <a:rPr lang="en-US" dirty="0"/>
              <a:t> parasite spores g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274C1-4F82-4C1D-8B26-C662D7D9F001}"/>
              </a:ext>
            </a:extLst>
          </p:cNvPr>
          <p:cNvSpPr txBox="1"/>
          <p:nvPr/>
        </p:nvSpPr>
        <p:spPr>
          <a:xfrm>
            <a:off x="4199464" y="4859158"/>
            <a:ext cx="3115735" cy="36933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Dose 10</a:t>
            </a:r>
            <a:r>
              <a:rPr lang="en-US" baseline="30000" dirty="0"/>
              <a:t>8</a:t>
            </a:r>
            <a:r>
              <a:rPr lang="en-US" dirty="0"/>
              <a:t> parasite spores g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D8B6194-6B09-F76C-EB82-631FB243B56B}"/>
              </a:ext>
            </a:extLst>
          </p:cNvPr>
          <p:cNvCxnSpPr>
            <a:cxnSpLocks/>
          </p:cNvCxnSpPr>
          <p:nvPr/>
        </p:nvCxnSpPr>
        <p:spPr>
          <a:xfrm>
            <a:off x="7315199" y="3425089"/>
            <a:ext cx="3725333" cy="857192"/>
          </a:xfrm>
          <a:prstGeom prst="bentConnector3">
            <a:avLst>
              <a:gd name="adj1" fmla="val 245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63B9CA2-87B5-53E0-A8CE-D6B4E84C134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315199" y="3970616"/>
            <a:ext cx="3725333" cy="311665"/>
          </a:xfrm>
          <a:prstGeom prst="bentConnector3">
            <a:avLst>
              <a:gd name="adj1" fmla="val 24523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FC27111-E05A-53A0-BEAB-91516D93B17B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315199" y="4282281"/>
            <a:ext cx="3725333" cy="224939"/>
          </a:xfrm>
          <a:prstGeom prst="bentConnector3">
            <a:avLst>
              <a:gd name="adj1" fmla="val 24523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B9BDB02-0923-FB9B-07AC-B89D81ADEE52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315199" y="4282281"/>
            <a:ext cx="3725333" cy="761543"/>
          </a:xfrm>
          <a:prstGeom prst="bentConnector3">
            <a:avLst>
              <a:gd name="adj1" fmla="val 24616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8B9C48F-D9E7-6B54-93F3-D14032B51ADB}"/>
              </a:ext>
            </a:extLst>
          </p:cNvPr>
          <p:cNvSpPr txBox="1"/>
          <p:nvPr/>
        </p:nvSpPr>
        <p:spPr>
          <a:xfrm>
            <a:off x="367113" y="3897564"/>
            <a:ext cx="12996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Family 84</a:t>
            </a:r>
          </a:p>
        </p:txBody>
      </p:sp>
      <p:pic>
        <p:nvPicPr>
          <p:cNvPr id="49" name="Picture 2" descr="Oyster Graphic">
            <a:extLst>
              <a:ext uri="{FF2B5EF4-FFF2-40B4-BE49-F238E27FC236}">
                <a16:creationId xmlns:a16="http://schemas.microsoft.com/office/drawing/2014/main" id="{32D2C41F-43A7-BB43-7E31-B6DDA297C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7" y="4511241"/>
            <a:ext cx="1093047" cy="109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F380BC-F2E9-51FF-9E4F-92838720C5C9}"/>
              </a:ext>
            </a:extLst>
          </p:cNvPr>
          <p:cNvSpPr txBox="1"/>
          <p:nvPr/>
        </p:nvSpPr>
        <p:spPr>
          <a:xfrm>
            <a:off x="367113" y="5530241"/>
            <a:ext cx="12996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Family 89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69BAAF-4B69-DF68-D463-59D186A12464}"/>
              </a:ext>
            </a:extLst>
          </p:cNvPr>
          <p:cNvSpPr/>
          <p:nvPr/>
        </p:nvSpPr>
        <p:spPr>
          <a:xfrm>
            <a:off x="8674734" y="4218781"/>
            <a:ext cx="126999" cy="126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78A3E7-209A-1A63-EB10-1CC7BDBB7152}"/>
              </a:ext>
            </a:extLst>
          </p:cNvPr>
          <p:cNvSpPr txBox="1"/>
          <p:nvPr/>
        </p:nvSpPr>
        <p:spPr>
          <a:xfrm>
            <a:off x="8088415" y="3834459"/>
            <a:ext cx="12996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Day 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E6121C1-0D69-6114-A051-FD05B4BBDFC8}"/>
              </a:ext>
            </a:extLst>
          </p:cNvPr>
          <p:cNvSpPr/>
          <p:nvPr/>
        </p:nvSpPr>
        <p:spPr>
          <a:xfrm>
            <a:off x="9857634" y="4216894"/>
            <a:ext cx="126999" cy="126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146F35-1801-CAFC-76C5-A55D53CD9693}"/>
              </a:ext>
            </a:extLst>
          </p:cNvPr>
          <p:cNvSpPr txBox="1"/>
          <p:nvPr/>
        </p:nvSpPr>
        <p:spPr>
          <a:xfrm>
            <a:off x="9271315" y="3832572"/>
            <a:ext cx="12996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Day 50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BAAF926-D358-CD75-911D-A221C3589950}"/>
              </a:ext>
            </a:extLst>
          </p:cNvPr>
          <p:cNvCxnSpPr/>
          <p:nvPr/>
        </p:nvCxnSpPr>
        <p:spPr>
          <a:xfrm>
            <a:off x="8737599" y="4566943"/>
            <a:ext cx="0" cy="7822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363D38-A192-C590-FEB1-BBF3DA5D104B}"/>
              </a:ext>
            </a:extLst>
          </p:cNvPr>
          <p:cNvSpPr txBox="1"/>
          <p:nvPr/>
        </p:nvSpPr>
        <p:spPr>
          <a:xfrm>
            <a:off x="7824449" y="5468412"/>
            <a:ext cx="2877418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TruSeq</a:t>
            </a:r>
            <a:r>
              <a:rPr lang="en-US" dirty="0"/>
              <a:t> Stranded mRNA n=3 family</a:t>
            </a:r>
            <a:r>
              <a:rPr lang="en-US" baseline="30000" dirty="0"/>
              <a:t>-1</a:t>
            </a:r>
            <a:r>
              <a:rPr lang="en-US" dirty="0"/>
              <a:t> treatment</a:t>
            </a:r>
            <a:r>
              <a:rPr lang="en-US" baseline="30000" dirty="0"/>
              <a:t>-1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AB46DB0-070C-8B4E-461D-E10B1067CB54}"/>
              </a:ext>
            </a:extLst>
          </p:cNvPr>
          <p:cNvCxnSpPr>
            <a:cxnSpLocks/>
          </p:cNvCxnSpPr>
          <p:nvPr/>
        </p:nvCxnSpPr>
        <p:spPr>
          <a:xfrm flipV="1">
            <a:off x="2973462" y="4201904"/>
            <a:ext cx="787005" cy="4899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08089DA9-9ABC-B96F-595D-1103575D8F18}"/>
              </a:ext>
            </a:extLst>
          </p:cNvPr>
          <p:cNvSpPr txBox="1"/>
          <p:nvPr/>
        </p:nvSpPr>
        <p:spPr>
          <a:xfrm>
            <a:off x="7824449" y="6069544"/>
            <a:ext cx="189486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Mantle tissue</a:t>
            </a:r>
            <a:endParaRPr lang="en-US" baseline="30000" dirty="0"/>
          </a:p>
        </p:txBody>
      </p:sp>
      <p:pic>
        <p:nvPicPr>
          <p:cNvPr id="1030" name="Picture 2" descr="Oyster Graphic">
            <a:extLst>
              <a:ext uri="{FF2B5EF4-FFF2-40B4-BE49-F238E27FC236}">
                <a16:creationId xmlns:a16="http://schemas.microsoft.com/office/drawing/2014/main" id="{6F7E65DC-EBE3-C410-BA9D-329943016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151" y="4511241"/>
            <a:ext cx="1093047" cy="109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DEEFA012-01AE-0238-2C2A-F08DEA3AAA07}"/>
              </a:ext>
            </a:extLst>
          </p:cNvPr>
          <p:cNvSpPr txBox="1"/>
          <p:nvPr/>
        </p:nvSpPr>
        <p:spPr>
          <a:xfrm>
            <a:off x="1506857" y="5530241"/>
            <a:ext cx="12996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Family 90</a:t>
            </a:r>
          </a:p>
        </p:txBody>
      </p:sp>
      <p:pic>
        <p:nvPicPr>
          <p:cNvPr id="1033" name="Picture 2" descr="Oyster Graphic">
            <a:extLst>
              <a:ext uri="{FF2B5EF4-FFF2-40B4-BE49-F238E27FC236}">
                <a16:creationId xmlns:a16="http://schemas.microsoft.com/office/drawing/2014/main" id="{BA935C37-61E5-E32D-5515-2068CC6F1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151" y="2878565"/>
            <a:ext cx="1093047" cy="109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79616A11-2DC9-315F-035A-330D5FAF4DEB}"/>
              </a:ext>
            </a:extLst>
          </p:cNvPr>
          <p:cNvSpPr txBox="1"/>
          <p:nvPr/>
        </p:nvSpPr>
        <p:spPr>
          <a:xfrm>
            <a:off x="1506857" y="3897564"/>
            <a:ext cx="1299635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Family 120</a:t>
            </a:r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754F649B-A3C7-2C14-A8F4-7FF2EFF0C2AC}"/>
              </a:ext>
            </a:extLst>
          </p:cNvPr>
          <p:cNvCxnSpPr>
            <a:cxnSpLocks/>
          </p:cNvCxnSpPr>
          <p:nvPr/>
        </p:nvCxnSpPr>
        <p:spPr>
          <a:xfrm>
            <a:off x="3022600" y="3665436"/>
            <a:ext cx="737867" cy="4593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43A0C72D-8195-52E6-1D43-A75360628167}"/>
              </a:ext>
            </a:extLst>
          </p:cNvPr>
          <p:cNvCxnSpPr>
            <a:cxnSpLocks/>
          </p:cNvCxnSpPr>
          <p:nvPr/>
        </p:nvCxnSpPr>
        <p:spPr>
          <a:xfrm flipH="1" flipV="1">
            <a:off x="8732155" y="3409871"/>
            <a:ext cx="5444" cy="29404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2A0B343-13D2-57B4-73DE-B134341270DE}"/>
              </a:ext>
            </a:extLst>
          </p:cNvPr>
          <p:cNvSpPr txBox="1"/>
          <p:nvPr/>
        </p:nvSpPr>
        <p:spPr>
          <a:xfrm>
            <a:off x="8784238" y="2942162"/>
            <a:ext cx="2400789" cy="73866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Phenotype metrics determined: Sensitive (90, 120) and Tolerant (84, 89)</a:t>
            </a:r>
          </a:p>
        </p:txBody>
      </p:sp>
    </p:spTree>
    <p:extLst>
      <p:ext uri="{BB962C8B-B14F-4D97-AF65-F5344CB8AC3E}">
        <p14:creationId xmlns:p14="http://schemas.microsoft.com/office/powerpoint/2010/main" val="151154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B18FC-7D20-9E5A-1F0B-F7898799C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3315C6-042B-6C9B-DBE8-6FF86D09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7" y="187324"/>
            <a:ext cx="10515600" cy="540809"/>
          </a:xfrm>
        </p:spPr>
        <p:txBody>
          <a:bodyPr>
            <a:normAutofit/>
          </a:bodyPr>
          <a:lstStyle/>
          <a:p>
            <a:r>
              <a:rPr lang="en-US" sz="3000" dirty="0"/>
              <a:t>Disease dataset set #2: Johnson et al. 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F03F4-5EB1-4520-B6DC-3D6BE48CBFA2}"/>
              </a:ext>
            </a:extLst>
          </p:cNvPr>
          <p:cNvSpPr txBox="1">
            <a:spLocks/>
          </p:cNvSpPr>
          <p:nvPr/>
        </p:nvSpPr>
        <p:spPr>
          <a:xfrm>
            <a:off x="186267" y="788457"/>
            <a:ext cx="10515600" cy="2005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Characterizing the Epigenetic and Transcriptomic Responses to </a:t>
            </a:r>
            <a:r>
              <a:rPr lang="en-US" sz="1800" i="1" dirty="0" err="1"/>
              <a:t>Perkinsus</a:t>
            </a:r>
            <a:r>
              <a:rPr lang="en-US" sz="1800" i="1" dirty="0"/>
              <a:t> marinus </a:t>
            </a:r>
            <a:r>
              <a:rPr lang="en-US" sz="1800" dirty="0"/>
              <a:t>Infection in the Eastern Oyster </a:t>
            </a:r>
            <a:r>
              <a:rPr lang="en-US" sz="1800" i="1" dirty="0"/>
              <a:t>Crassostrea virginica</a:t>
            </a:r>
          </a:p>
          <a:p>
            <a:r>
              <a:rPr lang="en-US" sz="1800" dirty="0"/>
              <a:t>link:  </a:t>
            </a:r>
            <a:r>
              <a:rPr lang="en-US" sz="1800" dirty="0">
                <a:hlinkClick r:id="rId2"/>
              </a:rPr>
              <a:t>https://www.frontiersin.org/journals/marine-science/articles/10.3389/fmars.2020.00598/full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/>
              <a:t>Oyster origin: Vermilion Bay, Louisiana &amp; Calcasieu Lake, Louisiana. 5 months acclimation at hatchery then spawned. Spat reared in upwelling system and </a:t>
            </a:r>
            <a:r>
              <a:rPr lang="en-US" sz="1800" dirty="0" err="1"/>
              <a:t>outplanted</a:t>
            </a:r>
            <a:r>
              <a:rPr lang="en-US" sz="1800" dirty="0"/>
              <a:t> to mesh bags. Monitored for mortality and cleaned every 3 months for 14-month period</a:t>
            </a:r>
          </a:p>
        </p:txBody>
      </p:sp>
      <p:pic>
        <p:nvPicPr>
          <p:cNvPr id="3" name="Picture 2" descr="Oyster Graphic">
            <a:extLst>
              <a:ext uri="{FF2B5EF4-FFF2-40B4-BE49-F238E27FC236}">
                <a16:creationId xmlns:a16="http://schemas.microsoft.com/office/drawing/2014/main" id="{D4C1FCF1-F5BA-498D-A68A-C375C793E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874" y="3509940"/>
            <a:ext cx="791126" cy="7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C5E1B2-A0A2-A0BC-175E-182BE493FA50}"/>
              </a:ext>
            </a:extLst>
          </p:cNvPr>
          <p:cNvSpPr txBox="1"/>
          <p:nvPr/>
        </p:nvSpPr>
        <p:spPr>
          <a:xfrm>
            <a:off x="1490513" y="4418802"/>
            <a:ext cx="2069848" cy="73866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Phys: shell height, wet weight, </a:t>
            </a:r>
            <a:r>
              <a:rPr lang="en-US" sz="1400" i="1" dirty="0"/>
              <a:t>P. marinus</a:t>
            </a:r>
            <a:r>
              <a:rPr lang="en-US" sz="1400" dirty="0"/>
              <a:t> </a:t>
            </a:r>
            <a:r>
              <a:rPr lang="en-US" sz="1400" dirty="0" err="1"/>
              <a:t>hyponospores</a:t>
            </a:r>
            <a:r>
              <a:rPr lang="en-US" sz="1400" dirty="0"/>
              <a:t> g</a:t>
            </a:r>
            <a:r>
              <a:rPr lang="en-US" sz="1400" baseline="30000" dirty="0"/>
              <a:t>-1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FB4D2D-4373-2823-1C84-EDF8B4D4964F}"/>
              </a:ext>
            </a:extLst>
          </p:cNvPr>
          <p:cNvCxnSpPr/>
          <p:nvPr/>
        </p:nvCxnSpPr>
        <p:spPr>
          <a:xfrm>
            <a:off x="347133" y="4121664"/>
            <a:ext cx="1621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1ADC54-2BAB-46C7-ACFE-68ABD364183E}"/>
              </a:ext>
            </a:extLst>
          </p:cNvPr>
          <p:cNvSpPr txBox="1"/>
          <p:nvPr/>
        </p:nvSpPr>
        <p:spPr>
          <a:xfrm>
            <a:off x="415182" y="3478247"/>
            <a:ext cx="1193486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14 months out planted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E1D230C-7BA6-6CD0-EA0D-21D78E6D9FD7}"/>
              </a:ext>
            </a:extLst>
          </p:cNvPr>
          <p:cNvCxnSpPr>
            <a:cxnSpLocks/>
          </p:cNvCxnSpPr>
          <p:nvPr/>
        </p:nvCxnSpPr>
        <p:spPr>
          <a:xfrm flipV="1">
            <a:off x="3725524" y="3402455"/>
            <a:ext cx="1007342" cy="5223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C0C7ADD-F7F6-2BE2-C521-E052CDE8E268}"/>
              </a:ext>
            </a:extLst>
          </p:cNvPr>
          <p:cNvCxnSpPr>
            <a:cxnSpLocks/>
          </p:cNvCxnSpPr>
          <p:nvPr/>
        </p:nvCxnSpPr>
        <p:spPr>
          <a:xfrm>
            <a:off x="3725524" y="3924779"/>
            <a:ext cx="1007342" cy="4778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A6CE62-735E-C036-DBDB-AA448D4E7D20}"/>
              </a:ext>
            </a:extLst>
          </p:cNvPr>
          <p:cNvCxnSpPr>
            <a:cxnSpLocks/>
          </p:cNvCxnSpPr>
          <p:nvPr/>
        </p:nvCxnSpPr>
        <p:spPr>
          <a:xfrm>
            <a:off x="3725524" y="3924779"/>
            <a:ext cx="1007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ACB167-8BF9-B504-8A41-D0EBF60DEC9C}"/>
              </a:ext>
            </a:extLst>
          </p:cNvPr>
          <p:cNvSpPr txBox="1"/>
          <p:nvPr/>
        </p:nvSpPr>
        <p:spPr>
          <a:xfrm>
            <a:off x="4868330" y="3246495"/>
            <a:ext cx="3886203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Very-light  (&lt;/=1,000 parasites g</a:t>
            </a:r>
            <a:r>
              <a:rPr lang="en-US" sz="1400" baseline="30000" dirty="0"/>
              <a:t>-1</a:t>
            </a:r>
            <a:r>
              <a:rPr lang="en-US" sz="1400" dirty="0"/>
              <a:t>) n=16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86E780-83AD-1F24-B030-C06FC47428C8}"/>
              </a:ext>
            </a:extLst>
          </p:cNvPr>
          <p:cNvSpPr txBox="1"/>
          <p:nvPr/>
        </p:nvSpPr>
        <p:spPr>
          <a:xfrm>
            <a:off x="4868330" y="3739857"/>
            <a:ext cx="3733803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Light  (1,001 – 10,000 parasites g</a:t>
            </a:r>
            <a:r>
              <a:rPr lang="en-US" sz="1400" baseline="30000" dirty="0"/>
              <a:t>-1</a:t>
            </a:r>
            <a:r>
              <a:rPr lang="en-US" sz="1400" dirty="0"/>
              <a:t>) n=8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A3A8F6-0EC9-F4B1-484B-618DEBCF523E}"/>
              </a:ext>
            </a:extLst>
          </p:cNvPr>
          <p:cNvSpPr txBox="1"/>
          <p:nvPr/>
        </p:nvSpPr>
        <p:spPr>
          <a:xfrm>
            <a:off x="4868330" y="4233219"/>
            <a:ext cx="4402670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Moderate  (10</a:t>
            </a:r>
            <a:r>
              <a:rPr lang="en-US" sz="1400" baseline="30000" dirty="0"/>
              <a:t>4</a:t>
            </a:r>
            <a:r>
              <a:rPr lang="en-US" sz="1400" dirty="0"/>
              <a:t> – 10</a:t>
            </a:r>
            <a:r>
              <a:rPr lang="en-US" sz="1400" baseline="30000" dirty="0"/>
              <a:t>5</a:t>
            </a:r>
            <a:r>
              <a:rPr lang="en-US" sz="1400" dirty="0"/>
              <a:t> parasites g</a:t>
            </a:r>
            <a:r>
              <a:rPr lang="en-US" sz="1400" baseline="30000" dirty="0"/>
              <a:t>-1</a:t>
            </a:r>
            <a:r>
              <a:rPr lang="en-US" sz="1400" dirty="0"/>
              <a:t>) n=8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0CA29E2-B8C7-1B84-F6A7-7650C53B0DB9}"/>
              </a:ext>
            </a:extLst>
          </p:cNvPr>
          <p:cNvCxnSpPr>
            <a:cxnSpLocks/>
          </p:cNvCxnSpPr>
          <p:nvPr/>
        </p:nvCxnSpPr>
        <p:spPr>
          <a:xfrm>
            <a:off x="3721482" y="3924778"/>
            <a:ext cx="1011384" cy="955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4AA6C1-2D0C-0D73-79B0-D774FDFE52E8}"/>
              </a:ext>
            </a:extLst>
          </p:cNvPr>
          <p:cNvSpPr txBox="1"/>
          <p:nvPr/>
        </p:nvSpPr>
        <p:spPr>
          <a:xfrm>
            <a:off x="4868329" y="4726580"/>
            <a:ext cx="3987803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Moderate-heavy  (&gt;10</a:t>
            </a:r>
            <a:r>
              <a:rPr lang="en-US" sz="1400" baseline="30000" dirty="0"/>
              <a:t>5</a:t>
            </a:r>
            <a:r>
              <a:rPr lang="en-US" sz="1400" dirty="0"/>
              <a:t> parasites g</a:t>
            </a:r>
            <a:r>
              <a:rPr lang="en-US" sz="1400" baseline="30000" dirty="0"/>
              <a:t>-1</a:t>
            </a:r>
            <a:r>
              <a:rPr lang="en-US" sz="1400" dirty="0"/>
              <a:t>) n=8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8FA6E2-5491-09C4-E0EB-77A6AEF1AC24}"/>
              </a:ext>
            </a:extLst>
          </p:cNvPr>
          <p:cNvSpPr txBox="1"/>
          <p:nvPr/>
        </p:nvSpPr>
        <p:spPr>
          <a:xfrm>
            <a:off x="3082121" y="3091391"/>
            <a:ext cx="1299635" cy="73866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Classified:</a:t>
            </a:r>
          </a:p>
          <a:p>
            <a:pPr algn="ctr"/>
            <a:r>
              <a:rPr lang="en-US" sz="1400" dirty="0"/>
              <a:t>n=40</a:t>
            </a:r>
          </a:p>
          <a:p>
            <a:pPr algn="ctr"/>
            <a:r>
              <a:rPr lang="en-US" sz="1400" dirty="0" err="1"/>
              <a:t>tagseq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80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42F06-169F-525A-440B-F5FC63F19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5EA365-3AA9-3C9C-02E1-DEDC99C7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7" y="187324"/>
            <a:ext cx="10515600" cy="540809"/>
          </a:xfrm>
        </p:spPr>
        <p:txBody>
          <a:bodyPr>
            <a:normAutofit/>
          </a:bodyPr>
          <a:lstStyle/>
          <a:p>
            <a:r>
              <a:rPr lang="en-US" sz="3000" dirty="0"/>
              <a:t>Disease dataset set #3: Chan et al. 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AE173-9512-B3BC-2CD7-ED200D6A0933}"/>
              </a:ext>
            </a:extLst>
          </p:cNvPr>
          <p:cNvSpPr txBox="1">
            <a:spLocks/>
          </p:cNvSpPr>
          <p:nvPr/>
        </p:nvSpPr>
        <p:spPr>
          <a:xfrm>
            <a:off x="186267" y="788457"/>
            <a:ext cx="11836400" cy="1438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Transcriptomic Response to </a:t>
            </a:r>
            <a:r>
              <a:rPr lang="en-US" sz="1800" i="1" dirty="0" err="1"/>
              <a:t>Perkinsus</a:t>
            </a:r>
            <a:r>
              <a:rPr lang="en-US" sz="1800" i="1" dirty="0"/>
              <a:t> marinus </a:t>
            </a:r>
            <a:r>
              <a:rPr lang="en-US" sz="1800" dirty="0"/>
              <a:t>in Two </a:t>
            </a:r>
            <a:r>
              <a:rPr lang="en-US" sz="1800" i="1" dirty="0"/>
              <a:t>Crassostrea</a:t>
            </a:r>
            <a:r>
              <a:rPr lang="en-US" sz="1800" dirty="0"/>
              <a:t> Oysters Reveals Evolutionary Dynamics of Host-Parasite Interactions</a:t>
            </a:r>
          </a:p>
          <a:p>
            <a:r>
              <a:rPr lang="en-US" sz="1800" dirty="0"/>
              <a:t>link:  </a:t>
            </a:r>
            <a:r>
              <a:rPr lang="en-US" sz="1800" dirty="0">
                <a:hlinkClick r:id="rId2"/>
              </a:rPr>
              <a:t>https://www.frontiersin.org/journals/genetics/articles/10.3389/fgene.2021.795706/full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/>
              <a:t>Oyster origin: Maine and Washington oyster farms. Acclimated in lab for 24 hours then experimentally challenged</a:t>
            </a:r>
          </a:p>
        </p:txBody>
      </p:sp>
      <p:pic>
        <p:nvPicPr>
          <p:cNvPr id="5" name="Picture 4" descr="A diagram of a human brain&#10;&#10;Description automatically generated with medium confidence">
            <a:extLst>
              <a:ext uri="{FF2B5EF4-FFF2-40B4-BE49-F238E27FC236}">
                <a16:creationId xmlns:a16="http://schemas.microsoft.com/office/drawing/2014/main" id="{A5EF3B3D-F3C7-D071-28CD-85CD2AD38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3136706"/>
            <a:ext cx="5673595" cy="3204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667B00-4787-3009-7BD7-1B813D52D448}"/>
              </a:ext>
            </a:extLst>
          </p:cNvPr>
          <p:cNvSpPr txBox="1"/>
          <p:nvPr/>
        </p:nvSpPr>
        <p:spPr>
          <a:xfrm>
            <a:off x="5444066" y="4222224"/>
            <a:ext cx="1523805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Control (FSW)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233FA-1245-B7B8-F3FF-725172D38351}"/>
              </a:ext>
            </a:extLst>
          </p:cNvPr>
          <p:cNvSpPr txBox="1"/>
          <p:nvPr/>
        </p:nvSpPr>
        <p:spPr>
          <a:xfrm>
            <a:off x="5444066" y="5618889"/>
            <a:ext cx="1523805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Control (FSW)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BF34D-9A5A-8B28-6340-CE3754FF66AE}"/>
              </a:ext>
            </a:extLst>
          </p:cNvPr>
          <p:cNvSpPr txBox="1"/>
          <p:nvPr/>
        </p:nvSpPr>
        <p:spPr>
          <a:xfrm>
            <a:off x="5444066" y="3523922"/>
            <a:ext cx="3225605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Challenge (1.2 x 10</a:t>
            </a:r>
            <a:r>
              <a:rPr lang="en-US" sz="1400" baseline="30000" dirty="0"/>
              <a:t>6</a:t>
            </a:r>
            <a:r>
              <a:rPr lang="en-US" sz="1400" dirty="0"/>
              <a:t> </a:t>
            </a:r>
            <a:r>
              <a:rPr lang="en-US" sz="1400" i="1" dirty="0"/>
              <a:t>P. marinus</a:t>
            </a:r>
            <a:r>
              <a:rPr lang="en-US" sz="14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3C3F8-E804-CC6A-85F5-8067E1CF38CE}"/>
              </a:ext>
            </a:extLst>
          </p:cNvPr>
          <p:cNvSpPr txBox="1"/>
          <p:nvPr/>
        </p:nvSpPr>
        <p:spPr>
          <a:xfrm>
            <a:off x="5444066" y="4968407"/>
            <a:ext cx="3225605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Challenge (1.2 x 10</a:t>
            </a:r>
            <a:r>
              <a:rPr lang="en-US" sz="1400" baseline="30000" dirty="0"/>
              <a:t>6</a:t>
            </a:r>
            <a:r>
              <a:rPr lang="en-US" sz="1400" dirty="0"/>
              <a:t> </a:t>
            </a:r>
            <a:r>
              <a:rPr lang="en-US" sz="1400" i="1" dirty="0"/>
              <a:t>P. marinus</a:t>
            </a:r>
            <a:r>
              <a:rPr lang="en-US" sz="14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F67131-6389-4B58-EA04-804C1AD45099}"/>
              </a:ext>
            </a:extLst>
          </p:cNvPr>
          <p:cNvSpPr txBox="1"/>
          <p:nvPr/>
        </p:nvSpPr>
        <p:spPr>
          <a:xfrm>
            <a:off x="4750262" y="2778917"/>
            <a:ext cx="702735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n=10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B8B7CD-0AAE-4207-3C49-C0E2C3BD9232}"/>
              </a:ext>
            </a:extLst>
          </p:cNvPr>
          <p:cNvSpPr txBox="1"/>
          <p:nvPr/>
        </p:nvSpPr>
        <p:spPr>
          <a:xfrm>
            <a:off x="3848232" y="2778917"/>
            <a:ext cx="702735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n=10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7E1D2-A117-145F-59A2-3B496FE68E2B}"/>
              </a:ext>
            </a:extLst>
          </p:cNvPr>
          <p:cNvSpPr txBox="1"/>
          <p:nvPr/>
        </p:nvSpPr>
        <p:spPr>
          <a:xfrm>
            <a:off x="2518965" y="2778917"/>
            <a:ext cx="702735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n=10</a:t>
            </a:r>
          </a:p>
        </p:txBody>
      </p:sp>
    </p:spTree>
    <p:extLst>
      <p:ext uri="{BB962C8B-B14F-4D97-AF65-F5344CB8AC3E}">
        <p14:creationId xmlns:p14="http://schemas.microsoft.com/office/powerpoint/2010/main" val="352959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E88DB-90AD-2439-CB7B-6F55446C5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286DB7-F6FF-71EF-8598-333A66E4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7" y="187324"/>
            <a:ext cx="10515600" cy="540809"/>
          </a:xfrm>
        </p:spPr>
        <p:txBody>
          <a:bodyPr>
            <a:normAutofit/>
          </a:bodyPr>
          <a:lstStyle/>
          <a:p>
            <a:r>
              <a:rPr lang="en-US" sz="3000" dirty="0"/>
              <a:t>Disease dataset set #4: Sullivan and </a:t>
            </a:r>
            <a:r>
              <a:rPr lang="en-US" sz="3000" dirty="0" err="1"/>
              <a:t>Proestou</a:t>
            </a:r>
            <a:r>
              <a:rPr lang="en-US" sz="3000" dirty="0"/>
              <a:t> 2021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A2321-9FE5-5C06-3CA4-3FD685BFD82C}"/>
              </a:ext>
            </a:extLst>
          </p:cNvPr>
          <p:cNvSpPr txBox="1">
            <a:spLocks/>
          </p:cNvSpPr>
          <p:nvPr/>
        </p:nvSpPr>
        <p:spPr>
          <a:xfrm>
            <a:off x="186267" y="788456"/>
            <a:ext cx="11836400" cy="1599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Survival and transcriptomic responses to different </a:t>
            </a:r>
            <a:r>
              <a:rPr lang="en-US" sz="1800" i="1" dirty="0" err="1"/>
              <a:t>Perkinsus</a:t>
            </a:r>
            <a:r>
              <a:rPr lang="en-US" sz="1800" i="1" dirty="0"/>
              <a:t> marinus</a:t>
            </a:r>
            <a:r>
              <a:rPr lang="en-US" sz="1800" dirty="0"/>
              <a:t> exposure methods in an Eastern oyster family</a:t>
            </a:r>
          </a:p>
          <a:p>
            <a:r>
              <a:rPr lang="en-US" sz="1800" dirty="0"/>
              <a:t>link: </a:t>
            </a:r>
            <a:r>
              <a:rPr lang="en-US" sz="1800" dirty="0">
                <a:hlinkClick r:id="rId2"/>
              </a:rPr>
              <a:t>https://doi.org/10.1016/j.aquaculture.2021.736831</a:t>
            </a:r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/>
              <a:t>Oyster origin: 1 year old from full sibling oyster family 286 from VIMS transported to USDA ARS NCWMAC in RI. Acclimated to lab conditions. </a:t>
            </a:r>
          </a:p>
        </p:txBody>
      </p:sp>
      <p:pic>
        <p:nvPicPr>
          <p:cNvPr id="3" name="Picture 2" descr="Oyster Graphic">
            <a:extLst>
              <a:ext uri="{FF2B5EF4-FFF2-40B4-BE49-F238E27FC236}">
                <a16:creationId xmlns:a16="http://schemas.microsoft.com/office/drawing/2014/main" id="{05A8E771-5D35-3060-A469-AD6C35686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74" y="3225054"/>
            <a:ext cx="779679" cy="77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6F29FD-A4D1-46ED-C173-83CD68BBC5C1}"/>
              </a:ext>
            </a:extLst>
          </p:cNvPr>
          <p:cNvSpPr txBox="1"/>
          <p:nvPr/>
        </p:nvSpPr>
        <p:spPr>
          <a:xfrm>
            <a:off x="1414249" y="3353283"/>
            <a:ext cx="1193486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Group 1</a:t>
            </a:r>
          </a:p>
          <a:p>
            <a:pPr algn="ctr"/>
            <a:r>
              <a:rPr lang="en-US" sz="1400" dirty="0"/>
              <a:t>Saline</a:t>
            </a:r>
          </a:p>
        </p:txBody>
      </p:sp>
      <p:pic>
        <p:nvPicPr>
          <p:cNvPr id="6" name="Picture 5" descr="Oyster Graphic">
            <a:extLst>
              <a:ext uri="{FF2B5EF4-FFF2-40B4-BE49-F238E27FC236}">
                <a16:creationId xmlns:a16="http://schemas.microsoft.com/office/drawing/2014/main" id="{A6639395-945A-2F8E-17F7-040138880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74" y="4132962"/>
            <a:ext cx="779679" cy="77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0B29CD-BC60-55E5-6F54-4374F6F604D2}"/>
              </a:ext>
            </a:extLst>
          </p:cNvPr>
          <p:cNvSpPr txBox="1"/>
          <p:nvPr/>
        </p:nvSpPr>
        <p:spPr>
          <a:xfrm>
            <a:off x="1423651" y="4164065"/>
            <a:ext cx="1193486" cy="73866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Group 2</a:t>
            </a:r>
          </a:p>
          <a:p>
            <a:pPr algn="ctr"/>
            <a:r>
              <a:rPr lang="en-US" sz="1400" dirty="0"/>
              <a:t>Fed </a:t>
            </a:r>
            <a:r>
              <a:rPr lang="fi-FI" sz="1400" dirty="0"/>
              <a:t>5 x 10</a:t>
            </a:r>
            <a:r>
              <a:rPr lang="fi-FI" sz="1400" baseline="30000" dirty="0"/>
              <a:t>6</a:t>
            </a:r>
            <a:r>
              <a:rPr lang="fi-FI" sz="1400" dirty="0"/>
              <a:t> </a:t>
            </a:r>
            <a:r>
              <a:rPr lang="fi-FI" sz="1400" i="1" dirty="0"/>
              <a:t>P. marinus</a:t>
            </a:r>
            <a:endParaRPr lang="en-US" sz="1400" dirty="0"/>
          </a:p>
        </p:txBody>
      </p:sp>
      <p:pic>
        <p:nvPicPr>
          <p:cNvPr id="8" name="Picture 7" descr="Oyster Graphic">
            <a:extLst>
              <a:ext uri="{FF2B5EF4-FFF2-40B4-BE49-F238E27FC236}">
                <a16:creationId xmlns:a16="http://schemas.microsoft.com/office/drawing/2014/main" id="{18E4F0E9-EF00-37BF-A49A-AC2DFA52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74" y="5071973"/>
            <a:ext cx="779679" cy="77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A8FBC9-5FD7-ADB9-EA36-CE8897326DC6}"/>
              </a:ext>
            </a:extLst>
          </p:cNvPr>
          <p:cNvSpPr txBox="1"/>
          <p:nvPr/>
        </p:nvSpPr>
        <p:spPr>
          <a:xfrm>
            <a:off x="1414249" y="5112988"/>
            <a:ext cx="1193486" cy="73866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Group 3</a:t>
            </a:r>
          </a:p>
          <a:p>
            <a:pPr algn="ctr"/>
            <a:r>
              <a:rPr lang="en-US" sz="1400" dirty="0"/>
              <a:t>5 x 10</a:t>
            </a:r>
            <a:r>
              <a:rPr lang="en-US" sz="1400" baseline="30000" dirty="0"/>
              <a:t>6</a:t>
            </a:r>
            <a:r>
              <a:rPr lang="en-US" sz="1400" dirty="0"/>
              <a:t> </a:t>
            </a:r>
            <a:r>
              <a:rPr lang="en-US" sz="1400" i="1" dirty="0"/>
              <a:t>P. marinus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6ABBAE-633C-BD80-E0CF-49A9958B84AE}"/>
              </a:ext>
            </a:extLst>
          </p:cNvPr>
          <p:cNvSpPr txBox="1"/>
          <p:nvPr/>
        </p:nvSpPr>
        <p:spPr>
          <a:xfrm>
            <a:off x="890410" y="2855902"/>
            <a:ext cx="1193486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n=56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ABA254-55FE-4F52-4DF4-103D1A52CDF5}"/>
              </a:ext>
            </a:extLst>
          </p:cNvPr>
          <p:cNvCxnSpPr>
            <a:cxnSpLocks/>
          </p:cNvCxnSpPr>
          <p:nvPr/>
        </p:nvCxnSpPr>
        <p:spPr>
          <a:xfrm>
            <a:off x="3031067" y="4468797"/>
            <a:ext cx="3276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249BC84-0240-B4B2-30BC-B0099CBA8F1A}"/>
              </a:ext>
            </a:extLst>
          </p:cNvPr>
          <p:cNvSpPr txBox="1"/>
          <p:nvPr/>
        </p:nvSpPr>
        <p:spPr>
          <a:xfrm>
            <a:off x="2781266" y="3961881"/>
            <a:ext cx="1193486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 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EFFC02-D449-B004-ADC6-AB7DFAC98630}"/>
              </a:ext>
            </a:extLst>
          </p:cNvPr>
          <p:cNvSpPr/>
          <p:nvPr/>
        </p:nvSpPr>
        <p:spPr>
          <a:xfrm>
            <a:off x="3314510" y="4405297"/>
            <a:ext cx="126999" cy="126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02813E-2B49-C9C6-DF82-AD62A57C8CFA}"/>
              </a:ext>
            </a:extLst>
          </p:cNvPr>
          <p:cNvSpPr txBox="1"/>
          <p:nvPr/>
        </p:nvSpPr>
        <p:spPr>
          <a:xfrm>
            <a:off x="3241605" y="3961881"/>
            <a:ext cx="1193486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36 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7AD2BD-0367-01CA-91A4-724140DC30C5}"/>
              </a:ext>
            </a:extLst>
          </p:cNvPr>
          <p:cNvSpPr/>
          <p:nvPr/>
        </p:nvSpPr>
        <p:spPr>
          <a:xfrm>
            <a:off x="3774849" y="4405297"/>
            <a:ext cx="126999" cy="126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2D1DAD-4245-8387-317F-86957BFA83FF}"/>
              </a:ext>
            </a:extLst>
          </p:cNvPr>
          <p:cNvSpPr txBox="1"/>
          <p:nvPr/>
        </p:nvSpPr>
        <p:spPr>
          <a:xfrm>
            <a:off x="4030203" y="3961881"/>
            <a:ext cx="1193486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 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9F40E5-0B27-19FA-B9DE-37FFE7501C76}"/>
              </a:ext>
            </a:extLst>
          </p:cNvPr>
          <p:cNvSpPr/>
          <p:nvPr/>
        </p:nvSpPr>
        <p:spPr>
          <a:xfrm>
            <a:off x="4563447" y="4405297"/>
            <a:ext cx="126999" cy="126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2CF36C-CD9C-D3B0-2E54-8A761E822677}"/>
              </a:ext>
            </a:extLst>
          </p:cNvPr>
          <p:cNvSpPr txBox="1"/>
          <p:nvPr/>
        </p:nvSpPr>
        <p:spPr>
          <a:xfrm>
            <a:off x="5169632" y="3961881"/>
            <a:ext cx="1193486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28 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D38ED5-1C74-959C-4165-87A18C322E0D}"/>
              </a:ext>
            </a:extLst>
          </p:cNvPr>
          <p:cNvSpPr/>
          <p:nvPr/>
        </p:nvSpPr>
        <p:spPr>
          <a:xfrm>
            <a:off x="5702876" y="4405297"/>
            <a:ext cx="126999" cy="1269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6F60C9-4883-F689-A999-7FE175456DC7}"/>
              </a:ext>
            </a:extLst>
          </p:cNvPr>
          <p:cNvSpPr txBox="1"/>
          <p:nvPr/>
        </p:nvSpPr>
        <p:spPr>
          <a:xfrm>
            <a:off x="3158032" y="3526240"/>
            <a:ext cx="1864527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n=6 timepoint</a:t>
            </a:r>
            <a:r>
              <a:rPr lang="en-US" sz="1400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3573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763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Overall next steps</vt:lpstr>
      <vt:lpstr>Disease dataset set #1: Proestou et al. 2023</vt:lpstr>
      <vt:lpstr>Disease dataset set #2: Johnson et al. 2020</vt:lpstr>
      <vt:lpstr>Disease dataset set #3: Chan et al. 2021</vt:lpstr>
      <vt:lpstr>Disease dataset set #4: Sullivan and Proestou 2021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Shelly Wanamaker</dc:creator>
  <cp:lastModifiedBy>Emma Strand</cp:lastModifiedBy>
  <cp:revision>9</cp:revision>
  <dcterms:created xsi:type="dcterms:W3CDTF">2024-12-13T14:18:07Z</dcterms:created>
  <dcterms:modified xsi:type="dcterms:W3CDTF">2025-01-16T18:41:50Z</dcterms:modified>
</cp:coreProperties>
</file>