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7CE5-F0B6-3CB1-4408-3185C3267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BA2E7-C0D7-B4DB-BAFB-389453D0D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35624-E575-9D56-4488-DAE8BFC48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CA8-324A-4072-B260-46432FB9F76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13A64-0AEC-53DB-F957-2A918BD8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8AE2B-00C1-5CE0-DB2D-81046B0E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0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BC1D-CE75-ED88-110A-DE70544F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8B29C-5F75-270E-0B97-31F03628D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F526F-18E1-836B-177E-8982C10E4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CA8-324A-4072-B260-46432FB9F76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61AEF-FC6E-6110-06FD-B785D7BA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72260-E64C-ACE7-76F3-E730A00F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4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EDA82F-0142-6187-DC3C-82E96BBCF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73B75-BC75-5CC0-2A36-B6E2B999A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3C561-8AF4-A137-6183-CF0C2E97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CA8-324A-4072-B260-46432FB9F76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874C2-1FE4-A2D4-F051-EB85F4C3C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F9217-E700-898E-B3A3-1454DFBF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4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10" y="1090670"/>
            <a:ext cx="11149070" cy="5086293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03FFA-7C7C-2B8F-CF3C-B4F740DE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CA8-324A-4072-B260-46432FB9F76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8FE6F-04A1-38C5-BD58-AC2062F57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Fabric Workshop – Kenneth G. Hartman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7A8B7-4CAF-A642-C03D-970C94A7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25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E28F-6E83-9D69-7AFF-4B7B47045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6D24D-9486-5E7E-1996-DCC92C03D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3B95C-921F-E5A7-404B-CC8EEF4A9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CA8-324A-4072-B260-46432FB9F76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6E572-4E2E-7E1E-764D-A4AA659AE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55CD2-3FD5-449A-543B-AF2CDA46A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0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0278-3554-DF32-DF44-572CFA97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50C87-81A4-2750-4E2F-B6688513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BEA38-3B69-1A3F-FA36-1532B46FD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E2B53-4BBF-6830-5C53-2E64FB41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CA8-324A-4072-B260-46432FB9F76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ED8F3-F9D7-B31E-6F49-D69BA9888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C838B-0579-768B-379E-3EA7158A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1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3E420-42B3-6E46-508E-75DE4419D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33B86-008C-42E3-932A-6B589607C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5CA25-7FCA-12A1-C38A-1CB49B973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3A428-C3D1-2FED-26C7-65C93DAD1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7F6516-5E5C-FBD1-A303-B66DFD7A7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A0D0C3-B2D9-87C3-5A2F-042DB6D0B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CA8-324A-4072-B260-46432FB9F76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5EDAF2-9E44-CD2E-9CA3-AD715117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290CA-D7C3-6A22-F0EE-651BD741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8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E0ABE-300B-18F0-53B7-8428001D9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6B3017-DB7B-3A45-A204-46DC108A8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CA8-324A-4072-B260-46432FB9F76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86110-5CF2-497B-7382-A55C4D398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8DEDE-C42D-9D9D-03FD-521BE87A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1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191D5B-19DD-499F-7C10-C097B0EB9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CA8-324A-4072-B260-46432FB9F76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75C32D-C9E1-0C1F-095A-81515806E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27A25-0178-47DC-3DFD-023B11193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0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BE24-0765-D4A2-CDA3-4D891F4F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6462C-60EF-742D-BEB9-4ACE94707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0C40F-A066-0D7C-3B76-20E552825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986F8-30BD-F566-C45E-BC3C0CAC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CA8-324A-4072-B260-46432FB9F76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98B73-F88D-4286-79E0-ACDA70988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9122C-EC3D-2A67-A291-B0C812E7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2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4B81-0334-1F4B-746C-A995D7A1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652999-15AE-E705-D040-C116FF677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C37F6-14D6-0531-49A4-360898278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50936-47C8-B88B-F24B-5B88A094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CA8-324A-4072-B260-46432FB9F76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16944-066A-D9DE-FF6B-4C286FFBD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D1837-21AB-762B-F29E-B8CF8849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4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B6F77-CC6E-AFEE-5F03-7127957B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B0D34-1775-1796-116E-F39B522C9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FCB34-BDAB-F17F-397A-E0CE7D65F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78ECA8-324A-4072-B260-46432FB9F76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14B9A-4696-9F86-4F86-A49DB146F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BFE26-8D53-3573-4055-1CC55ABB0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3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xample.co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mov/markdown-view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mptingguide.ai/" TargetMode="External"/><Relationship Id="rId2" Type="http://schemas.openxmlformats.org/officeDocument/2006/relationships/hyperlink" Target="https://help.openai.com/en/articles/6654000-best-practices-for-prompt-engineering-with-the-openai-api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miessler/fabric/blob/main/patterns/extract_wisdom/system.md" TargetMode="External"/><Relationship Id="rId2" Type="http://schemas.openxmlformats.org/officeDocument/2006/relationships/hyperlink" Target="https://github.com/danielmiessler/fabric/blob/main/patterns/summarize/system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anielmiessler/fabric/blob/main/patterns/analyze_logs/system.md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ielmiessler/fabric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sistor52/fabric_on_codespac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andlinefu.com/" TargetMode="External"/><Relationship Id="rId3" Type="http://schemas.openxmlformats.org/officeDocument/2006/relationships/hyperlink" Target="https://github.com/danielmiessler/fabric/blob/main/README.md" TargetMode="External"/><Relationship Id="rId7" Type="http://schemas.openxmlformats.org/officeDocument/2006/relationships/hyperlink" Target="https://explainshell.com/" TargetMode="External"/><Relationship Id="rId2" Type="http://schemas.openxmlformats.org/officeDocument/2006/relationships/hyperlink" Target="https://github.com/danielmiessler/fabri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adintheclouds.site/episodes/episode6" TargetMode="External"/><Relationship Id="rId5" Type="http://schemas.openxmlformats.org/officeDocument/2006/relationships/hyperlink" Target="https://headintheclouds.site/episodes/episode5" TargetMode="External"/><Relationship Id="rId10" Type="http://schemas.openxmlformats.org/officeDocument/2006/relationships/hyperlink" Target="https://learnshell.org/" TargetMode="External"/><Relationship Id="rId4" Type="http://schemas.openxmlformats.org/officeDocument/2006/relationships/hyperlink" Target="https://code.visualstudio.com/docs/terminal/basics" TargetMode="External"/><Relationship Id="rId9" Type="http://schemas.openxmlformats.org/officeDocument/2006/relationships/hyperlink" Target="https://ss64.com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x.com/danielmiessler" TargetMode="External"/><Relationship Id="rId2" Type="http://schemas.openxmlformats.org/officeDocument/2006/relationships/hyperlink" Target="https://youtu.be/wPEyyigh10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source.guide/" TargetMode="External"/><Relationship Id="rId5" Type="http://schemas.openxmlformats.org/officeDocument/2006/relationships/hyperlink" Target="https://github.com/danielmiessler/fabric/issues" TargetMode="External"/><Relationship Id="rId4" Type="http://schemas.openxmlformats.org/officeDocument/2006/relationships/hyperlink" Target="https://danielmiessler.com/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dSvz9_KJNf4WxiS9nmUuirCVVdGBOoXLbZcT2tV8sExozsMg/viewform?usp=header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esistor52/fabric-on-codespaces" TargetMode="External"/><Relationship Id="rId3" Type="http://schemas.openxmlformats.org/officeDocument/2006/relationships/hyperlink" Target="https://twitter.com/kennethghartman" TargetMode="External"/><Relationship Id="rId7" Type="http://schemas.openxmlformats.org/officeDocument/2006/relationships/hyperlink" Target="https://github.com/Resistor52/fabric-course-vm" TargetMode="External"/><Relationship Id="rId2" Type="http://schemas.openxmlformats.org/officeDocument/2006/relationships/hyperlink" Target="https://lucidtruthtechnologies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esistor52/fabric-workshop" TargetMode="External"/><Relationship Id="rId5" Type="http://schemas.openxmlformats.org/officeDocument/2006/relationships/hyperlink" Target="https://lucidtruthtechnologies.com/digital-forensics-expert-blog/" TargetMode="External"/><Relationship Id="rId4" Type="http://schemas.openxmlformats.org/officeDocument/2006/relationships/hyperlink" Target="https://www.linkedin.com/in/kennethghartma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What is Fabric?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Core Concept</a:t>
            </a:r>
          </a:p>
          <a:p>
            <a:pPr lvl="0"/>
            <a:r>
              <a:t>Command-line framework that brings LLM power to your terminal</a:t>
            </a:r>
          </a:p>
          <a:p>
            <a:pPr lvl="0"/>
            <a:r>
              <a:t>Think “ChatGPT for your command line”</a:t>
            </a:r>
          </a:p>
          <a:p>
            <a:pPr lvl="0"/>
            <a:r>
              <a:t>Open-source and extensible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Key Features</a:t>
            </a:r>
          </a:p>
          <a:p>
            <a:pPr lvl="0"/>
            <a:r>
              <a:t>Run predefined or custom LLM patterns</a:t>
            </a:r>
          </a:p>
          <a:p>
            <a:pPr lvl="0"/>
            <a:r>
              <a:t>Process text from files, URLs, or command output</a:t>
            </a:r>
          </a:p>
          <a:p>
            <a:pPr lvl="0"/>
            <a:r>
              <a:t>Support for multiple LLM providers</a:t>
            </a:r>
          </a:p>
          <a:p>
            <a:pPr lvl="0"/>
            <a:r>
              <a:t>Easy integration with existing CLI tools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File Redirection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Standard Input (stdin)</a:t>
            </a:r>
            <a:r>
              <a:t>: </a:t>
            </a:r>
            <a:r>
              <a:rPr>
                <a:latin typeface="Courier"/>
              </a:rPr>
              <a:t>&lt;</a:t>
            </a:r>
            <a:r>
              <a:t> or </a:t>
            </a:r>
            <a:r>
              <a:rPr>
                <a:latin typeface="Courier"/>
              </a:rPr>
              <a:t>0&lt;</a:t>
            </a:r>
          </a:p>
          <a:p>
            <a:pPr lvl="1" indent="0">
              <a:buNone/>
            </a:pPr>
            <a:r>
              <a:rPr>
                <a:solidFill>
                  <a:srgbClr val="BDAE9D"/>
                </a:solidFill>
                <a:latin typeface="Courier"/>
              </a:rPr>
              <a:t>fabric -p ai &lt; input.txt</a:t>
            </a:r>
          </a:p>
          <a:p>
            <a:pPr lvl="0"/>
            <a:r>
              <a:rPr b="1"/>
              <a:t>Standard Output (stdout)</a:t>
            </a:r>
            <a:r>
              <a:t>: </a:t>
            </a:r>
            <a:r>
              <a:rPr>
                <a:latin typeface="Courier"/>
              </a:rPr>
              <a:t>&gt;</a:t>
            </a:r>
            <a:r>
              <a:t> or </a:t>
            </a:r>
            <a:r>
              <a:rPr>
                <a:latin typeface="Courier"/>
              </a:rPr>
              <a:t>1&gt;</a:t>
            </a:r>
          </a:p>
          <a:p>
            <a:pPr lvl="1" indent="0">
              <a:buNone/>
            </a:pPr>
            <a:r>
              <a:rPr>
                <a:solidFill>
                  <a:srgbClr val="BDAE9D"/>
                </a:solidFill>
                <a:latin typeface="Courier"/>
              </a:rPr>
              <a:t>fabric -p summarize &gt; output.txt     </a:t>
            </a:r>
            <a:r>
              <a:rPr b="1" i="1">
                <a:solidFill>
                  <a:srgbClr val="0066FF"/>
                </a:solidFill>
                <a:latin typeface="Courier"/>
              </a:rPr>
              <a:t># Overwrite</a:t>
            </a:r>
            <a:br/>
            <a:r>
              <a:rPr>
                <a:solidFill>
                  <a:srgbClr val="BDAE9D"/>
                </a:solidFill>
                <a:latin typeface="Courier"/>
              </a:rPr>
              <a:t>fabric -p summarize &gt;&gt; output.txt    </a:t>
            </a:r>
            <a:r>
              <a:rPr b="1" i="1">
                <a:solidFill>
                  <a:srgbClr val="0066FF"/>
                </a:solidFill>
                <a:latin typeface="Courier"/>
              </a:rPr>
              <a:t># Append</a:t>
            </a:r>
          </a:p>
          <a:p>
            <a:pPr lvl="0"/>
            <a:r>
              <a:rPr b="1"/>
              <a:t>Standard Error (stderr)</a:t>
            </a:r>
            <a:r>
              <a:t>: </a:t>
            </a:r>
            <a:r>
              <a:rPr>
                <a:latin typeface="Courier"/>
              </a:rPr>
              <a:t>2&gt;</a:t>
            </a:r>
          </a:p>
          <a:p>
            <a:pPr lvl="1" indent="0">
              <a:buNone/>
            </a:pPr>
            <a:r>
              <a:rPr>
                <a:solidFill>
                  <a:srgbClr val="BDAE9D"/>
                </a:solidFill>
                <a:latin typeface="Courier"/>
              </a:rPr>
              <a:t>fabric -p not_a_pattern </a:t>
            </a:r>
            <a:r>
              <a:rPr>
                <a:solidFill>
                  <a:srgbClr val="44AA43"/>
                </a:solidFill>
                <a:latin typeface="Courier"/>
              </a:rPr>
              <a:t>2</a:t>
            </a:r>
            <a:r>
              <a:rPr>
                <a:solidFill>
                  <a:srgbClr val="BDAE9D"/>
                </a:solidFill>
                <a:latin typeface="Courier"/>
              </a:rPr>
              <a:t>&gt; errors.log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Common Patterns</a:t>
            </a:r>
          </a:p>
          <a:p>
            <a:pPr lvl="0"/>
            <a:r>
              <a:rPr b="1"/>
              <a:t>Combine stdout and stderr</a:t>
            </a:r>
            <a:r>
              <a:t>:</a:t>
            </a:r>
          </a:p>
          <a:p>
            <a:pPr lvl="1" indent="0">
              <a:buNone/>
            </a:pPr>
            <a:r>
              <a:rPr>
                <a:solidFill>
                  <a:srgbClr val="BDAE9D"/>
                </a:solidFill>
                <a:latin typeface="Courier"/>
              </a:rPr>
              <a:t>fabric -p ai &gt; all.log </a:t>
            </a:r>
            <a:r>
              <a:rPr>
                <a:solidFill>
                  <a:srgbClr val="44AA43"/>
                </a:solidFill>
                <a:latin typeface="Courier"/>
              </a:rPr>
              <a:t>2</a:t>
            </a:r>
            <a:r>
              <a:rPr>
                <a:solidFill>
                  <a:srgbClr val="BDAE9D"/>
                </a:solidFill>
                <a:latin typeface="Courier"/>
              </a:rPr>
              <a:t>&gt;&amp;</a:t>
            </a:r>
            <a:r>
              <a:rPr>
                <a:solidFill>
                  <a:srgbClr val="44AA43"/>
                </a:solidFill>
                <a:latin typeface="Courier"/>
              </a:rPr>
              <a:t>1</a:t>
            </a:r>
          </a:p>
          <a:p>
            <a:pPr lvl="0"/>
            <a:r>
              <a:rPr b="1"/>
              <a:t>Discard output</a:t>
            </a:r>
            <a:r>
              <a:t>:</a:t>
            </a:r>
          </a:p>
          <a:p>
            <a:pPr lvl="1" indent="0">
              <a:buNone/>
            </a:pPr>
            <a:r>
              <a:rPr>
                <a:solidFill>
                  <a:srgbClr val="BDAE9D"/>
                </a:solidFill>
                <a:latin typeface="Courier"/>
              </a:rPr>
              <a:t>fabric -p test &gt; /dev/null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Remember: Single </a:t>
            </a:r>
            <a:r>
              <a:rPr b="1">
                <a:latin typeface="Courier"/>
              </a:rPr>
              <a:t>&gt;</a:t>
            </a:r>
            <a:r>
              <a:rPr b="1"/>
              <a:t> overwrites, double </a:t>
            </a:r>
            <a:r>
              <a:rPr b="1">
                <a:latin typeface="Courier"/>
              </a:rPr>
              <a:t>&gt;&gt;</a:t>
            </a:r>
            <a:r>
              <a:rPr b="1"/>
              <a:t> appends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Markdown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Markdown is a lightweight markup language for formatting text documents.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Common Syntax</a:t>
            </a:r>
          </a:p>
          <a:p>
            <a:pPr lvl="0"/>
            <a:r>
              <a:rPr b="1"/>
              <a:t>Bold text</a:t>
            </a:r>
            <a:r>
              <a:t> using </a:t>
            </a:r>
            <a:r>
              <a:rPr>
                <a:latin typeface="Courier"/>
              </a:rPr>
              <a:t>**double asterisks**</a:t>
            </a:r>
          </a:p>
          <a:p>
            <a:pPr lvl="0"/>
            <a:r>
              <a:rPr i="1"/>
              <a:t>Italic text</a:t>
            </a:r>
            <a:r>
              <a:t> using </a:t>
            </a:r>
            <a:r>
              <a:rPr>
                <a:latin typeface="Courier"/>
              </a:rPr>
              <a:t>*single asterisks*</a:t>
            </a:r>
          </a:p>
          <a:p>
            <a:pPr lvl="0"/>
            <a:r>
              <a:t>Create lists with </a:t>
            </a:r>
            <a:r>
              <a:rPr>
                <a:latin typeface="Courier"/>
              </a:rPr>
              <a:t>-</a:t>
            </a:r>
            <a:r>
              <a:t> or </a:t>
            </a:r>
            <a:r>
              <a:rPr>
                <a:latin typeface="Courier"/>
              </a:rPr>
              <a:t>1.</a:t>
            </a:r>
            <a:r>
              <a:t> for numbered lists</a:t>
            </a:r>
          </a:p>
          <a:p>
            <a:pPr lvl="0"/>
            <a:r>
              <a:rPr>
                <a:hlinkClick r:id="rId2"/>
              </a:rPr>
              <a:t>Links</a:t>
            </a:r>
            <a:r>
              <a:t> using </a:t>
            </a:r>
            <a:r>
              <a:rPr>
                <a:latin typeface="Courier"/>
              </a:rPr>
              <a:t>[text](url)</a:t>
            </a:r>
          </a:p>
          <a:p>
            <a:pPr lvl="0"/>
            <a:r>
              <a:t>Headers with </a:t>
            </a:r>
            <a:r>
              <a:rPr>
                <a:latin typeface="Courier"/>
              </a:rPr>
              <a:t>#</a:t>
            </a:r>
            <a:r>
              <a:t> (1-6 #’s for different levels)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Code</a:t>
            </a:r>
          </a:p>
          <a:p>
            <a:pPr marL="0" lvl="0" indent="0">
              <a:buNone/>
            </a:pPr>
            <a:r>
              <a:t>Use backticks (`) for inline code and ``` for code blocks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VS Code &amp; Fabric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VS Code is a powerful IDE that supports Fabric I/O</a:t>
            </a:r>
          </a:p>
          <a:p>
            <a:pPr lvl="0"/>
            <a:r>
              <a:t>Not that you have to install VS Code, but it’s a good IDE</a:t>
            </a:r>
          </a:p>
          <a:p>
            <a:pPr lvl="0"/>
            <a:r>
              <a:t>Especially nice for working with Markdown files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Helpful VS Code Extensions</a:t>
            </a:r>
          </a:p>
          <a:p>
            <a:pPr lvl="0"/>
            <a:r>
              <a:rPr b="1"/>
              <a:t>Markdown Preview Enhanced</a:t>
            </a:r>
            <a:r>
              <a:t>: For viewing Markdown files</a:t>
            </a:r>
          </a:p>
          <a:p>
            <a:pPr lvl="0"/>
            <a:r>
              <a:rPr b="1"/>
              <a:t>Markdown PDF</a:t>
            </a:r>
            <a:r>
              <a:t>: Convert Markdown to PDF</a:t>
            </a:r>
          </a:p>
          <a:p>
            <a:pPr lvl="0"/>
            <a:r>
              <a:rPr b="1"/>
              <a:t>vscode-pdf</a:t>
            </a:r>
            <a:r>
              <a:t>: For viewing PDF files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Chrome Extension</a:t>
            </a:r>
          </a:p>
          <a:p>
            <a:pPr lvl="0"/>
            <a:r>
              <a:t>Markdown Viewer Extension: </a:t>
            </a:r>
            <a:r>
              <a:rPr>
                <a:hlinkClick r:id="rId2"/>
              </a:rPr>
              <a:t>https://github.com/simov/markdown-viewer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The Workshop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Code-Server Access</a:t>
            </a:r>
          </a:p>
          <a:p>
            <a:pPr lvl="0"/>
            <a:r>
              <a:t>Each student has received:</a:t>
            </a:r>
          </a:p>
          <a:p>
            <a:pPr lvl="1"/>
            <a:r>
              <a:t>Personal URL (e.g., </a:t>
            </a:r>
            <a:r>
              <a:rPr>
                <a:latin typeface="Courier"/>
              </a:rPr>
              <a:t>https://workshop-XX.example.com</a:t>
            </a:r>
            <a:r>
              <a:t>)</a:t>
            </a:r>
          </a:p>
          <a:p>
            <a:pPr lvl="1"/>
            <a:r>
              <a:t>Unique password for authentication</a:t>
            </a:r>
          </a:p>
          <a:p>
            <a:pPr lvl="0"/>
            <a:r>
              <a:t>Code-server provides VS Code in your browser</a:t>
            </a:r>
          </a:p>
          <a:p>
            <a:pPr lvl="0"/>
            <a:r>
              <a:t>No local installation needed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Pre-configured Environment</a:t>
            </a:r>
          </a:p>
          <a:p>
            <a:pPr marL="0" lvl="0" indent="0">
              <a:buNone/>
            </a:pPr>
            <a:r>
              <a:t>Your VM includes:</a:t>
            </a:r>
          </a:p>
          <a:p>
            <a:pPr lvl="0"/>
            <a:r>
              <a:t>Fabric framework pre-installed</a:t>
            </a:r>
          </a:p>
          <a:p>
            <a:pPr lvl="0"/>
            <a:r>
              <a:t>Required extensions loaded</a:t>
            </a:r>
          </a:p>
          <a:p>
            <a:pPr lvl="0"/>
            <a:r>
              <a:t>Pattern directories configured</a:t>
            </a:r>
          </a:p>
          <a:p>
            <a:pPr lvl="0"/>
            <a:r>
              <a:t>Test data available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Accessing Your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Getting Started</a:t>
            </a:r>
          </a:p>
          <a:p>
            <a:pPr marL="457200" lvl="0" indent="-457200">
              <a:buAutoNum type="arabicPeriod"/>
            </a:pPr>
            <a:r>
              <a:t>Open your assigned URL in any browser</a:t>
            </a:r>
          </a:p>
          <a:p>
            <a:pPr marL="457200" lvl="0" indent="-457200">
              <a:buAutoNum type="arabicPeriod"/>
            </a:pPr>
            <a:r>
              <a:t>Enter your provided password</a:t>
            </a:r>
          </a:p>
          <a:p>
            <a:pPr marL="457200" lvl="0" indent="-457200">
              <a:buAutoNum type="arabicPeriod"/>
            </a:pPr>
            <a:r>
              <a:t>You’ll see a familiar VS Code interface</a:t>
            </a:r>
          </a:p>
          <a:p>
            <a:pPr marL="457200" lvl="0" indent="-457200">
              <a:buAutoNum type="arabicPeriod"/>
            </a:pPr>
            <a:r>
              <a:t>Terminal is ready with Fabric commands</a:t>
            </a:r>
          </a:p>
          <a:p>
            <a:pPr marL="0" lvl="0" indent="0">
              <a:buNone/>
            </a:pPr>
            <a:r>
              <a:t>Take a moment and do this now.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Hands-on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Running Fabric in VS Code Terminal</a:t>
            </a:r>
          </a:p>
          <a:p>
            <a:pPr marL="457200" lvl="0" indent="-457200">
              <a:buAutoNum type="arabicPeriod"/>
            </a:pPr>
            <a:r>
              <a:t>Open integrated terminal (</a:t>
            </a:r>
            <a:r>
              <a:rPr>
                <a:latin typeface="Courier"/>
              </a:rPr>
              <a:t>Ctrl</a:t>
            </a:r>
            <a:r>
              <a:t>+`)</a:t>
            </a:r>
          </a:p>
          <a:p>
            <a:pPr marL="457200" lvl="0" indent="-457200">
              <a:buAutoNum type="arabicPeriod"/>
            </a:pPr>
            <a:r>
              <a:t>Basic command structure:</a:t>
            </a:r>
          </a:p>
          <a:p>
            <a:pPr lvl="0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Look at the Help System</a:t>
            </a:r>
            <a:br/>
            <a:r>
              <a:rPr>
                <a:solidFill>
                  <a:srgbClr val="BDAE9D"/>
                </a:solidFill>
                <a:latin typeface="Courier"/>
              </a:rPr>
              <a:t>fabric --help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Run a Pattern</a:t>
            </a:r>
            <a:br/>
            <a:r>
              <a:rPr>
                <a:solidFill>
                  <a:srgbClr val="BDAE9D"/>
                </a:solidFill>
                <a:latin typeface="Courier"/>
              </a:rPr>
              <a:t>fabric --pattern hello_world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Stream output to console</a:t>
            </a:r>
            <a:br/>
            <a:r>
              <a:rPr>
                <a:solidFill>
                  <a:srgbClr val="BDAE9D"/>
                </a:solidFill>
                <a:latin typeface="Courier"/>
              </a:rPr>
              <a:t>fabric --pattern hello_world --stream 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or this way for short</a:t>
            </a:r>
            <a:br/>
            <a:r>
              <a:rPr>
                <a:solidFill>
                  <a:srgbClr val="BDAE9D"/>
                </a:solidFill>
                <a:latin typeface="Courier"/>
              </a:rPr>
              <a:t>fabric -s -p hello_world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Commands to Run for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BDAE9D"/>
                </a:solidFill>
                <a:latin typeface="Courier"/>
              </a:rPr>
              <a:t>fabric -h </a:t>
            </a:r>
            <a:r>
              <a:rPr b="1" i="1">
                <a:solidFill>
                  <a:srgbClr val="0066FF"/>
                </a:solidFill>
                <a:latin typeface="Courier"/>
              </a:rPr>
              <a:t># View the fabric help</a:t>
            </a:r>
            <a:br/>
            <a:br/>
            <a:r>
              <a:rPr>
                <a:solidFill>
                  <a:srgbClr val="BDAE9D"/>
                </a:solidFill>
                <a:latin typeface="Courier"/>
              </a:rPr>
              <a:t>fabric -L </a:t>
            </a:r>
            <a:r>
              <a:rPr b="1" i="1">
                <a:solidFill>
                  <a:srgbClr val="0066FF"/>
                </a:solidFill>
                <a:latin typeface="Courier"/>
              </a:rPr>
              <a:t># View the list of models</a:t>
            </a:r>
            <a:br/>
            <a:br/>
            <a:r>
              <a:rPr>
                <a:solidFill>
                  <a:srgbClr val="BDAE9D"/>
                </a:solidFill>
                <a:latin typeface="Courier"/>
              </a:rPr>
              <a:t>fabric -l </a:t>
            </a:r>
            <a:r>
              <a:rPr b="1" i="1">
                <a:solidFill>
                  <a:srgbClr val="0066FF"/>
                </a:solidFill>
                <a:latin typeface="Courier"/>
              </a:rPr>
              <a:t># View the list of patterns</a:t>
            </a:r>
            <a:br/>
            <a:br/>
            <a:r>
              <a:rPr>
                <a:solidFill>
                  <a:srgbClr val="BDAE9D"/>
                </a:solidFill>
                <a:latin typeface="Courier"/>
              </a:rPr>
              <a:t>fabric -p summarize --dry-run </a:t>
            </a:r>
            <a:r>
              <a:rPr b="1" i="1">
                <a:solidFill>
                  <a:srgbClr val="0066FF"/>
                </a:solidFill>
                <a:latin typeface="Courier"/>
              </a:rPr>
              <a:t># View the summarize pattern</a:t>
            </a:r>
            <a:br/>
            <a:br/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input.md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summarize </a:t>
            </a:r>
            <a:r>
              <a:rPr b="1" i="1">
                <a:solidFill>
                  <a:srgbClr val="0066FF"/>
                </a:solidFill>
                <a:latin typeface="Courier"/>
              </a:rPr>
              <a:t># Summarize the input.md file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Introduction to Prompt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Key Concepts</a:t>
            </a:r>
          </a:p>
          <a:p>
            <a:pPr lvl="0"/>
            <a:r>
              <a:t>Crafting effective prompts for LLMs</a:t>
            </a:r>
          </a:p>
          <a:p>
            <a:pPr lvl="0"/>
            <a:r>
              <a:t>Understanding context and specificity</a:t>
            </a:r>
          </a:p>
          <a:p>
            <a:pPr lvl="0"/>
            <a:r>
              <a:t>Balancing precision with flexibility</a:t>
            </a:r>
          </a:p>
          <a:p>
            <a:pPr lvl="0"/>
            <a:r>
              <a:t>Iterative refinement of prompts</a:t>
            </a:r>
          </a:p>
          <a:p>
            <a:pPr lvl="0"/>
            <a:r>
              <a:t>Handling edge cases and errors</a:t>
            </a:r>
          </a:p>
          <a:p>
            <a:pPr lvl="0"/>
            <a:r>
              <a:t>Understanding Temperature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Resources</a:t>
            </a:r>
          </a:p>
          <a:p>
            <a:pPr lvl="0"/>
            <a:r>
              <a:rPr>
                <a:hlinkClick r:id="rId2"/>
              </a:rPr>
              <a:t>Best Practices for Prompt Engineering with the OpenAI API</a:t>
            </a:r>
          </a:p>
          <a:p>
            <a:pPr lvl="0"/>
            <a:r>
              <a:rPr>
                <a:hlinkClick r:id="rId3"/>
              </a:rPr>
              <a:t>Prompt Engineering Guide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Prompt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Bad Prompts</a:t>
            </a:r>
          </a:p>
          <a:p>
            <a:pPr lvl="0"/>
            <a:r>
              <a:t>“analyze this” or “what’s wrong with this code?”</a:t>
            </a:r>
          </a:p>
          <a:p>
            <a:pPr lvl="0"/>
            <a:r>
              <a:t>“fix it” or “make it better”</a:t>
            </a:r>
          </a:p>
          <a:p>
            <a:pPr lvl="0"/>
            <a:r>
              <a:t>“check for security issues”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Good Prompts</a:t>
            </a:r>
          </a:p>
          <a:p>
            <a:pPr lvl="0"/>
            <a:r>
              <a:t>“Analyze this Python code for potential security vulnerabilities, focusing on input validation and SQL injection risks. Format findings as a bulleted list with severity levels.”</a:t>
            </a:r>
          </a:p>
          <a:p>
            <a:pPr lvl="0"/>
            <a:r>
              <a:t>“Review this Apache access log for suspicious patterns indicating potential intrusion attempts. Group findings by IP address and timestamp.”</a:t>
            </a:r>
          </a:p>
          <a:p>
            <a:pPr lvl="0"/>
            <a:r>
              <a:t>“Examine this network traffic capture for signs of data exfiltration, particularly focusing on unusual DNS queries and HTTPS patterns. Highlight any IPs or domains that require investigation.”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Understanding Temperature in 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What is Temperature?</a:t>
            </a:r>
          </a:p>
          <a:p>
            <a:pPr lvl="0"/>
            <a:r>
              <a:t>A parameter that controls response randomness</a:t>
            </a:r>
          </a:p>
          <a:p>
            <a:pPr lvl="0"/>
            <a:r>
              <a:t>Scale from 0.0 to 1.0</a:t>
            </a:r>
          </a:p>
          <a:p>
            <a:pPr lvl="0"/>
            <a:r>
              <a:t>Higher values = more creative/random</a:t>
            </a:r>
          </a:p>
          <a:p>
            <a:pPr lvl="0"/>
            <a:r>
              <a:t>Lower values = more focused/deterministic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Temperature Guidelines</a:t>
            </a:r>
          </a:p>
          <a:p>
            <a:pPr lvl="0"/>
            <a:r>
              <a:t>0.0: Best for factual responses, code analysis, security scanning, pattern matching</a:t>
            </a:r>
          </a:p>
          <a:p>
            <a:pPr lvl="0"/>
            <a:r>
              <a:t>0.7: Good for creative writing, brainstorming, general conversation</a:t>
            </a:r>
          </a:p>
          <a:p>
            <a:pPr lvl="0"/>
            <a:r>
              <a:t>1.0: Suitable for maximum creativity, story generation, exploring alternatives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Normally, you can just leave the default value (0.7)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Fabric Use Cases &amp;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Use Cases</a:t>
            </a:r>
          </a:p>
          <a:p>
            <a:pPr lvl="0"/>
            <a:r>
              <a:t>Code analysis and documentation</a:t>
            </a:r>
          </a:p>
          <a:p>
            <a:pPr lvl="0"/>
            <a:r>
              <a:t>Log file investigation</a:t>
            </a:r>
          </a:p>
          <a:p>
            <a:pPr lvl="0"/>
            <a:r>
              <a:t>Content summarization</a:t>
            </a:r>
          </a:p>
          <a:p>
            <a:pPr lvl="0"/>
            <a:r>
              <a:t>Data extraction and transformation</a:t>
            </a:r>
          </a:p>
          <a:p>
            <a:pPr lvl="0"/>
            <a:r>
              <a:t>Security analysis automation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Benefits</a:t>
            </a:r>
          </a:p>
          <a:p>
            <a:pPr lvl="0"/>
            <a:r>
              <a:t>Reduces context switching between tools</a:t>
            </a:r>
          </a:p>
          <a:p>
            <a:pPr lvl="0"/>
            <a:r>
              <a:t>Automates repetitive tasks</a:t>
            </a:r>
          </a:p>
          <a:p>
            <a:pPr lvl="0"/>
            <a:r>
              <a:t>Brings AI capabilities to existing workflows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LLM Hallucinations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What are Hallucinations?</a:t>
            </a:r>
          </a:p>
          <a:p>
            <a:pPr lvl="0"/>
            <a:r>
              <a:t>When LLMs generate false or made-up information</a:t>
            </a:r>
          </a:p>
          <a:p>
            <a:pPr lvl="0"/>
            <a:r>
              <a:t>Can appear convincing but be completely incorrect</a:t>
            </a:r>
          </a:p>
          <a:p>
            <a:pPr lvl="0"/>
            <a:r>
              <a:t>A significant challenge in AI safety and reliability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Common Types of Hallucinations</a:t>
            </a:r>
          </a:p>
          <a:p>
            <a:pPr lvl="0"/>
            <a:r>
              <a:t>Fabricating facts, statistics, or references</a:t>
            </a:r>
          </a:p>
          <a:p>
            <a:pPr lvl="0"/>
            <a:r>
              <a:t>Creating non-existent citations or sources</a:t>
            </a:r>
          </a:p>
          <a:p>
            <a:pPr lvl="0"/>
            <a:r>
              <a:t>Inventing technical details or procedures</a:t>
            </a:r>
          </a:p>
          <a:p>
            <a:pPr lvl="0"/>
            <a:r>
              <a:t>Mixing up or combining unrelated information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Mitigating Hallucinations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Use lower temperature settings (0.0-0.3)</a:t>
            </a:r>
          </a:p>
          <a:p>
            <a:pPr lvl="0"/>
            <a:r>
              <a:t>Always verify critical information</a:t>
            </a:r>
          </a:p>
          <a:p>
            <a:pPr lvl="0"/>
            <a:r>
              <a:t>Cross-reference with trusted sources</a:t>
            </a:r>
          </a:p>
          <a:p>
            <a:pPr lvl="0"/>
            <a:r>
              <a:t>Be especially careful with:</a:t>
            </a:r>
          </a:p>
          <a:p>
            <a:pPr lvl="1"/>
            <a:r>
              <a:t>Technical specifications</a:t>
            </a:r>
          </a:p>
          <a:p>
            <a:pPr lvl="1"/>
            <a:r>
              <a:t>Historical dates and facts</a:t>
            </a:r>
          </a:p>
          <a:p>
            <a:pPr lvl="1"/>
            <a:r>
              <a:t>Citations and references</a:t>
            </a:r>
          </a:p>
          <a:p>
            <a:pPr lvl="1"/>
            <a:r>
              <a:t>Security-related information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Best Practices</a:t>
            </a:r>
          </a:p>
          <a:p>
            <a:pPr lvl="0"/>
            <a:r>
              <a:t>Treat LLM outputs as suggestions, not facts</a:t>
            </a:r>
          </a:p>
          <a:p>
            <a:pPr lvl="0"/>
            <a:r>
              <a:t>Implement human verification for critical tasks</a:t>
            </a:r>
          </a:p>
          <a:p>
            <a:pPr lvl="0"/>
            <a:r>
              <a:t>Use system prompts that emphasize accuracy</a:t>
            </a:r>
          </a:p>
          <a:p>
            <a:pPr lvl="0"/>
            <a:r>
              <a:t>Consider using multiple LLMs for cross-validation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Understanding the </a:t>
            </a:r>
            <a:r>
              <a:rPr>
                <a:latin typeface="Courier"/>
              </a:rPr>
              <a:t>context</a:t>
            </a:r>
            <a:r>
              <a:t>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Context files tell the AI how to respond to best meet your needs.</a:t>
            </a:r>
          </a:p>
          <a:p>
            <a:pPr lvl="0"/>
            <a:r>
              <a:t>Fabric expects the files to be in the </a:t>
            </a:r>
            <a:r>
              <a:rPr>
                <a:latin typeface="Courier"/>
              </a:rPr>
              <a:t>~/.config/fabric/contexts</a:t>
            </a:r>
            <a:r>
              <a:t> directory.</a:t>
            </a:r>
          </a:p>
          <a:p>
            <a:pPr lvl="0"/>
            <a:r>
              <a:t>Use </a:t>
            </a:r>
            <a:r>
              <a:rPr>
                <a:latin typeface="Courier"/>
              </a:rPr>
              <a:t>-C</a:t>
            </a:r>
            <a:r>
              <a:t> or </a:t>
            </a:r>
            <a:r>
              <a:rPr>
                <a:latin typeface="Courier"/>
              </a:rPr>
              <a:t>--context</a:t>
            </a:r>
            <a:r>
              <a:t> to specify the context file.</a:t>
            </a:r>
          </a:p>
          <a:p>
            <a:pPr lvl="0"/>
            <a:r>
              <a:t>use </a:t>
            </a:r>
            <a:r>
              <a:rPr>
                <a:latin typeface="Courier"/>
              </a:rPr>
              <a:t>-x</a:t>
            </a:r>
            <a:r>
              <a:t> to list the context files.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Move the files and try them out:</a:t>
            </a:r>
          </a:p>
          <a:p>
            <a:pPr lvl="0" indent="0">
              <a:buNone/>
            </a:pPr>
            <a:r>
              <a:rPr>
                <a:latin typeface="Courier"/>
              </a:rPr>
              <a:t>cp context-*.md ~/.config/fabric/contexts/  
echo "explain the CIA Traid" | fabric -C context-expert.md -p raw_query
echo "explain the CIA Traid" | fabric -C context-layperson.md -p raw_query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Understanding Fabric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When you use the </a:t>
            </a:r>
            <a:r>
              <a:rPr>
                <a:latin typeface="Courier"/>
              </a:rPr>
              <a:t>--session=</a:t>
            </a:r>
            <a:r>
              <a:t> parameter, Fabric will use the session file to store the conversation history.</a:t>
            </a:r>
          </a:p>
          <a:p>
            <a:pPr lvl="0"/>
            <a:r>
              <a:t>This will either create a new session or continue an existing session.</a:t>
            </a:r>
          </a:p>
          <a:p>
            <a:pPr lvl="0"/>
            <a:r>
              <a:t>The session file is stored in the </a:t>
            </a:r>
            <a:r>
              <a:rPr>
                <a:latin typeface="Courier"/>
              </a:rPr>
              <a:t>~/.config/fabric/sessions</a:t>
            </a:r>
            <a:r>
              <a:t> directory.</a:t>
            </a:r>
          </a:p>
          <a:p>
            <a:pPr lvl="0"/>
            <a:r>
              <a:t>Use </a:t>
            </a:r>
            <a:r>
              <a:rPr>
                <a:latin typeface="Courier"/>
              </a:rPr>
              <a:t>-X</a:t>
            </a:r>
            <a:r>
              <a:t> or </a:t>
            </a:r>
            <a:r>
              <a:rPr>
                <a:latin typeface="Courier"/>
              </a:rPr>
              <a:t>--listsessions</a:t>
            </a:r>
            <a:r>
              <a:t> to list the sessions.</a:t>
            </a:r>
          </a:p>
          <a:p>
            <a:pPr lvl="0"/>
            <a:r>
              <a:t>Use </a:t>
            </a:r>
            <a:r>
              <a:rPr>
                <a:latin typeface="Courier"/>
              </a:rPr>
              <a:t>-W</a:t>
            </a:r>
            <a:r>
              <a:t> or </a:t>
            </a:r>
            <a:r>
              <a:rPr>
                <a:latin typeface="Courier"/>
              </a:rPr>
              <a:t>--wipesession=</a:t>
            </a:r>
            <a:r>
              <a:t> to delete a session.</a:t>
            </a:r>
          </a:p>
          <a:p>
            <a:pPr lvl="0"/>
            <a:r>
              <a:t>To print the session, use </a:t>
            </a:r>
            <a:r>
              <a:rPr>
                <a:latin typeface="Courier"/>
              </a:rPr>
              <a:t>--printsession</a:t>
            </a:r>
            <a:r>
              <a:t>.</a:t>
            </a:r>
          </a:p>
          <a:p>
            <a:pPr lvl="0"/>
            <a:r>
              <a:t>Output the entire session to the output file using </a:t>
            </a:r>
            <a:r>
              <a:rPr>
                <a:latin typeface="Courier"/>
              </a:rPr>
              <a:t>--output-session</a:t>
            </a:r>
            <a:r>
              <a:t>.</a:t>
            </a:r>
          </a:p>
          <a:p>
            <a:pPr lvl="0"/>
            <a:r>
              <a:t>Specify the output file using </a:t>
            </a:r>
            <a:r>
              <a:rPr>
                <a:latin typeface="Courier"/>
              </a:rPr>
              <a:t>-o</a:t>
            </a:r>
            <a:r>
              <a:t> or </a:t>
            </a:r>
            <a:r>
              <a:rPr>
                <a:latin typeface="Courier"/>
              </a:rPr>
              <a:t>--output</a:t>
            </a:r>
            <a:r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Understanding Fabric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What are Fabric Patterns?</a:t>
            </a:r>
          </a:p>
          <a:p>
            <a:pPr lvl="0"/>
            <a:r>
              <a:t>Pre-defined prompt templates that leverage LLMs for specific tasks</a:t>
            </a:r>
          </a:p>
          <a:p>
            <a:pPr lvl="0"/>
            <a:r>
              <a:t>Building blocks for automating common workflows</a:t>
            </a:r>
          </a:p>
          <a:p>
            <a:pPr lvl="0"/>
            <a:r>
              <a:t>Can be customized and extended for specific needs</a:t>
            </a:r>
          </a:p>
          <a:p>
            <a:pPr lvl="0"/>
            <a:r>
              <a:t>Designed for reusability and consistency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Let’sExamine Some Patterns</a:t>
            </a:r>
          </a:p>
          <a:p>
            <a:pPr lvl="0"/>
            <a:r>
              <a:rPr>
                <a:hlinkClick r:id="rId2"/>
              </a:rPr>
              <a:t>summarize</a:t>
            </a:r>
          </a:p>
          <a:p>
            <a:pPr lvl="0"/>
            <a:r>
              <a:rPr>
                <a:hlinkClick r:id="rId3"/>
              </a:rPr>
              <a:t>extract_wisdom</a:t>
            </a:r>
          </a:p>
          <a:p>
            <a:pPr lvl="0"/>
            <a:r>
              <a:rPr>
                <a:hlinkClick r:id="rId4"/>
              </a:rPr>
              <a:t>analyze_logs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Using Fabric Patterns Effectively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Best Practices</a:t>
            </a:r>
          </a:p>
          <a:p>
            <a:pPr lvl="0"/>
            <a:r>
              <a:t>Examine the contents of the pattern</a:t>
            </a:r>
          </a:p>
          <a:p>
            <a:pPr lvl="0"/>
            <a:r>
              <a:t>Choose the right pattern for your use case</a:t>
            </a:r>
          </a:p>
          <a:p>
            <a:pPr lvl="0"/>
            <a:r>
              <a:t>Understand pattern inputs and outputs</a:t>
            </a:r>
          </a:p>
          <a:p>
            <a:pPr lvl="0"/>
            <a:r>
              <a:t>Test patterns with sample data first</a:t>
            </a:r>
          </a:p>
          <a:p>
            <a:pPr lvl="0"/>
            <a:r>
              <a:t>Document any customizations you make</a:t>
            </a:r>
          </a:p>
          <a:p>
            <a:pPr lvl="0"/>
            <a:r>
              <a:t>Share successful patterns with the community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Git &amp; GitHub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Version Control Basics</a:t>
            </a:r>
          </a:p>
          <a:p>
            <a:pPr lvl="0"/>
            <a:r>
              <a:t>Git tracks changes in your code over time</a:t>
            </a:r>
          </a:p>
          <a:p>
            <a:pPr lvl="0"/>
            <a:r>
              <a:t>Enables collaboration between developers</a:t>
            </a:r>
          </a:p>
          <a:p>
            <a:pPr lvl="0"/>
            <a:r>
              <a:t>Maintains history of all modifications</a:t>
            </a:r>
          </a:p>
          <a:p>
            <a:pPr lvl="0"/>
            <a:r>
              <a:t>Track who changed what and when</a:t>
            </a:r>
          </a:p>
          <a:p>
            <a:pPr lvl="0"/>
            <a:r>
              <a:t>Revert to previous versions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Key Git Commands</a:t>
            </a:r>
          </a:p>
          <a:p>
            <a:pPr lvl="0" indent="0">
              <a:buNone/>
            </a:pPr>
            <a:r>
              <a:rPr b="1">
                <a:solidFill>
                  <a:srgbClr val="FF9358"/>
                </a:solidFill>
                <a:latin typeface="Courier"/>
              </a:rPr>
              <a:t>git</a:t>
            </a:r>
            <a:r>
              <a:rPr>
                <a:solidFill>
                  <a:srgbClr val="BDAE9D"/>
                </a:solidFill>
                <a:latin typeface="Courier"/>
              </a:rPr>
              <a:t> clone    </a:t>
            </a:r>
            <a:r>
              <a:rPr b="1" i="1">
                <a:solidFill>
                  <a:srgbClr val="0066FF"/>
                </a:solidFill>
                <a:latin typeface="Courier"/>
              </a:rPr>
              <a:t># Copy a repository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git</a:t>
            </a:r>
            <a:r>
              <a:rPr>
                <a:solidFill>
                  <a:srgbClr val="BDAE9D"/>
                </a:solidFill>
                <a:latin typeface="Courier"/>
              </a:rPr>
              <a:t> add      </a:t>
            </a:r>
            <a:r>
              <a:rPr b="1" i="1">
                <a:solidFill>
                  <a:srgbClr val="0066FF"/>
                </a:solidFill>
                <a:latin typeface="Courier"/>
              </a:rPr>
              <a:t># Stage changes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git</a:t>
            </a:r>
            <a:r>
              <a:rPr>
                <a:solidFill>
                  <a:srgbClr val="BDAE9D"/>
                </a:solidFill>
                <a:latin typeface="Courier"/>
              </a:rPr>
              <a:t> commit   </a:t>
            </a:r>
            <a:r>
              <a:rPr b="1" i="1">
                <a:solidFill>
                  <a:srgbClr val="0066FF"/>
                </a:solidFill>
                <a:latin typeface="Courier"/>
              </a:rPr>
              <a:t># Save changes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git</a:t>
            </a:r>
            <a:r>
              <a:rPr>
                <a:solidFill>
                  <a:srgbClr val="BDAE9D"/>
                </a:solidFill>
                <a:latin typeface="Courier"/>
              </a:rPr>
              <a:t> push     </a:t>
            </a:r>
            <a:r>
              <a:rPr b="1" i="1">
                <a:solidFill>
                  <a:srgbClr val="0066FF"/>
                </a:solidFill>
                <a:latin typeface="Courier"/>
              </a:rPr>
              <a:t># Upload to GitHub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git</a:t>
            </a:r>
            <a:r>
              <a:rPr>
                <a:solidFill>
                  <a:srgbClr val="BDAE9D"/>
                </a:solidFill>
                <a:latin typeface="Courier"/>
              </a:rPr>
              <a:t> pull     </a:t>
            </a:r>
            <a:r>
              <a:rPr b="1" i="1">
                <a:solidFill>
                  <a:srgbClr val="0066FF"/>
                </a:solidFill>
                <a:latin typeface="Courier"/>
              </a:rPr>
              <a:t># Download updates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The Fabric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Repository Overview</a:t>
            </a:r>
          </a:p>
          <a:p>
            <a:pPr marL="0" lvl="0" indent="0">
              <a:buNone/>
            </a:pPr>
            <a:r>
              <a:rPr>
                <a:hlinkClick r:id="rId2"/>
              </a:rPr>
              <a:t>github.com/danielmiessler/fabric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Key Components</a:t>
            </a:r>
          </a:p>
          <a:p>
            <a:pPr lvl="0"/>
            <a:r>
              <a:rPr>
                <a:latin typeface="Courier"/>
              </a:rPr>
              <a:t>/patterns</a:t>
            </a:r>
            <a:r>
              <a:t>: AI prompt templates</a:t>
            </a:r>
          </a:p>
          <a:p>
            <a:pPr lvl="0"/>
            <a:r>
              <a:rPr>
                <a:latin typeface="Courier"/>
              </a:rPr>
              <a:t>README.md</a:t>
            </a:r>
            <a:r>
              <a:t>: Getting started guide</a:t>
            </a:r>
          </a:p>
          <a:p>
            <a:pPr lvl="0"/>
            <a:r>
              <a:t>Commit History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Community Features</a:t>
            </a:r>
          </a:p>
          <a:p>
            <a:pPr lvl="0"/>
            <a:r>
              <a:t>Issues: Bug reports and feature requests</a:t>
            </a:r>
          </a:p>
          <a:p>
            <a:pPr lvl="0"/>
            <a:r>
              <a:t>Discussions: Community interaction</a:t>
            </a:r>
          </a:p>
          <a:p>
            <a:pPr lvl="0"/>
            <a:r>
              <a:t>Pull Requests: Contribute improvements</a:t>
            </a:r>
          </a:p>
          <a:p>
            <a:pPr lvl="0"/>
            <a:r>
              <a:t>Stars: ⭐️ Show support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Understanding GitHub Codespaces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What is Codespaces?</a:t>
            </a:r>
          </a:p>
          <a:p>
            <a:pPr lvl="0"/>
            <a:r>
              <a:t>Cloud-based development environment</a:t>
            </a:r>
          </a:p>
          <a:p>
            <a:pPr lvl="0"/>
            <a:r>
              <a:t>Full VS Code in your browser</a:t>
            </a:r>
          </a:p>
          <a:p>
            <a:pPr lvl="0"/>
            <a:r>
              <a:t>Pre-configured development container</a:t>
            </a:r>
          </a:p>
          <a:p>
            <a:pPr lvl="0"/>
            <a:r>
              <a:t>Accessible from anywhere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Key Benefits</a:t>
            </a:r>
          </a:p>
          <a:p>
            <a:pPr lvl="0"/>
            <a:r>
              <a:t>No local setup required</a:t>
            </a:r>
          </a:p>
          <a:p>
            <a:pPr lvl="0"/>
            <a:r>
              <a:t>Consistent environment</a:t>
            </a:r>
          </a:p>
          <a:p>
            <a:pPr lvl="0"/>
            <a:r>
              <a:t>Integrated with GitHub</a:t>
            </a:r>
          </a:p>
          <a:p>
            <a:pPr lvl="0"/>
            <a:r>
              <a:t>Full terminal access</a:t>
            </a:r>
          </a:p>
          <a:p>
            <a:pPr lvl="0"/>
            <a:r>
              <a:t>Extensions pre-installed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Setting Up Fabric in Codespaces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Quick Start</a:t>
            </a:r>
          </a:p>
          <a:p>
            <a:pPr marL="457200" lvl="0" indent="-457200">
              <a:buAutoNum type="arabicPeriod"/>
            </a:pPr>
            <a:r>
              <a:t>Navigate to </a:t>
            </a:r>
            <a:r>
              <a:rPr>
                <a:hlinkClick r:id="rId2"/>
              </a:rPr>
              <a:t>fabric_on_codespace</a:t>
            </a:r>
            <a:r>
              <a:t> repository</a:t>
            </a:r>
          </a:p>
          <a:p>
            <a:pPr marL="457200" lvl="0" indent="-457200">
              <a:buAutoNum type="arabicPeriod"/>
            </a:pPr>
            <a:r>
              <a:t>Click “Code” button</a:t>
            </a:r>
          </a:p>
          <a:p>
            <a:pPr marL="457200" lvl="0" indent="-457200">
              <a:buAutoNum type="arabicPeriod"/>
            </a:pPr>
            <a:r>
              <a:t>Select “Open with Codespaces”</a:t>
            </a:r>
          </a:p>
          <a:p>
            <a:pPr marL="457200" lvl="0" indent="-457200">
              <a:buAutoNum type="arabicPeriod"/>
            </a:pPr>
            <a:r>
              <a:t>Choose machine type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Environment Features</a:t>
            </a:r>
          </a:p>
          <a:p>
            <a:pPr lvl="0"/>
            <a:r>
              <a:t>Fabric pre-installed</a:t>
            </a:r>
          </a:p>
          <a:p>
            <a:pPr lvl="0"/>
            <a:r>
              <a:t>Required dependencies ready</a:t>
            </a:r>
          </a:p>
          <a:p>
            <a:pPr lvl="0"/>
            <a:r>
              <a:t>Pattern directories configured</a:t>
            </a:r>
          </a:p>
          <a:p>
            <a:pPr lvl="0"/>
            <a:r>
              <a:t>Github authentication handled</a:t>
            </a:r>
          </a:p>
          <a:p>
            <a:pPr marL="1270000" lvl="0" indent="0">
              <a:buNone/>
            </a:pPr>
            <a:r>
              <a:rPr sz="2000"/>
              <a:t>NOTE: In Codespaces you must provide your own API keys for Fabric.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Why Fabric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For Developers</a:t>
            </a:r>
          </a:p>
          <a:p>
            <a:pPr lvl="0"/>
            <a:r>
              <a:t>Accelerates code review and documentation</a:t>
            </a:r>
          </a:p>
          <a:p>
            <a:pPr lvl="0"/>
            <a:r>
              <a:t>Simplifies debugging workflows</a:t>
            </a:r>
          </a:p>
          <a:p>
            <a:pPr lvl="0"/>
            <a:r>
              <a:t>Integrates with Git and VS Code</a:t>
            </a:r>
          </a:p>
          <a:p>
            <a:pPr lvl="0"/>
            <a:r>
              <a:t>Automates repetitive coding tasks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For Security Professionals</a:t>
            </a:r>
          </a:p>
          <a:p>
            <a:pPr lvl="0"/>
            <a:r>
              <a:t>Automated log analysis and threat hunting</a:t>
            </a:r>
          </a:p>
          <a:p>
            <a:pPr lvl="0"/>
            <a:r>
              <a:t>Quick incident response summaries</a:t>
            </a:r>
          </a:p>
          <a:p>
            <a:pPr lvl="0"/>
            <a:r>
              <a:t>Malware behavior analysis</a:t>
            </a:r>
          </a:p>
          <a:p>
            <a:pPr lvl="0"/>
            <a:r>
              <a:t>Pattern detection in large datasets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Configuring Your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AutoNum type="arabicPeriod"/>
            </a:pPr>
            <a:r>
              <a:t>Once your Codespace loads, create a </a:t>
            </a:r>
            <a:r>
              <a:rPr>
                <a:latin typeface="Courier"/>
              </a:rPr>
              <a:t>.env</a:t>
            </a:r>
            <a:r>
              <a:t> file:</a:t>
            </a:r>
          </a:p>
          <a:p>
            <a:pPr lvl="0" indent="0">
              <a:buNone/>
            </a:pPr>
            <a:r>
              <a:rPr b="1">
                <a:solidFill>
                  <a:srgbClr val="FF9358"/>
                </a:solidFill>
                <a:latin typeface="Courier"/>
              </a:rPr>
              <a:t>cp</a:t>
            </a:r>
            <a:r>
              <a:rPr>
                <a:solidFill>
                  <a:srgbClr val="BDAE9D"/>
                </a:solidFill>
                <a:latin typeface="Courier"/>
              </a:rPr>
              <a:t> .env-example .env</a:t>
            </a:r>
          </a:p>
          <a:p>
            <a:pPr marL="457200" lvl="0" indent="-457200">
              <a:buAutoNum type="arabicPeriod" startAt="2"/>
            </a:pPr>
            <a:r>
              <a:t>Edit the </a:t>
            </a:r>
            <a:r>
              <a:rPr>
                <a:latin typeface="Courier"/>
              </a:rPr>
              <a:t>.env</a:t>
            </a:r>
            <a:r>
              <a:t> file to add your API keys:</a:t>
            </a:r>
          </a:p>
          <a:p>
            <a:pPr lvl="0" indent="0">
              <a:buNone/>
            </a:pPr>
            <a:r>
              <a:rPr>
                <a:solidFill>
                  <a:srgbClr val="BDAE9D"/>
                </a:solidFill>
                <a:latin typeface="Courier"/>
              </a:rPr>
              <a:t>OPENAI_API_KEY=sk-...</a:t>
            </a:r>
            <a:br/>
            <a:r>
              <a:rPr>
                <a:solidFill>
                  <a:srgbClr val="BDAE9D"/>
                </a:solidFill>
                <a:latin typeface="Courier"/>
              </a:rPr>
              <a:t>ANTHROPIC_API_KEY=sk-...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Troubleshooting Common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If API calls fail:</a:t>
            </a:r>
          </a:p>
          <a:p>
            <a:pPr lvl="0"/>
            <a:r>
              <a:t>Verify your </a:t>
            </a:r>
            <a:r>
              <a:rPr>
                <a:latin typeface="Courier"/>
              </a:rPr>
              <a:t>.env</a:t>
            </a:r>
            <a:r>
              <a:t> file exists</a:t>
            </a:r>
          </a:p>
          <a:p>
            <a:pPr lvl="0"/>
            <a:r>
              <a:t>Check your API keys are valid</a:t>
            </a:r>
          </a:p>
          <a:p>
            <a:pPr lvl="0"/>
            <a:r>
              <a:t>Ensure no extra spaces in </a:t>
            </a:r>
            <a:r>
              <a:rPr>
                <a:latin typeface="Courier"/>
              </a:rPr>
              <a:t>.env</a:t>
            </a:r>
          </a:p>
          <a:p>
            <a:pPr lvl="0"/>
            <a:r>
              <a:t>Run </a:t>
            </a:r>
            <a:r>
              <a:rPr>
                <a:latin typeface="Courier"/>
              </a:rPr>
              <a:t>fabric -L</a:t>
            </a:r>
            <a:r>
              <a:t> to see if the models are available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Codespaces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Always use environment variables for API keys</a:t>
            </a:r>
          </a:p>
          <a:p>
            <a:pPr lvl="0"/>
            <a:r>
              <a:t>Do not commit your </a:t>
            </a:r>
            <a:r>
              <a:rPr>
                <a:latin typeface="Courier"/>
              </a:rPr>
              <a:t>.env</a:t>
            </a:r>
            <a:r>
              <a:t> file!</a:t>
            </a:r>
          </a:p>
          <a:p>
            <a:pPr lvl="0"/>
            <a:r>
              <a:t>Keep your Codespace up to date (Commit any changes)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Remember to stop your Codespace when not in use to conserve resources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Prompts Deep Dive: Crafting Effective Prompts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Key Elements</a:t>
            </a:r>
          </a:p>
          <a:p>
            <a:pPr lvl="0"/>
            <a:r>
              <a:t>Be clear and specific in your instructions</a:t>
            </a:r>
          </a:p>
          <a:p>
            <a:pPr lvl="0"/>
            <a:r>
              <a:t>Break complex tasks into smaller steps</a:t>
            </a:r>
          </a:p>
          <a:p>
            <a:pPr lvl="0"/>
            <a:r>
              <a:t>Include relevant context and constraints</a:t>
            </a:r>
          </a:p>
          <a:p>
            <a:pPr lvl="0"/>
            <a:r>
              <a:t>Use consistent formatting and structure</a:t>
            </a:r>
          </a:p>
          <a:p>
            <a:pPr lvl="0"/>
            <a:r>
              <a:t>Specify the desired output format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Example</a:t>
            </a:r>
          </a:p>
          <a:p>
            <a:pPr lvl="0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Less effective</a:t>
            </a:r>
            <a:br/>
            <a:r>
              <a:rPr>
                <a:solidFill>
                  <a:srgbClr val="BDAE9D"/>
                </a:solidFill>
                <a:latin typeface="Courier"/>
              </a:rPr>
              <a:t>echo </a:t>
            </a:r>
            <a:r>
              <a:rPr>
                <a:solidFill>
                  <a:srgbClr val="049B0A"/>
                </a:solidFill>
                <a:latin typeface="Courier"/>
              </a:rPr>
              <a:t>"analyze this: </a:t>
            </a:r>
            <a:r>
              <a:rPr>
                <a:solidFill>
                  <a:srgbClr val="BDAE9D"/>
                </a:solidFill>
                <a:latin typeface="Courier"/>
              </a:rPr>
              <a:t>$(</a:t>
            </a:r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document.txt)</a:t>
            </a:r>
            <a:r>
              <a:rPr>
                <a:solidFill>
                  <a:srgbClr val="049B0A"/>
                </a:solidFill>
                <a:latin typeface="Courier"/>
              </a:rPr>
              <a:t>"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ai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More effective</a:t>
            </a:r>
            <a:br/>
            <a:r>
              <a:rPr>
                <a:solidFill>
                  <a:srgbClr val="BDAE9D"/>
                </a:solidFill>
                <a:latin typeface="Courier"/>
              </a:rPr>
              <a:t>echo </a:t>
            </a:r>
            <a:r>
              <a:rPr>
                <a:solidFill>
                  <a:srgbClr val="049B0A"/>
                </a:solidFill>
                <a:latin typeface="Courier"/>
              </a:rPr>
              <a:t>"analyze this technical document and highlight security implications: </a:t>
            </a:r>
            <a:r>
              <a:rPr>
                <a:solidFill>
                  <a:srgbClr val="BDAE9D"/>
                </a:solidFill>
                <a:latin typeface="Courier"/>
              </a:rPr>
              <a:t>$(</a:t>
            </a:r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document.txt)</a:t>
            </a:r>
            <a:r>
              <a:rPr>
                <a:solidFill>
                  <a:srgbClr val="049B0A"/>
                </a:solidFill>
                <a:latin typeface="Courier"/>
              </a:rPr>
              <a:t> "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ai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Understanding Context &amp; Specificity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Context Matters</a:t>
            </a:r>
          </a:p>
          <a:p>
            <a:pPr lvl="0"/>
            <a:r>
              <a:t>Provide relevant background information</a:t>
            </a:r>
          </a:p>
          <a:p>
            <a:pPr lvl="0"/>
            <a:r>
              <a:t>Define technical terms and acronyms</a:t>
            </a:r>
          </a:p>
          <a:p>
            <a:pPr lvl="0"/>
            <a:r>
              <a:t>Specify the target audience</a:t>
            </a:r>
          </a:p>
          <a:p>
            <a:pPr lvl="0"/>
            <a:r>
              <a:t>Include any necessary constraints</a:t>
            </a:r>
          </a:p>
          <a:p>
            <a:pPr lvl="0"/>
            <a:r>
              <a:t>Set the scope of the analysis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Example</a:t>
            </a:r>
          </a:p>
          <a:p>
            <a:pPr lvl="0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Adding context</a:t>
            </a:r>
            <a:br/>
            <a:r>
              <a:rPr>
                <a:solidFill>
                  <a:srgbClr val="BDAE9D"/>
                </a:solidFill>
                <a:latin typeface="Courier"/>
              </a:rPr>
              <a:t>echo </a:t>
            </a:r>
            <a:r>
              <a:rPr>
                <a:solidFill>
                  <a:srgbClr val="049B0A"/>
                </a:solidFill>
                <a:latin typeface="Courier"/>
              </a:rPr>
              <a:t>"Review this code from a GDPR compliance perspective, focusing on data privacy requirements for EU customers: </a:t>
            </a:r>
            <a:r>
              <a:rPr>
                <a:solidFill>
                  <a:srgbClr val="BDAE9D"/>
                </a:solidFill>
                <a:latin typeface="Courier"/>
              </a:rPr>
              <a:t>$(</a:t>
            </a:r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my_script.py)</a:t>
            </a:r>
            <a:r>
              <a:rPr>
                <a:solidFill>
                  <a:srgbClr val="049B0A"/>
                </a:solidFill>
                <a:latin typeface="Courier"/>
              </a:rPr>
              <a:t>"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ai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Balancing Precision &amp;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Finding the Sweet Spot</a:t>
            </a:r>
          </a:p>
          <a:p>
            <a:pPr lvl="0"/>
            <a:r>
              <a:t>Be precise enough to get desired results</a:t>
            </a:r>
          </a:p>
          <a:p>
            <a:pPr lvl="0"/>
            <a:r>
              <a:t>Leave room for LLM’s capabilities</a:t>
            </a:r>
          </a:p>
          <a:p>
            <a:pPr lvl="0"/>
            <a:r>
              <a:t>Avoid over-constraining the response</a:t>
            </a:r>
          </a:p>
          <a:p>
            <a:pPr lvl="0"/>
            <a:r>
              <a:t>Allow for creative solutions</a:t>
            </a:r>
          </a:p>
          <a:p>
            <a:pPr lvl="0"/>
            <a:r>
              <a:t>Use guardrails when needed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Example</a:t>
            </a:r>
          </a:p>
          <a:p>
            <a:pPr lvl="0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Too rigid</a:t>
            </a:r>
            <a:br/>
            <a:r>
              <a:rPr>
                <a:solidFill>
                  <a:srgbClr val="BDAE9D"/>
                </a:solidFill>
                <a:latin typeface="Courier"/>
              </a:rPr>
              <a:t>echo </a:t>
            </a:r>
            <a:r>
              <a:rPr>
                <a:solidFill>
                  <a:srgbClr val="049B0A"/>
                </a:solidFill>
                <a:latin typeface="Courier"/>
              </a:rPr>
              <a:t>"Write exactly 5 bullet points about security"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ai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Better balance</a:t>
            </a:r>
            <a:br/>
            <a:r>
              <a:rPr>
                <a:solidFill>
                  <a:srgbClr val="BDAE9D"/>
                </a:solidFill>
                <a:latin typeface="Courier"/>
              </a:rPr>
              <a:t>echo </a:t>
            </a:r>
            <a:r>
              <a:rPr>
                <a:solidFill>
                  <a:srgbClr val="049B0A"/>
                </a:solidFill>
                <a:latin typeface="Courier"/>
              </a:rPr>
              <a:t>"Write a concise security analysis focusing on key risks. Use bullet points."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ai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Iterative Prompt Refinement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The Refinement Process</a:t>
            </a:r>
          </a:p>
          <a:p>
            <a:pPr lvl="0"/>
            <a:r>
              <a:t>Start with a basic prompt and analyze the output quality</a:t>
            </a:r>
          </a:p>
          <a:p>
            <a:pPr lvl="0"/>
            <a:r>
              <a:t>Identify areas for improvement</a:t>
            </a:r>
          </a:p>
          <a:p>
            <a:pPr lvl="0"/>
            <a:r>
              <a:t>Adjust and test incrementally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Example</a:t>
            </a:r>
          </a:p>
          <a:p>
            <a:pPr lvl="0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Initial attempt</a:t>
            </a:r>
            <a:br/>
            <a:r>
              <a:rPr>
                <a:solidFill>
                  <a:srgbClr val="BDAE9D"/>
                </a:solidFill>
                <a:latin typeface="Courier"/>
              </a:rPr>
              <a:t>echo </a:t>
            </a:r>
            <a:r>
              <a:rPr>
                <a:solidFill>
                  <a:srgbClr val="049B0A"/>
                </a:solidFill>
                <a:latin typeface="Courier"/>
              </a:rPr>
              <a:t>"Check this log file: </a:t>
            </a:r>
            <a:r>
              <a:rPr>
                <a:solidFill>
                  <a:srgbClr val="BDAE9D"/>
                </a:solidFill>
                <a:latin typeface="Courier"/>
              </a:rPr>
              <a:t>$(</a:t>
            </a:r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security.log)</a:t>
            </a:r>
            <a:r>
              <a:rPr>
                <a:solidFill>
                  <a:srgbClr val="049B0A"/>
                </a:solidFill>
                <a:latin typeface="Courier"/>
              </a:rPr>
              <a:t>"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ai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Refined version</a:t>
            </a:r>
            <a:br/>
            <a:r>
              <a:rPr>
                <a:solidFill>
                  <a:srgbClr val="BDAE9D"/>
                </a:solidFill>
                <a:latin typeface="Courier"/>
              </a:rPr>
              <a:t>echo </a:t>
            </a:r>
            <a:r>
              <a:rPr>
                <a:solidFill>
                  <a:srgbClr val="049B0A"/>
                </a:solidFill>
                <a:latin typeface="Courier"/>
              </a:rPr>
              <a:t>"Analyze this log file for failed login attempts, highlighting IP addresses and timestamp patterns: </a:t>
            </a:r>
            <a:r>
              <a:rPr>
                <a:solidFill>
                  <a:srgbClr val="BDAE9D"/>
                </a:solidFill>
                <a:latin typeface="Courier"/>
              </a:rPr>
              <a:t>$(</a:t>
            </a:r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security.log)</a:t>
            </a:r>
            <a:r>
              <a:rPr>
                <a:solidFill>
                  <a:srgbClr val="049B0A"/>
                </a:solidFill>
                <a:latin typeface="Courier"/>
              </a:rPr>
              <a:t>"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ai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Handling Edge Cases &amp;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Best Practices</a:t>
            </a:r>
          </a:p>
          <a:p>
            <a:pPr lvl="0"/>
            <a:r>
              <a:t>Anticipate potential failure modes</a:t>
            </a:r>
          </a:p>
          <a:p>
            <a:pPr lvl="0"/>
            <a:r>
              <a:t>Include error handling instructions</a:t>
            </a:r>
          </a:p>
          <a:p>
            <a:pPr lvl="0"/>
            <a:r>
              <a:t>Validate input data quality</a:t>
            </a:r>
          </a:p>
          <a:p>
            <a:pPr lvl="0"/>
            <a:r>
              <a:t>Plan for unexpected outputs</a:t>
            </a:r>
          </a:p>
          <a:p>
            <a:pPr lvl="0"/>
            <a:r>
              <a:t>Use defensive prompting techniques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Example</a:t>
            </a:r>
          </a:p>
          <a:p>
            <a:pPr lvl="0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With error handling</a:t>
            </a:r>
            <a:br/>
            <a:r>
              <a:rPr>
                <a:solidFill>
                  <a:srgbClr val="BDAE9D"/>
                </a:solidFill>
                <a:latin typeface="Courier"/>
              </a:rPr>
              <a:t>echo </a:t>
            </a:r>
            <a:r>
              <a:rPr>
                <a:solidFill>
                  <a:srgbClr val="049B0A"/>
                </a:solidFill>
                <a:latin typeface="Courier"/>
              </a:rPr>
              <a:t>"Review this log file for security incidents. If the file is empty or corrupted, report the issue. If no incidents found, explicitly state that. Log: : </a:t>
            </a:r>
            <a:r>
              <a:rPr>
                <a:solidFill>
                  <a:srgbClr val="BDAE9D"/>
                </a:solidFill>
                <a:latin typeface="Courier"/>
              </a:rPr>
              <a:t>$(</a:t>
            </a:r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security.log)</a:t>
            </a:r>
            <a:r>
              <a:rPr>
                <a:solidFill>
                  <a:srgbClr val="049B0A"/>
                </a:solidFill>
                <a:latin typeface="Courier"/>
              </a:rPr>
              <a:t>"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ai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Patterns Deep Dive: Anatomy of a Fabric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Fabric patterns ARE prompts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Core Sections</a:t>
            </a:r>
          </a:p>
          <a:p>
            <a:pPr lvl="0"/>
            <a:r>
              <a:t>IDENTITY and PURPOSE: Defines the AI’s role</a:t>
            </a:r>
          </a:p>
          <a:p>
            <a:pPr lvl="0"/>
            <a:r>
              <a:t>STEPS: Clear instructions for task completion</a:t>
            </a:r>
          </a:p>
          <a:p>
            <a:pPr lvl="0"/>
            <a:r>
              <a:t>OUTPUT INSTRUCTIONS: Formatting and structure rules</a:t>
            </a:r>
          </a:p>
          <a:p>
            <a:pPr lvl="0"/>
            <a:r>
              <a:t>INPUT: The data to be processed (typically blank)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Why This Structure Matters</a:t>
            </a:r>
          </a:p>
          <a:p>
            <a:pPr lvl="0"/>
            <a:r>
              <a:t>Creates consistent, reliable outputs</a:t>
            </a:r>
          </a:p>
          <a:p>
            <a:pPr lvl="0"/>
            <a:r>
              <a:t>Makes patterns reusable and maintainable</a:t>
            </a:r>
          </a:p>
          <a:p>
            <a:pPr lvl="0"/>
            <a:r>
              <a:t>Ensures clear communication with the LLM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Defining Pattern Identity &amp;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Key Components</a:t>
            </a:r>
          </a:p>
          <a:p>
            <a:pPr lvl="0"/>
            <a:r>
              <a:t>Clear role definition for the AI</a:t>
            </a:r>
          </a:p>
          <a:p>
            <a:pPr lvl="0"/>
            <a:r>
              <a:t>Specific responsibilities</a:t>
            </a:r>
          </a:p>
          <a:p>
            <a:pPr lvl="0"/>
            <a:r>
              <a:t>Scope of operations</a:t>
            </a:r>
          </a:p>
          <a:p>
            <a:pPr lvl="0"/>
            <a:r>
              <a:t>Success criteria</a:t>
            </a:r>
          </a:p>
          <a:p>
            <a:pPr lvl="0"/>
            <a:r>
              <a:t>Contextual boundaries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Example Pattern Header</a:t>
            </a:r>
          </a:p>
          <a:p>
            <a:pPr lvl="0" indent="0">
              <a:buNone/>
            </a:pPr>
            <a:r>
              <a:rPr b="1">
                <a:solidFill>
                  <a:srgbClr val="FF9358"/>
                </a:solidFill>
                <a:latin typeface="Courier"/>
              </a:rPr>
              <a:t># IDENTITY and PURPOSE</a:t>
            </a:r>
            <a:br/>
            <a:r>
              <a:rPr>
                <a:solidFill>
                  <a:srgbClr val="BDAE9D"/>
                </a:solidFill>
                <a:latin typeface="Courier"/>
              </a:rPr>
              <a:t>You are an AI security log analyzer responsible for </a:t>
            </a:r>
            <a:br/>
            <a:r>
              <a:rPr>
                <a:solidFill>
                  <a:srgbClr val="BDAE9D"/>
                </a:solidFill>
                <a:latin typeface="Courier"/>
              </a:rPr>
              <a:t>identifying potential security incidents in system logs. </a:t>
            </a:r>
            <a:br/>
            <a:r>
              <a:rPr>
                <a:solidFill>
                  <a:srgbClr val="BDAE9D"/>
                </a:solidFill>
                <a:latin typeface="Courier"/>
              </a:rPr>
              <a:t>You meticulously examine each log entry for patterns </a:t>
            </a:r>
            <a:br/>
            <a:r>
              <a:rPr>
                <a:solidFill>
                  <a:srgbClr val="BDAE9D"/>
                </a:solidFill>
                <a:latin typeface="Courier"/>
              </a:rPr>
              <a:t>indicating suspicious activity...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Why Fabric Matters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Business Impact</a:t>
            </a:r>
          </a:p>
          <a:p>
            <a:pPr lvl="0"/>
            <a:r>
              <a:t>Increased productivity through automation</a:t>
            </a:r>
          </a:p>
          <a:p>
            <a:pPr lvl="0"/>
            <a:r>
              <a:t>Better decision-making with AI-assisted analysis</a:t>
            </a:r>
          </a:p>
          <a:p>
            <a:pPr lvl="0"/>
            <a:r>
              <a:t>Reduced time-to-insight for investigations</a:t>
            </a:r>
          </a:p>
          <a:p>
            <a:pPr lvl="0"/>
            <a:r>
              <a:t>Lower barrier to entry for AI adoption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Key Differentiators</a:t>
            </a:r>
          </a:p>
          <a:p>
            <a:pPr lvl="0"/>
            <a:r>
              <a:t>Command-line native</a:t>
            </a:r>
          </a:p>
          <a:p>
            <a:pPr lvl="0"/>
            <a:r>
              <a:t>Works with existing tools</a:t>
            </a:r>
          </a:p>
          <a:p>
            <a:pPr lvl="0"/>
            <a:r>
              <a:t>Extensible pattern system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Structuring Pattern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Best Practices</a:t>
            </a:r>
          </a:p>
          <a:p>
            <a:pPr lvl="0"/>
            <a:r>
              <a:t>Break down complex tasks</a:t>
            </a:r>
          </a:p>
          <a:p>
            <a:pPr lvl="0"/>
            <a:r>
              <a:t>Use sequential, logical order</a:t>
            </a:r>
          </a:p>
          <a:p>
            <a:pPr lvl="0"/>
            <a:r>
              <a:t>Make steps atomic and clear</a:t>
            </a:r>
          </a:p>
          <a:p>
            <a:pPr lvl="0"/>
            <a:r>
              <a:t>Include validation points</a:t>
            </a:r>
          </a:p>
          <a:p>
            <a:pPr lvl="0"/>
            <a:r>
              <a:t>Define expected outcomes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Example Steps Section</a:t>
            </a:r>
          </a:p>
          <a:p>
            <a:pPr lvl="0" indent="0">
              <a:buNone/>
            </a:pPr>
            <a:r>
              <a:rPr b="1">
                <a:solidFill>
                  <a:srgbClr val="FF9358"/>
                </a:solidFill>
                <a:latin typeface="Courier"/>
              </a:rPr>
              <a:t># STEPS</a:t>
            </a:r>
            <a:br/>
            <a:r>
              <a:rPr>
                <a:solidFill>
                  <a:srgbClr val="049B0A"/>
                </a:solidFill>
                <a:latin typeface="Courier"/>
              </a:rPr>
              <a:t>- </a:t>
            </a:r>
            <a:r>
              <a:rPr>
                <a:solidFill>
                  <a:srgbClr val="BDAE9D"/>
                </a:solidFill>
                <a:latin typeface="Courier"/>
              </a:rPr>
              <a:t>Extract relevant log entries based on timestamp</a:t>
            </a:r>
            <a:br/>
            <a:r>
              <a:rPr>
                <a:solidFill>
                  <a:srgbClr val="049B0A"/>
                </a:solidFill>
                <a:latin typeface="Courier"/>
              </a:rPr>
              <a:t>- </a:t>
            </a:r>
            <a:r>
              <a:rPr>
                <a:solidFill>
                  <a:srgbClr val="BDAE9D"/>
                </a:solidFill>
                <a:latin typeface="Courier"/>
              </a:rPr>
              <a:t>Identify IP addresses and user agents</a:t>
            </a:r>
            <a:br/>
            <a:r>
              <a:rPr>
                <a:solidFill>
                  <a:srgbClr val="049B0A"/>
                </a:solidFill>
                <a:latin typeface="Courier"/>
              </a:rPr>
              <a:t>- </a:t>
            </a:r>
            <a:r>
              <a:rPr>
                <a:solidFill>
                  <a:srgbClr val="BDAE9D"/>
                </a:solidFill>
                <a:latin typeface="Courier"/>
              </a:rPr>
              <a:t>Compare against known threat patterns</a:t>
            </a:r>
            <a:br/>
            <a:r>
              <a:rPr>
                <a:solidFill>
                  <a:srgbClr val="049B0A"/>
                </a:solidFill>
                <a:latin typeface="Courier"/>
              </a:rPr>
              <a:t>- </a:t>
            </a:r>
            <a:r>
              <a:rPr>
                <a:solidFill>
                  <a:srgbClr val="BDAE9D"/>
                </a:solidFill>
                <a:latin typeface="Courier"/>
              </a:rPr>
              <a:t>Categorize severity of findings</a:t>
            </a:r>
            <a:br/>
            <a:r>
              <a:rPr>
                <a:solidFill>
                  <a:srgbClr val="049B0A"/>
                </a:solidFill>
                <a:latin typeface="Courier"/>
              </a:rPr>
              <a:t>- </a:t>
            </a:r>
            <a:r>
              <a:rPr>
                <a:solidFill>
                  <a:srgbClr val="BDAE9D"/>
                </a:solidFill>
                <a:latin typeface="Courier"/>
              </a:rPr>
              <a:t>Format results in specified structure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Defining Output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Essential Elements</a:t>
            </a:r>
          </a:p>
          <a:p>
            <a:pPr lvl="0"/>
            <a:r>
              <a:t>Specify output format (Markdown, JSON, etc.)</a:t>
            </a:r>
          </a:p>
          <a:p>
            <a:pPr lvl="0"/>
            <a:r>
              <a:t>Define structure and hierarchy</a:t>
            </a:r>
          </a:p>
          <a:p>
            <a:pPr lvl="0"/>
            <a:r>
              <a:t>Include formatting rules</a:t>
            </a:r>
          </a:p>
          <a:p>
            <a:pPr lvl="0"/>
            <a:r>
              <a:t>Provide validation criteria</a:t>
            </a:r>
          </a:p>
          <a:p>
            <a:pPr lvl="0"/>
            <a:r>
              <a:t>Set quality standards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Example Output Section</a:t>
            </a:r>
          </a:p>
          <a:p>
            <a:pPr lvl="0" indent="0">
              <a:buNone/>
            </a:pPr>
            <a:r>
              <a:rPr b="1">
                <a:solidFill>
                  <a:srgbClr val="FF9358"/>
                </a:solidFill>
                <a:latin typeface="Courier"/>
              </a:rPr>
              <a:t># OUTPUT INSTRUCTIONS</a:t>
            </a:r>
            <a:br/>
            <a:r>
              <a:rPr>
                <a:solidFill>
                  <a:srgbClr val="049B0A"/>
                </a:solidFill>
                <a:latin typeface="Courier"/>
              </a:rPr>
              <a:t>- </a:t>
            </a:r>
            <a:r>
              <a:rPr>
                <a:solidFill>
                  <a:srgbClr val="BDAE9D"/>
                </a:solidFill>
                <a:latin typeface="Courier"/>
              </a:rPr>
              <a:t>Output must be in Markdown format</a:t>
            </a:r>
            <a:br/>
            <a:r>
              <a:rPr>
                <a:solidFill>
                  <a:srgbClr val="049B0A"/>
                </a:solidFill>
                <a:latin typeface="Courier"/>
              </a:rPr>
              <a:t>- </a:t>
            </a:r>
            <a:r>
              <a:rPr>
                <a:solidFill>
                  <a:srgbClr val="BDAE9D"/>
                </a:solidFill>
                <a:latin typeface="Courier"/>
              </a:rPr>
              <a:t>Use H2 for main findings</a:t>
            </a:r>
            <a:br/>
            <a:r>
              <a:rPr>
                <a:solidFill>
                  <a:srgbClr val="049B0A"/>
                </a:solidFill>
                <a:latin typeface="Courier"/>
              </a:rPr>
              <a:t>- </a:t>
            </a:r>
            <a:r>
              <a:rPr>
                <a:solidFill>
                  <a:srgbClr val="BDAE9D"/>
                </a:solidFill>
                <a:latin typeface="Courier"/>
              </a:rPr>
              <a:t>List each incident with timestamp</a:t>
            </a:r>
            <a:br/>
            <a:r>
              <a:rPr>
                <a:solidFill>
                  <a:srgbClr val="049B0A"/>
                </a:solidFill>
                <a:latin typeface="Courier"/>
              </a:rPr>
              <a:t>- </a:t>
            </a:r>
            <a:r>
              <a:rPr>
                <a:solidFill>
                  <a:srgbClr val="BDAE9D"/>
                </a:solidFill>
                <a:latin typeface="Courier"/>
              </a:rPr>
              <a:t>Include severity rating (High/Medium/Low)</a:t>
            </a:r>
            <a:br/>
            <a:r>
              <a:rPr>
                <a:solidFill>
                  <a:srgbClr val="049B0A"/>
                </a:solidFill>
                <a:latin typeface="Courier"/>
              </a:rPr>
              <a:t>- </a:t>
            </a:r>
            <a:r>
              <a:rPr>
                <a:solidFill>
                  <a:srgbClr val="BDAE9D"/>
                </a:solidFill>
                <a:latin typeface="Courier"/>
              </a:rPr>
              <a:t>Ensure all IPs are properly formatted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Creating Complete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Pattern Development Workflow</a:t>
            </a:r>
          </a:p>
          <a:p>
            <a:pPr marL="457200" lvl="0" indent="-457200">
              <a:buAutoNum type="arabicPeriod"/>
            </a:pPr>
            <a:r>
              <a:t>Define the AI’s role clearly</a:t>
            </a:r>
          </a:p>
          <a:p>
            <a:pPr marL="457200" lvl="0" indent="-457200">
              <a:buAutoNum type="arabicPeriod"/>
            </a:pPr>
            <a:r>
              <a:t>Break down the task into steps</a:t>
            </a:r>
          </a:p>
          <a:p>
            <a:pPr marL="457200" lvl="0" indent="-457200">
              <a:buAutoNum type="arabicPeriod"/>
            </a:pPr>
            <a:r>
              <a:t>Specify output requirements</a:t>
            </a:r>
          </a:p>
          <a:p>
            <a:pPr marL="457200" lvl="0" indent="-457200">
              <a:buAutoNum type="arabicPeriod"/>
            </a:pPr>
            <a:r>
              <a:t>Include example inputs/outputs</a:t>
            </a:r>
          </a:p>
          <a:p>
            <a:pPr marL="457200" lvl="0" indent="-457200">
              <a:buAutoNum type="arabicPeriod"/>
            </a:pPr>
            <a:r>
              <a:t>Test and refine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Tips for Success</a:t>
            </a:r>
          </a:p>
          <a:p>
            <a:pPr lvl="0"/>
            <a:r>
              <a:t>Think step-by-step</a:t>
            </a:r>
          </a:p>
          <a:p>
            <a:pPr lvl="0"/>
            <a:r>
              <a:t>Be explicit about requirements</a:t>
            </a:r>
          </a:p>
          <a:p>
            <a:pPr lvl="0"/>
            <a:r>
              <a:t>Test with various inputs</a:t>
            </a:r>
          </a:p>
          <a:p>
            <a:pPr lvl="0"/>
            <a:r>
              <a:t>Document pattern behavior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Getting Hands-on with Fabric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Key Use Cases</a:t>
            </a:r>
          </a:p>
          <a:p>
            <a:pPr lvl="0"/>
            <a:r>
              <a:t>Document Analysis &amp; Claims Extraction</a:t>
            </a:r>
          </a:p>
          <a:p>
            <a:pPr lvl="0"/>
            <a:r>
              <a:t>Security Log Analysis</a:t>
            </a:r>
          </a:p>
          <a:p>
            <a:pPr lvl="0"/>
            <a:r>
              <a:t>Incident Response</a:t>
            </a:r>
          </a:p>
          <a:p>
            <a:pPr lvl="0"/>
            <a:r>
              <a:t>Code Review &amp; Documentation</a:t>
            </a:r>
          </a:p>
          <a:p>
            <a:pPr lvl="0"/>
            <a:r>
              <a:t>Threat Analysis &amp; Reporting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Why These Examples?</a:t>
            </a:r>
          </a:p>
          <a:p>
            <a:pPr lvl="0"/>
            <a:r>
              <a:t>Real-world applications</a:t>
            </a:r>
          </a:p>
          <a:p>
            <a:pPr lvl="0"/>
            <a:r>
              <a:t>Common security workflows</a:t>
            </a:r>
          </a:p>
          <a:p>
            <a:pPr lvl="0"/>
            <a:r>
              <a:t>Demonstrate pattern flexibility</a:t>
            </a:r>
          </a:p>
          <a:p>
            <a:pPr lvl="0"/>
            <a:r>
              <a:t>Show practical value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Document Analysis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Useful Patterns</a:t>
            </a:r>
          </a:p>
          <a:p>
            <a:pPr lvl="0"/>
            <a:r>
              <a:rPr>
                <a:latin typeface="Courier"/>
              </a:rPr>
              <a:t>analyze_claims</a:t>
            </a:r>
          </a:p>
          <a:p>
            <a:pPr lvl="0"/>
            <a:r>
              <a:rPr>
                <a:latin typeface="Courier"/>
              </a:rPr>
              <a:t>extract_extraordinary_claims</a:t>
            </a:r>
          </a:p>
          <a:p>
            <a:pPr lvl="0"/>
            <a:r>
              <a:rPr>
                <a:latin typeface="Courier"/>
              </a:rPr>
              <a:t>extract_insights</a:t>
            </a:r>
          </a:p>
          <a:p>
            <a:pPr lvl="0"/>
            <a:r>
              <a:rPr>
                <a:latin typeface="Courier"/>
              </a:rPr>
              <a:t>create_cyber_summary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Example Usage</a:t>
            </a:r>
          </a:p>
          <a:p>
            <a:pPr lvl="0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Extract key claims from a document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threat_report.md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analyze_claims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Create a cybersecurity summary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advisory.md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create_cyber_summary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Security Log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Relevant Patterns</a:t>
            </a:r>
          </a:p>
          <a:p>
            <a:pPr lvl="0"/>
            <a:r>
              <a:rPr>
                <a:latin typeface="Courier"/>
              </a:rPr>
              <a:t>analyze_logs</a:t>
            </a:r>
          </a:p>
          <a:p>
            <a:pPr lvl="0"/>
            <a:r>
              <a:rPr>
                <a:latin typeface="Courier"/>
              </a:rPr>
              <a:t>analyze_incident</a:t>
            </a:r>
          </a:p>
          <a:p>
            <a:pPr lvl="0"/>
            <a:r>
              <a:rPr>
                <a:latin typeface="Courier"/>
              </a:rPr>
              <a:t>create_sigma_rules</a:t>
            </a:r>
          </a:p>
          <a:p>
            <a:pPr lvl="0"/>
            <a:r>
              <a:rPr>
                <a:latin typeface="Courier"/>
              </a:rPr>
              <a:t>extract_poc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Example Usage</a:t>
            </a:r>
          </a:p>
          <a:p>
            <a:pPr lvl="0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Analyze security logs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security.log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analyze_logs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Create detection rules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incident.json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create_sigma_rules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Threat Analysis &amp;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Key Patterns</a:t>
            </a:r>
          </a:p>
          <a:p>
            <a:pPr lvl="0"/>
            <a:r>
              <a:rPr>
                <a:latin typeface="Courier"/>
              </a:rPr>
              <a:t>analyze_threat_report</a:t>
            </a:r>
          </a:p>
          <a:p>
            <a:pPr lvl="0"/>
            <a:r>
              <a:rPr>
                <a:latin typeface="Courier"/>
              </a:rPr>
              <a:t>analyze_threat_report_trends</a:t>
            </a:r>
          </a:p>
          <a:p>
            <a:pPr lvl="0"/>
            <a:r>
              <a:rPr>
                <a:latin typeface="Courier"/>
              </a:rPr>
              <a:t>create_stride_threat_model</a:t>
            </a:r>
          </a:p>
          <a:p>
            <a:pPr lvl="0"/>
            <a:r>
              <a:rPr>
                <a:latin typeface="Courier"/>
              </a:rPr>
              <a:t>create_network_threat_landscape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Example Usage</a:t>
            </a:r>
          </a:p>
          <a:p>
            <a:pPr lvl="0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Analyze a threat report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threat_report.md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analyze_threat_report_trends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Create threat model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architecture.md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create_stride_threat_model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Reverse Engineering Fabric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BDAE9D"/>
                </a:solidFill>
                <a:latin typeface="Courier"/>
              </a:rPr>
              <a:t>fabric -l </a:t>
            </a:r>
            <a:r>
              <a:rPr b="1" i="1">
                <a:solidFill>
                  <a:srgbClr val="0066FF"/>
                </a:solidFill>
                <a:latin typeface="Courier"/>
              </a:rPr>
              <a:t># list all patterns</a:t>
            </a:r>
            <a:br/>
            <a:br/>
            <a:r>
              <a:rPr b="1">
                <a:solidFill>
                  <a:srgbClr val="FF9358"/>
                </a:solidFill>
                <a:latin typeface="Courier"/>
              </a:rPr>
              <a:t>ls</a:t>
            </a:r>
            <a:r>
              <a:rPr>
                <a:solidFill>
                  <a:srgbClr val="BDAE9D"/>
                </a:solidFill>
                <a:latin typeface="Courier"/>
              </a:rPr>
              <a:t> ~/.config/fabric/patterns/ </a:t>
            </a:r>
            <a:r>
              <a:rPr b="1" i="1">
                <a:solidFill>
                  <a:srgbClr val="0066FF"/>
                </a:solidFill>
                <a:latin typeface="Courier"/>
              </a:rPr>
              <a:t># Examine the pattern directory</a:t>
            </a:r>
            <a:br/>
            <a:br/>
            <a:r>
              <a:rPr>
                <a:solidFill>
                  <a:srgbClr val="BDAE9D"/>
                </a:solidFill>
                <a:latin typeface="Courier"/>
              </a:rPr>
              <a:t>fabric -p extract_wisdom --dry-run </a:t>
            </a:r>
            <a:r>
              <a:rPr b="1" i="1">
                <a:solidFill>
                  <a:srgbClr val="0066FF"/>
                </a:solidFill>
                <a:latin typeface="Courier"/>
              </a:rPr>
              <a:t># Read the pattern's prompt</a:t>
            </a:r>
            <a:br/>
            <a:br/>
            <a:r>
              <a:rPr>
                <a:solidFill>
                  <a:srgbClr val="BDAE9D"/>
                </a:solidFill>
                <a:latin typeface="Courier"/>
              </a:rPr>
              <a:t>fabric -p analyze_threat_report --dry-run &gt; analyze_threat_report.md</a:t>
            </a:r>
            <a:br/>
            <a:br/>
            <a:r>
              <a:rPr b="1">
                <a:solidFill>
                  <a:srgbClr val="FF9358"/>
                </a:solidFill>
                <a:latin typeface="Courier"/>
              </a:rPr>
              <a:t>nano</a:t>
            </a:r>
            <a:r>
              <a:rPr>
                <a:solidFill>
                  <a:srgbClr val="BDAE9D"/>
                </a:solidFill>
                <a:latin typeface="Courier"/>
              </a:rPr>
              <a:t> analyze_threat_report.md  </a:t>
            </a:r>
            <a:r>
              <a:rPr b="1" i="1">
                <a:solidFill>
                  <a:srgbClr val="0066FF"/>
                </a:solidFill>
                <a:latin typeface="Courier"/>
              </a:rPr>
              <a:t># Edit the pattern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Creating Custom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Example: AWS CloudTrail Analysis Pattern</a:t>
            </a:r>
          </a:p>
          <a:p>
            <a:pPr lvl="0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Set up pattern directory</a:t>
            </a:r>
            <a:br/>
            <a:r>
              <a:rPr>
                <a:solidFill>
                  <a:srgbClr val="BDAE9D"/>
                </a:solidFill>
                <a:latin typeface="Courier"/>
              </a:rPr>
              <a:t>export PATTERN_DIR=</a:t>
            </a:r>
            <a:r>
              <a:rPr>
                <a:solidFill>
                  <a:srgbClr val="049B0A"/>
                </a:solidFill>
                <a:latin typeface="Courier"/>
              </a:rPr>
              <a:t>"</a:t>
            </a:r>
            <a:r>
              <a:rPr>
                <a:solidFill>
                  <a:srgbClr val="BDAE9D"/>
                </a:solidFill>
                <a:latin typeface="Courier"/>
              </a:rPr>
              <a:t>$HOME</a:t>
            </a:r>
            <a:r>
              <a:rPr>
                <a:solidFill>
                  <a:srgbClr val="049B0A"/>
                </a:solidFill>
                <a:latin typeface="Courier"/>
              </a:rPr>
              <a:t>/.config/fabric/patterns"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mkdir</a:t>
            </a:r>
            <a:r>
              <a:rPr>
                <a:solidFill>
                  <a:srgbClr val="BDAE9D"/>
                </a:solidFill>
                <a:latin typeface="Courier"/>
              </a:rPr>
              <a:t> -p $PATTERN_DIR/analyze_aws_cloudtrail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Create the pattern</a:t>
            </a:r>
            <a:br/>
            <a:r>
              <a:rPr>
                <a:solidFill>
                  <a:srgbClr val="BDAE9D"/>
                </a:solidFill>
                <a:latin typeface="Courier"/>
              </a:rPr>
              <a:t>echo </a:t>
            </a:r>
            <a:r>
              <a:rPr>
                <a:solidFill>
                  <a:srgbClr val="049B0A"/>
                </a:solidFill>
                <a:latin typeface="Courier"/>
              </a:rPr>
              <a:t>"Analyzing AWS CloudTrail logs that identifies privilege escalation attempts"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create_pattern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tee</a:t>
            </a:r>
            <a:r>
              <a:rPr>
                <a:solidFill>
                  <a:srgbClr val="BDAE9D"/>
                </a:solidFill>
                <a:latin typeface="Courier"/>
              </a:rPr>
              <a:t> $PATTERN_DIR/analyze_aws_cloudtrail/system.md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Inspect the pattern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$PATTERN_DIR/analyze_aws_cloudtrail/system.md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Test the pattern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cloudtrail.log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analyze_aws_cloudtrail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Chaining Commands to Exploit CLI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The Power of Unix Philosophy</a:t>
            </a:r>
          </a:p>
          <a:p>
            <a:pPr lvl="0"/>
            <a:r>
              <a:t>Each program does one thing well</a:t>
            </a:r>
          </a:p>
          <a:p>
            <a:pPr lvl="0"/>
            <a:r>
              <a:t>Programs work together</a:t>
            </a:r>
          </a:p>
          <a:p>
            <a:pPr lvl="0"/>
            <a:r>
              <a:t>Programs handle text streams as universal interface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Understanding Subshells</a:t>
            </a:r>
          </a:p>
          <a:p>
            <a:pPr lvl="0"/>
            <a:r>
              <a:t>A subshell is a child process of the current shell</a:t>
            </a:r>
          </a:p>
          <a:p>
            <a:pPr lvl="0"/>
            <a:r>
              <a:t>Created using </a:t>
            </a:r>
            <a:r>
              <a:rPr>
                <a:latin typeface="Courier"/>
              </a:rPr>
              <a:t>$()</a:t>
            </a:r>
            <a:r>
              <a:t> or backticks </a:t>
            </a:r>
            <a:r>
              <a:rPr>
                <a:latin typeface="Courier"/>
              </a:rPr>
              <a:t>`</a:t>
            </a:r>
          </a:p>
          <a:p>
            <a:pPr lvl="0"/>
            <a:r>
              <a:t>Example: </a:t>
            </a:r>
            <a:r>
              <a:rPr>
                <a:latin typeface="Courier"/>
              </a:rPr>
              <a:t>echo "Today is $(date)"</a:t>
            </a:r>
          </a:p>
          <a:p>
            <a:pPr lvl="0"/>
            <a:r>
              <a:t>Nested commands execute from innermost to outermost</a:t>
            </a:r>
          </a:p>
          <a:p>
            <a:pPr lvl="0"/>
            <a:r>
              <a:t>Useful for command substitution and complex pipelines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emailheader.txt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analyze_email_headers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tee</a:t>
            </a:r>
            <a:r>
              <a:rPr>
                <a:solidFill>
                  <a:srgbClr val="BDAE9D"/>
                </a:solidFill>
                <a:latin typeface="Courier"/>
              </a:rPr>
              <a:t> headers.md</a:t>
            </a:r>
            <a:br/>
            <a:br/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aws-flowlog.txt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analyze_logs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tee</a:t>
            </a:r>
            <a:r>
              <a:rPr>
                <a:solidFill>
                  <a:srgbClr val="BDAE9D"/>
                </a:solidFill>
                <a:latin typeface="Courier"/>
              </a:rPr>
              <a:t> flowlog.md</a:t>
            </a:r>
            <a:br/>
            <a:br/>
            <a:r>
              <a:rPr>
                <a:solidFill>
                  <a:srgbClr val="BDAE9D"/>
                </a:solidFill>
                <a:latin typeface="Courier"/>
              </a:rPr>
              <a:t>tcpdump -r dns-remoteshell.pcap -A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analyze_logs -m gemini-2.0-flash-exp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tee</a:t>
            </a:r>
            <a:r>
              <a:rPr>
                <a:solidFill>
                  <a:srgbClr val="BDAE9D"/>
                </a:solidFill>
                <a:latin typeface="Courier"/>
              </a:rPr>
              <a:t> remoteshell.md</a:t>
            </a:r>
            <a:br/>
            <a:br/>
            <a:r>
              <a:rPr>
                <a:solidFill>
                  <a:srgbClr val="BDAE9D"/>
                </a:solidFill>
                <a:latin typeface="Courier"/>
              </a:rPr>
              <a:t>fabric -u https://www.trendmicro.com/en_us/research/19/g/multistage-attack-delivers-billgates-setag-backdoor-can-turn-elasticsearch-databases-into-ddos-botnet-zombies.html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analyze_malware -m gemini-2.0-flash-exp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tee</a:t>
            </a:r>
            <a:r>
              <a:rPr>
                <a:solidFill>
                  <a:srgbClr val="BDAE9D"/>
                </a:solidFill>
                <a:latin typeface="Courier"/>
              </a:rPr>
              <a:t> malware.md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Chaining Commands -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Bash For Loops</a:t>
            </a:r>
          </a:p>
          <a:p>
            <a:pPr lvl="0"/>
            <a:r>
              <a:t>Iterate over lists, ranges, or command output</a:t>
            </a:r>
          </a:p>
          <a:p>
            <a:pPr lvl="0"/>
            <a:r>
              <a:t>Basic syntax:</a:t>
            </a:r>
          </a:p>
          <a:p>
            <a:pPr lvl="1" indent="0">
              <a:buNone/>
            </a:pPr>
            <a:r>
              <a:rPr b="1">
                <a:solidFill>
                  <a:srgbClr val="43A8ED"/>
                </a:solidFill>
                <a:latin typeface="Courier"/>
              </a:rPr>
              <a:t>for</a:t>
            </a:r>
            <a:r>
              <a:rPr>
                <a:solidFill>
                  <a:srgbClr val="BDAE9D"/>
                </a:solidFill>
                <a:latin typeface="Courier"/>
              </a:rPr>
              <a:t> item </a:t>
            </a:r>
            <a:r>
              <a:rPr b="1">
                <a:solidFill>
                  <a:srgbClr val="43A8ED"/>
                </a:solidFill>
                <a:latin typeface="Courier"/>
              </a:rPr>
              <a:t>in</a:t>
            </a:r>
            <a:r>
              <a:rPr>
                <a:solidFill>
                  <a:srgbClr val="BDAE9D"/>
                </a:solidFill>
                <a:latin typeface="Courier"/>
              </a:rPr>
              <a:t> list</a:t>
            </a:r>
            <a:r>
              <a:rPr b="1">
                <a:solidFill>
                  <a:srgbClr val="43A8ED"/>
                </a:solidFill>
                <a:latin typeface="Courier"/>
              </a:rPr>
              <a:t>;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do</a:t>
            </a:r>
            <a:br/>
            <a:r>
              <a:rPr>
                <a:solidFill>
                  <a:srgbClr val="BDAE9D"/>
                </a:solidFill>
                <a:latin typeface="Courier"/>
              </a:rPr>
              <a:t>    command $item</a:t>
            </a:r>
            <a:br/>
            <a:r>
              <a:rPr b="1">
                <a:solidFill>
                  <a:srgbClr val="43A8ED"/>
                </a:solidFill>
                <a:latin typeface="Courier"/>
              </a:rPr>
              <a:t>done</a:t>
            </a:r>
          </a:p>
          <a:p>
            <a:pPr lvl="0"/>
            <a:r>
              <a:t>Examples:</a:t>
            </a:r>
          </a:p>
          <a:p>
            <a:pPr lvl="1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Loop over numbers</a:t>
            </a:r>
            <a:br/>
            <a:r>
              <a:rPr b="1">
                <a:solidFill>
                  <a:srgbClr val="43A8ED"/>
                </a:solidFill>
                <a:latin typeface="Courier"/>
              </a:rPr>
              <a:t>for</a:t>
            </a:r>
            <a:r>
              <a:rPr>
                <a:solidFill>
                  <a:srgbClr val="BDAE9D"/>
                </a:solidFill>
                <a:latin typeface="Courier"/>
              </a:rPr>
              <a:t> i </a:t>
            </a:r>
            <a:r>
              <a:rPr b="1">
                <a:solidFill>
                  <a:srgbClr val="43A8ED"/>
                </a:solidFill>
                <a:latin typeface="Courier"/>
              </a:rPr>
              <a:t>in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u="sng">
                <a:solidFill>
                  <a:srgbClr val="BDAE9D"/>
                </a:solidFill>
                <a:latin typeface="Courier"/>
              </a:rPr>
              <a:t>{</a:t>
            </a:r>
            <a:r>
              <a:rPr>
                <a:solidFill>
                  <a:srgbClr val="44AA43"/>
                </a:solidFill>
                <a:latin typeface="Courier"/>
              </a:rPr>
              <a:t>1</a:t>
            </a:r>
            <a:r>
              <a:rPr u="sng">
                <a:solidFill>
                  <a:srgbClr val="BDAE9D"/>
                </a:solidFill>
                <a:latin typeface="Courier"/>
              </a:rPr>
              <a:t>..</a:t>
            </a:r>
            <a:r>
              <a:rPr>
                <a:solidFill>
                  <a:srgbClr val="44AA43"/>
                </a:solidFill>
                <a:latin typeface="Courier"/>
              </a:rPr>
              <a:t>5</a:t>
            </a:r>
            <a:r>
              <a:rPr u="sng">
                <a:solidFill>
                  <a:srgbClr val="BDAE9D"/>
                </a:solidFill>
                <a:latin typeface="Courier"/>
              </a:rPr>
              <a:t>}</a:t>
            </a:r>
            <a:r>
              <a:rPr b="1">
                <a:solidFill>
                  <a:srgbClr val="43A8ED"/>
                </a:solidFill>
                <a:latin typeface="Courier"/>
              </a:rPr>
              <a:t>;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do</a:t>
            </a:r>
            <a:r>
              <a:rPr>
                <a:solidFill>
                  <a:srgbClr val="BDAE9D"/>
                </a:solidFill>
                <a:latin typeface="Courier"/>
              </a:rPr>
              <a:t> echo $i</a:t>
            </a:r>
            <a:r>
              <a:rPr b="1">
                <a:solidFill>
                  <a:srgbClr val="43A8ED"/>
                </a:solidFill>
                <a:latin typeface="Courier"/>
              </a:rPr>
              <a:t>;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done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Loop over files</a:t>
            </a:r>
            <a:br/>
            <a:r>
              <a:rPr b="1">
                <a:solidFill>
                  <a:srgbClr val="43A8ED"/>
                </a:solidFill>
                <a:latin typeface="Courier"/>
              </a:rPr>
              <a:t>for</a:t>
            </a:r>
            <a:r>
              <a:rPr>
                <a:solidFill>
                  <a:srgbClr val="BDAE9D"/>
                </a:solidFill>
                <a:latin typeface="Courier"/>
              </a:rPr>
              <a:t> file </a:t>
            </a:r>
            <a:r>
              <a:rPr b="1">
                <a:solidFill>
                  <a:srgbClr val="43A8ED"/>
                </a:solidFill>
                <a:latin typeface="Courier"/>
              </a:rPr>
              <a:t>in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BDAE9D"/>
                </a:solidFill>
                <a:latin typeface="Courier"/>
              </a:rPr>
              <a:t>*</a:t>
            </a:r>
            <a:r>
              <a:rPr>
                <a:solidFill>
                  <a:srgbClr val="BDAE9D"/>
                </a:solidFill>
                <a:latin typeface="Courier"/>
              </a:rPr>
              <a:t>.txt</a:t>
            </a:r>
            <a:r>
              <a:rPr b="1">
                <a:solidFill>
                  <a:srgbClr val="43A8ED"/>
                </a:solidFill>
                <a:latin typeface="Courier"/>
              </a:rPr>
              <a:t>;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do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$file</a:t>
            </a:r>
            <a:r>
              <a:rPr b="1">
                <a:solidFill>
                  <a:srgbClr val="43A8ED"/>
                </a:solidFill>
                <a:latin typeface="Courier"/>
              </a:rPr>
              <a:t>;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done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Loop over command output</a:t>
            </a:r>
            <a:br/>
            <a:r>
              <a:rPr b="1">
                <a:solidFill>
                  <a:srgbClr val="43A8ED"/>
                </a:solidFill>
                <a:latin typeface="Courier"/>
              </a:rPr>
              <a:t>for</a:t>
            </a:r>
            <a:r>
              <a:rPr>
                <a:solidFill>
                  <a:srgbClr val="BDAE9D"/>
                </a:solidFill>
                <a:latin typeface="Courier"/>
              </a:rPr>
              <a:t> user </a:t>
            </a:r>
            <a:r>
              <a:rPr b="1">
                <a:solidFill>
                  <a:srgbClr val="43A8ED"/>
                </a:solidFill>
                <a:latin typeface="Courier"/>
              </a:rPr>
              <a:t>in</a:t>
            </a:r>
            <a:r>
              <a:rPr>
                <a:solidFill>
                  <a:srgbClr val="BDAE9D"/>
                </a:solidFill>
                <a:latin typeface="Courier"/>
              </a:rPr>
              <a:t> $(</a:t>
            </a:r>
            <a:r>
              <a:rPr b="1">
                <a:solidFill>
                  <a:srgbClr val="FF9358"/>
                </a:solidFill>
                <a:latin typeface="Courier"/>
              </a:rPr>
              <a:t>who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cut</a:t>
            </a:r>
            <a:r>
              <a:rPr>
                <a:solidFill>
                  <a:srgbClr val="BDAE9D"/>
                </a:solidFill>
                <a:latin typeface="Courier"/>
              </a:rPr>
              <a:t> -d</a:t>
            </a:r>
            <a:r>
              <a:rPr>
                <a:solidFill>
                  <a:srgbClr val="049B0A"/>
                </a:solidFill>
                <a:latin typeface="Courier"/>
              </a:rPr>
              <a:t>' '</a:t>
            </a:r>
            <a:r>
              <a:rPr>
                <a:solidFill>
                  <a:srgbClr val="BDAE9D"/>
                </a:solidFill>
                <a:latin typeface="Courier"/>
              </a:rPr>
              <a:t> -f1)</a:t>
            </a:r>
            <a:r>
              <a:rPr b="1">
                <a:solidFill>
                  <a:srgbClr val="43A8ED"/>
                </a:solidFill>
                <a:latin typeface="Courier"/>
              </a:rPr>
              <a:t>;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do</a:t>
            </a:r>
            <a:br/>
            <a:r>
              <a:rPr>
                <a:solidFill>
                  <a:srgbClr val="BDAE9D"/>
                </a:solidFill>
                <a:latin typeface="Courier"/>
              </a:rPr>
              <a:t>    echo </a:t>
            </a:r>
            <a:r>
              <a:rPr>
                <a:solidFill>
                  <a:srgbClr val="049B0A"/>
                </a:solidFill>
                <a:latin typeface="Courier"/>
              </a:rPr>
              <a:t>"Hello </a:t>
            </a:r>
            <a:r>
              <a:rPr>
                <a:solidFill>
                  <a:srgbClr val="BDAE9D"/>
                </a:solidFill>
                <a:latin typeface="Courier"/>
              </a:rPr>
              <a:t>$user</a:t>
            </a:r>
            <a:r>
              <a:rPr>
                <a:solidFill>
                  <a:srgbClr val="049B0A"/>
                </a:solidFill>
                <a:latin typeface="Courier"/>
              </a:rPr>
              <a:t>"</a:t>
            </a:r>
            <a:br/>
            <a:r>
              <a:rPr b="1">
                <a:solidFill>
                  <a:srgbClr val="43A8ED"/>
                </a:solidFill>
                <a:latin typeface="Courier"/>
              </a:rPr>
              <a:t>done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Hands on Exercise: Summarize a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Summarize the extract_wisdom pattern</a:t>
            </a:r>
            <a:br/>
            <a:r>
              <a:rPr>
                <a:solidFill>
                  <a:srgbClr val="BDAE9D"/>
                </a:solidFill>
                <a:latin typeface="Courier"/>
              </a:rPr>
              <a:t>fabric p extract_wisdom --dry-run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summarize_prompt &gt; output.md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output.md 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Use `tee` to write to a file and stdout</a:t>
            </a:r>
            <a:br/>
            <a:r>
              <a:rPr>
                <a:solidFill>
                  <a:srgbClr val="BDAE9D"/>
                </a:solidFill>
                <a:latin typeface="Courier"/>
              </a:rPr>
              <a:t>fabric -p extract_wisdom --dry-run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summarize_prompt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tee</a:t>
            </a:r>
            <a:r>
              <a:rPr>
                <a:solidFill>
                  <a:srgbClr val="BDAE9D"/>
                </a:solidFill>
                <a:latin typeface="Courier"/>
              </a:rPr>
              <a:t> output.md</a:t>
            </a:r>
          </a:p>
          <a:p>
            <a:pPr marL="0" lvl="0" indent="0">
              <a:buNone/>
            </a:pPr>
            <a:r>
              <a:t>TIP: Try different models! (This works best with OpenAI GPT4o)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Hands on Exercise: Summarize All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Loop through all patterns</a:t>
            </a:r>
            <a:br/>
            <a:r>
              <a:rPr b="1">
                <a:solidFill>
                  <a:srgbClr val="43A8ED"/>
                </a:solidFill>
                <a:latin typeface="Courier"/>
              </a:rPr>
              <a:t>for</a:t>
            </a:r>
            <a:r>
              <a:rPr>
                <a:solidFill>
                  <a:srgbClr val="BDAE9D"/>
                </a:solidFill>
                <a:latin typeface="Courier"/>
              </a:rPr>
              <a:t> pattern </a:t>
            </a:r>
            <a:r>
              <a:rPr b="1">
                <a:solidFill>
                  <a:srgbClr val="43A8ED"/>
                </a:solidFill>
                <a:latin typeface="Courier"/>
              </a:rPr>
              <a:t>in</a:t>
            </a:r>
            <a:r>
              <a:rPr>
                <a:solidFill>
                  <a:srgbClr val="BDAE9D"/>
                </a:solidFill>
                <a:latin typeface="Courier"/>
              </a:rPr>
              <a:t> $(fabric -l)</a:t>
            </a:r>
            <a:r>
              <a:rPr b="1">
                <a:solidFill>
                  <a:srgbClr val="43A8ED"/>
                </a:solidFill>
                <a:latin typeface="Courier"/>
              </a:rPr>
              <a:t>;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do</a:t>
            </a:r>
            <a:r>
              <a:rPr>
                <a:solidFill>
                  <a:srgbClr val="BDAE9D"/>
                </a:solidFill>
                <a:latin typeface="Courier"/>
              </a:rPr>
              <a:t> echo </a:t>
            </a:r>
            <a:r>
              <a:rPr>
                <a:solidFill>
                  <a:srgbClr val="049B0A"/>
                </a:solidFill>
                <a:latin typeface="Courier"/>
              </a:rPr>
              <a:t>"--&gt; "</a:t>
            </a:r>
            <a:r>
              <a:rPr>
                <a:solidFill>
                  <a:srgbClr val="BDAE9D"/>
                </a:solidFill>
                <a:latin typeface="Courier"/>
              </a:rPr>
              <a:t>$pattern</a:t>
            </a:r>
            <a:r>
              <a:rPr b="1">
                <a:solidFill>
                  <a:srgbClr val="43A8ED"/>
                </a:solidFill>
                <a:latin typeface="Courier"/>
              </a:rPr>
              <a:t>;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done</a:t>
            </a:r>
            <a:br/>
            <a:br/>
            <a:r>
              <a:rPr b="1">
                <a:solidFill>
                  <a:srgbClr val="43A8ED"/>
                </a:solidFill>
                <a:latin typeface="Courier"/>
              </a:rPr>
              <a:t>for</a:t>
            </a:r>
            <a:r>
              <a:rPr>
                <a:solidFill>
                  <a:srgbClr val="BDAE9D"/>
                </a:solidFill>
                <a:latin typeface="Courier"/>
              </a:rPr>
              <a:t> pattern </a:t>
            </a:r>
            <a:r>
              <a:rPr b="1">
                <a:solidFill>
                  <a:srgbClr val="43A8ED"/>
                </a:solidFill>
                <a:latin typeface="Courier"/>
              </a:rPr>
              <a:t>in</a:t>
            </a:r>
            <a:r>
              <a:rPr>
                <a:solidFill>
                  <a:srgbClr val="BDAE9D"/>
                </a:solidFill>
                <a:latin typeface="Courier"/>
              </a:rPr>
              <a:t> $(fabric -l)</a:t>
            </a:r>
            <a:r>
              <a:rPr b="1">
                <a:solidFill>
                  <a:srgbClr val="43A8ED"/>
                </a:solidFill>
                <a:latin typeface="Courier"/>
              </a:rPr>
              <a:t>;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do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br/>
            <a:r>
              <a:rPr>
                <a:solidFill>
                  <a:srgbClr val="BDAE9D"/>
                </a:solidFill>
                <a:latin typeface="Courier"/>
              </a:rPr>
              <a:t>    echo -e </a:t>
            </a:r>
            <a:r>
              <a:rPr>
                <a:solidFill>
                  <a:srgbClr val="049B0A"/>
                </a:solidFill>
                <a:latin typeface="Courier"/>
              </a:rPr>
              <a:t>"\n## "</a:t>
            </a:r>
            <a:r>
              <a:rPr>
                <a:solidFill>
                  <a:srgbClr val="BDAE9D"/>
                </a:solidFill>
                <a:latin typeface="Courier"/>
              </a:rPr>
              <a:t>$pattern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tee</a:t>
            </a:r>
            <a:r>
              <a:rPr>
                <a:solidFill>
                  <a:srgbClr val="BDAE9D"/>
                </a:solidFill>
                <a:latin typeface="Courier"/>
              </a:rPr>
              <a:t> -a summaries.md</a:t>
            </a:r>
            <a:r>
              <a:rPr b="1">
                <a:solidFill>
                  <a:srgbClr val="43A8ED"/>
                </a:solidFill>
                <a:latin typeface="Courier"/>
              </a:rPr>
              <a:t>;</a:t>
            </a:r>
            <a:br/>
            <a:r>
              <a:rPr>
                <a:solidFill>
                  <a:srgbClr val="BDAE9D"/>
                </a:solidFill>
                <a:latin typeface="Courier"/>
              </a:rPr>
              <a:t>    fabric -p $pattern --dry-run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summarize_prompt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tee</a:t>
            </a:r>
            <a:r>
              <a:rPr>
                <a:solidFill>
                  <a:srgbClr val="BDAE9D"/>
                </a:solidFill>
                <a:latin typeface="Courier"/>
              </a:rPr>
              <a:t> -a summaries.md</a:t>
            </a:r>
            <a:r>
              <a:rPr b="1">
                <a:solidFill>
                  <a:srgbClr val="43A8ED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43A8ED"/>
                </a:solidFill>
                <a:latin typeface="Courier"/>
              </a:rPr>
              <a:t>done</a:t>
            </a:r>
          </a:p>
          <a:p>
            <a:pPr marL="0" lvl="0" indent="0">
              <a:buNone/>
            </a:pPr>
            <a:r>
              <a:t>Protip: Ask AI to explain commplicated CLI commands</a:t>
            </a:r>
          </a:p>
          <a:p>
            <a:pPr marL="0" lvl="0" indent="0">
              <a:buNone/>
            </a:pPr>
            <a:r>
              <a:t>Note the use of append mode </a:t>
            </a:r>
            <a:r>
              <a:rPr>
                <a:latin typeface="Courier"/>
              </a:rPr>
              <a:t>tee -a</a:t>
            </a:r>
            <a:r>
              <a:t> to add to the file.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Q&amp;A and Wrap-Up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Key Takeaways</a:t>
            </a:r>
          </a:p>
          <a:p>
            <a:pPr lvl="0"/>
            <a:r>
              <a:t>Fabric enhances CLI workflows with LLM capabilities</a:t>
            </a:r>
          </a:p>
          <a:p>
            <a:pPr lvl="0"/>
            <a:r>
              <a:t>Command chaining multiplies tool effectiveness</a:t>
            </a:r>
          </a:p>
          <a:p>
            <a:pPr lvl="0"/>
            <a:r>
              <a:t>Integration with VS Code and GitHub streamlines development</a:t>
            </a:r>
          </a:p>
          <a:p>
            <a:pPr lvl="0"/>
            <a:r>
              <a:t>Security use cases demonstrate practical applications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Questions?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Resources for Further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Documentation &amp; Repositories</a:t>
            </a:r>
          </a:p>
          <a:p>
            <a:pPr lvl="0"/>
            <a:r>
              <a:rPr>
                <a:hlinkClick r:id="rId2"/>
              </a:rPr>
              <a:t>Fabric GitHub Repository</a:t>
            </a:r>
          </a:p>
          <a:p>
            <a:pPr lvl="0"/>
            <a:r>
              <a:rPr>
                <a:hlinkClick r:id="rId3"/>
              </a:rPr>
              <a:t>Fabric Documentation</a:t>
            </a:r>
          </a:p>
          <a:p>
            <a:pPr lvl="0"/>
            <a:r>
              <a:rPr>
                <a:hlinkClick r:id="rId4"/>
              </a:rPr>
              <a:t>VS Code Command Line Tools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CLI Learning Resources</a:t>
            </a:r>
          </a:p>
          <a:p>
            <a:pPr lvl="0"/>
            <a:r>
              <a:rPr>
                <a:hlinkClick r:id="rId5"/>
              </a:rPr>
              <a:t>Tips for success with Command Line Interfaces using BASH</a:t>
            </a:r>
          </a:p>
          <a:p>
            <a:pPr lvl="0"/>
            <a:r>
              <a:rPr>
                <a:hlinkClick r:id="rId6"/>
              </a:rPr>
              <a:t>Slice and Dice Data using grep, head, tail, cut, sort, tr, uniq and wc</a:t>
            </a:r>
            <a:br/>
            <a:endParaRPr/>
          </a:p>
          <a:p>
            <a:pPr lvl="0"/>
            <a:r>
              <a:rPr>
                <a:hlinkClick r:id="rId7"/>
              </a:rPr>
              <a:t>explainshell.com</a:t>
            </a:r>
            <a:r>
              <a:t> - Decode command-line arguments</a:t>
            </a:r>
          </a:p>
          <a:p>
            <a:pPr lvl="0"/>
            <a:r>
              <a:rPr>
                <a:hlinkClick r:id="rId8"/>
              </a:rPr>
              <a:t>commandlinefu.com</a:t>
            </a:r>
            <a:r>
              <a:t> - Community-driven command-line tips</a:t>
            </a:r>
          </a:p>
          <a:p>
            <a:pPr lvl="0"/>
            <a:r>
              <a:rPr>
                <a:hlinkClick r:id="rId9"/>
              </a:rPr>
              <a:t>ss64.com</a:t>
            </a:r>
            <a:r>
              <a:t> - Command line reference</a:t>
            </a:r>
          </a:p>
          <a:p>
            <a:pPr lvl="0"/>
            <a:r>
              <a:rPr>
                <a:hlinkClick r:id="rId10"/>
              </a:rPr>
              <a:t>Learn Shell</a:t>
            </a:r>
            <a:r>
              <a:t> - Learn Shell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Getting Help &amp; The FabricCommunity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Stay Connected to the Fabric Project</a:t>
            </a:r>
          </a:p>
          <a:p>
            <a:pPr lvl="0"/>
            <a:r>
              <a:rPr>
                <a:hlinkClick r:id="rId2"/>
              </a:rPr>
              <a:t>Fabric Intro Video</a:t>
            </a:r>
          </a:p>
          <a:p>
            <a:pPr lvl="0"/>
            <a:r>
              <a:t>Follow </a:t>
            </a:r>
            <a:r>
              <a:rPr>
                <a:hlinkClick r:id="rId3"/>
              </a:rPr>
              <a:t>@danielmiessler</a:t>
            </a:r>
            <a:r>
              <a:t> on Twitter/X</a:t>
            </a:r>
          </a:p>
          <a:p>
            <a:pPr lvl="0"/>
            <a:r>
              <a:t>Learn more at </a:t>
            </a:r>
            <a:r>
              <a:rPr>
                <a:hlinkClick r:id="rId4"/>
              </a:rPr>
              <a:t>danielmiessler.com/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Contributing to Fabric</a:t>
            </a:r>
          </a:p>
          <a:p>
            <a:pPr lvl="0"/>
            <a:r>
              <a:t>How to </a:t>
            </a:r>
            <a:r>
              <a:rPr>
                <a:hlinkClick r:id="rId5"/>
              </a:rPr>
              <a:t>report issues or get help</a:t>
            </a:r>
            <a:br/>
            <a:endParaRPr/>
          </a:p>
          <a:p>
            <a:pPr lvl="0"/>
            <a:r>
              <a:rPr>
                <a:hlinkClick r:id="rId6"/>
              </a:rPr>
              <a:t>Contributing guidelines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Workshop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Help Us Improve</a:t>
            </a:r>
          </a:p>
          <a:p>
            <a:pPr lvl="0"/>
            <a:r>
              <a:t>Complete the feedback survey</a:t>
            </a:r>
          </a:p>
          <a:p>
            <a:pPr lvl="0"/>
            <a:r>
              <a:t>Share your experience</a:t>
            </a:r>
          </a:p>
          <a:p>
            <a:pPr lvl="0"/>
            <a:r>
              <a:t>Suggest improvements</a:t>
            </a:r>
          </a:p>
          <a:p>
            <a:pPr lvl="0"/>
            <a:r>
              <a:t>Request future topics</a:t>
            </a:r>
          </a:p>
          <a:p>
            <a:pPr marL="0" lvl="0" indent="0">
              <a:buNone/>
            </a:pPr>
            <a:r>
              <a:rPr>
                <a:hlinkClick r:id="rId2"/>
              </a:rPr>
              <a:t>Feedback Survey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Thank You!</a:t>
            </a:r>
          </a:p>
          <a:p>
            <a:pPr marL="0" lvl="0" indent="0">
              <a:buNone/>
            </a:pPr>
            <a:r>
              <a:t>Thank you for participating in the Mastering Fabric Workshop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Contact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Lucid Truth LLC</a:t>
            </a:r>
          </a:p>
          <a:p>
            <a:pPr lvl="0"/>
            <a:r>
              <a:t>Website: </a:t>
            </a:r>
            <a:r>
              <a:rPr>
                <a:hlinkClick r:id="rId2"/>
              </a:rPr>
              <a:t>LucidTruthTechnologies.com</a:t>
            </a:r>
          </a:p>
          <a:p>
            <a:pPr lvl="0"/>
            <a:r>
              <a:t>Email: ken@lucid-truth.com</a:t>
            </a:r>
          </a:p>
          <a:p>
            <a:pPr lvl="0"/>
            <a:r>
              <a:t>Twitter/X: </a:t>
            </a:r>
            <a:r>
              <a:rPr>
                <a:hlinkClick r:id="rId3"/>
              </a:rPr>
              <a:t>@kennethghartman</a:t>
            </a:r>
          </a:p>
          <a:p>
            <a:pPr lvl="0"/>
            <a:r>
              <a:t>LinkedIn: </a:t>
            </a:r>
            <a:r>
              <a:rPr>
                <a:hlinkClick r:id="rId4"/>
              </a:rPr>
              <a:t>@kennethghartman</a:t>
            </a:r>
          </a:p>
          <a:p>
            <a:pPr lvl="0"/>
            <a:r>
              <a:t>Subscribe to our newsletter at the bottom of the </a:t>
            </a:r>
            <a:r>
              <a:rPr>
                <a:hlinkClick r:id="rId5"/>
              </a:rPr>
              <a:t>Lucid Truth Technologies Blog</a:t>
            </a:r>
            <a:r>
              <a:t> page.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Workshop Materials</a:t>
            </a:r>
          </a:p>
          <a:p>
            <a:pPr lvl="0"/>
            <a:r>
              <a:t>Slides and code available at: </a:t>
            </a:r>
            <a:r>
              <a:rPr>
                <a:hlinkClick r:id="rId6"/>
              </a:rPr>
              <a:t>github.com/Resistor52/fabric-workshop</a:t>
            </a:r>
          </a:p>
          <a:p>
            <a:pPr lvl="0"/>
            <a:r>
              <a:t>Fabric Learning Environment: </a:t>
            </a:r>
            <a:r>
              <a:rPr>
                <a:hlinkClick r:id="rId7"/>
              </a:rPr>
              <a:t>github.com/Resistor52/fabric-course-vm</a:t>
            </a:r>
          </a:p>
          <a:p>
            <a:pPr lvl="0"/>
            <a:r>
              <a:t>Fabric on Codespaces: </a:t>
            </a:r>
            <a:r>
              <a:rPr>
                <a:hlinkClick r:id="rId8"/>
              </a:rPr>
              <a:t>github.com/Resistor52/fabric-on-codespaces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Power and Flexibility of CLI vs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Speed &amp; Resources</a:t>
            </a:r>
          </a:p>
          <a:p>
            <a:pPr lvl="1"/>
            <a:r>
              <a:t>Faster execution time</a:t>
            </a:r>
          </a:p>
          <a:p>
            <a:pPr lvl="1"/>
            <a:r>
              <a:t>Minimal memory footprint</a:t>
            </a:r>
          </a:p>
          <a:p>
            <a:pPr lvl="1"/>
            <a:r>
              <a:t>Reduced CPU usage</a:t>
            </a:r>
          </a:p>
          <a:p>
            <a:pPr lvl="0"/>
            <a:r>
              <a:rPr b="1"/>
              <a:t>Remote Capabilities</a:t>
            </a:r>
          </a:p>
          <a:p>
            <a:pPr lvl="1"/>
            <a:r>
              <a:t>SSH access to remote systems</a:t>
            </a:r>
          </a:p>
          <a:p>
            <a:pPr lvl="1"/>
            <a:r>
              <a:t>Headless server management</a:t>
            </a:r>
          </a:p>
          <a:p>
            <a:pPr lvl="1"/>
            <a:r>
              <a:t>Cross-platform compatibility</a:t>
            </a:r>
          </a:p>
          <a:p>
            <a:pPr lvl="0"/>
            <a:r>
              <a:rPr b="1"/>
              <a:t>Control &amp; Precision</a:t>
            </a:r>
          </a:p>
          <a:p>
            <a:pPr lvl="1"/>
            <a:r>
              <a:t>Direct system interaction</a:t>
            </a:r>
          </a:p>
          <a:p>
            <a:pPr lvl="1"/>
            <a:r>
              <a:t>Exact specification of parameters</a:t>
            </a:r>
          </a:p>
          <a:p>
            <a:pPr lvl="0"/>
            <a:r>
              <a:rPr b="1"/>
              <a:t>Automation Ready</a:t>
            </a:r>
          </a:p>
          <a:p>
            <a:pPr lvl="1"/>
            <a:r>
              <a:t>Native scripting support</a:t>
            </a:r>
          </a:p>
          <a:p>
            <a:pPr lvl="1"/>
            <a:r>
              <a:t>Reproducible commands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Automation &amp; Scripting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Command Chaining</a:t>
            </a:r>
          </a:p>
          <a:p>
            <a:pPr lvl="1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Example: Find large log files and analyze with Fabric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find</a:t>
            </a:r>
            <a:r>
              <a:rPr>
                <a:solidFill>
                  <a:srgbClr val="BDAE9D"/>
                </a:solidFill>
                <a:latin typeface="Courier"/>
              </a:rPr>
              <a:t> /var/log -size +10M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xargs</a:t>
            </a:r>
            <a:r>
              <a:rPr>
                <a:solidFill>
                  <a:srgbClr val="BDAE9D"/>
                </a:solidFill>
                <a:latin typeface="Courier"/>
              </a:rPr>
              <a:t> fabric -p analyze_logs</a:t>
            </a:r>
          </a:p>
          <a:p>
            <a:pPr lvl="0"/>
            <a:r>
              <a:rPr b="1"/>
              <a:t>Task Scheduling</a:t>
            </a:r>
          </a:p>
          <a:p>
            <a:pPr lvl="1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Example: Daily security scan</a:t>
            </a:r>
            <a:br/>
            <a:r>
              <a:rPr>
                <a:solidFill>
                  <a:srgbClr val="BDAE9D"/>
                </a:solidFill>
                <a:latin typeface="Courier"/>
              </a:rPr>
              <a:t>0 0 </a:t>
            </a:r>
            <a:r>
              <a:rPr b="1">
                <a:solidFill>
                  <a:srgbClr val="BDAE9D"/>
                </a:solidFill>
                <a:latin typeface="Courier"/>
              </a:rPr>
              <a:t>*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BDAE9D"/>
                </a:solidFill>
                <a:latin typeface="Courier"/>
              </a:rPr>
              <a:t>*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BDAE9D"/>
                </a:solidFill>
                <a:latin typeface="Courier"/>
              </a:rPr>
              <a:t>*</a:t>
            </a:r>
            <a:r>
              <a:rPr>
                <a:solidFill>
                  <a:srgbClr val="BDAE9D"/>
                </a:solidFill>
                <a:latin typeface="Courier"/>
              </a:rPr>
              <a:t> security_scan.sh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summarize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mail -s </a:t>
            </a:r>
            <a:r>
              <a:rPr>
                <a:solidFill>
                  <a:srgbClr val="049B0A"/>
                </a:solidFill>
                <a:latin typeface="Courier"/>
              </a:rPr>
              <a:t>"Daily Security Scan Report"</a:t>
            </a:r>
            <a:r>
              <a:rPr>
                <a:solidFill>
                  <a:srgbClr val="BDAE9D"/>
                </a:solidFill>
                <a:latin typeface="Courier"/>
              </a:rPr>
              <a:t> soc@example.com</a:t>
            </a:r>
          </a:p>
          <a:p>
            <a:pPr lvl="0"/>
            <a:r>
              <a:rPr b="1"/>
              <a:t>Batch Processing</a:t>
            </a:r>
          </a:p>
          <a:p>
            <a:pPr lvl="1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Example: Process multiple files</a:t>
            </a:r>
            <a:br/>
            <a:r>
              <a:rPr b="1">
                <a:solidFill>
                  <a:srgbClr val="43A8ED"/>
                </a:solidFill>
                <a:latin typeface="Courier"/>
              </a:rPr>
              <a:t>for</a:t>
            </a:r>
            <a:r>
              <a:rPr>
                <a:solidFill>
                  <a:srgbClr val="BDAE9D"/>
                </a:solidFill>
                <a:latin typeface="Courier"/>
              </a:rPr>
              <a:t> file </a:t>
            </a:r>
            <a:r>
              <a:rPr b="1">
                <a:solidFill>
                  <a:srgbClr val="43A8ED"/>
                </a:solidFill>
                <a:latin typeface="Courier"/>
              </a:rPr>
              <a:t>in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BDAE9D"/>
                </a:solidFill>
                <a:latin typeface="Courier"/>
              </a:rPr>
              <a:t>*</a:t>
            </a:r>
            <a:r>
              <a:rPr>
                <a:solidFill>
                  <a:srgbClr val="BDAE9D"/>
                </a:solidFill>
                <a:latin typeface="Courier"/>
              </a:rPr>
              <a:t>.log</a:t>
            </a:r>
            <a:r>
              <a:rPr b="1">
                <a:solidFill>
                  <a:srgbClr val="43A8ED"/>
                </a:solidFill>
                <a:latin typeface="Courier"/>
              </a:rPr>
              <a:t>;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do</a:t>
            </a:r>
            <a:br/>
            <a:r>
              <a:rPr>
                <a:solidFill>
                  <a:srgbClr val="BDAE9D"/>
                </a:solidFill>
                <a:latin typeface="Courier"/>
              </a:rPr>
              <a:t>  fabric -p analyze_logs </a:t>
            </a:r>
            <a:r>
              <a:rPr>
                <a:solidFill>
                  <a:srgbClr val="049B0A"/>
                </a:solidFill>
                <a:latin typeface="Courier"/>
              </a:rPr>
              <a:t>"</a:t>
            </a:r>
            <a:r>
              <a:rPr>
                <a:solidFill>
                  <a:srgbClr val="BDAE9D"/>
                </a:solidFill>
                <a:latin typeface="Courier"/>
              </a:rPr>
              <a:t>$file</a:t>
            </a:r>
            <a:r>
              <a:rPr>
                <a:solidFill>
                  <a:srgbClr val="049B0A"/>
                </a:solidFill>
                <a:latin typeface="Courier"/>
              </a:rPr>
              <a:t>"</a:t>
            </a:r>
            <a:r>
              <a:rPr>
                <a:solidFill>
                  <a:srgbClr val="BDAE9D"/>
                </a:solidFill>
                <a:latin typeface="Courier"/>
              </a:rPr>
              <a:t> &gt; </a:t>
            </a:r>
            <a:r>
              <a:rPr>
                <a:solidFill>
                  <a:srgbClr val="049B0A"/>
                </a:solidFill>
                <a:latin typeface="Courier"/>
              </a:rPr>
              <a:t>"</a:t>
            </a:r>
            <a:r>
              <a:rPr>
                <a:solidFill>
                  <a:srgbClr val="BDAE9D"/>
                </a:solidFill>
                <a:latin typeface="Courier"/>
              </a:rPr>
              <a:t>${file%.log}</a:t>
            </a:r>
            <a:r>
              <a:rPr>
                <a:solidFill>
                  <a:srgbClr val="049B0A"/>
                </a:solidFill>
                <a:latin typeface="Courier"/>
              </a:rPr>
              <a:t>_report.md"</a:t>
            </a:r>
            <a:br/>
            <a:r>
              <a:rPr b="1">
                <a:solidFill>
                  <a:srgbClr val="43A8ED"/>
                </a:solidFill>
                <a:latin typeface="Courier"/>
              </a:rPr>
              <a:t>done</a:t>
            </a:r>
          </a:p>
          <a:p>
            <a:pPr lvl="0"/>
            <a:r>
              <a:rPr b="1"/>
              <a:t>Workflow Automation</a:t>
            </a:r>
          </a:p>
          <a:p>
            <a:pPr lvl="1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Example: Automated deployment pipeline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git</a:t>
            </a:r>
            <a:r>
              <a:rPr>
                <a:solidFill>
                  <a:srgbClr val="BDAE9D"/>
                </a:solidFill>
                <a:latin typeface="Courier"/>
              </a:rPr>
              <a:t> pull </a:t>
            </a:r>
            <a:r>
              <a:rPr b="1">
                <a:solidFill>
                  <a:srgbClr val="43A8ED"/>
                </a:solidFill>
                <a:latin typeface="Courier"/>
              </a:rPr>
              <a:t>&amp;&amp;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make</a:t>
            </a:r>
            <a:r>
              <a:rPr>
                <a:solidFill>
                  <a:srgbClr val="BDAE9D"/>
                </a:solidFill>
                <a:latin typeface="Courier"/>
              </a:rPr>
              <a:t> test </a:t>
            </a:r>
            <a:r>
              <a:rPr b="1">
                <a:solidFill>
                  <a:srgbClr val="43A8ED"/>
                </a:solidFill>
                <a:latin typeface="Courier"/>
              </a:rPr>
              <a:t>&amp;&amp;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make</a:t>
            </a:r>
            <a:r>
              <a:rPr>
                <a:solidFill>
                  <a:srgbClr val="BDAE9D"/>
                </a:solidFill>
                <a:latin typeface="Courier"/>
              </a:rPr>
              <a:t> deploy </a:t>
            </a:r>
            <a:r>
              <a:rPr b="1">
                <a:solidFill>
                  <a:srgbClr val="43A8ED"/>
                </a:solidFill>
                <a:latin typeface="Courier"/>
              </a:rPr>
              <a:t>||</a:t>
            </a:r>
            <a:r>
              <a:rPr>
                <a:solidFill>
                  <a:srgbClr val="BDAE9D"/>
                </a:solidFill>
                <a:latin typeface="Courier"/>
              </a:rPr>
              <a:t> send_alert </a:t>
            </a:r>
            <a:r>
              <a:rPr>
                <a:solidFill>
                  <a:srgbClr val="049B0A"/>
                </a:solidFill>
                <a:latin typeface="Courier"/>
              </a:rPr>
              <a:t>"Deploy failed"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Security Professional’s CLI Toolkit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Essential Tools &amp; Examples</a:t>
            </a:r>
          </a:p>
          <a:p>
            <a:pPr lvl="0"/>
            <a:r>
              <a:rPr b="1"/>
              <a:t>Log Analysis</a:t>
            </a:r>
          </a:p>
          <a:p>
            <a:pPr lvl="1" indent="0">
              <a:buNone/>
            </a:pPr>
            <a:r>
              <a:rPr b="1">
                <a:solidFill>
                  <a:srgbClr val="FF9358"/>
                </a:solidFill>
                <a:latin typeface="Courier"/>
              </a:rPr>
              <a:t>grep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>
                <a:solidFill>
                  <a:srgbClr val="049B0A"/>
                </a:solidFill>
                <a:latin typeface="Courier"/>
              </a:rPr>
              <a:t>'ERROR'</a:t>
            </a:r>
            <a:r>
              <a:rPr>
                <a:solidFill>
                  <a:srgbClr val="BDAE9D"/>
                </a:solidFill>
                <a:latin typeface="Courier"/>
              </a:rPr>
              <a:t> auth.log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awk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>
                <a:solidFill>
                  <a:srgbClr val="049B0A"/>
                </a:solidFill>
                <a:latin typeface="Courier"/>
              </a:rPr>
              <a:t>'{print $1,$2}'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sort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uniq</a:t>
            </a:r>
            <a:r>
              <a:rPr>
                <a:solidFill>
                  <a:srgbClr val="BDAE9D"/>
                </a:solidFill>
                <a:latin typeface="Courier"/>
              </a:rPr>
              <a:t> -c</a:t>
            </a:r>
          </a:p>
          <a:p>
            <a:pPr lvl="0"/>
            <a:r>
              <a:rPr b="1"/>
              <a:t>Network Monitoring</a:t>
            </a:r>
          </a:p>
          <a:p>
            <a:pPr lvl="1" indent="0">
              <a:buNone/>
            </a:pPr>
            <a:r>
              <a:rPr>
                <a:solidFill>
                  <a:srgbClr val="BDAE9D"/>
                </a:solidFill>
                <a:latin typeface="Courier"/>
              </a:rPr>
              <a:t>tcpdump -i eth0 </a:t>
            </a:r>
            <a:r>
              <a:rPr>
                <a:solidFill>
                  <a:srgbClr val="049B0A"/>
                </a:solidFill>
                <a:latin typeface="Courier"/>
              </a:rPr>
              <a:t>'port 443'</a:t>
            </a:r>
            <a:r>
              <a:rPr>
                <a:solidFill>
                  <a:srgbClr val="BDAE9D"/>
                </a:solidFill>
                <a:latin typeface="Courier"/>
              </a:rPr>
              <a:t> -w capture.pcap</a:t>
            </a:r>
          </a:p>
          <a:p>
            <a:pPr lvl="0"/>
            <a:r>
              <a:rPr b="1"/>
              <a:t>Incident Response</a:t>
            </a:r>
          </a:p>
          <a:p>
            <a:pPr lvl="1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Quick filesystem changes check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find</a:t>
            </a:r>
            <a:r>
              <a:rPr>
                <a:solidFill>
                  <a:srgbClr val="BDAE9D"/>
                </a:solidFill>
                <a:latin typeface="Courier"/>
              </a:rPr>
              <a:t> / -mtime -1 -ls</a:t>
            </a:r>
          </a:p>
          <a:p>
            <a:pPr lvl="0"/>
            <a:r>
              <a:rPr b="1"/>
              <a:t>Process Investigation</a:t>
            </a:r>
          </a:p>
          <a:p>
            <a:pPr lvl="1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Check for suspicious processes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ps</a:t>
            </a:r>
            <a:r>
              <a:rPr>
                <a:solidFill>
                  <a:srgbClr val="BDAE9D"/>
                </a:solidFill>
                <a:latin typeface="Courier"/>
              </a:rPr>
              <a:t> aux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grep</a:t>
            </a:r>
            <a:r>
              <a:rPr>
                <a:solidFill>
                  <a:srgbClr val="BDAE9D"/>
                </a:solidFill>
                <a:latin typeface="Courier"/>
              </a:rPr>
              <a:t> -i </a:t>
            </a:r>
            <a:r>
              <a:rPr>
                <a:solidFill>
                  <a:srgbClr val="049B0A"/>
                </a:solidFill>
                <a:latin typeface="Courier"/>
              </a:rPr>
              <a:t>'[d]aemon\|[s]erver'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sort</a:t>
            </a:r>
            <a:r>
              <a:rPr>
                <a:solidFill>
                  <a:srgbClr val="BDAE9D"/>
                </a:solidFill>
                <a:latin typeface="Courier"/>
              </a:rPr>
              <a:t> -rk 3,3</a:t>
            </a:r>
          </a:p>
          <a:p>
            <a:pPr lvl="0"/>
            <a:r>
              <a:rPr b="1"/>
              <a:t>File Integrity</a:t>
            </a:r>
          </a:p>
          <a:p>
            <a:pPr lvl="1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Generate &amp; compare checksums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find</a:t>
            </a:r>
            <a:r>
              <a:rPr>
                <a:solidFill>
                  <a:srgbClr val="BDAE9D"/>
                </a:solidFill>
                <a:latin typeface="Courier"/>
              </a:rPr>
              <a:t> /etc -type f -exec md5sum {} </a:t>
            </a:r>
            <a:r>
              <a:rPr u="sng">
                <a:solidFill>
                  <a:srgbClr val="BDAE9D"/>
                </a:solidFill>
                <a:latin typeface="Courier"/>
              </a:rPr>
              <a:t>\;</a:t>
            </a:r>
            <a:r>
              <a:rPr>
                <a:solidFill>
                  <a:srgbClr val="BDAE9D"/>
                </a:solidFill>
                <a:latin typeface="Courier"/>
              </a:rPr>
              <a:t> &gt; current_sums.txt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diff</a:t>
            </a:r>
            <a:r>
              <a:rPr>
                <a:solidFill>
                  <a:srgbClr val="BDAE9D"/>
                </a:solidFill>
                <a:latin typeface="Courier"/>
              </a:rPr>
              <a:t> current_sums.txt baseline_sums.txt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marL="0" lvl="0" indent="0">
              <a:buNone/>
            </a:pPr>
            <a:r>
              <a:t>Essential Linux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Basic Text Operations</a:t>
            </a:r>
          </a:p>
          <a:p>
            <a:pPr lvl="0"/>
            <a:r>
              <a:rPr b="1"/>
              <a:t>cat</a:t>
            </a:r>
            <a:r>
              <a:t>: Display file contents</a:t>
            </a:r>
          </a:p>
          <a:p>
            <a:pPr lvl="1" indent="0">
              <a:buNone/>
            </a:pPr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file.txt</a:t>
            </a:r>
          </a:p>
          <a:p>
            <a:pPr lvl="0"/>
            <a:r>
              <a:rPr b="1"/>
              <a:t>head/tail</a:t>
            </a:r>
            <a:r>
              <a:t>: View start/end of files</a:t>
            </a:r>
          </a:p>
          <a:p>
            <a:pPr lvl="1" indent="0">
              <a:buNone/>
            </a:pPr>
            <a:r>
              <a:rPr b="1">
                <a:solidFill>
                  <a:srgbClr val="FF9358"/>
                </a:solidFill>
                <a:latin typeface="Courier"/>
              </a:rPr>
              <a:t>head</a:t>
            </a:r>
            <a:r>
              <a:rPr>
                <a:solidFill>
                  <a:srgbClr val="BDAE9D"/>
                </a:solidFill>
                <a:latin typeface="Courier"/>
              </a:rPr>
              <a:t> -n 5 file.txt    </a:t>
            </a:r>
            <a:r>
              <a:rPr b="1" i="1">
                <a:solidFill>
                  <a:srgbClr val="0066FF"/>
                </a:solidFill>
                <a:latin typeface="Courier"/>
              </a:rPr>
              <a:t># First 5 lines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tail</a:t>
            </a:r>
            <a:r>
              <a:rPr>
                <a:solidFill>
                  <a:srgbClr val="BDAE9D"/>
                </a:solidFill>
                <a:latin typeface="Courier"/>
              </a:rPr>
              <a:t> -f log.txt       </a:t>
            </a:r>
            <a:r>
              <a:rPr b="1" i="1">
                <a:solidFill>
                  <a:srgbClr val="0066FF"/>
                </a:solidFill>
                <a:latin typeface="Courier"/>
              </a:rPr>
              <a:t># Follow log updates</a:t>
            </a:r>
          </a:p>
          <a:p>
            <a:pPr lvl="0"/>
            <a:r>
              <a:rPr b="1"/>
              <a:t>grep</a:t>
            </a:r>
            <a:r>
              <a:t>: Search text patterns</a:t>
            </a:r>
          </a:p>
          <a:p>
            <a:pPr lvl="1" indent="0">
              <a:buNone/>
            </a:pPr>
            <a:r>
              <a:rPr b="1">
                <a:solidFill>
                  <a:srgbClr val="FF9358"/>
                </a:solidFill>
                <a:latin typeface="Courier"/>
              </a:rPr>
              <a:t>grep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>
                <a:solidFill>
                  <a:srgbClr val="049B0A"/>
                </a:solidFill>
                <a:latin typeface="Courier"/>
              </a:rPr>
              <a:t>"error"</a:t>
            </a:r>
            <a:r>
              <a:rPr>
                <a:solidFill>
                  <a:srgbClr val="BDAE9D"/>
                </a:solidFill>
                <a:latin typeface="Courier"/>
              </a:rPr>
              <a:t> log.txt  </a:t>
            </a:r>
            <a:r>
              <a:rPr b="1" i="1">
                <a:solidFill>
                  <a:srgbClr val="0066FF"/>
                </a:solidFill>
                <a:latin typeface="Courier"/>
              </a:rPr>
              <a:t># Find "error" in file</a:t>
            </a:r>
          </a:p>
          <a:p>
            <a:pPr lvl="0"/>
            <a:r>
              <a:rPr b="1"/>
              <a:t>echo</a:t>
            </a:r>
            <a:r>
              <a:t>: Print text</a:t>
            </a:r>
          </a:p>
          <a:p>
            <a:pPr lvl="1" indent="0">
              <a:buNone/>
            </a:pPr>
            <a:r>
              <a:rPr>
                <a:solidFill>
                  <a:srgbClr val="BDAE9D"/>
                </a:solidFill>
                <a:latin typeface="Courier"/>
              </a:rPr>
              <a:t>echo </a:t>
            </a:r>
            <a:r>
              <a:rPr>
                <a:solidFill>
                  <a:srgbClr val="049B0A"/>
                </a:solidFill>
                <a:latin typeface="Courier"/>
              </a:rPr>
              <a:t>"Hello World"</a:t>
            </a:r>
            <a:r>
              <a:rPr>
                <a:solidFill>
                  <a:srgbClr val="BDAE9D"/>
                </a:solidFill>
                <a:latin typeface="Courier"/>
              </a:rPr>
              <a:t>    </a:t>
            </a:r>
            <a:r>
              <a:rPr b="1" i="1">
                <a:solidFill>
                  <a:srgbClr val="0066FF"/>
                </a:solidFill>
                <a:latin typeface="Courier"/>
              </a:rPr>
              <a:t># Display text</a:t>
            </a:r>
          </a:p>
          <a:p>
            <a:pPr lvl="0"/>
            <a:r>
              <a:rPr b="1"/>
              <a:t>tee</a:t>
            </a:r>
            <a:r>
              <a:t>: Read/write streams</a:t>
            </a:r>
          </a:p>
          <a:p>
            <a:pPr lvl="1" indent="0">
              <a:buNone/>
            </a:pPr>
            <a:r>
              <a:rPr>
                <a:solidFill>
                  <a:srgbClr val="BDAE9D"/>
                </a:solidFill>
                <a:latin typeface="Courier"/>
              </a:rPr>
              <a:t>echo </a:t>
            </a:r>
            <a:r>
              <a:rPr>
                <a:solidFill>
                  <a:srgbClr val="049B0A"/>
                </a:solidFill>
                <a:latin typeface="Courier"/>
              </a:rPr>
              <a:t>"test"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tee</a:t>
            </a:r>
            <a:r>
              <a:rPr>
                <a:solidFill>
                  <a:srgbClr val="BDAE9D"/>
                </a:solidFill>
                <a:latin typeface="Courier"/>
              </a:rPr>
              <a:t> output.txt  </a:t>
            </a:r>
            <a:r>
              <a:rPr b="1" i="1">
                <a:solidFill>
                  <a:srgbClr val="0066FF"/>
                </a:solidFill>
                <a:latin typeface="Courier"/>
              </a:rPr>
              <a:t># Display and save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These commands form the foundation of text processing in Linux and are essential for working with Fabric’s input/output streams.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3995</Words>
  <Application>Microsoft Office PowerPoint</Application>
  <PresentationFormat>Widescreen</PresentationFormat>
  <Paragraphs>509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Aptos</vt:lpstr>
      <vt:lpstr>Aptos Display</vt:lpstr>
      <vt:lpstr>Arial</vt:lpstr>
      <vt:lpstr>Courier</vt:lpstr>
      <vt:lpstr>Office Theme</vt:lpstr>
      <vt:lpstr>What is Fabric?</vt:lpstr>
      <vt:lpstr>Fabric Use Cases &amp; Benefits</vt:lpstr>
      <vt:lpstr>Why Fabric Matters</vt:lpstr>
      <vt:lpstr>Why Fabric Matters (continued)</vt:lpstr>
      <vt:lpstr>Demonstration</vt:lpstr>
      <vt:lpstr>Power and Flexibility of CLI vs GUI</vt:lpstr>
      <vt:lpstr>Automation &amp; Scripting Benefits</vt:lpstr>
      <vt:lpstr>Security Professional’s CLI Toolkit</vt:lpstr>
      <vt:lpstr>Essential Linux Commands</vt:lpstr>
      <vt:lpstr>File Redirection Basics</vt:lpstr>
      <vt:lpstr>Markdown Basics</vt:lpstr>
      <vt:lpstr>VS Code &amp; Fabric Integration</vt:lpstr>
      <vt:lpstr>The Workshop Development Environment</vt:lpstr>
      <vt:lpstr>Accessing Your Development Environment</vt:lpstr>
      <vt:lpstr>Hands-on Exercise</vt:lpstr>
      <vt:lpstr>Commands to Run for Yourself</vt:lpstr>
      <vt:lpstr>Introduction to Prompt Engineering</vt:lpstr>
      <vt:lpstr>Prompt Examples</vt:lpstr>
      <vt:lpstr>Understanding Temperature in LLMs</vt:lpstr>
      <vt:lpstr>LLM Hallucinations</vt:lpstr>
      <vt:lpstr>Mitigating Hallucinations</vt:lpstr>
      <vt:lpstr>Understanding the context Parameter</vt:lpstr>
      <vt:lpstr>Understanding Fabric Sessions</vt:lpstr>
      <vt:lpstr>Understanding Fabric Patterns</vt:lpstr>
      <vt:lpstr>Using Fabric Patterns Effectively</vt:lpstr>
      <vt:lpstr>Git &amp; GitHub Essentials</vt:lpstr>
      <vt:lpstr>The Fabric Repository</vt:lpstr>
      <vt:lpstr>Understanding GitHub Codespaces</vt:lpstr>
      <vt:lpstr>Setting Up Fabric in Codespaces</vt:lpstr>
      <vt:lpstr>Configuring Your Environment</vt:lpstr>
      <vt:lpstr>Troubleshooting Common Issues</vt:lpstr>
      <vt:lpstr>Codespaces Best Practices</vt:lpstr>
      <vt:lpstr>Prompts Deep Dive: Crafting Effective Prompts</vt:lpstr>
      <vt:lpstr>Understanding Context &amp; Specificity</vt:lpstr>
      <vt:lpstr>Balancing Precision &amp; Flexibility</vt:lpstr>
      <vt:lpstr>Iterative Prompt Refinement</vt:lpstr>
      <vt:lpstr>Handling Edge Cases &amp; Errors</vt:lpstr>
      <vt:lpstr>Patterns Deep Dive: Anatomy of a Fabric Pattern</vt:lpstr>
      <vt:lpstr>Defining Pattern Identity &amp; Purpose</vt:lpstr>
      <vt:lpstr>Structuring Pattern Steps</vt:lpstr>
      <vt:lpstr>Defining Output Instructions</vt:lpstr>
      <vt:lpstr>Creating Complete Patterns</vt:lpstr>
      <vt:lpstr>Getting Hands-on with Fabric</vt:lpstr>
      <vt:lpstr>Document Analysis Examples</vt:lpstr>
      <vt:lpstr>Security Log Analysis</vt:lpstr>
      <vt:lpstr>Threat Analysis &amp; Reporting</vt:lpstr>
      <vt:lpstr>Reverse Engineering Fabric Patterns</vt:lpstr>
      <vt:lpstr>Creating Custom Patterns</vt:lpstr>
      <vt:lpstr>Chaining Commands to Exploit CLI Power</vt:lpstr>
      <vt:lpstr>Chaining Commands - Loops</vt:lpstr>
      <vt:lpstr>Hands on Exercise: Summarize a Pattern</vt:lpstr>
      <vt:lpstr>Hands on Exercise: Summarize All Patterns</vt:lpstr>
      <vt:lpstr>Q&amp;A and Wrap-Up</vt:lpstr>
      <vt:lpstr>Resources for Further Learning</vt:lpstr>
      <vt:lpstr>Getting Help &amp; The FabricCommunity</vt:lpstr>
      <vt:lpstr>Workshop Feedback</vt:lpstr>
      <vt:lpstr>Contact Information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Kenneth G. Hartman</dc:creator>
  <cp:keywords/>
  <cp:lastModifiedBy>Kenneth G. Hartman</cp:lastModifiedBy>
  <cp:revision>1</cp:revision>
  <dcterms:created xsi:type="dcterms:W3CDTF">2025-01-29T15:15:22Z</dcterms:created>
  <dcterms:modified xsi:type="dcterms:W3CDTF">2025-01-29T15:16:25Z</dcterms:modified>
</cp:coreProperties>
</file>