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10" autoAdjust="0"/>
  </p:normalViewPr>
  <p:slideViewPr>
    <p:cSldViewPr snapToGrid="0">
      <p:cViewPr>
        <p:scale>
          <a:sx n="75" d="100"/>
          <a:sy n="75" d="100"/>
        </p:scale>
        <p:origin x="3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B3DA-47B4-588E-7C81-BCFEFE19A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B0C3C-9514-5F96-3C6D-4FDA526A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9F86-84B4-5A52-5AC3-49CADF8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DF0C-A2D8-AA53-AA30-333BF275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42A4-09AC-6F10-F868-3126DC21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8B4F-F6EA-1BCA-F1D7-E8D29BD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C902-2DD8-14D6-95E1-9951879D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983B-8669-5653-3DE8-8D2D026F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ADB5-3A06-3A6A-4179-DD8DEC98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3169-C9F3-B5AA-60F5-0B0E9EC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34850-7B80-6F48-C720-69C238619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310B2-FBD1-09A4-E354-620F3618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399E-32AB-00D6-7991-5A9A281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3058-9435-8F7E-1B2E-B48C1BEC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B91B-C441-EF88-EA82-34B56F41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59D3-73A2-D1ED-D5AF-1518FDA1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0D74-2968-2451-4C31-DE905017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BDAD-0491-A25B-AB3D-A84513F3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B606-432A-B3DE-B224-580CB2E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FBB-9493-DE15-2880-FC71F856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A11-D896-B07E-8B02-E050FD10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B26B-630B-BD99-FF9D-7C65151C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EBDB-F66D-73BE-DAC6-D2B6B9EC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7D07-1D6F-E0AB-9DF0-54A71322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7979-BF81-C9D7-F284-DB3091F2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4EE1-EF74-0A77-AFC0-BA61FA4C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481E-051D-7AF9-7852-B822C117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1C1E-A772-5C0D-F6D4-1E1569FB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FB96-EAFB-D75B-CA33-308F9408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85B6-9147-400D-71A4-4D98BD7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B9A2-50B2-15EA-0306-58AB0A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3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F64-8F32-DE77-8D3E-11725CA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9FB3-3E92-CB51-0086-D21A25EF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27C84-35D1-F998-5CE8-CFA0B43E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70A1F-A5CB-E9AF-255D-7D036653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074A7-065A-B39D-8979-77697176F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37BC6-5B4E-1755-A03A-86657DC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0A86-E5CF-9883-5E5E-88838DB0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D5108-509D-5E23-CC49-1F0A3438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72F-E95B-8FA3-937D-6123E423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D9952-D7AE-7E83-A58D-20C48041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E565-7B51-74C1-078E-24393BF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0C66-0898-4F8F-F8F9-3EC7C187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22E21-50DE-F6DA-BCBB-D710980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7FD5-341F-D4FC-C3EF-E8C519AC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DC878-0349-537C-7E01-960F0D7E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4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A6DF-4372-CD46-FB16-45CC8C44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F995-C18B-4FDA-9548-979543F4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C71E-A732-E54B-56BB-01F893EC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537FB-B2A6-793A-4B9F-64CC56A4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6FAA-F0C8-80BB-87AE-DF7D68B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908BB-79ED-B33E-9D77-F2794DEC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F8A-1106-0B48-677E-3BF8749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04C5A-3E1A-1885-7083-CE12FCDA7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4450-84E5-3CA4-C8FC-BF3E39AC0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43DB-6390-3E2C-052B-EE8DC9AB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810D-CB84-191A-D98A-954AF988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AF9E-2045-870F-0D59-74B4772E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E595A-50A5-E59F-4A08-96FE9EB6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33A7-101A-D764-9D91-90622CDC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BBB9-2A99-11DB-1A63-BD413311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E2A1-A582-4192-B739-97BBF23CE45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E963-35FD-D88D-46F6-8DDC1ACE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CF54-DDAB-632A-9E9C-0D9D10178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9C2C-7BAF-4F6C-A759-B6D7B0214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C6FE9-869C-E707-5CD7-C8020267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0116-4B69-3343-BC9B-90FC252F4DB7}"/>
              </a:ext>
            </a:extLst>
          </p:cNvPr>
          <p:cNvSpPr txBox="1"/>
          <p:nvPr/>
        </p:nvSpPr>
        <p:spPr>
          <a:xfrm flipH="1">
            <a:off x="800977" y="6088493"/>
            <a:ext cx="359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Impact" panose="020B0806030902050204" pitchFamily="34" charset="0"/>
              </a:rPr>
              <a:t>Where’s</a:t>
            </a:r>
            <a:r>
              <a:rPr lang="en-IN" sz="3600" dirty="0">
                <a:solidFill>
                  <a:schemeClr val="bg1"/>
                </a:solidFill>
                <a:latin typeface="Impact" panose="020B0806030902050204" pitchFamily="34" charset="0"/>
              </a:rPr>
              <a:t> Waldo?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592EA-1834-7717-A937-2B0D9BA752AA}"/>
              </a:ext>
            </a:extLst>
          </p:cNvPr>
          <p:cNvSpPr txBox="1"/>
          <p:nvPr/>
        </p:nvSpPr>
        <p:spPr>
          <a:xfrm flipH="1">
            <a:off x="6444761" y="6088494"/>
            <a:ext cx="581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Impact" panose="020B0806030902050204" pitchFamily="34" charset="0"/>
              </a:rPr>
              <a:t>Do you know </a:t>
            </a:r>
            <a:r>
              <a:rPr lang="en-IN" sz="3600" dirty="0">
                <a:solidFill>
                  <a:schemeClr val="bg1"/>
                </a:solidFill>
                <a:latin typeface="Impact" panose="020B0806030902050204" pitchFamily="34" charset="0"/>
              </a:rPr>
              <a:t>where Waldo is?</a:t>
            </a:r>
          </a:p>
        </p:txBody>
      </p:sp>
    </p:spTree>
    <p:extLst>
      <p:ext uri="{BB962C8B-B14F-4D97-AF65-F5344CB8AC3E}">
        <p14:creationId xmlns:p14="http://schemas.microsoft.com/office/powerpoint/2010/main" val="32489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5EFCC8-FD8A-1485-4FED-C7F9961B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b="7404"/>
          <a:stretch>
            <a:fillRect/>
          </a:stretch>
        </p:blipFill>
        <p:spPr>
          <a:xfrm>
            <a:off x="105506" y="193431"/>
            <a:ext cx="11705493" cy="650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082C63-16E6-9B18-4B82-B4BF29F3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0" t="487" r="6480" b="-487"/>
          <a:stretch>
            <a:fillRect/>
          </a:stretch>
        </p:blipFill>
        <p:spPr>
          <a:xfrm>
            <a:off x="1101970" y="515229"/>
            <a:ext cx="10125807" cy="54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63CA-80A7-49C1-719C-C5C6F3A4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F4031F-B145-807A-42B7-16C7CB30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b="7404"/>
          <a:stretch>
            <a:fillRect/>
          </a:stretch>
        </p:blipFill>
        <p:spPr>
          <a:xfrm>
            <a:off x="105506" y="193431"/>
            <a:ext cx="11705493" cy="650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6ACC1-3ECC-CD60-BBC2-587730A37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0" t="487" r="6480" b="-487"/>
          <a:stretch>
            <a:fillRect/>
          </a:stretch>
        </p:blipFill>
        <p:spPr>
          <a:xfrm>
            <a:off x="1101970" y="515229"/>
            <a:ext cx="10125807" cy="54129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CC44B4-644A-794C-F7D8-EB10AD5A2623}"/>
              </a:ext>
            </a:extLst>
          </p:cNvPr>
          <p:cNvSpPr/>
          <p:nvPr/>
        </p:nvSpPr>
        <p:spPr>
          <a:xfrm>
            <a:off x="7877908" y="3701562"/>
            <a:ext cx="1125415" cy="162657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9C172-6AAE-D5C5-4AE8-1265B33BAFFD}"/>
              </a:ext>
            </a:extLst>
          </p:cNvPr>
          <p:cNvSpPr txBox="1"/>
          <p:nvPr/>
        </p:nvSpPr>
        <p:spPr>
          <a:xfrm flipH="1">
            <a:off x="9100915" y="4191684"/>
            <a:ext cx="112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(5,2)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EBD6D-B9E0-5234-4DC3-57FA22FC8279}"/>
              </a:ext>
            </a:extLst>
          </p:cNvPr>
          <p:cNvSpPr/>
          <p:nvPr/>
        </p:nvSpPr>
        <p:spPr>
          <a:xfrm>
            <a:off x="5002823" y="2154115"/>
            <a:ext cx="3358662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6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D448-3154-0501-5C42-C0C3B55B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34D3B0-8274-278B-AB0E-9535CAA9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b="7404"/>
          <a:stretch>
            <a:fillRect/>
          </a:stretch>
        </p:blipFill>
        <p:spPr>
          <a:xfrm>
            <a:off x="105506" y="193431"/>
            <a:ext cx="11705493" cy="6505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B0576-B32A-060C-17F0-A51427D0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0" y="1741157"/>
            <a:ext cx="2585283" cy="3375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D42D7-3474-FF5E-1DB1-0CB7CD0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22" y="439614"/>
            <a:ext cx="7323993" cy="3851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24E0B8-33C2-E196-B744-19B487837DCB}"/>
              </a:ext>
            </a:extLst>
          </p:cNvPr>
          <p:cNvSpPr txBox="1"/>
          <p:nvPr/>
        </p:nvSpPr>
        <p:spPr>
          <a:xfrm>
            <a:off x="6450795" y="4332013"/>
            <a:ext cx="247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3675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C2CDD-7DEF-EDB6-7357-E795429DD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DED4E7-1441-2A3B-12ED-CD0A1D1B5A86}"/>
              </a:ext>
            </a:extLst>
          </p:cNvPr>
          <p:cNvSpPr/>
          <p:nvPr/>
        </p:nvSpPr>
        <p:spPr>
          <a:xfrm>
            <a:off x="6479930" y="2639806"/>
            <a:ext cx="5354516" cy="375431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61EF9-A183-FDD8-18CD-F3E26D3835A9}"/>
              </a:ext>
            </a:extLst>
          </p:cNvPr>
          <p:cNvSpPr/>
          <p:nvPr/>
        </p:nvSpPr>
        <p:spPr>
          <a:xfrm>
            <a:off x="870438" y="2646485"/>
            <a:ext cx="5354516" cy="375431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53A24-4908-A156-8E10-AC8108B3D9A9}"/>
              </a:ext>
            </a:extLst>
          </p:cNvPr>
          <p:cNvSpPr txBox="1"/>
          <p:nvPr/>
        </p:nvSpPr>
        <p:spPr>
          <a:xfrm>
            <a:off x="1266092" y="817685"/>
            <a:ext cx="10222524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Are you above 18 and were located at the Scalar School of Technology at the time of registration?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4F5C2-D57D-64B4-1124-FB020874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61" y="2833237"/>
            <a:ext cx="5073640" cy="336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3712C-A2BC-C1CC-2D58-37261E6E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920" t="14127" r="12053" b="17388"/>
          <a:stretch>
            <a:fillRect/>
          </a:stretch>
        </p:blipFill>
        <p:spPr>
          <a:xfrm>
            <a:off x="6611815" y="2833237"/>
            <a:ext cx="5090747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01D335-E01F-F531-C2F3-2BBC2687183B}"/>
              </a:ext>
            </a:extLst>
          </p:cNvPr>
          <p:cNvSpPr txBox="1"/>
          <p:nvPr/>
        </p:nvSpPr>
        <p:spPr>
          <a:xfrm>
            <a:off x="426507" y="443612"/>
            <a:ext cx="5899478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FF00"/>
                </a:solidFill>
              </a:rPr>
              <a:t>Problem Statement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1861B-E187-CC91-6914-E6394F480ABA}"/>
              </a:ext>
            </a:extLst>
          </p:cNvPr>
          <p:cNvSpPr txBox="1"/>
          <p:nvPr/>
        </p:nvSpPr>
        <p:spPr>
          <a:xfrm>
            <a:off x="426507" y="1717539"/>
            <a:ext cx="3430598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Privacy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DE535-B310-E308-B7ED-022A0FE663F5}"/>
              </a:ext>
            </a:extLst>
          </p:cNvPr>
          <p:cNvSpPr txBox="1"/>
          <p:nvPr/>
        </p:nvSpPr>
        <p:spPr>
          <a:xfrm>
            <a:off x="426507" y="2675683"/>
            <a:ext cx="6772316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Over-sharing of sensitive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B3D85-7296-AEA6-2FEA-CC3181CD0386}"/>
              </a:ext>
            </a:extLst>
          </p:cNvPr>
          <p:cNvSpPr txBox="1"/>
          <p:nvPr/>
        </p:nvSpPr>
        <p:spPr>
          <a:xfrm>
            <a:off x="426507" y="3633827"/>
            <a:ext cx="5359151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Explicit consent of Proof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9D9B5-C8A0-19BC-4842-39A92FF81A0C}"/>
              </a:ext>
            </a:extLst>
          </p:cNvPr>
          <p:cNvSpPr txBox="1"/>
          <p:nvPr/>
        </p:nvSpPr>
        <p:spPr>
          <a:xfrm>
            <a:off x="426507" y="4591971"/>
            <a:ext cx="7861283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Re-usability and Tampering of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F98FD-3281-030C-DC60-79C6639F0974}"/>
              </a:ext>
            </a:extLst>
          </p:cNvPr>
          <p:cNvSpPr txBox="1"/>
          <p:nvPr/>
        </p:nvSpPr>
        <p:spPr>
          <a:xfrm>
            <a:off x="426507" y="5550115"/>
            <a:ext cx="8135604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Centralization &amp;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9357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BDECB85-1B35-004B-74A1-4EB14C143901}"/>
              </a:ext>
            </a:extLst>
          </p:cNvPr>
          <p:cNvSpPr/>
          <p:nvPr/>
        </p:nvSpPr>
        <p:spPr>
          <a:xfrm>
            <a:off x="2693324" y="3916338"/>
            <a:ext cx="6342611" cy="267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C8F6A0-AF99-5740-609B-4FAA80836715}"/>
              </a:ext>
            </a:extLst>
          </p:cNvPr>
          <p:cNvSpPr/>
          <p:nvPr/>
        </p:nvSpPr>
        <p:spPr>
          <a:xfrm>
            <a:off x="2693324" y="1093685"/>
            <a:ext cx="6342611" cy="267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BEC4D-3CEB-8A6E-A4F9-6BAD06655EBF}"/>
              </a:ext>
            </a:extLst>
          </p:cNvPr>
          <p:cNvSpPr txBox="1"/>
          <p:nvPr/>
        </p:nvSpPr>
        <p:spPr>
          <a:xfrm>
            <a:off x="3318057" y="415666"/>
            <a:ext cx="4843761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GOVERNMENT – BHARAT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C82F-6B48-B744-98B4-B25E7A2EE287}"/>
              </a:ext>
            </a:extLst>
          </p:cNvPr>
          <p:cNvSpPr txBox="1"/>
          <p:nvPr/>
        </p:nvSpPr>
        <p:spPr>
          <a:xfrm>
            <a:off x="4585747" y="1544173"/>
            <a:ext cx="2474635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Aadhar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87ED2-9C0C-7FB5-B35C-7C3EAD0CA18D}"/>
              </a:ext>
            </a:extLst>
          </p:cNvPr>
          <p:cNvSpPr txBox="1"/>
          <p:nvPr/>
        </p:nvSpPr>
        <p:spPr>
          <a:xfrm>
            <a:off x="5371300" y="1226923"/>
            <a:ext cx="903530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0048D-5287-913F-202C-312E9029881C}"/>
              </a:ext>
            </a:extLst>
          </p:cNvPr>
          <p:cNvSpPr txBox="1"/>
          <p:nvPr/>
        </p:nvSpPr>
        <p:spPr>
          <a:xfrm>
            <a:off x="4968132" y="4041773"/>
            <a:ext cx="1543609" cy="2616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Service Providers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DB6A62-3F82-607E-FF89-8B3251B32A2B}"/>
              </a:ext>
            </a:extLst>
          </p:cNvPr>
          <p:cNvGrpSpPr/>
          <p:nvPr/>
        </p:nvGrpSpPr>
        <p:grpSpPr>
          <a:xfrm>
            <a:off x="3029670" y="4574645"/>
            <a:ext cx="5720857" cy="261610"/>
            <a:chOff x="3105976" y="5244315"/>
            <a:chExt cx="5720857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E38F81-3340-C32A-2DBB-68EB3DFEA264}"/>
                </a:ext>
              </a:extLst>
            </p:cNvPr>
            <p:cNvSpPr txBox="1"/>
            <p:nvPr/>
          </p:nvSpPr>
          <p:spPr>
            <a:xfrm>
              <a:off x="3105976" y="5244315"/>
              <a:ext cx="983885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4CE0F0-BB3B-27CD-B81C-54BB11CB2F6F}"/>
                </a:ext>
              </a:extLst>
            </p:cNvPr>
            <p:cNvSpPr txBox="1"/>
            <p:nvPr/>
          </p:nvSpPr>
          <p:spPr>
            <a:xfrm>
              <a:off x="4409687" y="5244315"/>
              <a:ext cx="983885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553CC-105C-A96D-0FB0-AEA8DB20C188}"/>
                </a:ext>
              </a:extLst>
            </p:cNvPr>
            <p:cNvSpPr txBox="1"/>
            <p:nvPr/>
          </p:nvSpPr>
          <p:spPr>
            <a:xfrm>
              <a:off x="5713398" y="5244315"/>
              <a:ext cx="1268010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Education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B4F1A-C3AF-FE05-6959-10B52DB518BF}"/>
                </a:ext>
              </a:extLst>
            </p:cNvPr>
            <p:cNvSpPr txBox="1"/>
            <p:nvPr/>
          </p:nvSpPr>
          <p:spPr>
            <a:xfrm>
              <a:off x="7301234" y="5244315"/>
              <a:ext cx="1525599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Employment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E9DE15-0D87-2D43-AB3C-BDBBEDB12D64}"/>
              </a:ext>
            </a:extLst>
          </p:cNvPr>
          <p:cNvGrpSpPr/>
          <p:nvPr/>
        </p:nvGrpSpPr>
        <p:grpSpPr>
          <a:xfrm>
            <a:off x="3029670" y="5013199"/>
            <a:ext cx="5720857" cy="261610"/>
            <a:chOff x="3105976" y="5244315"/>
            <a:chExt cx="5720857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1A54D-333B-1F32-CF55-75F2DAC8F0F3}"/>
                </a:ext>
              </a:extLst>
            </p:cNvPr>
            <p:cNvSpPr txBox="1"/>
            <p:nvPr/>
          </p:nvSpPr>
          <p:spPr>
            <a:xfrm>
              <a:off x="3105976" y="5244315"/>
              <a:ext cx="983885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UPI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82ABD1-5E75-870D-0CCB-D36C1024AE6B}"/>
                </a:ext>
              </a:extLst>
            </p:cNvPr>
            <p:cNvSpPr txBox="1"/>
            <p:nvPr/>
          </p:nvSpPr>
          <p:spPr>
            <a:xfrm>
              <a:off x="4409687" y="5244315"/>
              <a:ext cx="983885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Fortis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A8503F-D40D-8C07-2FBC-5974422A6A62}"/>
                </a:ext>
              </a:extLst>
            </p:cNvPr>
            <p:cNvSpPr txBox="1"/>
            <p:nvPr/>
          </p:nvSpPr>
          <p:spPr>
            <a:xfrm>
              <a:off x="5713398" y="5244315"/>
              <a:ext cx="1268010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IITs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9BB81-FD44-54AA-4708-F00DE5769FFD}"/>
                </a:ext>
              </a:extLst>
            </p:cNvPr>
            <p:cNvSpPr txBox="1"/>
            <p:nvPr/>
          </p:nvSpPr>
          <p:spPr>
            <a:xfrm>
              <a:off x="7301234" y="5244315"/>
              <a:ext cx="1525599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LinkedIn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5E03B2-4182-AAD8-F029-BEE480DCFABA}"/>
              </a:ext>
            </a:extLst>
          </p:cNvPr>
          <p:cNvSpPr txBox="1"/>
          <p:nvPr/>
        </p:nvSpPr>
        <p:spPr>
          <a:xfrm>
            <a:off x="1462310" y="302112"/>
            <a:ext cx="101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Web2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718BA-FAA0-A4D8-DCD9-1758C8B30164}"/>
              </a:ext>
            </a:extLst>
          </p:cNvPr>
          <p:cNvSpPr txBox="1"/>
          <p:nvPr/>
        </p:nvSpPr>
        <p:spPr>
          <a:xfrm>
            <a:off x="9094890" y="333750"/>
            <a:ext cx="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FF00"/>
                </a:solidFill>
              </a:defRPr>
            </a:lvl1pPr>
          </a:lstStyle>
          <a:p>
            <a:r>
              <a:rPr lang="en-IN" dirty="0">
                <a:solidFill>
                  <a:srgbClr val="00B050"/>
                </a:solidFill>
              </a:rPr>
              <a:t>Web3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52D414-270A-E7C2-93E4-DF2CF06D3545}"/>
              </a:ext>
            </a:extLst>
          </p:cNvPr>
          <p:cNvSpPr/>
          <p:nvPr/>
        </p:nvSpPr>
        <p:spPr>
          <a:xfrm>
            <a:off x="3142211" y="163613"/>
            <a:ext cx="5195454" cy="76571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239681-C3F7-6526-19EE-2FB5CEE1564C}"/>
              </a:ext>
            </a:extLst>
          </p:cNvPr>
          <p:cNvGrpSpPr/>
          <p:nvPr/>
        </p:nvGrpSpPr>
        <p:grpSpPr>
          <a:xfrm>
            <a:off x="2772038" y="2273822"/>
            <a:ext cx="6185181" cy="269433"/>
            <a:chOff x="2965939" y="2025681"/>
            <a:chExt cx="6185181" cy="2694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E0C42-1A74-0EC1-C5EE-41480A6D0DDD}"/>
                </a:ext>
              </a:extLst>
            </p:cNvPr>
            <p:cNvSpPr txBox="1"/>
            <p:nvPr/>
          </p:nvSpPr>
          <p:spPr>
            <a:xfrm>
              <a:off x="2965939" y="2033504"/>
              <a:ext cx="769780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72775-29CE-BBD9-272E-64FE3ABD1E2D}"/>
                </a:ext>
              </a:extLst>
            </p:cNvPr>
            <p:cNvSpPr txBox="1"/>
            <p:nvPr/>
          </p:nvSpPr>
          <p:spPr>
            <a:xfrm>
              <a:off x="3860412" y="2033504"/>
              <a:ext cx="818475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5FA07-8F10-BF0D-24E5-27BFBC4CE556}"/>
                </a:ext>
              </a:extLst>
            </p:cNvPr>
            <p:cNvSpPr txBox="1"/>
            <p:nvPr/>
          </p:nvSpPr>
          <p:spPr>
            <a:xfrm>
              <a:off x="4806883" y="2025681"/>
              <a:ext cx="992076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Signature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E432E3-5D7B-9CA2-3B73-4F262E32D807}"/>
                </a:ext>
              </a:extLst>
            </p:cNvPr>
            <p:cNvSpPr txBox="1"/>
            <p:nvPr/>
          </p:nvSpPr>
          <p:spPr>
            <a:xfrm>
              <a:off x="5925964" y="2025681"/>
              <a:ext cx="992076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33F0B-6EBD-109B-34E5-16CA5539C382}"/>
                </a:ext>
              </a:extLst>
            </p:cNvPr>
            <p:cNvSpPr txBox="1"/>
            <p:nvPr/>
          </p:nvSpPr>
          <p:spPr>
            <a:xfrm>
              <a:off x="7045045" y="2033504"/>
              <a:ext cx="992076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Gender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8A8D69-AB58-F488-D887-DEAD4D883325}"/>
                </a:ext>
              </a:extLst>
            </p:cNvPr>
            <p:cNvSpPr txBox="1"/>
            <p:nvPr/>
          </p:nvSpPr>
          <p:spPr>
            <a:xfrm>
              <a:off x="8159044" y="2025681"/>
              <a:ext cx="992076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Picture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D61CA6-80F5-F76D-D9CB-48DAA101B12B}"/>
              </a:ext>
            </a:extLst>
          </p:cNvPr>
          <p:cNvGrpSpPr/>
          <p:nvPr/>
        </p:nvGrpSpPr>
        <p:grpSpPr>
          <a:xfrm>
            <a:off x="2772038" y="2875462"/>
            <a:ext cx="6185181" cy="438710"/>
            <a:chOff x="2965939" y="2025681"/>
            <a:chExt cx="6185181" cy="4387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322622-CDF1-3B23-4703-CEFF50D52213}"/>
                </a:ext>
              </a:extLst>
            </p:cNvPr>
            <p:cNvSpPr txBox="1"/>
            <p:nvPr/>
          </p:nvSpPr>
          <p:spPr>
            <a:xfrm>
              <a:off x="2965939" y="2033504"/>
              <a:ext cx="769780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Location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C1E543-3F3A-D78F-C123-99D2F044396F}"/>
                </a:ext>
              </a:extLst>
            </p:cNvPr>
            <p:cNvSpPr txBox="1"/>
            <p:nvPr/>
          </p:nvSpPr>
          <p:spPr>
            <a:xfrm>
              <a:off x="3860412" y="2033504"/>
              <a:ext cx="818475" cy="4308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Financial History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B06148-9186-E6B0-FF12-F828AE0E47A9}"/>
                </a:ext>
              </a:extLst>
            </p:cNvPr>
            <p:cNvSpPr txBox="1"/>
            <p:nvPr/>
          </p:nvSpPr>
          <p:spPr>
            <a:xfrm>
              <a:off x="4806883" y="2025681"/>
              <a:ext cx="992076" cy="4308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Medical History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3C9ED-3692-5ED1-D8CC-DEC982B6221D}"/>
                </a:ext>
              </a:extLst>
            </p:cNvPr>
            <p:cNvSpPr txBox="1"/>
            <p:nvPr/>
          </p:nvSpPr>
          <p:spPr>
            <a:xfrm>
              <a:off x="5925964" y="2025681"/>
              <a:ext cx="992076" cy="4308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Academic</a:t>
              </a:r>
            </a:p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History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D1616E-A97A-E192-CD52-003344B1900A}"/>
                </a:ext>
              </a:extLst>
            </p:cNvPr>
            <p:cNvSpPr txBox="1"/>
            <p:nvPr/>
          </p:nvSpPr>
          <p:spPr>
            <a:xfrm>
              <a:off x="7045045" y="2033504"/>
              <a:ext cx="992076" cy="4308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Employment</a:t>
              </a:r>
            </a:p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History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929C1D-4C47-4667-6E75-E226FE3CECC3}"/>
                </a:ext>
              </a:extLst>
            </p:cNvPr>
            <p:cNvSpPr txBox="1"/>
            <p:nvPr/>
          </p:nvSpPr>
          <p:spPr>
            <a:xfrm>
              <a:off x="8159044" y="2025681"/>
              <a:ext cx="992076" cy="2616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</a:rPr>
                <a:t>Picture</a:t>
              </a:r>
            </a:p>
          </p:txBody>
        </p:sp>
      </p:grp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A0BF9B80-7269-01FF-A6AA-54E9C199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6212" y="1330712"/>
            <a:ext cx="579170" cy="579170"/>
          </a:xfrm>
          <a:prstGeom prst="rect">
            <a:avLst/>
          </a:prstGeom>
        </p:spPr>
      </p:pic>
      <p:pic>
        <p:nvPicPr>
          <p:cNvPr id="21" name="Graphic 20" descr="Lock">
            <a:extLst>
              <a:ext uri="{FF2B5EF4-FFF2-40B4-BE49-F238E27FC236}">
                <a16:creationId xmlns:a16="http://schemas.microsoft.com/office/drawing/2014/main" id="{DD4AA4CA-B32B-19BA-630B-FD14B515D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1575" y="3151850"/>
            <a:ext cx="579170" cy="57917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13E0681B-94B8-F569-E405-FEC1FA6F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343" y="1701266"/>
            <a:ext cx="579170" cy="57917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2E9E20F-5CE2-BEF1-755C-D0F5880B9D2F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2693324" y="2431114"/>
            <a:ext cx="12700" cy="2822653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lind">
            <a:extLst>
              <a:ext uri="{FF2B5EF4-FFF2-40B4-BE49-F238E27FC236}">
                <a16:creationId xmlns:a16="http://schemas.microsoft.com/office/drawing/2014/main" id="{96D91558-2E91-005D-1414-72A80E1D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7979" y="217278"/>
            <a:ext cx="658385" cy="65838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3A8911-0347-0512-59E9-9FA4D533C6C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026232" y="1674978"/>
            <a:ext cx="255951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3DE1E1-5B44-EE18-F5E4-1C6EF0014858}"/>
              </a:ext>
            </a:extLst>
          </p:cNvPr>
          <p:cNvSpPr txBox="1"/>
          <p:nvPr/>
        </p:nvSpPr>
        <p:spPr>
          <a:xfrm>
            <a:off x="716437" y="1544173"/>
            <a:ext cx="107524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Digi Locker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F1D82-5015-A2D5-112E-7480EFFF9DE8}"/>
              </a:ext>
            </a:extLst>
          </p:cNvPr>
          <p:cNvSpPr txBox="1"/>
          <p:nvPr/>
        </p:nvSpPr>
        <p:spPr>
          <a:xfrm>
            <a:off x="605818" y="2431114"/>
            <a:ext cx="1263646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Privacy Control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4FB36C-E7C8-9266-70FF-AAEDC41E3A08}"/>
              </a:ext>
            </a:extLst>
          </p:cNvPr>
          <p:cNvSpPr txBox="1"/>
          <p:nvPr/>
        </p:nvSpPr>
        <p:spPr>
          <a:xfrm>
            <a:off x="573501" y="2913007"/>
            <a:ext cx="1530370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Over-sharing of sensitive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662031-8955-8364-5D6C-E39100ECFFBA}"/>
              </a:ext>
            </a:extLst>
          </p:cNvPr>
          <p:cNvSpPr txBox="1"/>
          <p:nvPr/>
        </p:nvSpPr>
        <p:spPr>
          <a:xfrm>
            <a:off x="573501" y="3581748"/>
            <a:ext cx="1777618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Explicit consent of Proof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927323-E676-A65A-5641-64A60974CF4F}"/>
              </a:ext>
            </a:extLst>
          </p:cNvPr>
          <p:cNvSpPr txBox="1"/>
          <p:nvPr/>
        </p:nvSpPr>
        <p:spPr>
          <a:xfrm>
            <a:off x="573501" y="4083521"/>
            <a:ext cx="1555772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Re-usability and Tampering of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612BF7-6425-866E-5935-6EB15FE0F7C4}"/>
              </a:ext>
            </a:extLst>
          </p:cNvPr>
          <p:cNvSpPr txBox="1"/>
          <p:nvPr/>
        </p:nvSpPr>
        <p:spPr>
          <a:xfrm>
            <a:off x="537590" y="4744855"/>
            <a:ext cx="1777618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Centralization &amp; single point of failure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6F64962-E9CF-E17F-9056-950C5921FA95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>
            <a:off x="9035935" y="2431115"/>
            <a:ext cx="12700" cy="2822653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050C4D-568E-FE2F-8C8A-9F0728662491}"/>
              </a:ext>
            </a:extLst>
          </p:cNvPr>
          <p:cNvSpPr txBox="1"/>
          <p:nvPr/>
        </p:nvSpPr>
        <p:spPr>
          <a:xfrm>
            <a:off x="9598680" y="3205395"/>
            <a:ext cx="1042968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Consent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9FF6DC-B7AB-F490-A428-8DE684DB892C}"/>
              </a:ext>
            </a:extLst>
          </p:cNvPr>
          <p:cNvSpPr txBox="1"/>
          <p:nvPr/>
        </p:nvSpPr>
        <p:spPr>
          <a:xfrm>
            <a:off x="9598680" y="3678518"/>
            <a:ext cx="1170562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C7D31C-7D26-BB6B-B045-6F96778393CB}"/>
              </a:ext>
            </a:extLst>
          </p:cNvPr>
          <p:cNvSpPr txBox="1"/>
          <p:nvPr/>
        </p:nvSpPr>
        <p:spPr>
          <a:xfrm>
            <a:off x="9590849" y="4151641"/>
            <a:ext cx="1042968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PROOF</a:t>
            </a:r>
          </a:p>
        </p:txBody>
      </p:sp>
      <p:pic>
        <p:nvPicPr>
          <p:cNvPr id="65" name="Graphic 64" descr="Eye">
            <a:extLst>
              <a:ext uri="{FF2B5EF4-FFF2-40B4-BE49-F238E27FC236}">
                <a16:creationId xmlns:a16="http://schemas.microsoft.com/office/drawing/2014/main" id="{FBB32624-A5B9-3986-0DCB-C9BF6EA57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3511" y="229088"/>
            <a:ext cx="634449" cy="63444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4A2993-8DE6-A5CC-3165-50213455D2F7}"/>
              </a:ext>
            </a:extLst>
          </p:cNvPr>
          <p:cNvCxnSpPr>
            <a:cxnSpLocks/>
          </p:cNvCxnSpPr>
          <p:nvPr/>
        </p:nvCxnSpPr>
        <p:spPr>
          <a:xfrm>
            <a:off x="7700840" y="1683656"/>
            <a:ext cx="2236734" cy="16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698158-209A-ECFD-1CD3-E1755F6D7F2B}"/>
              </a:ext>
            </a:extLst>
          </p:cNvPr>
          <p:cNvSpPr txBox="1"/>
          <p:nvPr/>
        </p:nvSpPr>
        <p:spPr>
          <a:xfrm>
            <a:off x="10120164" y="1430088"/>
            <a:ext cx="1323106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Inter Planetary File System</a:t>
            </a:r>
          </a:p>
        </p:txBody>
      </p:sp>
    </p:spTree>
    <p:extLst>
      <p:ext uri="{BB962C8B-B14F-4D97-AF65-F5344CB8AC3E}">
        <p14:creationId xmlns:p14="http://schemas.microsoft.com/office/powerpoint/2010/main" val="137109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AB226-4566-29BB-2029-5D1439B2E475}"/>
              </a:ext>
            </a:extLst>
          </p:cNvPr>
          <p:cNvSpPr/>
          <p:nvPr/>
        </p:nvSpPr>
        <p:spPr>
          <a:xfrm>
            <a:off x="576606" y="414779"/>
            <a:ext cx="4242062" cy="38838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A39F97FE-0F11-1836-C0CC-CA9C4475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786" y="645454"/>
            <a:ext cx="1318846" cy="131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0518B-C903-9FEF-2056-49770FDA9D4F}"/>
              </a:ext>
            </a:extLst>
          </p:cNvPr>
          <p:cNvSpPr txBox="1"/>
          <p:nvPr/>
        </p:nvSpPr>
        <p:spPr>
          <a:xfrm>
            <a:off x="1490470" y="2273824"/>
            <a:ext cx="111026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4A830-5D26-76F6-E9CD-E44C0080F83D}"/>
              </a:ext>
            </a:extLst>
          </p:cNvPr>
          <p:cNvSpPr txBox="1"/>
          <p:nvPr/>
        </p:nvSpPr>
        <p:spPr>
          <a:xfrm>
            <a:off x="2666209" y="2273824"/>
            <a:ext cx="111026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B109B-CABB-05F6-5706-BD80282E2B4B}"/>
              </a:ext>
            </a:extLst>
          </p:cNvPr>
          <p:cNvSpPr txBox="1"/>
          <p:nvPr/>
        </p:nvSpPr>
        <p:spPr>
          <a:xfrm>
            <a:off x="1832536" y="1882204"/>
            <a:ext cx="1536388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Aadhar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27D89-B079-6630-735A-C6357251024D}"/>
              </a:ext>
            </a:extLst>
          </p:cNvPr>
          <p:cNvSpPr/>
          <p:nvPr/>
        </p:nvSpPr>
        <p:spPr>
          <a:xfrm>
            <a:off x="7373332" y="414779"/>
            <a:ext cx="4242062" cy="38838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Factory">
            <a:extLst>
              <a:ext uri="{FF2B5EF4-FFF2-40B4-BE49-F238E27FC236}">
                <a16:creationId xmlns:a16="http://schemas.microsoft.com/office/drawing/2014/main" id="{4D777830-BCE3-9622-F178-A6E656F62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7056" y="587590"/>
            <a:ext cx="1294614" cy="12946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3E0F6A-998F-FF86-1D42-7822A09B4EE2}"/>
              </a:ext>
            </a:extLst>
          </p:cNvPr>
          <p:cNvSpPr txBox="1"/>
          <p:nvPr/>
        </p:nvSpPr>
        <p:spPr>
          <a:xfrm>
            <a:off x="7628943" y="1936251"/>
            <a:ext cx="3793695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ARE YOU </a:t>
            </a:r>
            <a:r>
              <a:rPr lang="en-IN" sz="2400" dirty="0">
                <a:solidFill>
                  <a:srgbClr val="FF0000"/>
                </a:solidFill>
              </a:rPr>
              <a:t>18+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&amp;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WERE YOU WITHIN </a:t>
            </a:r>
            <a:r>
              <a:rPr lang="en-IN" sz="2400" dirty="0">
                <a:solidFill>
                  <a:srgbClr val="FF0000"/>
                </a:solidFill>
              </a:rPr>
              <a:t>50m OF MY LOCATION</a:t>
            </a:r>
            <a:r>
              <a:rPr lang="en-IN" sz="2400" dirty="0">
                <a:solidFill>
                  <a:schemeClr val="bg1"/>
                </a:solidFill>
              </a:rPr>
              <a:t> WHEN YOU CONSENTED TO THIS QUESTION?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89B104-8F61-3922-8732-2079E2C89AFC}"/>
              </a:ext>
            </a:extLst>
          </p:cNvPr>
          <p:cNvCxnSpPr/>
          <p:nvPr/>
        </p:nvCxnSpPr>
        <p:spPr>
          <a:xfrm flipH="1">
            <a:off x="4941216" y="1646534"/>
            <a:ext cx="23095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84596A-A9D5-1F26-7483-80DD55BAEE95}"/>
              </a:ext>
            </a:extLst>
          </p:cNvPr>
          <p:cNvSpPr txBox="1"/>
          <p:nvPr/>
        </p:nvSpPr>
        <p:spPr>
          <a:xfrm>
            <a:off x="5308862" y="1304877"/>
            <a:ext cx="157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API CALL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60C9F-2109-ED35-0B19-7E2C3CABBFF5}"/>
              </a:ext>
            </a:extLst>
          </p:cNvPr>
          <p:cNvCxnSpPr>
            <a:cxnSpLocks/>
          </p:cNvCxnSpPr>
          <p:nvPr/>
        </p:nvCxnSpPr>
        <p:spPr>
          <a:xfrm>
            <a:off x="5075876" y="2817029"/>
            <a:ext cx="21749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1F586B-8F1C-409C-AF9E-8E1915793A2E}"/>
              </a:ext>
            </a:extLst>
          </p:cNvPr>
          <p:cNvSpPr txBox="1"/>
          <p:nvPr/>
        </p:nvSpPr>
        <p:spPr>
          <a:xfrm>
            <a:off x="5308862" y="2475371"/>
            <a:ext cx="157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CONSENT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363A6DE-ABE0-E43F-D647-121AD5C159BF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3368924" y="2644647"/>
            <a:ext cx="1939938" cy="40251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E7E67C-F677-0634-C4AF-6F043190E1B3}"/>
              </a:ext>
            </a:extLst>
          </p:cNvPr>
          <p:cNvSpPr txBox="1"/>
          <p:nvPr/>
        </p:nvSpPr>
        <p:spPr>
          <a:xfrm>
            <a:off x="1832536" y="2893273"/>
            <a:ext cx="1536388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Session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4A34E-1405-5B18-8A05-0BC50B7ECA47}"/>
              </a:ext>
            </a:extLst>
          </p:cNvPr>
          <p:cNvSpPr txBox="1"/>
          <p:nvPr/>
        </p:nvSpPr>
        <p:spPr>
          <a:xfrm>
            <a:off x="1832536" y="3595948"/>
            <a:ext cx="1536388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Hashed CID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412ECC-DCA3-A29B-504F-7FD10CBFEEA5}"/>
              </a:ext>
            </a:extLst>
          </p:cNvPr>
          <p:cNvCxnSpPr>
            <a:cxnSpLocks/>
            <a:stCxn id="2" idx="2"/>
            <a:endCxn id="11" idx="2"/>
          </p:cNvCxnSpPr>
          <p:nvPr/>
        </p:nvCxnSpPr>
        <p:spPr>
          <a:xfrm rot="16200000" flipH="1">
            <a:off x="6096000" y="900260"/>
            <a:ext cx="12700" cy="6796726"/>
          </a:xfrm>
          <a:prstGeom prst="bentConnector3">
            <a:avLst>
              <a:gd name="adj1" fmla="val 310285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48382E-6516-EE8B-F4F8-C8CF9A14A8A6}"/>
              </a:ext>
            </a:extLst>
          </p:cNvPr>
          <p:cNvSpPr txBox="1"/>
          <p:nvPr/>
        </p:nvSpPr>
        <p:spPr>
          <a:xfrm>
            <a:off x="4032080" y="4782487"/>
            <a:ext cx="3596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CONSENT + SESSION TIMESTAMP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ZK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EB470-3F1E-BC6D-E864-EEE94951A957}"/>
              </a:ext>
            </a:extLst>
          </p:cNvPr>
          <p:cNvSpPr txBox="1"/>
          <p:nvPr/>
        </p:nvSpPr>
        <p:spPr>
          <a:xfrm>
            <a:off x="1667933" y="5367262"/>
            <a:ext cx="877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solution is Dynamic in nature as the location changes, a new session starts as per user consent and the Hashed CID changes.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This means, in every user consented session – a new (ZK) proof of user is submitted to the Service provider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5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9A12D-FEC0-B470-9ED9-9D63C5915AFD}"/>
              </a:ext>
            </a:extLst>
          </p:cNvPr>
          <p:cNvSpPr txBox="1"/>
          <p:nvPr/>
        </p:nvSpPr>
        <p:spPr>
          <a:xfrm>
            <a:off x="4532380" y="3014435"/>
            <a:ext cx="1656754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AI AGENT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2F673-6253-6692-53C7-D70AEE4C8B4A}"/>
              </a:ext>
            </a:extLst>
          </p:cNvPr>
          <p:cNvSpPr txBox="1"/>
          <p:nvPr/>
        </p:nvSpPr>
        <p:spPr>
          <a:xfrm>
            <a:off x="1055986" y="385310"/>
            <a:ext cx="2570692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Decentralized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F19B0-6944-3487-A5A3-13645A35E4DD}"/>
              </a:ext>
            </a:extLst>
          </p:cNvPr>
          <p:cNvSpPr txBox="1"/>
          <p:nvPr/>
        </p:nvSpPr>
        <p:spPr>
          <a:xfrm>
            <a:off x="1606520" y="1032575"/>
            <a:ext cx="1536388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Aadhar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E1367-991E-7CA1-C7F6-7329DE1BF216}"/>
              </a:ext>
            </a:extLst>
          </p:cNvPr>
          <p:cNvSpPr txBox="1"/>
          <p:nvPr/>
        </p:nvSpPr>
        <p:spPr>
          <a:xfrm>
            <a:off x="1177994" y="1410406"/>
            <a:ext cx="111026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9293C-B186-F708-B8A8-E235E4994E3B}"/>
              </a:ext>
            </a:extLst>
          </p:cNvPr>
          <p:cNvSpPr txBox="1"/>
          <p:nvPr/>
        </p:nvSpPr>
        <p:spPr>
          <a:xfrm>
            <a:off x="2353733" y="1410406"/>
            <a:ext cx="111026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60B20-4C8A-28C1-1B8D-F42A317139DB}"/>
              </a:ext>
            </a:extLst>
          </p:cNvPr>
          <p:cNvSpPr txBox="1"/>
          <p:nvPr/>
        </p:nvSpPr>
        <p:spPr>
          <a:xfrm>
            <a:off x="1303682" y="4971546"/>
            <a:ext cx="2189692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Public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5D534-E83B-330E-BED4-27F690FA72A8}"/>
              </a:ext>
            </a:extLst>
          </p:cNvPr>
          <p:cNvSpPr txBox="1"/>
          <p:nvPr/>
        </p:nvSpPr>
        <p:spPr>
          <a:xfrm>
            <a:off x="324509" y="5664977"/>
            <a:ext cx="818475" cy="430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Financial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0A320-3549-0F89-F27A-3609659B46E7}"/>
              </a:ext>
            </a:extLst>
          </p:cNvPr>
          <p:cNvSpPr txBox="1"/>
          <p:nvPr/>
        </p:nvSpPr>
        <p:spPr>
          <a:xfrm>
            <a:off x="1279447" y="5657154"/>
            <a:ext cx="992076" cy="430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Medical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A2625-F2F9-D30D-E0A9-F2FB64159CE1}"/>
              </a:ext>
            </a:extLst>
          </p:cNvPr>
          <p:cNvSpPr txBox="1"/>
          <p:nvPr/>
        </p:nvSpPr>
        <p:spPr>
          <a:xfrm>
            <a:off x="2398528" y="5657154"/>
            <a:ext cx="992076" cy="430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Academic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78045-0D20-DC7D-E1C9-66F8CEFCAA2A}"/>
              </a:ext>
            </a:extLst>
          </p:cNvPr>
          <p:cNvSpPr txBox="1"/>
          <p:nvPr/>
        </p:nvSpPr>
        <p:spPr>
          <a:xfrm>
            <a:off x="3517609" y="5664977"/>
            <a:ext cx="992076" cy="430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Employment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39EB1-0C6E-C907-7E9D-7765A120B56B}"/>
              </a:ext>
            </a:extLst>
          </p:cNvPr>
          <p:cNvSpPr txBox="1"/>
          <p:nvPr/>
        </p:nvSpPr>
        <p:spPr>
          <a:xfrm>
            <a:off x="1055986" y="3229879"/>
            <a:ext cx="2570692" cy="4616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ML model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77C71-E9FD-49D8-F3F5-8D360982D53F}"/>
              </a:ext>
            </a:extLst>
          </p:cNvPr>
          <p:cNvSpPr txBox="1"/>
          <p:nvPr/>
        </p:nvSpPr>
        <p:spPr>
          <a:xfrm>
            <a:off x="1055986" y="3877144"/>
            <a:ext cx="265535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Replay attack or GPS spoofing done by malicious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AD8C9-3AE0-4052-2D90-9EE7A86B9A35}"/>
              </a:ext>
            </a:extLst>
          </p:cNvPr>
          <p:cNvSpPr txBox="1"/>
          <p:nvPr/>
        </p:nvSpPr>
        <p:spPr>
          <a:xfrm>
            <a:off x="1212236" y="2097134"/>
            <a:ext cx="111026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Session Timestamp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04F61-2774-7A35-639C-D0152AC98A37}"/>
              </a:ext>
            </a:extLst>
          </p:cNvPr>
          <p:cNvSpPr txBox="1"/>
          <p:nvPr/>
        </p:nvSpPr>
        <p:spPr>
          <a:xfrm>
            <a:off x="2440386" y="2097134"/>
            <a:ext cx="111026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User Consent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E394D-162A-1A24-2D9F-11D4506204AF}"/>
              </a:ext>
            </a:extLst>
          </p:cNvPr>
          <p:cNvSpPr/>
          <p:nvPr/>
        </p:nvSpPr>
        <p:spPr>
          <a:xfrm>
            <a:off x="753532" y="152400"/>
            <a:ext cx="3081867" cy="276013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4D49DB-34D0-4FDF-D447-3D38A1BDF4FF}"/>
              </a:ext>
            </a:extLst>
          </p:cNvPr>
          <p:cNvSpPr/>
          <p:nvPr/>
        </p:nvSpPr>
        <p:spPr>
          <a:xfrm flipV="1">
            <a:off x="733746" y="3064568"/>
            <a:ext cx="3081867" cy="140569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5283-976F-FAA7-B40B-A30F096B1793}"/>
              </a:ext>
            </a:extLst>
          </p:cNvPr>
          <p:cNvSpPr/>
          <p:nvPr/>
        </p:nvSpPr>
        <p:spPr>
          <a:xfrm flipV="1">
            <a:off x="65586" y="4842568"/>
            <a:ext cx="4701147" cy="140569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AE16EEB-88D9-2085-1FC0-D4CE373D1A06}"/>
              </a:ext>
            </a:extLst>
          </p:cNvPr>
          <p:cNvCxnSpPr>
            <a:cxnSpLocks/>
            <a:stCxn id="19" idx="3"/>
            <a:endCxn id="2" idx="0"/>
          </p:cNvCxnSpPr>
          <p:nvPr/>
        </p:nvCxnSpPr>
        <p:spPr>
          <a:xfrm>
            <a:off x="3835399" y="1532467"/>
            <a:ext cx="1525358" cy="1481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F5DA97-7FF3-D0A1-6073-E7ECBC14DA1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835399" y="3276045"/>
            <a:ext cx="696981" cy="469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EA7CAAA-0C05-31E5-865A-0E7D16D8C31A}"/>
              </a:ext>
            </a:extLst>
          </p:cNvPr>
          <p:cNvCxnSpPr>
            <a:cxnSpLocks/>
            <a:stCxn id="21" idx="3"/>
            <a:endCxn id="2" idx="2"/>
          </p:cNvCxnSpPr>
          <p:nvPr/>
        </p:nvCxnSpPr>
        <p:spPr>
          <a:xfrm flipV="1">
            <a:off x="4766733" y="3537655"/>
            <a:ext cx="594024" cy="2007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574F2-7683-800A-FEEA-E5EDD714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71" y="1663378"/>
            <a:ext cx="4755354" cy="38820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CCC793A-EE21-8B92-361E-C978842CA0B3}"/>
              </a:ext>
            </a:extLst>
          </p:cNvPr>
          <p:cNvSpPr/>
          <p:nvPr/>
        </p:nvSpPr>
        <p:spPr>
          <a:xfrm flipV="1">
            <a:off x="6708545" y="2533802"/>
            <a:ext cx="3832455" cy="107059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15F6102-35D9-445F-8F5E-DBC98BF6C391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3835399" y="508000"/>
            <a:ext cx="2873146" cy="2561098"/>
          </a:xfrm>
          <a:prstGeom prst="bentConnector3">
            <a:avLst>
              <a:gd name="adj1" fmla="val 1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409B77-DD45-1DA9-6F2D-2C8D01CA5E3B}"/>
              </a:ext>
            </a:extLst>
          </p:cNvPr>
          <p:cNvSpPr/>
          <p:nvPr/>
        </p:nvSpPr>
        <p:spPr>
          <a:xfrm flipV="1">
            <a:off x="6708545" y="4586558"/>
            <a:ext cx="1571856" cy="107059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45EE4C0-7A7C-715B-17ED-11F51FC47EDF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V="1">
            <a:off x="4786519" y="5121853"/>
            <a:ext cx="1922026" cy="660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26D5FE-49E7-82CE-FAD5-88FA05E2B8F5}"/>
              </a:ext>
            </a:extLst>
          </p:cNvPr>
          <p:cNvSpPr txBox="1"/>
          <p:nvPr/>
        </p:nvSpPr>
        <p:spPr>
          <a:xfrm>
            <a:off x="6426739" y="179158"/>
            <a:ext cx="1289166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Aadhar number is privatized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47689-FAD6-C465-3D86-99668DBE7F22}"/>
              </a:ext>
            </a:extLst>
          </p:cNvPr>
          <p:cNvSpPr txBox="1"/>
          <p:nvPr/>
        </p:nvSpPr>
        <p:spPr>
          <a:xfrm>
            <a:off x="6294968" y="5872597"/>
            <a:ext cx="3970866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Cross-industry government officials can access personal data without any user identity leakage</a:t>
            </a:r>
          </a:p>
        </p:txBody>
      </p:sp>
    </p:spTree>
    <p:extLst>
      <p:ext uri="{BB962C8B-B14F-4D97-AF65-F5344CB8AC3E}">
        <p14:creationId xmlns:p14="http://schemas.microsoft.com/office/powerpoint/2010/main" val="257523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260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HRISHIKESH HUNDEKARI PGP 2021-23 Batch</dc:creator>
  <cp:lastModifiedBy>Dua, Tushar</cp:lastModifiedBy>
  <cp:revision>12</cp:revision>
  <dcterms:created xsi:type="dcterms:W3CDTF">2025-07-12T10:14:06Z</dcterms:created>
  <dcterms:modified xsi:type="dcterms:W3CDTF">2025-07-13T07:00:53Z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2025-07-13T06:59:29Z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d340f0e9-9cfa-4dff-9b5f-13baaa82bdbb</vt:lpwstr>
  </property>
  <property fmtid="{D5CDD505-2E9C-101B-9397-08002B2CF9AE}" pid="8" name="MSIP_Label_929eed6f-34eb-4453-9f97-09510b9b219f_ContentBits">
    <vt:lpwstr>0</vt:lpwstr>
  </property>
  <property fmtid="{D5CDD505-2E9C-101B-9397-08002B2CF9AE}" pid="9" name="MSIP_Label_929eed6f-34eb-4453-9f97-09510b9b219f_Tag">
    <vt:lpwstr>10, 3, 0, 1</vt:lpwstr>
  </property>
</Properties>
</file>