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2" r:id="rId4"/>
  </p:sldMasterIdLst>
  <p:notesMasterIdLst>
    <p:notesMasterId r:id="rId15"/>
  </p:notesMasterIdLst>
  <p:handoutMasterIdLst>
    <p:handoutMasterId r:id="rId16"/>
  </p:handoutMasterIdLst>
  <p:sldIdLst>
    <p:sldId id="262" r:id="rId5"/>
    <p:sldId id="269" r:id="rId6"/>
    <p:sldId id="270" r:id="rId7"/>
    <p:sldId id="271" r:id="rId8"/>
    <p:sldId id="272" r:id="rId9"/>
    <p:sldId id="281" r:id="rId10"/>
    <p:sldId id="280" r:id="rId11"/>
    <p:sldId id="278" r:id="rId12"/>
    <p:sldId id="282"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824E46-9C32-4172-A164-5AAC58EBF8D1}" v="10" dt="2024-10-20T17:37:30.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87"/>
  </p:normalViewPr>
  <p:slideViewPr>
    <p:cSldViewPr snapToGrid="0" snapToObjects="1">
      <p:cViewPr varScale="1">
        <p:scale>
          <a:sx n="82" d="100"/>
          <a:sy n="82" d="100"/>
        </p:scale>
        <p:origin x="720" y="72"/>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SMI A" userId="49ba096e65d1d698" providerId="LiveId" clId="{2C1AE451-50BE-44E9-865B-C8794575D83B}"/>
    <pc:docChg chg="addSld delSld modSld">
      <pc:chgData name="RESMI A" userId="49ba096e65d1d698" providerId="LiveId" clId="{2C1AE451-50BE-44E9-865B-C8794575D83B}" dt="2024-10-21T04:29:59.139" v="7" actId="2696"/>
      <pc:docMkLst>
        <pc:docMk/>
      </pc:docMkLst>
      <pc:sldChg chg="modSp mod">
        <pc:chgData name="RESMI A" userId="49ba096e65d1d698" providerId="LiveId" clId="{2C1AE451-50BE-44E9-865B-C8794575D83B}" dt="2024-10-20T18:09:29.565" v="1" actId="1076"/>
        <pc:sldMkLst>
          <pc:docMk/>
          <pc:sldMk cId="496317008" sldId="281"/>
        </pc:sldMkLst>
        <pc:spChg chg="mod">
          <ac:chgData name="RESMI A" userId="49ba096e65d1d698" providerId="LiveId" clId="{2C1AE451-50BE-44E9-865B-C8794575D83B}" dt="2024-10-20T18:09:29.565" v="1" actId="1076"/>
          <ac:spMkLst>
            <pc:docMk/>
            <pc:sldMk cId="496317008" sldId="281"/>
            <ac:spMk id="2" creationId="{77D5A2D8-D572-1824-71F6-B36FC85A7C5F}"/>
          </ac:spMkLst>
        </pc:spChg>
      </pc:sldChg>
      <pc:sldChg chg="new del">
        <pc:chgData name="RESMI A" userId="49ba096e65d1d698" providerId="LiveId" clId="{2C1AE451-50BE-44E9-865B-C8794575D83B}" dt="2024-10-21T04:09:04.132" v="5" actId="2696"/>
        <pc:sldMkLst>
          <pc:docMk/>
          <pc:sldMk cId="915147655" sldId="283"/>
        </pc:sldMkLst>
      </pc:sldChg>
      <pc:sldChg chg="new del">
        <pc:chgData name="RESMI A" userId="49ba096e65d1d698" providerId="LiveId" clId="{2C1AE451-50BE-44E9-865B-C8794575D83B}" dt="2024-10-21T04:29:59.139" v="7" actId="2696"/>
        <pc:sldMkLst>
          <pc:docMk/>
          <pc:sldMk cId="2951519712" sldId="283"/>
        </pc:sldMkLst>
      </pc:sldChg>
      <pc:sldChg chg="new del">
        <pc:chgData name="RESMI A" userId="49ba096e65d1d698" providerId="LiveId" clId="{2C1AE451-50BE-44E9-865B-C8794575D83B}" dt="2024-10-21T04:00:49.280" v="3" actId="2696"/>
        <pc:sldMkLst>
          <pc:docMk/>
          <pc:sldMk cId="4128229454" sldId="28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C40FD4-49E5-45F4-9F5F-D127674F3B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7B86CE-7533-4591-A533-3B285CBFBD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42818B-C764-43FB-9100-6BE58FDE1954}" type="datetimeFigureOut">
              <a:rPr lang="en-US" smtClean="0"/>
              <a:t>10/21/2024</a:t>
            </a:fld>
            <a:endParaRPr lang="en-US" dirty="0"/>
          </a:p>
        </p:txBody>
      </p:sp>
      <p:sp>
        <p:nvSpPr>
          <p:cNvPr id="4" name="Footer Placeholder 3">
            <a:extLst>
              <a:ext uri="{FF2B5EF4-FFF2-40B4-BE49-F238E27FC236}">
                <a16:creationId xmlns:a16="http://schemas.microsoft.com/office/drawing/2014/main" id="{6697BB4A-C2FA-48DD-9F31-664DF2C9F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540AB79-C081-43E8-B49C-BA9D38FCF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5F1E10-4074-4DC3-8E35-9146BD1FD828}" type="slidenum">
              <a:rPr lang="en-US" smtClean="0"/>
              <a:t>‹#›</a:t>
            </a:fld>
            <a:endParaRPr lang="en-US" dirty="0"/>
          </a:p>
        </p:txBody>
      </p:sp>
    </p:spTree>
    <p:extLst>
      <p:ext uri="{BB962C8B-B14F-4D97-AF65-F5344CB8AC3E}">
        <p14:creationId xmlns:p14="http://schemas.microsoft.com/office/powerpoint/2010/main" val="2988812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BC4BE-0D73-E240-8B38-104FAC465A91}" type="datetimeFigureOut">
              <a:rPr lang="en-US" smtClean="0"/>
              <a:t>10/21/2024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C15C5-0688-5345-99FC-721E08AD15D5}" type="slidenum">
              <a:rPr lang="en-US" smtClean="0"/>
              <a:t>‹#›</a:t>
            </a:fld>
            <a:endParaRPr lang="en-US" dirty="0"/>
          </a:p>
        </p:txBody>
      </p:sp>
    </p:spTree>
    <p:extLst>
      <p:ext uri="{BB962C8B-B14F-4D97-AF65-F5344CB8AC3E}">
        <p14:creationId xmlns:p14="http://schemas.microsoft.com/office/powerpoint/2010/main" val="4276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a:t>
            </a:fld>
            <a:endParaRPr lang="en-US" dirty="0"/>
          </a:p>
        </p:txBody>
      </p:sp>
    </p:spTree>
    <p:extLst>
      <p:ext uri="{BB962C8B-B14F-4D97-AF65-F5344CB8AC3E}">
        <p14:creationId xmlns:p14="http://schemas.microsoft.com/office/powerpoint/2010/main" val="312103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10</a:t>
            </a:fld>
            <a:endParaRPr lang="en-US" dirty="0"/>
          </a:p>
        </p:txBody>
      </p:sp>
    </p:spTree>
    <p:extLst>
      <p:ext uri="{BB962C8B-B14F-4D97-AF65-F5344CB8AC3E}">
        <p14:creationId xmlns:p14="http://schemas.microsoft.com/office/powerpoint/2010/main" val="2777307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880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02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520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007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8416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5835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1363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175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56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65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87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396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68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663892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97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87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10/21/2024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93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10/21/2024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9767075"/>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8" name="Picture 7" descr="students looking into microscope">
            <a:extLst>
              <a:ext uri="{FF2B5EF4-FFF2-40B4-BE49-F238E27FC236}">
                <a16:creationId xmlns:a16="http://schemas.microsoft.com/office/drawing/2014/main" id="{082DAC18-E623-0546-920C-6676DF6BBA3F}"/>
              </a:ext>
            </a:extLst>
          </p:cNvPr>
          <p:cNvPicPr>
            <a:picLocks noChangeAspect="1"/>
          </p:cNvPicPr>
          <p:nvPr/>
        </p:nvPicPr>
        <p:blipFill rotWithShape="1">
          <a:blip r:embed="rId4" cstate="print">
            <a:duotone>
              <a:prstClr val="black"/>
              <a:schemeClr val="bg1">
                <a:tint val="45000"/>
                <a:satMod val="400000"/>
              </a:schemeClr>
            </a:duotone>
            <a:alphaModFix amt="25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361124" y="0"/>
            <a:ext cx="11251756" cy="6857990"/>
          </a:xfrm>
        </p:spPr>
        <p:txBody>
          <a:bodyPr anchor="ctr">
            <a:noAutofit/>
          </a:bodyPr>
          <a:lstStyle/>
          <a:p>
            <a:pPr algn="l"/>
            <a:r>
              <a:rPr lang="en-US" sz="11700" b="1" dirty="0"/>
              <a:t>Student performance </a:t>
            </a:r>
            <a:br>
              <a:rPr lang="en-US" sz="11700" b="1" dirty="0"/>
            </a:br>
            <a:r>
              <a:rPr lang="en-US" sz="11700" b="1" dirty="0"/>
              <a:t>factors</a:t>
            </a:r>
            <a:br>
              <a:rPr lang="en-US" sz="11700" b="1" dirty="0"/>
            </a:br>
            <a:r>
              <a:rPr lang="en-US" sz="11700" b="1" dirty="0"/>
              <a:t>                </a:t>
            </a:r>
            <a:r>
              <a:rPr lang="en-US" sz="2000" b="1" dirty="0"/>
              <a:t>submitted by resmi a</a:t>
            </a:r>
            <a:br>
              <a:rPr lang="en-US" sz="2000" b="1" dirty="0"/>
            </a:br>
            <a:endParaRPr lang="en-US" sz="2000" b="1" dirty="0"/>
          </a:p>
        </p:txBody>
      </p:sp>
    </p:spTree>
    <p:extLst>
      <p:ext uri="{BB962C8B-B14F-4D97-AF65-F5344CB8AC3E}">
        <p14:creationId xmlns:p14="http://schemas.microsoft.com/office/powerpoint/2010/main" val="814101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8" name="Picture 7" descr="students looking into microscope">
            <a:extLst>
              <a:ext uri="{FF2B5EF4-FFF2-40B4-BE49-F238E27FC236}">
                <a16:creationId xmlns:a16="http://schemas.microsoft.com/office/drawing/2014/main" id="{082DAC18-E623-0546-920C-6676DF6BBA3F}"/>
              </a:ext>
            </a:extLst>
          </p:cNvPr>
          <p:cNvPicPr>
            <a:picLocks noChangeAspect="1"/>
          </p:cNvPicPr>
          <p:nvPr/>
        </p:nvPicPr>
        <p:blipFill rotWithShape="1">
          <a:blip r:embed="rId4" cstate="print">
            <a:duotone>
              <a:prstClr val="black"/>
              <a:schemeClr val="bg1">
                <a:tint val="45000"/>
                <a:satMod val="400000"/>
              </a:schemeClr>
            </a:duotone>
            <a:alphaModFix amt="25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1751012" y="609601"/>
            <a:ext cx="8676222" cy="3200400"/>
          </a:xfrm>
        </p:spPr>
        <p:txBody>
          <a:bodyPr>
            <a:noAutofit/>
          </a:bodyPr>
          <a:lstStyle/>
          <a:p>
            <a:pPr algn="l"/>
            <a:r>
              <a:rPr lang="en-US" sz="11700" b="1" dirty="0"/>
              <a:t>Thank </a:t>
            </a:r>
            <a:br>
              <a:rPr lang="en-US" sz="11700" b="1" dirty="0"/>
            </a:br>
            <a:r>
              <a:rPr lang="en-US" sz="11700" dirty="0">
                <a:solidFill>
                  <a:schemeClr val="tx1"/>
                </a:solidFill>
              </a:rPr>
              <a:t>You</a:t>
            </a:r>
          </a:p>
        </p:txBody>
      </p:sp>
      <p:sp>
        <p:nvSpPr>
          <p:cNvPr id="4" name="Subtitle 3">
            <a:extLst>
              <a:ext uri="{FF2B5EF4-FFF2-40B4-BE49-F238E27FC236}">
                <a16:creationId xmlns:a16="http://schemas.microsoft.com/office/drawing/2014/main" id="{D49C5163-C20C-4544-B7B1-4C17B8DBE161}"/>
              </a:ext>
            </a:extLst>
          </p:cNvPr>
          <p:cNvSpPr>
            <a:spLocks noGrp="1"/>
          </p:cNvSpPr>
          <p:nvPr>
            <p:ph type="subTitle" idx="1"/>
          </p:nvPr>
        </p:nvSpPr>
        <p:spPr>
          <a:xfrm>
            <a:off x="1751012" y="3886200"/>
            <a:ext cx="8676222" cy="1905000"/>
          </a:xfrm>
        </p:spPr>
        <p:txBody>
          <a:bodyPr>
            <a:normAutofit/>
          </a:bodyPr>
          <a:lstStyle/>
          <a:p>
            <a:pPr algn="l"/>
            <a:endParaRPr lang="en-US" dirty="0"/>
          </a:p>
          <a:p>
            <a:pPr algn="l"/>
            <a:endParaRPr lang="en-US" dirty="0"/>
          </a:p>
        </p:txBody>
      </p:sp>
    </p:spTree>
    <p:extLst>
      <p:ext uri="{BB962C8B-B14F-4D97-AF65-F5344CB8AC3E}">
        <p14:creationId xmlns:p14="http://schemas.microsoft.com/office/powerpoint/2010/main" val="538061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E5E8-989E-AD9E-96E6-FEB9AB93B908}"/>
              </a:ext>
            </a:extLst>
          </p:cNvPr>
          <p:cNvSpPr>
            <a:spLocks noGrp="1"/>
          </p:cNvSpPr>
          <p:nvPr>
            <p:ph type="title"/>
          </p:nvPr>
        </p:nvSpPr>
        <p:spPr>
          <a:xfrm>
            <a:off x="2913768" y="440267"/>
            <a:ext cx="9905998" cy="1905000"/>
          </a:xfrm>
        </p:spPr>
        <p:txBody>
          <a:bodyPr/>
          <a:lstStyle/>
          <a:p>
            <a:r>
              <a:rPr lang="en-IN" sz="4800" b="1" dirty="0"/>
              <a:t>Introduction</a:t>
            </a:r>
            <a:br>
              <a:rPr lang="en-IN" dirty="0"/>
            </a:br>
            <a:endParaRPr lang="en-IN" dirty="0"/>
          </a:p>
        </p:txBody>
      </p:sp>
      <p:sp>
        <p:nvSpPr>
          <p:cNvPr id="3" name="Content Placeholder 2">
            <a:extLst>
              <a:ext uri="{FF2B5EF4-FFF2-40B4-BE49-F238E27FC236}">
                <a16:creationId xmlns:a16="http://schemas.microsoft.com/office/drawing/2014/main" id="{D5FF6FF2-049D-BBD2-6491-8CDDAB319956}"/>
              </a:ext>
            </a:extLst>
          </p:cNvPr>
          <p:cNvSpPr>
            <a:spLocks noGrp="1"/>
          </p:cNvSpPr>
          <p:nvPr>
            <p:ph idx="1"/>
          </p:nvPr>
        </p:nvSpPr>
        <p:spPr>
          <a:xfrm>
            <a:off x="984956" y="2254956"/>
            <a:ext cx="9905998" cy="3124201"/>
          </a:xfrm>
        </p:spPr>
        <p:txBody>
          <a:bodyPr/>
          <a:lstStyle/>
          <a:p>
            <a:r>
              <a:rPr lang="en-US"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Students’ performance is not only influenced by the talent of nature but also several factors that are involved for better performance. For the social and economic improvement of the society and nation as a whole, it is mandatory to provide quality education for our children. This study aims to assess and explore school and students related factors that are affecting the student secondary school performance </a:t>
            </a:r>
            <a:br>
              <a:rPr lang="en-US"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br>
            <a:r>
              <a:rPr lang="en-US" b="0" i="0" dirty="0">
                <a:solidFill>
                  <a:schemeClr val="accent1">
                    <a:lumMod val="60000"/>
                    <a:lumOff val="40000"/>
                  </a:schemeClr>
                </a:solidFill>
                <a:effectLst/>
                <a:latin typeface="Inter"/>
              </a:rPr>
              <a:t>This dataset provides a comprehensive overview of various factors affecting student performance in exams. It includes information on study habits, attendance, parental involvement, and other aspects influencing academic success.</a:t>
            </a:r>
            <a:endParaRPr lang="en-IN" dirty="0">
              <a:solidFill>
                <a:schemeClr val="accent1">
                  <a:lumMod val="60000"/>
                  <a:lumOff val="40000"/>
                </a:schemeClr>
              </a:solidFill>
            </a:endParaRPr>
          </a:p>
        </p:txBody>
      </p:sp>
    </p:spTree>
    <p:extLst>
      <p:ext uri="{BB962C8B-B14F-4D97-AF65-F5344CB8AC3E}">
        <p14:creationId xmlns:p14="http://schemas.microsoft.com/office/powerpoint/2010/main" val="628742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4690-DD8A-CB39-C273-508603CEF190}"/>
              </a:ext>
            </a:extLst>
          </p:cNvPr>
          <p:cNvSpPr>
            <a:spLocks noGrp="1"/>
          </p:cNvSpPr>
          <p:nvPr>
            <p:ph type="title"/>
          </p:nvPr>
        </p:nvSpPr>
        <p:spPr>
          <a:xfrm>
            <a:off x="4302302" y="114300"/>
            <a:ext cx="9905998" cy="1905000"/>
          </a:xfrm>
        </p:spPr>
        <p:txBody>
          <a:bodyPr>
            <a:normAutofit/>
          </a:bodyPr>
          <a:lstStyle/>
          <a:p>
            <a:r>
              <a:rPr lang="en-IN" sz="4800" b="1" dirty="0"/>
              <a:t>reference</a:t>
            </a:r>
          </a:p>
        </p:txBody>
      </p:sp>
      <p:sp>
        <p:nvSpPr>
          <p:cNvPr id="3" name="Content Placeholder 2">
            <a:extLst>
              <a:ext uri="{FF2B5EF4-FFF2-40B4-BE49-F238E27FC236}">
                <a16:creationId xmlns:a16="http://schemas.microsoft.com/office/drawing/2014/main" id="{2CD9F8E7-DB60-6677-DD48-5F6787902CF0}"/>
              </a:ext>
            </a:extLst>
          </p:cNvPr>
          <p:cNvSpPr>
            <a:spLocks noGrp="1"/>
          </p:cNvSpPr>
          <p:nvPr>
            <p:ph idx="1"/>
          </p:nvPr>
        </p:nvSpPr>
        <p:spPr>
          <a:xfrm>
            <a:off x="1525236" y="680155"/>
            <a:ext cx="9905998" cy="3124201"/>
          </a:xfrm>
        </p:spPr>
        <p:txBody>
          <a:bodyPr/>
          <a:lstStyle/>
          <a:p>
            <a:r>
              <a:rPr lang="en-IN" sz="1800" cap="none" dirty="0">
                <a:solidFill>
                  <a:schemeClr val="accent1">
                    <a:lumMod val="60000"/>
                    <a:lumOff val="40000"/>
                  </a:schemeClr>
                </a:solidFill>
              </a:rPr>
              <a:t>https://www.Kaggle.com</a:t>
            </a:r>
          </a:p>
          <a:p>
            <a:r>
              <a:rPr lang="en-IN" sz="1800" cap="none" dirty="0">
                <a:solidFill>
                  <a:schemeClr val="accent1">
                    <a:lumMod val="60000"/>
                    <a:lumOff val="40000"/>
                  </a:schemeClr>
                </a:solidFill>
              </a:rPr>
              <a:t>https://www.kaggle.com/datasets/lainguyn123/student-performance-factors</a:t>
            </a:r>
          </a:p>
        </p:txBody>
      </p:sp>
    </p:spTree>
    <p:extLst>
      <p:ext uri="{BB962C8B-B14F-4D97-AF65-F5344CB8AC3E}">
        <p14:creationId xmlns:p14="http://schemas.microsoft.com/office/powerpoint/2010/main" val="1584847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14134-5FCC-637F-25F0-ACB884B2EEBD}"/>
              </a:ext>
            </a:extLst>
          </p:cNvPr>
          <p:cNvSpPr>
            <a:spLocks noGrp="1"/>
          </p:cNvSpPr>
          <p:nvPr>
            <p:ph type="title"/>
          </p:nvPr>
        </p:nvSpPr>
        <p:spPr>
          <a:xfrm>
            <a:off x="2970213" y="2156178"/>
            <a:ext cx="9905998" cy="1905000"/>
          </a:xfrm>
        </p:spPr>
        <p:txBody>
          <a:bodyPr>
            <a:normAutofit/>
          </a:bodyPr>
          <a:lstStyle/>
          <a:p>
            <a:r>
              <a:rPr lang="en-IN" sz="5400" b="1" dirty="0"/>
              <a:t>Dataset used</a:t>
            </a:r>
          </a:p>
        </p:txBody>
      </p:sp>
    </p:spTree>
    <p:extLst>
      <p:ext uri="{BB962C8B-B14F-4D97-AF65-F5344CB8AC3E}">
        <p14:creationId xmlns:p14="http://schemas.microsoft.com/office/powerpoint/2010/main" val="179283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D439D-1828-0C1A-A051-F4A21E59B54B}"/>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3D21ADCB-FB30-8D6F-ED29-9F4491142741}"/>
              </a:ext>
            </a:extLst>
          </p:cNvPr>
          <p:cNvSpPr>
            <a:spLocks noGrp="1"/>
          </p:cNvSpPr>
          <p:nvPr>
            <p:ph type="subTitle" idx="1"/>
          </p:nvPr>
        </p:nvSpPr>
        <p:spPr/>
        <p:txBody>
          <a:bodyPr/>
          <a:lstStyle/>
          <a:p>
            <a:endParaRPr lang="en-IN" dirty="0"/>
          </a:p>
        </p:txBody>
      </p:sp>
      <p:pic>
        <p:nvPicPr>
          <p:cNvPr id="7" name="Picture 6">
            <a:extLst>
              <a:ext uri="{FF2B5EF4-FFF2-40B4-BE49-F238E27FC236}">
                <a16:creationId xmlns:a16="http://schemas.microsoft.com/office/drawing/2014/main" id="{6ACD428D-2A3F-B464-3004-6AD727957AEB}"/>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1809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5A2D8-D572-1824-71F6-B36FC85A7C5F}"/>
              </a:ext>
            </a:extLst>
          </p:cNvPr>
          <p:cNvSpPr>
            <a:spLocks noGrp="1"/>
          </p:cNvSpPr>
          <p:nvPr>
            <p:ph type="ctrTitle"/>
          </p:nvPr>
        </p:nvSpPr>
        <p:spPr>
          <a:xfrm>
            <a:off x="-3452816" y="95955"/>
            <a:ext cx="8676222" cy="1444978"/>
          </a:xfrm>
        </p:spPr>
        <p:txBody>
          <a:bodyPr/>
          <a:lstStyle/>
          <a:p>
            <a:r>
              <a:rPr lang="en-IN" sz="2000" dirty="0"/>
              <a:t>Description</a:t>
            </a:r>
            <a:br>
              <a:rPr lang="en-IN" dirty="0"/>
            </a:br>
            <a:endParaRPr lang="en-IN" dirty="0"/>
          </a:p>
        </p:txBody>
      </p:sp>
      <p:sp>
        <p:nvSpPr>
          <p:cNvPr id="3" name="Subtitle 2">
            <a:extLst>
              <a:ext uri="{FF2B5EF4-FFF2-40B4-BE49-F238E27FC236}">
                <a16:creationId xmlns:a16="http://schemas.microsoft.com/office/drawing/2014/main" id="{EE8EB0EE-2AB0-6AFF-667F-33F35009544C}"/>
              </a:ext>
            </a:extLst>
          </p:cNvPr>
          <p:cNvSpPr>
            <a:spLocks noGrp="1"/>
          </p:cNvSpPr>
          <p:nvPr>
            <p:ph type="subTitle" idx="1"/>
          </p:nvPr>
        </p:nvSpPr>
        <p:spPr>
          <a:xfrm>
            <a:off x="-3599305" y="959556"/>
            <a:ext cx="10700634" cy="4357511"/>
          </a:xfrm>
        </p:spPr>
        <p:txBody>
          <a:bodyPr>
            <a:normAutofit fontScale="25000" lnSpcReduction="20000"/>
          </a:bodyPr>
          <a:lstStyle/>
          <a:p>
            <a:r>
              <a:rPr lang="en-IN" sz="3400" cap="none" dirty="0"/>
              <a:t>                                 </a:t>
            </a:r>
            <a:r>
              <a:rPr lang="en-IN" sz="6400" cap="none" dirty="0"/>
              <a:t>Hours_studied: Number of hours spent study</a:t>
            </a:r>
          </a:p>
          <a:p>
            <a:r>
              <a:rPr lang="en-IN" sz="6400" cap="none" dirty="0"/>
              <a:t>                    Attendance: Percentage of class attended </a:t>
            </a:r>
          </a:p>
          <a:p>
            <a:r>
              <a:rPr lang="en-IN" sz="6400" cap="none" dirty="0"/>
              <a:t>                        Parental involvement: Involvement of parents</a:t>
            </a:r>
          </a:p>
          <a:p>
            <a:r>
              <a:rPr lang="en-IN" sz="6400" cap="none" dirty="0"/>
              <a:t>                                                          Extra curricular activities: Participation in extra curricular activities</a:t>
            </a:r>
          </a:p>
          <a:p>
            <a:r>
              <a:rPr lang="en-IN" sz="6400" cap="none" dirty="0"/>
              <a:t>                                      Sleep hours: Average number of hours sleep per night</a:t>
            </a:r>
          </a:p>
          <a:p>
            <a:r>
              <a:rPr lang="en-IN" sz="6400" cap="none" dirty="0"/>
              <a:t>                                       Previous score: Score of previous exam by the student</a:t>
            </a:r>
          </a:p>
          <a:p>
            <a:r>
              <a:rPr lang="en-IN" sz="6400" cap="none" dirty="0"/>
              <a:t>                         Internet access: Availability of internet access</a:t>
            </a:r>
          </a:p>
          <a:p>
            <a:r>
              <a:rPr lang="en-IN" sz="6400" cap="none" dirty="0"/>
              <a:t>                                                            Tutoring sessions: Number of tutoring sessions attended per month</a:t>
            </a:r>
          </a:p>
          <a:p>
            <a:r>
              <a:rPr lang="en-IN" sz="6400" cap="none" dirty="0"/>
              <a:t>        Family income: Family income level</a:t>
            </a:r>
          </a:p>
          <a:p>
            <a:r>
              <a:rPr lang="en-IN" sz="6400" cap="none" dirty="0"/>
              <a:t>           Teachers Quality: quality of teachers</a:t>
            </a:r>
          </a:p>
          <a:p>
            <a:r>
              <a:rPr lang="en-IN" sz="6400" cap="none" dirty="0"/>
              <a:t>                                                       Peer influence: Influence of peers on academic performance</a:t>
            </a:r>
          </a:p>
          <a:p>
            <a:r>
              <a:rPr lang="en-IN" sz="6400" cap="none" dirty="0"/>
              <a:t> Gender: Gender of the student</a:t>
            </a:r>
          </a:p>
          <a:p>
            <a:r>
              <a:rPr lang="en-IN" sz="6400" cap="none" dirty="0"/>
              <a:t>Exam score: Final exam score</a:t>
            </a:r>
          </a:p>
          <a:p>
            <a:endParaRPr lang="en-IN" cap="none" dirty="0"/>
          </a:p>
          <a:p>
            <a:endParaRPr lang="en-IN" cap="none" dirty="0"/>
          </a:p>
          <a:p>
            <a:r>
              <a:rPr lang="en-IN" cap="none" dirty="0"/>
              <a:t>                      </a:t>
            </a:r>
          </a:p>
          <a:p>
            <a:endParaRPr lang="en-IN" cap="none" dirty="0"/>
          </a:p>
          <a:p>
            <a:endParaRPr lang="en-IN" cap="none" dirty="0"/>
          </a:p>
          <a:p>
            <a:endParaRPr lang="en-IN" cap="none" dirty="0"/>
          </a:p>
          <a:p>
            <a:endParaRPr lang="en-IN" cap="none" dirty="0"/>
          </a:p>
        </p:txBody>
      </p:sp>
    </p:spTree>
    <p:extLst>
      <p:ext uri="{BB962C8B-B14F-4D97-AF65-F5344CB8AC3E}">
        <p14:creationId xmlns:p14="http://schemas.microsoft.com/office/powerpoint/2010/main" val="496317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4A38-9D9A-ED73-61FD-60FE3B6869B0}"/>
              </a:ext>
            </a:extLst>
          </p:cNvPr>
          <p:cNvSpPr>
            <a:spLocks noGrp="1"/>
          </p:cNvSpPr>
          <p:nvPr>
            <p:ph type="title"/>
          </p:nvPr>
        </p:nvSpPr>
        <p:spPr>
          <a:xfrm>
            <a:off x="2834747" y="395111"/>
            <a:ext cx="9905998" cy="1905000"/>
          </a:xfrm>
        </p:spPr>
        <p:txBody>
          <a:bodyPr>
            <a:normAutofit/>
          </a:bodyPr>
          <a:lstStyle/>
          <a:p>
            <a:r>
              <a:rPr lang="en-IN" sz="4800" b="1" dirty="0"/>
              <a:t>Criterias used</a:t>
            </a:r>
            <a:br>
              <a:rPr lang="en-IN" sz="4800" b="1" dirty="0"/>
            </a:br>
            <a:endParaRPr lang="en-IN" sz="4800" b="1" dirty="0"/>
          </a:p>
        </p:txBody>
      </p:sp>
      <p:sp>
        <p:nvSpPr>
          <p:cNvPr id="3" name="Content Placeholder 2">
            <a:extLst>
              <a:ext uri="{FF2B5EF4-FFF2-40B4-BE49-F238E27FC236}">
                <a16:creationId xmlns:a16="http://schemas.microsoft.com/office/drawing/2014/main" id="{3EF68B58-F633-1CB2-AB91-B160C4F01243}"/>
              </a:ext>
            </a:extLst>
          </p:cNvPr>
          <p:cNvSpPr>
            <a:spLocks noGrp="1"/>
          </p:cNvSpPr>
          <p:nvPr>
            <p:ph idx="1"/>
          </p:nvPr>
        </p:nvSpPr>
        <p:spPr>
          <a:xfrm>
            <a:off x="1143001" y="1978377"/>
            <a:ext cx="9905998" cy="3124201"/>
          </a:xfrm>
        </p:spPr>
        <p:txBody>
          <a:bodyPr/>
          <a:lstStyle/>
          <a:p>
            <a:pPr>
              <a:buFont typeface="Wingdings" panose="05000000000000000000" pitchFamily="2" charset="2"/>
              <a:buChar char="v"/>
            </a:pPr>
            <a:r>
              <a:rPr lang="en-IN" cap="none" dirty="0"/>
              <a:t>Sum of exam score based on hours studied: Column chart</a:t>
            </a:r>
          </a:p>
          <a:p>
            <a:pPr>
              <a:buFont typeface="Wingdings" panose="05000000000000000000" pitchFamily="2" charset="2"/>
              <a:buChar char="v"/>
            </a:pPr>
            <a:r>
              <a:rPr lang="en-IN" cap="none" dirty="0"/>
              <a:t>Sum of exam score based on parental involvement: Pie chart</a:t>
            </a:r>
          </a:p>
          <a:p>
            <a:pPr>
              <a:buFont typeface="Wingdings" panose="05000000000000000000" pitchFamily="2" charset="2"/>
              <a:buChar char="v"/>
            </a:pPr>
            <a:r>
              <a:rPr lang="en-IN" cap="none" dirty="0"/>
              <a:t>Sum of exam score based on attendance: Bar chart</a:t>
            </a:r>
          </a:p>
          <a:p>
            <a:pPr>
              <a:buFont typeface="Wingdings" panose="05000000000000000000" pitchFamily="2" charset="2"/>
              <a:buChar char="v"/>
            </a:pPr>
            <a:r>
              <a:rPr lang="en-IN" cap="none" dirty="0"/>
              <a:t>Sum of exam score based on peer influence: Bar chart</a:t>
            </a:r>
          </a:p>
          <a:p>
            <a:pPr>
              <a:buFont typeface="Wingdings" panose="05000000000000000000" pitchFamily="2" charset="2"/>
              <a:buChar char="v"/>
            </a:pPr>
            <a:r>
              <a:rPr lang="en-IN" cap="none" dirty="0"/>
              <a:t>Teachers quality based on school type: Stacked bar chart</a:t>
            </a:r>
          </a:p>
          <a:p>
            <a:pPr>
              <a:buFont typeface="Wingdings" panose="05000000000000000000" pitchFamily="2" charset="2"/>
              <a:buChar char="v"/>
            </a:pPr>
            <a:r>
              <a:rPr lang="en-IN" cap="none" dirty="0"/>
              <a:t>Sum of exam score and previous score based on internet access: Doughnut pie chart</a:t>
            </a:r>
          </a:p>
        </p:txBody>
      </p:sp>
    </p:spTree>
    <p:extLst>
      <p:ext uri="{BB962C8B-B14F-4D97-AF65-F5344CB8AC3E}">
        <p14:creationId xmlns:p14="http://schemas.microsoft.com/office/powerpoint/2010/main" val="2445283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14D1-B0BA-CA0C-874B-8BDEC55347D4}"/>
              </a:ext>
            </a:extLst>
          </p:cNvPr>
          <p:cNvSpPr>
            <a:spLocks noGrp="1"/>
          </p:cNvSpPr>
          <p:nvPr>
            <p:ph type="title"/>
          </p:nvPr>
        </p:nvSpPr>
        <p:spPr>
          <a:xfrm>
            <a:off x="3127023" y="2257776"/>
            <a:ext cx="11024833" cy="1905000"/>
          </a:xfrm>
        </p:spPr>
        <p:txBody>
          <a:bodyPr>
            <a:noAutofit/>
          </a:bodyPr>
          <a:lstStyle/>
          <a:p>
            <a:r>
              <a:rPr lang="en-IN" sz="7200" b="1" dirty="0"/>
              <a:t>Dashboard </a:t>
            </a:r>
            <a:br>
              <a:rPr lang="en-IN" sz="7200" b="1" dirty="0"/>
            </a:br>
            <a:r>
              <a:rPr lang="en-IN" sz="7200" b="1" dirty="0"/>
              <a:t>using these </a:t>
            </a:r>
            <a:br>
              <a:rPr lang="en-IN" sz="7200" b="1" dirty="0"/>
            </a:br>
            <a:r>
              <a:rPr lang="en-IN" sz="7200" b="1" dirty="0"/>
              <a:t>criterias</a:t>
            </a:r>
          </a:p>
        </p:txBody>
      </p:sp>
    </p:spTree>
    <p:extLst>
      <p:ext uri="{BB962C8B-B14F-4D97-AF65-F5344CB8AC3E}">
        <p14:creationId xmlns:p14="http://schemas.microsoft.com/office/powerpoint/2010/main" val="1698978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F970F-1B43-F2BB-FAF4-2D238BF18489}"/>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171F861-9C58-3425-03A0-A887A179E760}"/>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C2B04772-367E-34C8-89EC-0346D4A09E8A}"/>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26535982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1B8520-39D0-4E39-88E2-3CE8E9A6E44A}">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F017D31-E675-491F-B600-F06278E25DAD}">
  <ds:schemaRefs>
    <ds:schemaRef ds:uri="http://schemas.microsoft.com/sharepoint/v3/contenttype/forms"/>
  </ds:schemaRefs>
</ds:datastoreItem>
</file>

<file path=customXml/itemProps3.xml><?xml version="1.0" encoding="utf-8"?>
<ds:datastoreItem xmlns:ds="http://schemas.openxmlformats.org/officeDocument/2006/customXml" ds:itemID="{6A89A57F-CF3F-47C6-90BB-70331E72B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School design</Template>
  <TotalTime>124</TotalTime>
  <Words>337</Words>
  <Application>Microsoft Office PowerPoint</Application>
  <PresentationFormat>Widescreen</PresentationFormat>
  <Paragraphs>37</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Inter</vt:lpstr>
      <vt:lpstr>Wingdings</vt:lpstr>
      <vt:lpstr>Mesh</vt:lpstr>
      <vt:lpstr>Student performance  factors                 submitted by resmi a </vt:lpstr>
      <vt:lpstr>Introduction </vt:lpstr>
      <vt:lpstr>reference</vt:lpstr>
      <vt:lpstr>Dataset used</vt:lpstr>
      <vt:lpstr>PowerPoint Presentation</vt:lpstr>
      <vt:lpstr>Description </vt:lpstr>
      <vt:lpstr>Criterias used </vt:lpstr>
      <vt:lpstr>Dashboard  using these  criterias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RESMI A</dc:creator>
  <cp:lastModifiedBy>RESMI A</cp:lastModifiedBy>
  <cp:revision>2</cp:revision>
  <dcterms:created xsi:type="dcterms:W3CDTF">2024-10-20T16:21:01Z</dcterms:created>
  <dcterms:modified xsi:type="dcterms:W3CDTF">2024-10-21T04:30:04Z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