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4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95" r:id="rId8"/>
    <p:sldId id="288" r:id="rId9"/>
    <p:sldId id="289" r:id="rId10"/>
    <p:sldId id="266" r:id="rId11"/>
    <p:sldId id="267" r:id="rId12"/>
    <p:sldId id="284" r:id="rId13"/>
    <p:sldId id="268" r:id="rId14"/>
    <p:sldId id="292" r:id="rId15"/>
    <p:sldId id="293" r:id="rId16"/>
    <p:sldId id="269" r:id="rId17"/>
    <p:sldId id="282" r:id="rId18"/>
    <p:sldId id="270" r:id="rId19"/>
    <p:sldId id="271" r:id="rId20"/>
    <p:sldId id="272" r:id="rId21"/>
    <p:sldId id="273" r:id="rId22"/>
    <p:sldId id="274" r:id="rId23"/>
  </p:sldIdLst>
  <p:sldSz cx="5765800" cy="3244850"/>
  <p:notesSz cx="5765800" cy="3244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15574-856D-4771-8473-C38BC44D55C8}" v="2637" dt="2024-05-01T12:20:05.477"/>
    <p1510:client id="{6A28232F-37AA-6716-9C9E-CD46234AEB57}" v="169" dt="2024-05-01T12:06:41.485"/>
    <p1510:client id="{6F4C04DD-E345-AC43-ADF1-145F52173BB8}" v="1" dt="2024-05-01T15:56:53.646"/>
    <p1510:client id="{88A85961-86CC-A80B-0F83-ED09E0260C43}" v="263" dt="2024-05-01T05:45:51.844"/>
    <p1510:client id="{9549DD1E-7333-EEEA-36A5-2F52B0014B46}" v="41" dt="2024-05-01T10:06:59.814"/>
    <p1510:client id="{9CFFC22C-1360-6E7A-C738-A985158D9EB1}" v="112" dt="2024-04-30T15:49:01.4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>
      <p:cViewPr varScale="1">
        <p:scale>
          <a:sx n="217" d="100"/>
          <a:sy n="217" d="100"/>
        </p:scale>
        <p:origin x="904" y="17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5ECA0-3E8A-4EE8-BDEE-060D2D51EF4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C40733-81AC-487C-93AA-1C93A016BFAF}">
      <dgm:prSet>
        <dgm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Problems faced by the client:</a:t>
          </a:r>
        </a:p>
      </dgm:t>
    </dgm:pt>
    <dgm:pt modelId="{96521AA5-5B88-41A4-B644-D4163F6F17B3}" type="parTrans" cxnId="{71CAE163-BD92-4410-A8DB-64D363321BDA}">
      <dgm:prSet/>
      <dgm:spPr/>
      <dgm:t>
        <a:bodyPr/>
        <a:lstStyle/>
        <a:p>
          <a:endParaRPr lang="en-US"/>
        </a:p>
      </dgm:t>
    </dgm:pt>
    <dgm:pt modelId="{C441FA3C-8A78-4CF6-8477-C2DC2B3E39AB}" type="sibTrans" cxnId="{71CAE163-BD92-4410-A8DB-64D363321BDA}">
      <dgm:prSet/>
      <dgm:spPr/>
      <dgm:t>
        <a:bodyPr/>
        <a:lstStyle/>
        <a:p>
          <a:endParaRPr lang="en-US"/>
        </a:p>
      </dgm:t>
    </dgm:pt>
    <dgm:pt modelId="{D1D0F5F1-3647-421A-91E5-4D11E0770670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Overwhelmed by customer inquiries</a:t>
          </a:r>
        </a:p>
      </dgm:t>
    </dgm:pt>
    <dgm:pt modelId="{1377905E-5346-4D4D-9270-4F27EE75FFA1}" type="parTrans" cxnId="{5883520B-807F-4663-94D5-A7C956A78331}">
      <dgm:prSet/>
      <dgm:spPr/>
      <dgm:t>
        <a:bodyPr/>
        <a:lstStyle/>
        <a:p>
          <a:endParaRPr lang="en-US"/>
        </a:p>
      </dgm:t>
    </dgm:pt>
    <dgm:pt modelId="{CC2E5B36-6CD9-4A79-9BA2-6F3D338E87D7}" type="sibTrans" cxnId="{5883520B-807F-4663-94D5-A7C956A78331}">
      <dgm:prSet/>
      <dgm:spPr/>
      <dgm:t>
        <a:bodyPr/>
        <a:lstStyle/>
        <a:p>
          <a:endParaRPr lang="en-US"/>
        </a:p>
      </dgm:t>
    </dgm:pt>
    <dgm:pt modelId="{7FF61981-4CB2-4451-BB9C-17B8ACE12971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Losing customers to competitors</a:t>
          </a:r>
        </a:p>
      </dgm:t>
    </dgm:pt>
    <dgm:pt modelId="{E35CA521-6BDD-41F5-8CA0-3C8813CA6A2C}" type="parTrans" cxnId="{7F70D168-2607-4562-99AA-7B41C849DE4B}">
      <dgm:prSet/>
      <dgm:spPr/>
      <dgm:t>
        <a:bodyPr/>
        <a:lstStyle/>
        <a:p>
          <a:endParaRPr lang="en-US"/>
        </a:p>
      </dgm:t>
    </dgm:pt>
    <dgm:pt modelId="{FA9F035E-62BF-40AB-9538-9B004A800F99}" type="sibTrans" cxnId="{7F70D168-2607-4562-99AA-7B41C849DE4B}">
      <dgm:prSet/>
      <dgm:spPr/>
      <dgm:t>
        <a:bodyPr/>
        <a:lstStyle/>
        <a:p>
          <a:endParaRPr lang="en-US"/>
        </a:p>
      </dgm:t>
    </dgm:pt>
    <dgm:pt modelId="{EEA0E8C4-6337-4DE3-A5C2-F3A9E39D344B}">
      <dgm:prSet>
        <dgm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 overall objective of the project</a:t>
          </a:r>
        </a:p>
      </dgm:t>
    </dgm:pt>
    <dgm:pt modelId="{1F849B61-897B-470D-B902-1DE56433AE6D}" type="parTrans" cxnId="{07ADB0EC-7DFE-47B7-B20E-34D0E5446651}">
      <dgm:prSet/>
      <dgm:spPr/>
      <dgm:t>
        <a:bodyPr/>
        <a:lstStyle/>
        <a:p>
          <a:endParaRPr lang="en-US"/>
        </a:p>
      </dgm:t>
    </dgm:pt>
    <dgm:pt modelId="{6FD62DD2-F716-4316-8220-5F9DCC747E57}" type="sibTrans" cxnId="{07ADB0EC-7DFE-47B7-B20E-34D0E5446651}">
      <dgm:prSet/>
      <dgm:spPr/>
      <dgm:t>
        <a:bodyPr/>
        <a:lstStyle/>
        <a:p>
          <a:endParaRPr lang="en-US"/>
        </a:p>
      </dgm:t>
    </dgm:pt>
    <dgm:pt modelId="{C1A48850-F9B9-46C9-BE47-A597B689E908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Analyze reviews with NLP</a:t>
          </a:r>
        </a:p>
      </dgm:t>
    </dgm:pt>
    <dgm:pt modelId="{BDFDE9AB-D506-4969-B36E-EFE07596ABF1}" type="parTrans" cxnId="{3D63BF2F-BEDC-49A6-9EED-5DEC99E34DED}">
      <dgm:prSet/>
      <dgm:spPr/>
      <dgm:t>
        <a:bodyPr/>
        <a:lstStyle/>
        <a:p>
          <a:endParaRPr lang="en-US"/>
        </a:p>
      </dgm:t>
    </dgm:pt>
    <dgm:pt modelId="{FA69A536-D322-48E5-9C05-017321713942}" type="sibTrans" cxnId="{3D63BF2F-BEDC-49A6-9EED-5DEC99E34DED}">
      <dgm:prSet/>
      <dgm:spPr/>
      <dgm:t>
        <a:bodyPr/>
        <a:lstStyle/>
        <a:p>
          <a:endParaRPr lang="en-US"/>
        </a:p>
      </dgm:t>
    </dgm:pt>
    <dgm:pt modelId="{3913EDEA-A2BA-4638-A363-EFF0296AE203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Identify patterns, assess sentiments</a:t>
          </a:r>
        </a:p>
      </dgm:t>
    </dgm:pt>
    <dgm:pt modelId="{58FC1883-021C-4AE4-BE6F-76CD51DD4F5C}" type="parTrans" cxnId="{8BB171D7-FABF-499B-B3C9-A9FE4046C19D}">
      <dgm:prSet/>
      <dgm:spPr/>
      <dgm:t>
        <a:bodyPr/>
        <a:lstStyle/>
        <a:p>
          <a:endParaRPr lang="en-US"/>
        </a:p>
      </dgm:t>
    </dgm:pt>
    <dgm:pt modelId="{950E6FDE-282F-4B46-8D54-2F0EF8305A27}" type="sibTrans" cxnId="{8BB171D7-FABF-499B-B3C9-A9FE4046C19D}">
      <dgm:prSet/>
      <dgm:spPr/>
      <dgm:t>
        <a:bodyPr/>
        <a:lstStyle/>
        <a:p>
          <a:endParaRPr lang="en-US"/>
        </a:p>
      </dgm:t>
    </dgm:pt>
    <dgm:pt modelId="{2F0E6F1D-01D4-4FC3-BA6B-CC9B217347D2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Establish QA system</a:t>
          </a:r>
        </a:p>
      </dgm:t>
    </dgm:pt>
    <dgm:pt modelId="{8CCF4A9E-CE11-4E0E-ABA4-45D178D5DE91}" type="parTrans" cxnId="{70438404-FF26-4C31-A7B1-66883FC574CF}">
      <dgm:prSet/>
      <dgm:spPr/>
      <dgm:t>
        <a:bodyPr/>
        <a:lstStyle/>
        <a:p>
          <a:endParaRPr lang="en-US"/>
        </a:p>
      </dgm:t>
    </dgm:pt>
    <dgm:pt modelId="{EA849832-8017-4369-8D6E-90F26E441C31}" type="sibTrans" cxnId="{70438404-FF26-4C31-A7B1-66883FC574CF}">
      <dgm:prSet/>
      <dgm:spPr/>
      <dgm:t>
        <a:bodyPr/>
        <a:lstStyle/>
        <a:p>
          <a:endParaRPr lang="en-US"/>
        </a:p>
      </dgm:t>
    </dgm:pt>
    <dgm:pt modelId="{5C4ED478-4082-411C-ACF3-FD24880BCA4E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Develop ethical, transparent system suitable for real-world use</a:t>
          </a:r>
        </a:p>
      </dgm:t>
    </dgm:pt>
    <dgm:pt modelId="{70058697-D8B4-495F-A99D-4F86FE2C99FF}" type="parTrans" cxnId="{55079B3E-5263-44D9-9A5E-8E9F12DC6776}">
      <dgm:prSet/>
      <dgm:spPr/>
      <dgm:t>
        <a:bodyPr/>
        <a:lstStyle/>
        <a:p>
          <a:endParaRPr lang="en-US"/>
        </a:p>
      </dgm:t>
    </dgm:pt>
    <dgm:pt modelId="{DA3D64CA-A865-4D4F-B88E-B1F6EF4ACC04}" type="sibTrans" cxnId="{55079B3E-5263-44D9-9A5E-8E9F12DC6776}">
      <dgm:prSet/>
      <dgm:spPr/>
      <dgm:t>
        <a:bodyPr/>
        <a:lstStyle/>
        <a:p>
          <a:endParaRPr lang="en-US"/>
        </a:p>
      </dgm:t>
    </dgm:pt>
    <dgm:pt modelId="{6291A691-A610-4E4B-BC63-0ECB86200BA5}">
      <dgm:prSet>
        <dgm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 significance of the intended solution</a:t>
          </a:r>
        </a:p>
      </dgm:t>
    </dgm:pt>
    <dgm:pt modelId="{AA48ABC5-6518-4AAB-87B0-94ABDBC2EF57}" type="parTrans" cxnId="{84A0D4D4-026D-4090-A89E-3F48B7B8E4C1}">
      <dgm:prSet/>
      <dgm:spPr/>
      <dgm:t>
        <a:bodyPr/>
        <a:lstStyle/>
        <a:p>
          <a:endParaRPr lang="en-US"/>
        </a:p>
      </dgm:t>
    </dgm:pt>
    <dgm:pt modelId="{EDF13A96-3040-483E-A787-7C3B2B0EACE1}" type="sibTrans" cxnId="{84A0D4D4-026D-4090-A89E-3F48B7B8E4C1}">
      <dgm:prSet/>
      <dgm:spPr/>
      <dgm:t>
        <a:bodyPr/>
        <a:lstStyle/>
        <a:p>
          <a:endParaRPr lang="en-US"/>
        </a:p>
      </dgm:t>
    </dgm:pt>
    <dgm:pt modelId="{3A79CE1C-11FF-4A52-9306-5BF18075E33E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NLP filters reviews, identifies improvements.</a:t>
          </a:r>
        </a:p>
      </dgm:t>
    </dgm:pt>
    <dgm:pt modelId="{8273724A-2479-4D14-976A-1882058D4128}" type="parTrans" cxnId="{68807866-7BED-47E7-B120-ADCF8477AFCC}">
      <dgm:prSet/>
      <dgm:spPr/>
      <dgm:t>
        <a:bodyPr/>
        <a:lstStyle/>
        <a:p>
          <a:endParaRPr lang="en-US"/>
        </a:p>
      </dgm:t>
    </dgm:pt>
    <dgm:pt modelId="{D6EE05D4-F592-401A-9225-7DE74B1B472B}" type="sibTrans" cxnId="{68807866-7BED-47E7-B120-ADCF8477AFCC}">
      <dgm:prSet/>
      <dgm:spPr/>
      <dgm:t>
        <a:bodyPr/>
        <a:lstStyle/>
        <a:p>
          <a:endParaRPr lang="en-US"/>
        </a:p>
      </dgm:t>
    </dgm:pt>
    <dgm:pt modelId="{79FAA61B-1A6B-4E35-9750-D8BF2D69E496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QA system automates exchanges, speeds service.</a:t>
          </a:r>
        </a:p>
      </dgm:t>
    </dgm:pt>
    <dgm:pt modelId="{94610021-4799-4CC7-BD62-8685D2B83276}" type="parTrans" cxnId="{836AB758-0E01-47A4-B5FA-252E88B00115}">
      <dgm:prSet/>
      <dgm:spPr/>
      <dgm:t>
        <a:bodyPr/>
        <a:lstStyle/>
        <a:p>
          <a:endParaRPr lang="en-US"/>
        </a:p>
      </dgm:t>
    </dgm:pt>
    <dgm:pt modelId="{65E79345-D8B7-493F-8A58-23AD33132678}" type="sibTrans" cxnId="{836AB758-0E01-47A4-B5FA-252E88B00115}">
      <dgm:prSet/>
      <dgm:spPr/>
      <dgm:t>
        <a:bodyPr/>
        <a:lstStyle/>
        <a:p>
          <a:endParaRPr lang="en-US"/>
        </a:p>
      </dgm:t>
    </dgm:pt>
    <dgm:pt modelId="{E0791F3A-0519-4635-A394-06EAD7B4C5ED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AI enhances market position, customer engagement.</a:t>
          </a:r>
        </a:p>
      </dgm:t>
    </dgm:pt>
    <dgm:pt modelId="{17056118-DAFA-4C2E-89C7-1E22F8612834}" type="parTrans" cxnId="{F0A48880-829D-4A43-A2B7-78ABD061931C}">
      <dgm:prSet/>
      <dgm:spPr/>
      <dgm:t>
        <a:bodyPr/>
        <a:lstStyle/>
        <a:p>
          <a:endParaRPr lang="en-US"/>
        </a:p>
      </dgm:t>
    </dgm:pt>
    <dgm:pt modelId="{B55BA124-BDBB-4AA6-B077-9DD549019D0A}" type="sibTrans" cxnId="{F0A48880-829D-4A43-A2B7-78ABD061931C}">
      <dgm:prSet/>
      <dgm:spPr/>
      <dgm:t>
        <a:bodyPr/>
        <a:lstStyle/>
        <a:p>
          <a:endParaRPr lang="en-US"/>
        </a:p>
      </dgm:t>
    </dgm:pt>
    <dgm:pt modelId="{C26925A6-59AC-4104-BE8A-DFBA28B6CC5B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Boosts efficiency, trust, and commercial value.</a:t>
          </a:r>
        </a:p>
      </dgm:t>
    </dgm:pt>
    <dgm:pt modelId="{E2D1C6BA-9E8D-4851-A5D1-03EC02D0A426}" type="parTrans" cxnId="{E1260C38-12D2-42BF-B312-1106F3510D84}">
      <dgm:prSet/>
      <dgm:spPr/>
      <dgm:t>
        <a:bodyPr/>
        <a:lstStyle/>
        <a:p>
          <a:endParaRPr lang="en-US"/>
        </a:p>
      </dgm:t>
    </dgm:pt>
    <dgm:pt modelId="{A9C949CB-ACDA-4D8F-B716-B5E944E63251}" type="sibTrans" cxnId="{E1260C38-12D2-42BF-B312-1106F3510D84}">
      <dgm:prSet/>
      <dgm:spPr/>
      <dgm:t>
        <a:bodyPr/>
        <a:lstStyle/>
        <a:p>
          <a:endParaRPr lang="en-US"/>
        </a:p>
      </dgm:t>
    </dgm:pt>
    <dgm:pt modelId="{B1B8D0DD-8F78-46D4-848C-8E58AF3DC9DE}" type="pres">
      <dgm:prSet presAssocID="{1625ECA0-3E8A-4EE8-BDEE-060D2D51EF49}" presName="linear" presStyleCnt="0">
        <dgm:presLayoutVars>
          <dgm:dir/>
          <dgm:animLvl val="lvl"/>
          <dgm:resizeHandles val="exact"/>
        </dgm:presLayoutVars>
      </dgm:prSet>
      <dgm:spPr/>
    </dgm:pt>
    <dgm:pt modelId="{1672458E-44F8-4998-9E60-72250C62B04E}" type="pres">
      <dgm:prSet presAssocID="{60C40733-81AC-487C-93AA-1C93A016BFAF}" presName="parentLin" presStyleCnt="0"/>
      <dgm:spPr/>
    </dgm:pt>
    <dgm:pt modelId="{264DDDFE-2DC5-47AB-B6C8-DE70F6134012}" type="pres">
      <dgm:prSet presAssocID="{60C40733-81AC-487C-93AA-1C93A016BFAF}" presName="parentLeftMargin" presStyleLbl="node1" presStyleIdx="0" presStyleCnt="3"/>
      <dgm:spPr/>
    </dgm:pt>
    <dgm:pt modelId="{3345F64E-A814-48AC-BC95-92FC08D480B4}" type="pres">
      <dgm:prSet presAssocID="{60C40733-81AC-487C-93AA-1C93A016BF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C71AFB-2FD7-4293-B3A6-F5DD56FD66A7}" type="pres">
      <dgm:prSet presAssocID="{60C40733-81AC-487C-93AA-1C93A016BFAF}" presName="negativeSpace" presStyleCnt="0"/>
      <dgm:spPr/>
    </dgm:pt>
    <dgm:pt modelId="{355BCC29-8609-494E-81CB-9CE5E588C37A}" type="pres">
      <dgm:prSet presAssocID="{60C40733-81AC-487C-93AA-1C93A016BFAF}" presName="childText" presStyleLbl="conFgAcc1" presStyleIdx="0" presStyleCnt="3">
        <dgm:presLayoutVars>
          <dgm:bulletEnabled val="1"/>
        </dgm:presLayoutVars>
      </dgm:prSet>
      <dgm:spPr/>
    </dgm:pt>
    <dgm:pt modelId="{D0E3E3E9-D3FA-4821-BE0C-D9AF18B59566}" type="pres">
      <dgm:prSet presAssocID="{C441FA3C-8A78-4CF6-8477-C2DC2B3E39AB}" presName="spaceBetweenRectangles" presStyleCnt="0"/>
      <dgm:spPr/>
    </dgm:pt>
    <dgm:pt modelId="{F3CD38CC-88CB-4E79-AD01-0C7688980A34}" type="pres">
      <dgm:prSet presAssocID="{EEA0E8C4-6337-4DE3-A5C2-F3A9E39D344B}" presName="parentLin" presStyleCnt="0"/>
      <dgm:spPr/>
    </dgm:pt>
    <dgm:pt modelId="{8DEDD9B2-92F6-49EA-9362-801AE33E66A7}" type="pres">
      <dgm:prSet presAssocID="{EEA0E8C4-6337-4DE3-A5C2-F3A9E39D344B}" presName="parentLeftMargin" presStyleLbl="node1" presStyleIdx="0" presStyleCnt="3"/>
      <dgm:spPr/>
    </dgm:pt>
    <dgm:pt modelId="{93862B8C-72D6-4E82-A83F-D9AFF0652BAF}" type="pres">
      <dgm:prSet presAssocID="{EEA0E8C4-6337-4DE3-A5C2-F3A9E39D34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5A422C-02EE-476E-82C4-FC6359426D5B}" type="pres">
      <dgm:prSet presAssocID="{EEA0E8C4-6337-4DE3-A5C2-F3A9E39D344B}" presName="negativeSpace" presStyleCnt="0"/>
      <dgm:spPr/>
    </dgm:pt>
    <dgm:pt modelId="{C2B5977A-934A-4ACA-8CFD-468ABCDA1878}" type="pres">
      <dgm:prSet presAssocID="{EEA0E8C4-6337-4DE3-A5C2-F3A9E39D344B}" presName="childText" presStyleLbl="conFgAcc1" presStyleIdx="1" presStyleCnt="3">
        <dgm:presLayoutVars>
          <dgm:bulletEnabled val="1"/>
        </dgm:presLayoutVars>
      </dgm:prSet>
      <dgm:spPr/>
    </dgm:pt>
    <dgm:pt modelId="{C2D0E5B2-C0EA-4A44-BFB9-3F7BC250FDB7}" type="pres">
      <dgm:prSet presAssocID="{6FD62DD2-F716-4316-8220-5F9DCC747E57}" presName="spaceBetweenRectangles" presStyleCnt="0"/>
      <dgm:spPr/>
    </dgm:pt>
    <dgm:pt modelId="{F4660EEC-FAE8-4207-AF65-34C4E66164EA}" type="pres">
      <dgm:prSet presAssocID="{6291A691-A610-4E4B-BC63-0ECB86200BA5}" presName="parentLin" presStyleCnt="0"/>
      <dgm:spPr/>
    </dgm:pt>
    <dgm:pt modelId="{7C90529D-B911-4737-B801-FC5EF3D0F4AD}" type="pres">
      <dgm:prSet presAssocID="{6291A691-A610-4E4B-BC63-0ECB86200BA5}" presName="parentLeftMargin" presStyleLbl="node1" presStyleIdx="1" presStyleCnt="3"/>
      <dgm:spPr/>
    </dgm:pt>
    <dgm:pt modelId="{A5FDBC17-2D26-4880-9E11-8A16AB01FDDF}" type="pres">
      <dgm:prSet presAssocID="{6291A691-A610-4E4B-BC63-0ECB86200BA5}" presName="parentText" presStyleLbl="node1" presStyleIdx="2" presStyleCnt="3" custScaleX="118454">
        <dgm:presLayoutVars>
          <dgm:chMax val="0"/>
          <dgm:bulletEnabled val="1"/>
        </dgm:presLayoutVars>
      </dgm:prSet>
      <dgm:spPr/>
    </dgm:pt>
    <dgm:pt modelId="{C4F328FE-EA2C-4C73-A78C-9AC345DDEEC1}" type="pres">
      <dgm:prSet presAssocID="{6291A691-A610-4E4B-BC63-0ECB86200BA5}" presName="negativeSpace" presStyleCnt="0"/>
      <dgm:spPr/>
    </dgm:pt>
    <dgm:pt modelId="{81533E8F-DC10-440A-A28A-8872AC00FDFF}" type="pres">
      <dgm:prSet presAssocID="{6291A691-A610-4E4B-BC63-0ECB86200BA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E2F0504-D3AD-48C7-90E4-1BFBF2393DB9}" type="presOf" srcId="{D1D0F5F1-3647-421A-91E5-4D11E0770670}" destId="{355BCC29-8609-494E-81CB-9CE5E588C37A}" srcOrd="0" destOrd="0" presId="urn:microsoft.com/office/officeart/2005/8/layout/list1"/>
    <dgm:cxn modelId="{70438404-FF26-4C31-A7B1-66883FC574CF}" srcId="{EEA0E8C4-6337-4DE3-A5C2-F3A9E39D344B}" destId="{2F0E6F1D-01D4-4FC3-BA6B-CC9B217347D2}" srcOrd="2" destOrd="0" parTransId="{8CCF4A9E-CE11-4E0E-ABA4-45D178D5DE91}" sibTransId="{EA849832-8017-4369-8D6E-90F26E441C31}"/>
    <dgm:cxn modelId="{724A3F09-3569-4A80-8747-C50A651F96D7}" type="presOf" srcId="{E0791F3A-0519-4635-A394-06EAD7B4C5ED}" destId="{81533E8F-DC10-440A-A28A-8872AC00FDFF}" srcOrd="0" destOrd="2" presId="urn:microsoft.com/office/officeart/2005/8/layout/list1"/>
    <dgm:cxn modelId="{5883520B-807F-4663-94D5-A7C956A78331}" srcId="{60C40733-81AC-487C-93AA-1C93A016BFAF}" destId="{D1D0F5F1-3647-421A-91E5-4D11E0770670}" srcOrd="0" destOrd="0" parTransId="{1377905E-5346-4D4D-9270-4F27EE75FFA1}" sibTransId="{CC2E5B36-6CD9-4A79-9BA2-6F3D338E87D7}"/>
    <dgm:cxn modelId="{1E980B11-BE74-4011-81C9-887DC302ED63}" type="presOf" srcId="{2F0E6F1D-01D4-4FC3-BA6B-CC9B217347D2}" destId="{C2B5977A-934A-4ACA-8CFD-468ABCDA1878}" srcOrd="0" destOrd="2" presId="urn:microsoft.com/office/officeart/2005/8/layout/list1"/>
    <dgm:cxn modelId="{75B5771A-9132-4580-AEDC-C651B2DF19F0}" type="presOf" srcId="{3A79CE1C-11FF-4A52-9306-5BF18075E33E}" destId="{81533E8F-DC10-440A-A28A-8872AC00FDFF}" srcOrd="0" destOrd="0" presId="urn:microsoft.com/office/officeart/2005/8/layout/list1"/>
    <dgm:cxn modelId="{3D63BF2F-BEDC-49A6-9EED-5DEC99E34DED}" srcId="{EEA0E8C4-6337-4DE3-A5C2-F3A9E39D344B}" destId="{C1A48850-F9B9-46C9-BE47-A597B689E908}" srcOrd="0" destOrd="0" parTransId="{BDFDE9AB-D506-4969-B36E-EFE07596ABF1}" sibTransId="{FA69A536-D322-48E5-9C05-017321713942}"/>
    <dgm:cxn modelId="{E1260C38-12D2-42BF-B312-1106F3510D84}" srcId="{6291A691-A610-4E4B-BC63-0ECB86200BA5}" destId="{C26925A6-59AC-4104-BE8A-DFBA28B6CC5B}" srcOrd="3" destOrd="0" parTransId="{E2D1C6BA-9E8D-4851-A5D1-03EC02D0A426}" sibTransId="{A9C949CB-ACDA-4D8F-B716-B5E944E63251}"/>
    <dgm:cxn modelId="{55079B3E-5263-44D9-9A5E-8E9F12DC6776}" srcId="{EEA0E8C4-6337-4DE3-A5C2-F3A9E39D344B}" destId="{5C4ED478-4082-411C-ACF3-FD24880BCA4E}" srcOrd="3" destOrd="0" parTransId="{70058697-D8B4-495F-A99D-4F86FE2C99FF}" sibTransId="{DA3D64CA-A865-4D4F-B88E-B1F6EF4ACC04}"/>
    <dgm:cxn modelId="{0F474D49-B352-4EBE-91C4-EE23FE0891E2}" type="presOf" srcId="{6291A691-A610-4E4B-BC63-0ECB86200BA5}" destId="{7C90529D-B911-4737-B801-FC5EF3D0F4AD}" srcOrd="0" destOrd="0" presId="urn:microsoft.com/office/officeart/2005/8/layout/list1"/>
    <dgm:cxn modelId="{836AB758-0E01-47A4-B5FA-252E88B00115}" srcId="{6291A691-A610-4E4B-BC63-0ECB86200BA5}" destId="{79FAA61B-1A6B-4E35-9750-D8BF2D69E496}" srcOrd="1" destOrd="0" parTransId="{94610021-4799-4CC7-BD62-8685D2B83276}" sibTransId="{65E79345-D8B7-493F-8A58-23AD33132678}"/>
    <dgm:cxn modelId="{71CAE163-BD92-4410-A8DB-64D363321BDA}" srcId="{1625ECA0-3E8A-4EE8-BDEE-060D2D51EF49}" destId="{60C40733-81AC-487C-93AA-1C93A016BFAF}" srcOrd="0" destOrd="0" parTransId="{96521AA5-5B88-41A4-B644-D4163F6F17B3}" sibTransId="{C441FA3C-8A78-4CF6-8477-C2DC2B3E39AB}"/>
    <dgm:cxn modelId="{68807866-7BED-47E7-B120-ADCF8477AFCC}" srcId="{6291A691-A610-4E4B-BC63-0ECB86200BA5}" destId="{3A79CE1C-11FF-4A52-9306-5BF18075E33E}" srcOrd="0" destOrd="0" parTransId="{8273724A-2479-4D14-976A-1882058D4128}" sibTransId="{D6EE05D4-F592-401A-9225-7DE74B1B472B}"/>
    <dgm:cxn modelId="{7F70D168-2607-4562-99AA-7B41C849DE4B}" srcId="{60C40733-81AC-487C-93AA-1C93A016BFAF}" destId="{7FF61981-4CB2-4451-BB9C-17B8ACE12971}" srcOrd="1" destOrd="0" parTransId="{E35CA521-6BDD-41F5-8CA0-3C8813CA6A2C}" sibTransId="{FA9F035E-62BF-40AB-9538-9B004A800F99}"/>
    <dgm:cxn modelId="{12D74069-1906-42F4-A553-98AE020DC283}" type="presOf" srcId="{EEA0E8C4-6337-4DE3-A5C2-F3A9E39D344B}" destId="{93862B8C-72D6-4E82-A83F-D9AFF0652BAF}" srcOrd="1" destOrd="0" presId="urn:microsoft.com/office/officeart/2005/8/layout/list1"/>
    <dgm:cxn modelId="{5F0C1279-C572-4DDA-A2F8-93D92BF0C511}" type="presOf" srcId="{C1A48850-F9B9-46C9-BE47-A597B689E908}" destId="{C2B5977A-934A-4ACA-8CFD-468ABCDA1878}" srcOrd="0" destOrd="0" presId="urn:microsoft.com/office/officeart/2005/8/layout/list1"/>
    <dgm:cxn modelId="{311C4C7D-1D90-4A7A-B139-6E89E1EB53AA}" type="presOf" srcId="{6291A691-A610-4E4B-BC63-0ECB86200BA5}" destId="{A5FDBC17-2D26-4880-9E11-8A16AB01FDDF}" srcOrd="1" destOrd="0" presId="urn:microsoft.com/office/officeart/2005/8/layout/list1"/>
    <dgm:cxn modelId="{F0A48880-829D-4A43-A2B7-78ABD061931C}" srcId="{6291A691-A610-4E4B-BC63-0ECB86200BA5}" destId="{E0791F3A-0519-4635-A394-06EAD7B4C5ED}" srcOrd="2" destOrd="0" parTransId="{17056118-DAFA-4C2E-89C7-1E22F8612834}" sibTransId="{B55BA124-BDBB-4AA6-B077-9DD549019D0A}"/>
    <dgm:cxn modelId="{714BE78A-5E40-4F94-BB9A-7D1D93F3F083}" type="presOf" srcId="{C26925A6-59AC-4104-BE8A-DFBA28B6CC5B}" destId="{81533E8F-DC10-440A-A28A-8872AC00FDFF}" srcOrd="0" destOrd="3" presId="urn:microsoft.com/office/officeart/2005/8/layout/list1"/>
    <dgm:cxn modelId="{EDD61CAB-E1CC-4305-BB97-B6B7A15CA59A}" type="presOf" srcId="{5C4ED478-4082-411C-ACF3-FD24880BCA4E}" destId="{C2B5977A-934A-4ACA-8CFD-468ABCDA1878}" srcOrd="0" destOrd="3" presId="urn:microsoft.com/office/officeart/2005/8/layout/list1"/>
    <dgm:cxn modelId="{807429D2-A353-411A-B527-2DA8E569D938}" type="presOf" srcId="{EEA0E8C4-6337-4DE3-A5C2-F3A9E39D344B}" destId="{8DEDD9B2-92F6-49EA-9362-801AE33E66A7}" srcOrd="0" destOrd="0" presId="urn:microsoft.com/office/officeart/2005/8/layout/list1"/>
    <dgm:cxn modelId="{07A581D4-4603-4BD7-9101-8DBFDF5245AA}" type="presOf" srcId="{1625ECA0-3E8A-4EE8-BDEE-060D2D51EF49}" destId="{B1B8D0DD-8F78-46D4-848C-8E58AF3DC9DE}" srcOrd="0" destOrd="0" presId="urn:microsoft.com/office/officeart/2005/8/layout/list1"/>
    <dgm:cxn modelId="{84A0D4D4-026D-4090-A89E-3F48B7B8E4C1}" srcId="{1625ECA0-3E8A-4EE8-BDEE-060D2D51EF49}" destId="{6291A691-A610-4E4B-BC63-0ECB86200BA5}" srcOrd="2" destOrd="0" parTransId="{AA48ABC5-6518-4AAB-87B0-94ABDBC2EF57}" sibTransId="{EDF13A96-3040-483E-A787-7C3B2B0EACE1}"/>
    <dgm:cxn modelId="{7CCA23D6-EA27-434C-82FB-C6D335B44AAF}" type="presOf" srcId="{7FF61981-4CB2-4451-BB9C-17B8ACE12971}" destId="{355BCC29-8609-494E-81CB-9CE5E588C37A}" srcOrd="0" destOrd="1" presId="urn:microsoft.com/office/officeart/2005/8/layout/list1"/>
    <dgm:cxn modelId="{8BB171D7-FABF-499B-B3C9-A9FE4046C19D}" srcId="{EEA0E8C4-6337-4DE3-A5C2-F3A9E39D344B}" destId="{3913EDEA-A2BA-4638-A363-EFF0296AE203}" srcOrd="1" destOrd="0" parTransId="{58FC1883-021C-4AE4-BE6F-76CD51DD4F5C}" sibTransId="{950E6FDE-282F-4B46-8D54-2F0EF8305A27}"/>
    <dgm:cxn modelId="{D7C5D2D7-D8E5-4F3B-B591-B3744D2D2B30}" type="presOf" srcId="{79FAA61B-1A6B-4E35-9750-D8BF2D69E496}" destId="{81533E8F-DC10-440A-A28A-8872AC00FDFF}" srcOrd="0" destOrd="1" presId="urn:microsoft.com/office/officeart/2005/8/layout/list1"/>
    <dgm:cxn modelId="{7B78BBDD-180E-4C2A-9313-6CEDB9FC6597}" type="presOf" srcId="{60C40733-81AC-487C-93AA-1C93A016BFAF}" destId="{3345F64E-A814-48AC-BC95-92FC08D480B4}" srcOrd="1" destOrd="0" presId="urn:microsoft.com/office/officeart/2005/8/layout/list1"/>
    <dgm:cxn modelId="{07ADB0EC-7DFE-47B7-B20E-34D0E5446651}" srcId="{1625ECA0-3E8A-4EE8-BDEE-060D2D51EF49}" destId="{EEA0E8C4-6337-4DE3-A5C2-F3A9E39D344B}" srcOrd="1" destOrd="0" parTransId="{1F849B61-897B-470D-B902-1DE56433AE6D}" sibTransId="{6FD62DD2-F716-4316-8220-5F9DCC747E57}"/>
    <dgm:cxn modelId="{051756ED-B236-4286-9350-FA6AF8FE633A}" type="presOf" srcId="{60C40733-81AC-487C-93AA-1C93A016BFAF}" destId="{264DDDFE-2DC5-47AB-B6C8-DE70F6134012}" srcOrd="0" destOrd="0" presId="urn:microsoft.com/office/officeart/2005/8/layout/list1"/>
    <dgm:cxn modelId="{C05589ED-41CC-4C0C-9721-D06FDF6867C3}" type="presOf" srcId="{3913EDEA-A2BA-4638-A363-EFF0296AE203}" destId="{C2B5977A-934A-4ACA-8CFD-468ABCDA1878}" srcOrd="0" destOrd="1" presId="urn:microsoft.com/office/officeart/2005/8/layout/list1"/>
    <dgm:cxn modelId="{5ECAA550-EB59-4E23-97F8-13BBEF2C0BAE}" type="presParOf" srcId="{B1B8D0DD-8F78-46D4-848C-8E58AF3DC9DE}" destId="{1672458E-44F8-4998-9E60-72250C62B04E}" srcOrd="0" destOrd="0" presId="urn:microsoft.com/office/officeart/2005/8/layout/list1"/>
    <dgm:cxn modelId="{DEB311E7-C962-412D-81CB-429C9A2DECC2}" type="presParOf" srcId="{1672458E-44F8-4998-9E60-72250C62B04E}" destId="{264DDDFE-2DC5-47AB-B6C8-DE70F6134012}" srcOrd="0" destOrd="0" presId="urn:microsoft.com/office/officeart/2005/8/layout/list1"/>
    <dgm:cxn modelId="{B350E390-21CC-41B7-A2E2-A26DB225C568}" type="presParOf" srcId="{1672458E-44F8-4998-9E60-72250C62B04E}" destId="{3345F64E-A814-48AC-BC95-92FC08D480B4}" srcOrd="1" destOrd="0" presId="urn:microsoft.com/office/officeart/2005/8/layout/list1"/>
    <dgm:cxn modelId="{05F0F22A-A87A-4C93-B51E-633BF943ABDA}" type="presParOf" srcId="{B1B8D0DD-8F78-46D4-848C-8E58AF3DC9DE}" destId="{AAC71AFB-2FD7-4293-B3A6-F5DD56FD66A7}" srcOrd="1" destOrd="0" presId="urn:microsoft.com/office/officeart/2005/8/layout/list1"/>
    <dgm:cxn modelId="{994733A5-9D41-4306-B274-55F650479AF3}" type="presParOf" srcId="{B1B8D0DD-8F78-46D4-848C-8E58AF3DC9DE}" destId="{355BCC29-8609-494E-81CB-9CE5E588C37A}" srcOrd="2" destOrd="0" presId="urn:microsoft.com/office/officeart/2005/8/layout/list1"/>
    <dgm:cxn modelId="{268BFE6A-0654-4FF9-8BF6-80252E570878}" type="presParOf" srcId="{B1B8D0DD-8F78-46D4-848C-8E58AF3DC9DE}" destId="{D0E3E3E9-D3FA-4821-BE0C-D9AF18B59566}" srcOrd="3" destOrd="0" presId="urn:microsoft.com/office/officeart/2005/8/layout/list1"/>
    <dgm:cxn modelId="{EAB40932-4C85-490B-80A0-8727BF56D0E2}" type="presParOf" srcId="{B1B8D0DD-8F78-46D4-848C-8E58AF3DC9DE}" destId="{F3CD38CC-88CB-4E79-AD01-0C7688980A34}" srcOrd="4" destOrd="0" presId="urn:microsoft.com/office/officeart/2005/8/layout/list1"/>
    <dgm:cxn modelId="{D50A4F73-96E7-441B-AA36-68CFD52DEB3A}" type="presParOf" srcId="{F3CD38CC-88CB-4E79-AD01-0C7688980A34}" destId="{8DEDD9B2-92F6-49EA-9362-801AE33E66A7}" srcOrd="0" destOrd="0" presId="urn:microsoft.com/office/officeart/2005/8/layout/list1"/>
    <dgm:cxn modelId="{62DFC660-83B5-4241-ADCA-F3DBD2E49F98}" type="presParOf" srcId="{F3CD38CC-88CB-4E79-AD01-0C7688980A34}" destId="{93862B8C-72D6-4E82-A83F-D9AFF0652BAF}" srcOrd="1" destOrd="0" presId="urn:microsoft.com/office/officeart/2005/8/layout/list1"/>
    <dgm:cxn modelId="{6ED78C3A-2BEF-47A1-86C2-590BDC5B14C9}" type="presParOf" srcId="{B1B8D0DD-8F78-46D4-848C-8E58AF3DC9DE}" destId="{C05A422C-02EE-476E-82C4-FC6359426D5B}" srcOrd="5" destOrd="0" presId="urn:microsoft.com/office/officeart/2005/8/layout/list1"/>
    <dgm:cxn modelId="{28E5AD8A-DC06-4CD6-96C2-A7F4E8C50E9A}" type="presParOf" srcId="{B1B8D0DD-8F78-46D4-848C-8E58AF3DC9DE}" destId="{C2B5977A-934A-4ACA-8CFD-468ABCDA1878}" srcOrd="6" destOrd="0" presId="urn:microsoft.com/office/officeart/2005/8/layout/list1"/>
    <dgm:cxn modelId="{B9163485-0996-4755-B711-860BB60504A2}" type="presParOf" srcId="{B1B8D0DD-8F78-46D4-848C-8E58AF3DC9DE}" destId="{C2D0E5B2-C0EA-4A44-BFB9-3F7BC250FDB7}" srcOrd="7" destOrd="0" presId="urn:microsoft.com/office/officeart/2005/8/layout/list1"/>
    <dgm:cxn modelId="{584B6569-89A2-4F69-BF7A-70AB3282B4FF}" type="presParOf" srcId="{B1B8D0DD-8F78-46D4-848C-8E58AF3DC9DE}" destId="{F4660EEC-FAE8-4207-AF65-34C4E66164EA}" srcOrd="8" destOrd="0" presId="urn:microsoft.com/office/officeart/2005/8/layout/list1"/>
    <dgm:cxn modelId="{2E0C8A40-12EF-4D7A-86CC-E743BC6316B6}" type="presParOf" srcId="{F4660EEC-FAE8-4207-AF65-34C4E66164EA}" destId="{7C90529D-B911-4737-B801-FC5EF3D0F4AD}" srcOrd="0" destOrd="0" presId="urn:microsoft.com/office/officeart/2005/8/layout/list1"/>
    <dgm:cxn modelId="{52068A9D-798B-46FE-96FE-8A8114943EE8}" type="presParOf" srcId="{F4660EEC-FAE8-4207-AF65-34C4E66164EA}" destId="{A5FDBC17-2D26-4880-9E11-8A16AB01FDDF}" srcOrd="1" destOrd="0" presId="urn:microsoft.com/office/officeart/2005/8/layout/list1"/>
    <dgm:cxn modelId="{9A3AB1D1-0A66-4CA5-8DB1-678778F81903}" type="presParOf" srcId="{B1B8D0DD-8F78-46D4-848C-8E58AF3DC9DE}" destId="{C4F328FE-EA2C-4C73-A78C-9AC345DDEEC1}" srcOrd="9" destOrd="0" presId="urn:microsoft.com/office/officeart/2005/8/layout/list1"/>
    <dgm:cxn modelId="{E2A5BDFD-7ECF-4725-A438-CD1358387373}" type="presParOf" srcId="{B1B8D0DD-8F78-46D4-848C-8E58AF3DC9DE}" destId="{81533E8F-DC10-440A-A28A-8872AC00FDF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121F37-8A95-4AB0-9324-D8AF5DD0EE5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4E880F-3561-406D-806D-1755D79753C2}">
      <dgm:prSet/>
      <dgm:spPr>
        <a:solidFill>
          <a:schemeClr val="bg1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Findings:</a:t>
          </a:r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598784-EC3E-474B-BAA9-4742DCB903C7}" type="parTrans" cxnId="{FE1F1D45-ABDF-4523-BF4B-AC4ED6324793}">
      <dgm:prSet/>
      <dgm:spPr/>
      <dgm:t>
        <a:bodyPr/>
        <a:lstStyle/>
        <a:p>
          <a:endParaRPr lang="en-US"/>
        </a:p>
      </dgm:t>
    </dgm:pt>
    <dgm:pt modelId="{EBEBF553-9819-485E-8E00-710E8409B94F}" type="sibTrans" cxnId="{FE1F1D45-ABDF-4523-BF4B-AC4ED6324793}">
      <dgm:prSet/>
      <dgm:spPr/>
      <dgm:t>
        <a:bodyPr/>
        <a:lstStyle/>
        <a:p>
          <a:endParaRPr lang="en-US"/>
        </a:p>
      </dgm:t>
    </dgm:pt>
    <dgm:pt modelId="{8B27B4DE-A9C5-4242-BDC0-CB8BC9DC4F17}">
      <dgm:prSet custT="1"/>
      <dgm:spPr/>
      <dgm:t>
        <a:bodyPr/>
        <a:lstStyle/>
        <a:p>
          <a:r>
            <a:rPr lang="en-US" sz="700">
              <a:latin typeface="Times New Roman" panose="02020603050405020304" pitchFamily="18" charset="0"/>
              <a:cs typeface="Times New Roman" panose="02020603050405020304" pitchFamily="18" charset="0"/>
            </a:rPr>
            <a:t>Identified key themes: Analyzed customer reviews to identify prevalent themes such as product quality, customer service, and shipping experience.</a:t>
          </a:r>
        </a:p>
      </dgm:t>
    </dgm:pt>
    <dgm:pt modelId="{B1FE51BF-6A36-4259-B396-CA1054D4C038}" type="parTrans" cxnId="{B04B8501-B358-4572-AF10-7C67323CD60F}">
      <dgm:prSet/>
      <dgm:spPr/>
      <dgm:t>
        <a:bodyPr/>
        <a:lstStyle/>
        <a:p>
          <a:endParaRPr lang="en-US"/>
        </a:p>
      </dgm:t>
    </dgm:pt>
    <dgm:pt modelId="{4D77CA18-6798-44A4-9971-2C9C97835F03}" type="sibTrans" cxnId="{B04B8501-B358-4572-AF10-7C67323CD60F}">
      <dgm:prSet/>
      <dgm:spPr/>
      <dgm:t>
        <a:bodyPr/>
        <a:lstStyle/>
        <a:p>
          <a:endParaRPr lang="en-US"/>
        </a:p>
      </dgm:t>
    </dgm:pt>
    <dgm:pt modelId="{55DFC902-C23F-464D-9F4E-BC8C054F919A}">
      <dgm:prSet custT="1"/>
      <dgm:spPr/>
      <dgm:t>
        <a:bodyPr/>
        <a:lstStyle/>
        <a:p>
          <a:r>
            <a:rPr lang="en-US" sz="700">
              <a:latin typeface="Times New Roman" panose="02020603050405020304" pitchFamily="18" charset="0"/>
              <a:cs typeface="Times New Roman" panose="02020603050405020304" pitchFamily="18" charset="0"/>
            </a:rPr>
            <a:t>Uncovered sentiment distribution: Examined sentiment distribution across different product categories and themes to understand customer perceptions.</a:t>
          </a:r>
        </a:p>
      </dgm:t>
    </dgm:pt>
    <dgm:pt modelId="{375EE7D0-3CC7-4016-B8B1-25355140D682}" type="parTrans" cxnId="{7EFE7938-3904-40B9-B994-43B5163A3468}">
      <dgm:prSet/>
      <dgm:spPr/>
      <dgm:t>
        <a:bodyPr/>
        <a:lstStyle/>
        <a:p>
          <a:endParaRPr lang="en-US"/>
        </a:p>
      </dgm:t>
    </dgm:pt>
    <dgm:pt modelId="{25A6031E-2605-483B-8CD5-678116FE9692}" type="sibTrans" cxnId="{7EFE7938-3904-40B9-B994-43B5163A3468}">
      <dgm:prSet/>
      <dgm:spPr/>
      <dgm:t>
        <a:bodyPr/>
        <a:lstStyle/>
        <a:p>
          <a:endParaRPr lang="en-US"/>
        </a:p>
      </dgm:t>
    </dgm:pt>
    <dgm:pt modelId="{B4C1751A-FE4C-4572-BA89-D812D6544701}">
      <dgm:prSet custT="1"/>
      <dgm:spPr/>
      <dgm:t>
        <a:bodyPr/>
        <a:lstStyle/>
        <a:p>
          <a:r>
            <a:rPr lang="en-US" sz="700">
              <a:latin typeface="Times New Roman" panose="02020603050405020304" pitchFamily="18" charset="0"/>
              <a:cs typeface="Times New Roman" panose="02020603050405020304" pitchFamily="18" charset="0"/>
            </a:rPr>
            <a:t>Recognized areas for improvement: Identified areas where customers expressed dissatisfaction or suggested enhancements, such as packaging, product variety, and website usability.</a:t>
          </a:r>
          <a:br>
            <a:rPr lang="en-US" sz="70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sz="7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3A9812-41B7-4A85-86D6-2CB362AE250A}" type="parTrans" cxnId="{69AA5DF5-C658-4676-9395-587FE396E054}">
      <dgm:prSet/>
      <dgm:spPr/>
      <dgm:t>
        <a:bodyPr/>
        <a:lstStyle/>
        <a:p>
          <a:endParaRPr lang="en-US"/>
        </a:p>
      </dgm:t>
    </dgm:pt>
    <dgm:pt modelId="{69BC4905-D998-458F-B91A-8670930C65C9}" type="sibTrans" cxnId="{69AA5DF5-C658-4676-9395-587FE396E054}">
      <dgm:prSet/>
      <dgm:spPr/>
      <dgm:t>
        <a:bodyPr/>
        <a:lstStyle/>
        <a:p>
          <a:endParaRPr lang="en-US"/>
        </a:p>
      </dgm:t>
    </dgm:pt>
    <dgm:pt modelId="{6268E89B-1DDA-4451-9844-166C896AF2F6}">
      <dgm:prSet/>
      <dgm:spPr>
        <a:solidFill>
          <a:schemeClr val="bg1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Recommendations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BFEB6C-6AB9-4225-A046-E64E33775770}" type="parTrans" cxnId="{0F05C872-9D41-4367-8503-AD2BBAE80337}">
      <dgm:prSet/>
      <dgm:spPr/>
      <dgm:t>
        <a:bodyPr/>
        <a:lstStyle/>
        <a:p>
          <a:endParaRPr lang="en-US"/>
        </a:p>
      </dgm:t>
    </dgm:pt>
    <dgm:pt modelId="{EBDFBAB1-F744-4474-BA0F-5B596ADD9BD2}" type="sibTrans" cxnId="{0F05C872-9D41-4367-8503-AD2BBAE80337}">
      <dgm:prSet/>
      <dgm:spPr/>
      <dgm:t>
        <a:bodyPr/>
        <a:lstStyle/>
        <a:p>
          <a:endParaRPr lang="en-US"/>
        </a:p>
      </dgm:t>
    </dgm:pt>
    <dgm:pt modelId="{88DBD226-C0F9-403A-85D2-10B8B9B005C8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Enhance product quality: Address customer concerns regarding product durability, effectiveness, and packaging to improve overall satisfaction.</a:t>
          </a:r>
        </a:p>
      </dgm:t>
    </dgm:pt>
    <dgm:pt modelId="{8354C08F-55F5-4861-AC2B-5E72CB56A4A0}" type="parTrans" cxnId="{2B71C842-564E-49E1-8A7B-43C3E63BC87B}">
      <dgm:prSet/>
      <dgm:spPr/>
      <dgm:t>
        <a:bodyPr/>
        <a:lstStyle/>
        <a:p>
          <a:endParaRPr lang="en-US"/>
        </a:p>
      </dgm:t>
    </dgm:pt>
    <dgm:pt modelId="{046E9841-37D1-4F13-BEC7-A2A1A593AA5A}" type="sibTrans" cxnId="{2B71C842-564E-49E1-8A7B-43C3E63BC87B}">
      <dgm:prSet/>
      <dgm:spPr/>
      <dgm:t>
        <a:bodyPr/>
        <a:lstStyle/>
        <a:p>
          <a:endParaRPr lang="en-US"/>
        </a:p>
      </dgm:t>
    </dgm:pt>
    <dgm:pt modelId="{44C46C02-0A99-4131-81C1-BED3FFAEB295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Streamline customer service: Implement strategies to expedite response times, improve communication channels, and enhance customer support experiences.</a:t>
          </a:r>
        </a:p>
      </dgm:t>
    </dgm:pt>
    <dgm:pt modelId="{E24D467E-CFD7-436E-99E3-8CF75645A66A}" type="parTrans" cxnId="{F61D32C6-F00F-4890-9C42-A51D471E7322}">
      <dgm:prSet/>
      <dgm:spPr/>
      <dgm:t>
        <a:bodyPr/>
        <a:lstStyle/>
        <a:p>
          <a:endParaRPr lang="en-US"/>
        </a:p>
      </dgm:t>
    </dgm:pt>
    <dgm:pt modelId="{3104D53E-3CBC-4F41-9CC8-791C1CEE67E2}" type="sibTrans" cxnId="{F61D32C6-F00F-4890-9C42-A51D471E7322}">
      <dgm:prSet/>
      <dgm:spPr/>
      <dgm:t>
        <a:bodyPr/>
        <a:lstStyle/>
        <a:p>
          <a:endParaRPr lang="en-US"/>
        </a:p>
      </dgm:t>
    </dgm:pt>
    <dgm:pt modelId="{93118FD0-9873-4892-AE6D-D12490F0C42D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Optimize website functionality: Enhance website navigation, product descriptions, and checkout processes to provide a seamless and user-friendly shopping experience.</a:t>
          </a:r>
          <a:b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A21321-A222-4D09-9D69-BEC00317399F}" type="parTrans" cxnId="{ED3D97B6-D68D-4248-A603-1B7D2106C112}">
      <dgm:prSet/>
      <dgm:spPr/>
      <dgm:t>
        <a:bodyPr/>
        <a:lstStyle/>
        <a:p>
          <a:endParaRPr lang="en-US"/>
        </a:p>
      </dgm:t>
    </dgm:pt>
    <dgm:pt modelId="{28EFBC6E-F0EF-441E-9E76-6B0AF3958ECE}" type="sibTrans" cxnId="{ED3D97B6-D68D-4248-A603-1B7D2106C112}">
      <dgm:prSet/>
      <dgm:spPr/>
      <dgm:t>
        <a:bodyPr/>
        <a:lstStyle/>
        <a:p>
          <a:endParaRPr lang="en-US"/>
        </a:p>
      </dgm:t>
    </dgm:pt>
    <dgm:pt modelId="{D5674BF7-0D45-4E4A-BB66-3CC3FDF095B5}">
      <dgm:prSet/>
      <dgm:spPr>
        <a:solidFill>
          <a:schemeClr val="bg1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Potential Impact on Enhancing Customer Interactions:</a:t>
          </a:r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E9D7A3-3FCD-4B94-9B8F-3A9321DE20CE}" type="parTrans" cxnId="{78170885-311A-471D-9632-85819DD1C378}">
      <dgm:prSet/>
      <dgm:spPr/>
      <dgm:t>
        <a:bodyPr/>
        <a:lstStyle/>
        <a:p>
          <a:endParaRPr lang="en-US"/>
        </a:p>
      </dgm:t>
    </dgm:pt>
    <dgm:pt modelId="{E4079687-0645-4D7C-B7AE-A62C2DB56593}" type="sibTrans" cxnId="{78170885-311A-471D-9632-85819DD1C378}">
      <dgm:prSet/>
      <dgm:spPr/>
      <dgm:t>
        <a:bodyPr/>
        <a:lstStyle/>
        <a:p>
          <a:endParaRPr lang="en-US"/>
        </a:p>
      </dgm:t>
    </dgm:pt>
    <dgm:pt modelId="{5B306D34-F38A-4CB1-82E3-04003F2C06D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Improved customer satisfaction: By addressing key concerns and implementing product improvements, customer satisfaction levels are expected to increase.</a:t>
          </a:r>
        </a:p>
      </dgm:t>
    </dgm:pt>
    <dgm:pt modelId="{12291BB3-2350-4778-BFE9-5BE1910124DD}" type="parTrans" cxnId="{2EECAD1B-B71A-4391-AE66-54AAA1B562C4}">
      <dgm:prSet/>
      <dgm:spPr/>
      <dgm:t>
        <a:bodyPr/>
        <a:lstStyle/>
        <a:p>
          <a:endParaRPr lang="en-US"/>
        </a:p>
      </dgm:t>
    </dgm:pt>
    <dgm:pt modelId="{D7E8DD9B-04D5-45EA-AA59-DEEDE634ACFD}" type="sibTrans" cxnId="{2EECAD1B-B71A-4391-AE66-54AAA1B562C4}">
      <dgm:prSet/>
      <dgm:spPr/>
      <dgm:t>
        <a:bodyPr/>
        <a:lstStyle/>
        <a:p>
          <a:endParaRPr lang="en-US"/>
        </a:p>
      </dgm:t>
    </dgm:pt>
    <dgm:pt modelId="{0C98077C-F9A7-4CF5-908C-3C30C0D34F5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Enhanced brand loyalty: Providing personalized responses, proactive support, and efficient resolutions can foster stronger connections with customers and increase brand loyalty.</a:t>
          </a:r>
        </a:p>
      </dgm:t>
    </dgm:pt>
    <dgm:pt modelId="{FF6CDAE6-4A37-4859-8BE2-8511A1A4394A}" type="parTrans" cxnId="{A5122A82-8352-45E0-9B38-FDA7919A3927}">
      <dgm:prSet/>
      <dgm:spPr/>
      <dgm:t>
        <a:bodyPr/>
        <a:lstStyle/>
        <a:p>
          <a:endParaRPr lang="en-US"/>
        </a:p>
      </dgm:t>
    </dgm:pt>
    <dgm:pt modelId="{644F781F-1015-4739-85EA-8D5084B2C58E}" type="sibTrans" cxnId="{A5122A82-8352-45E0-9B38-FDA7919A3927}">
      <dgm:prSet/>
      <dgm:spPr/>
      <dgm:t>
        <a:bodyPr/>
        <a:lstStyle/>
        <a:p>
          <a:endParaRPr lang="en-US"/>
        </a:p>
      </dgm:t>
    </dgm:pt>
    <dgm:pt modelId="{29B98174-EDDF-43EF-9264-6D7357D3B63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Increased competitiveness: By continuously refining products and services based on customer feedback, the company can stay ahead of competitors and maintain a strong market position.</a:t>
          </a:r>
        </a:p>
      </dgm:t>
    </dgm:pt>
    <dgm:pt modelId="{DC59DC65-9E19-4987-B019-17DAA7937F3C}" type="parTrans" cxnId="{567BC862-3C86-460A-88CD-089DDE4D0A26}">
      <dgm:prSet/>
      <dgm:spPr/>
      <dgm:t>
        <a:bodyPr/>
        <a:lstStyle/>
        <a:p>
          <a:endParaRPr lang="en-US"/>
        </a:p>
      </dgm:t>
    </dgm:pt>
    <dgm:pt modelId="{DE8C4605-0B60-4C6E-A8DF-B53A950AF364}" type="sibTrans" cxnId="{567BC862-3C86-460A-88CD-089DDE4D0A26}">
      <dgm:prSet/>
      <dgm:spPr/>
      <dgm:t>
        <a:bodyPr/>
        <a:lstStyle/>
        <a:p>
          <a:endParaRPr lang="en-US"/>
        </a:p>
      </dgm:t>
    </dgm:pt>
    <dgm:pt modelId="{01E91CAF-4327-4891-9C4D-0D6888BF54D0}">
      <dgm:prSet custT="1"/>
      <dgm:spPr/>
      <dgm:t>
        <a:bodyPr/>
        <a:lstStyle/>
        <a:p>
          <a:endParaRPr lang="en-US" sz="7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F9862F-7E04-4821-8B0C-0FC55161D174}" type="parTrans" cxnId="{6705C5A5-EC37-4B1C-8D88-2B9F9188E1B1}">
      <dgm:prSet/>
      <dgm:spPr/>
      <dgm:t>
        <a:bodyPr/>
        <a:lstStyle/>
        <a:p>
          <a:endParaRPr lang="en-US"/>
        </a:p>
      </dgm:t>
    </dgm:pt>
    <dgm:pt modelId="{6B68332E-5A03-43E7-AFD4-39B5A3E740F4}" type="sibTrans" cxnId="{6705C5A5-EC37-4B1C-8D88-2B9F9188E1B1}">
      <dgm:prSet/>
      <dgm:spPr/>
      <dgm:t>
        <a:bodyPr/>
        <a:lstStyle/>
        <a:p>
          <a:endParaRPr lang="en-US"/>
        </a:p>
      </dgm:t>
    </dgm:pt>
    <dgm:pt modelId="{6542AE26-2058-4F33-B086-7350BFF28874}">
      <dgm:prSet custT="1"/>
      <dgm:spPr/>
      <dgm:t>
        <a:bodyPr/>
        <a:lstStyle/>
        <a:p>
          <a:endParaRPr lang="en-US" sz="7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1C1A92-7436-4B54-B966-7136467F74FF}" type="parTrans" cxnId="{2DBEFEFC-AFD7-45D0-854B-4FF9532AA5F7}">
      <dgm:prSet/>
      <dgm:spPr/>
      <dgm:t>
        <a:bodyPr/>
        <a:lstStyle/>
        <a:p>
          <a:endParaRPr lang="en-US"/>
        </a:p>
      </dgm:t>
    </dgm:pt>
    <dgm:pt modelId="{E67B4F11-9732-4C0F-8C29-0CFDFAA8A942}" type="sibTrans" cxnId="{2DBEFEFC-AFD7-45D0-854B-4FF9532AA5F7}">
      <dgm:prSet/>
      <dgm:spPr/>
      <dgm:t>
        <a:bodyPr/>
        <a:lstStyle/>
        <a:p>
          <a:endParaRPr lang="en-US"/>
        </a:p>
      </dgm:t>
    </dgm:pt>
    <dgm:pt modelId="{9B4871F4-8446-4C0E-A4B3-B2BEC51D935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FDCD8B-F988-4D26-8A47-0D6F3E36DD14}" type="parTrans" cxnId="{D8B9C1D4-2F33-45B5-B536-3E2EB9BFBF75}">
      <dgm:prSet/>
      <dgm:spPr/>
      <dgm:t>
        <a:bodyPr/>
        <a:lstStyle/>
        <a:p>
          <a:endParaRPr lang="en-US"/>
        </a:p>
      </dgm:t>
    </dgm:pt>
    <dgm:pt modelId="{CD19A9E2-07BE-4935-AA59-BD874114FC3E}" type="sibTrans" cxnId="{D8B9C1D4-2F33-45B5-B536-3E2EB9BFBF75}">
      <dgm:prSet/>
      <dgm:spPr/>
      <dgm:t>
        <a:bodyPr/>
        <a:lstStyle/>
        <a:p>
          <a:endParaRPr lang="en-US"/>
        </a:p>
      </dgm:t>
    </dgm:pt>
    <dgm:pt modelId="{8D178236-179E-49A4-BDB1-B3C20A0CDED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5A1B2A-63D6-4829-9C28-63736259EF2E}" type="parTrans" cxnId="{F71EA3F8-0A68-49A4-AC2E-14CB0E3779B4}">
      <dgm:prSet/>
      <dgm:spPr/>
      <dgm:t>
        <a:bodyPr/>
        <a:lstStyle/>
        <a:p>
          <a:endParaRPr lang="en-US"/>
        </a:p>
      </dgm:t>
    </dgm:pt>
    <dgm:pt modelId="{0FE9928D-DF60-4FB8-8C34-B1678D3EF2CD}" type="sibTrans" cxnId="{F71EA3F8-0A68-49A4-AC2E-14CB0E3779B4}">
      <dgm:prSet/>
      <dgm:spPr/>
      <dgm:t>
        <a:bodyPr/>
        <a:lstStyle/>
        <a:p>
          <a:endParaRPr lang="en-US"/>
        </a:p>
      </dgm:t>
    </dgm:pt>
    <dgm:pt modelId="{760BCF08-63CD-4B6A-8C00-34DD729A04B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481D2F-AF2F-427D-8B2C-B632A7C71E62}" type="parTrans" cxnId="{E0AB9FFD-B385-4131-8CC7-A2CCC2AD3A3F}">
      <dgm:prSet/>
      <dgm:spPr/>
      <dgm:t>
        <a:bodyPr/>
        <a:lstStyle/>
        <a:p>
          <a:endParaRPr lang="en-US"/>
        </a:p>
      </dgm:t>
    </dgm:pt>
    <dgm:pt modelId="{5F381EC9-CED1-4A10-B740-CB0487E9B9DF}" type="sibTrans" cxnId="{E0AB9FFD-B385-4131-8CC7-A2CCC2AD3A3F}">
      <dgm:prSet/>
      <dgm:spPr/>
      <dgm:t>
        <a:bodyPr/>
        <a:lstStyle/>
        <a:p>
          <a:endParaRPr lang="en-US"/>
        </a:p>
      </dgm:t>
    </dgm:pt>
    <dgm:pt modelId="{59C3D1D4-D9B8-45F5-83C5-17BCEFA5F3C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937FDF-76A7-49DE-920A-3135BF2D2670}" type="parTrans" cxnId="{A475AAC3-9955-41A1-A9FB-66EC4428C7E9}">
      <dgm:prSet/>
      <dgm:spPr/>
      <dgm:t>
        <a:bodyPr/>
        <a:lstStyle/>
        <a:p>
          <a:endParaRPr lang="en-US"/>
        </a:p>
      </dgm:t>
    </dgm:pt>
    <dgm:pt modelId="{CF2C10B4-AB91-4AE0-A8EB-DF8FF534B83E}" type="sibTrans" cxnId="{A475AAC3-9955-41A1-A9FB-66EC4428C7E9}">
      <dgm:prSet/>
      <dgm:spPr/>
      <dgm:t>
        <a:bodyPr/>
        <a:lstStyle/>
        <a:p>
          <a:endParaRPr lang="en-US"/>
        </a:p>
      </dgm:t>
    </dgm:pt>
    <dgm:pt modelId="{895A3948-2C5B-4145-9DBB-EA4B0008829B}" type="pres">
      <dgm:prSet presAssocID="{E0121F37-8A95-4AB0-9324-D8AF5DD0EE55}" presName="Name0" presStyleCnt="0">
        <dgm:presLayoutVars>
          <dgm:dir/>
          <dgm:animLvl val="lvl"/>
          <dgm:resizeHandles val="exact"/>
        </dgm:presLayoutVars>
      </dgm:prSet>
      <dgm:spPr/>
    </dgm:pt>
    <dgm:pt modelId="{6F4E933F-21CF-4D68-82D0-F0E197C22737}" type="pres">
      <dgm:prSet presAssocID="{D04E880F-3561-406D-806D-1755D79753C2}" presName="composite" presStyleCnt="0"/>
      <dgm:spPr/>
    </dgm:pt>
    <dgm:pt modelId="{F24D0668-3307-458A-858D-D0D054A356E4}" type="pres">
      <dgm:prSet presAssocID="{D04E880F-3561-406D-806D-1755D79753C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6276994-02E4-48C6-A600-A61241574024}" type="pres">
      <dgm:prSet presAssocID="{D04E880F-3561-406D-806D-1755D79753C2}" presName="desTx" presStyleLbl="alignAccFollowNode1" presStyleIdx="0" presStyleCnt="3">
        <dgm:presLayoutVars>
          <dgm:bulletEnabled val="1"/>
        </dgm:presLayoutVars>
      </dgm:prSet>
      <dgm:spPr/>
    </dgm:pt>
    <dgm:pt modelId="{ADA41572-C9A2-45FE-BE0C-1CA5940EAA56}" type="pres">
      <dgm:prSet presAssocID="{EBEBF553-9819-485E-8E00-710E8409B94F}" presName="space" presStyleCnt="0"/>
      <dgm:spPr/>
    </dgm:pt>
    <dgm:pt modelId="{6151F10E-F2DC-4352-A373-F8ADA94D81F1}" type="pres">
      <dgm:prSet presAssocID="{6268E89B-1DDA-4451-9844-166C896AF2F6}" presName="composite" presStyleCnt="0"/>
      <dgm:spPr/>
    </dgm:pt>
    <dgm:pt modelId="{C1FA4506-C582-4A9D-9B5C-39907DFE47CF}" type="pres">
      <dgm:prSet presAssocID="{6268E89B-1DDA-4451-9844-166C896AF2F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64FDF73-1AA2-4A3D-B101-253F69BB4CEA}" type="pres">
      <dgm:prSet presAssocID="{6268E89B-1DDA-4451-9844-166C896AF2F6}" presName="desTx" presStyleLbl="alignAccFollowNode1" presStyleIdx="1" presStyleCnt="3">
        <dgm:presLayoutVars>
          <dgm:bulletEnabled val="1"/>
        </dgm:presLayoutVars>
      </dgm:prSet>
      <dgm:spPr/>
    </dgm:pt>
    <dgm:pt modelId="{744D83D6-56CE-4E5A-925A-81ADB1648C1C}" type="pres">
      <dgm:prSet presAssocID="{EBDFBAB1-F744-4474-BA0F-5B596ADD9BD2}" presName="space" presStyleCnt="0"/>
      <dgm:spPr/>
    </dgm:pt>
    <dgm:pt modelId="{EDA8D9EC-95C2-4883-9735-5C2512DC11F4}" type="pres">
      <dgm:prSet presAssocID="{D5674BF7-0D45-4E4A-BB66-3CC3FDF095B5}" presName="composite" presStyleCnt="0"/>
      <dgm:spPr/>
    </dgm:pt>
    <dgm:pt modelId="{06CA455C-9452-455D-A76A-C5DD4F67B567}" type="pres">
      <dgm:prSet presAssocID="{D5674BF7-0D45-4E4A-BB66-3CC3FDF095B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D0F77E-850A-49CA-876B-AB0D82D50DDA}" type="pres">
      <dgm:prSet presAssocID="{D5674BF7-0D45-4E4A-BB66-3CC3FDF095B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04B8501-B358-4572-AF10-7C67323CD60F}" srcId="{D04E880F-3561-406D-806D-1755D79753C2}" destId="{8B27B4DE-A9C5-4242-BDC0-CB8BC9DC4F17}" srcOrd="0" destOrd="0" parTransId="{B1FE51BF-6A36-4259-B396-CA1054D4C038}" sibTransId="{4D77CA18-6798-44A4-9971-2C9C97835F03}"/>
    <dgm:cxn modelId="{7486F906-48F5-4569-A7CD-55804B557203}" type="presOf" srcId="{B4C1751A-FE4C-4572-BA89-D812D6544701}" destId="{A6276994-02E4-48C6-A600-A61241574024}" srcOrd="0" destOrd="4" presId="urn:microsoft.com/office/officeart/2005/8/layout/hList1"/>
    <dgm:cxn modelId="{2EECAD1B-B71A-4391-AE66-54AAA1B562C4}" srcId="{D5674BF7-0D45-4E4A-BB66-3CC3FDF095B5}" destId="{5B306D34-F38A-4CB1-82E3-04003F2C06DA}" srcOrd="0" destOrd="0" parTransId="{12291BB3-2350-4778-BFE9-5BE1910124DD}" sibTransId="{D7E8DD9B-04D5-45EA-AA59-DEEDE634ACFD}"/>
    <dgm:cxn modelId="{3382BB1B-6C57-4FCE-95E6-4C7424FC73E1}" type="presOf" srcId="{55DFC902-C23F-464D-9F4E-BC8C054F919A}" destId="{A6276994-02E4-48C6-A600-A61241574024}" srcOrd="0" destOrd="2" presId="urn:microsoft.com/office/officeart/2005/8/layout/hList1"/>
    <dgm:cxn modelId="{77C0641C-F3AF-4EBA-83C0-6DA1AF53ED0D}" type="presOf" srcId="{D5674BF7-0D45-4E4A-BB66-3CC3FDF095B5}" destId="{06CA455C-9452-455D-A76A-C5DD4F67B567}" srcOrd="0" destOrd="0" presId="urn:microsoft.com/office/officeart/2005/8/layout/hList1"/>
    <dgm:cxn modelId="{23D0401D-88DC-40D2-A6C4-255AF2D4BBCC}" type="presOf" srcId="{E0121F37-8A95-4AB0-9324-D8AF5DD0EE55}" destId="{895A3948-2C5B-4145-9DBB-EA4B0008829B}" srcOrd="0" destOrd="0" presId="urn:microsoft.com/office/officeart/2005/8/layout/hList1"/>
    <dgm:cxn modelId="{CB975B25-62FA-4747-8A11-FACEE71FE05D}" type="presOf" srcId="{9B4871F4-8446-4C0E-A4B3-B2BEC51D935E}" destId="{064FDF73-1AA2-4A3D-B101-253F69BB4CEA}" srcOrd="0" destOrd="1" presId="urn:microsoft.com/office/officeart/2005/8/layout/hList1"/>
    <dgm:cxn modelId="{7EFE7938-3904-40B9-B994-43B5163A3468}" srcId="{D04E880F-3561-406D-806D-1755D79753C2}" destId="{55DFC902-C23F-464D-9F4E-BC8C054F919A}" srcOrd="2" destOrd="0" parTransId="{375EE7D0-3CC7-4016-B8B1-25355140D682}" sibTransId="{25A6031E-2605-483B-8CD5-678116FE9692}"/>
    <dgm:cxn modelId="{98C92B39-4D44-4B9E-B0C7-7D816A87CE5F}" type="presOf" srcId="{8B27B4DE-A9C5-4242-BDC0-CB8BC9DC4F17}" destId="{A6276994-02E4-48C6-A600-A61241574024}" srcOrd="0" destOrd="0" presId="urn:microsoft.com/office/officeart/2005/8/layout/hList1"/>
    <dgm:cxn modelId="{2B71C842-564E-49E1-8A7B-43C3E63BC87B}" srcId="{6268E89B-1DDA-4451-9844-166C896AF2F6}" destId="{88DBD226-C0F9-403A-85D2-10B8B9B005C8}" srcOrd="0" destOrd="0" parTransId="{8354C08F-55F5-4861-AC2B-5E72CB56A4A0}" sibTransId="{046E9841-37D1-4F13-BEC7-A2A1A593AA5A}"/>
    <dgm:cxn modelId="{FE1F1D45-ABDF-4523-BF4B-AC4ED6324793}" srcId="{E0121F37-8A95-4AB0-9324-D8AF5DD0EE55}" destId="{D04E880F-3561-406D-806D-1755D79753C2}" srcOrd="0" destOrd="0" parTransId="{9A598784-EC3E-474B-BAA9-4742DCB903C7}" sibTransId="{EBEBF553-9819-485E-8E00-710E8409B94F}"/>
    <dgm:cxn modelId="{C6602B46-4BBF-4EC6-8453-A08F0B016C5D}" type="presOf" srcId="{59C3D1D4-D9B8-45F5-83C5-17BCEFA5F3C4}" destId="{EAD0F77E-850A-49CA-876B-AB0D82D50DDA}" srcOrd="0" destOrd="3" presId="urn:microsoft.com/office/officeart/2005/8/layout/hList1"/>
    <dgm:cxn modelId="{567BC862-3C86-460A-88CD-089DDE4D0A26}" srcId="{59C3D1D4-D9B8-45F5-83C5-17BCEFA5F3C4}" destId="{29B98174-EDDF-43EF-9264-6D7357D3B630}" srcOrd="0" destOrd="0" parTransId="{DC59DC65-9E19-4987-B019-17DAA7937F3C}" sibTransId="{DE8C4605-0B60-4C6E-A8DF-B53A950AF364}"/>
    <dgm:cxn modelId="{3E61E868-89E9-4B78-B7FE-A8116EBEA986}" type="presOf" srcId="{93118FD0-9873-4892-AE6D-D12490F0C42D}" destId="{064FDF73-1AA2-4A3D-B101-253F69BB4CEA}" srcOrd="0" destOrd="4" presId="urn:microsoft.com/office/officeart/2005/8/layout/hList1"/>
    <dgm:cxn modelId="{0F05C872-9D41-4367-8503-AD2BBAE80337}" srcId="{E0121F37-8A95-4AB0-9324-D8AF5DD0EE55}" destId="{6268E89B-1DDA-4451-9844-166C896AF2F6}" srcOrd="1" destOrd="0" parTransId="{CABFEB6C-6AB9-4225-A046-E64E33775770}" sibTransId="{EBDFBAB1-F744-4474-BA0F-5B596ADD9BD2}"/>
    <dgm:cxn modelId="{3D297E77-7BBA-4D59-AA91-CC6EE7974154}" type="presOf" srcId="{5B306D34-F38A-4CB1-82E3-04003F2C06DA}" destId="{EAD0F77E-850A-49CA-876B-AB0D82D50DDA}" srcOrd="0" destOrd="0" presId="urn:microsoft.com/office/officeart/2005/8/layout/hList1"/>
    <dgm:cxn modelId="{58C17E77-7BB2-4A0E-B7FF-9183F7DE4AFA}" type="presOf" srcId="{29B98174-EDDF-43EF-9264-6D7357D3B630}" destId="{EAD0F77E-850A-49CA-876B-AB0D82D50DDA}" srcOrd="0" destOrd="4" presId="urn:microsoft.com/office/officeart/2005/8/layout/hList1"/>
    <dgm:cxn modelId="{F738FF7F-6DBC-4DFF-97CE-6F0349791D46}" type="presOf" srcId="{6268E89B-1DDA-4451-9844-166C896AF2F6}" destId="{C1FA4506-C582-4A9D-9B5C-39907DFE47CF}" srcOrd="0" destOrd="0" presId="urn:microsoft.com/office/officeart/2005/8/layout/hList1"/>
    <dgm:cxn modelId="{A5122A82-8352-45E0-9B38-FDA7919A3927}" srcId="{D5674BF7-0D45-4E4A-BB66-3CC3FDF095B5}" destId="{0C98077C-F9A7-4CF5-908C-3C30C0D34F57}" srcOrd="2" destOrd="0" parTransId="{FF6CDAE6-4A37-4859-8BE2-8511A1A4394A}" sibTransId="{644F781F-1015-4739-85EA-8D5084B2C58E}"/>
    <dgm:cxn modelId="{78170885-311A-471D-9632-85819DD1C378}" srcId="{E0121F37-8A95-4AB0-9324-D8AF5DD0EE55}" destId="{D5674BF7-0D45-4E4A-BB66-3CC3FDF095B5}" srcOrd="2" destOrd="0" parTransId="{5FE9D7A3-3FCD-4B94-9B8F-3A9321DE20CE}" sibTransId="{E4079687-0645-4D7C-B7AE-A62C2DB56593}"/>
    <dgm:cxn modelId="{D319D893-D419-4E4E-BBD0-966FC239D1C4}" type="presOf" srcId="{8D178236-179E-49A4-BDB1-B3C20A0CDEDA}" destId="{064FDF73-1AA2-4A3D-B101-253F69BB4CEA}" srcOrd="0" destOrd="3" presId="urn:microsoft.com/office/officeart/2005/8/layout/hList1"/>
    <dgm:cxn modelId="{9B0FCC98-2023-4818-AE0C-C567C2D32FBE}" type="presOf" srcId="{01E91CAF-4327-4891-9C4D-0D6888BF54D0}" destId="{A6276994-02E4-48C6-A600-A61241574024}" srcOrd="0" destOrd="1" presId="urn:microsoft.com/office/officeart/2005/8/layout/hList1"/>
    <dgm:cxn modelId="{631DBBA2-BA9C-4BA3-83ED-0AF6C1D3A2F5}" type="presOf" srcId="{44C46C02-0A99-4131-81C1-BED3FFAEB295}" destId="{064FDF73-1AA2-4A3D-B101-253F69BB4CEA}" srcOrd="0" destOrd="2" presId="urn:microsoft.com/office/officeart/2005/8/layout/hList1"/>
    <dgm:cxn modelId="{6705C5A5-EC37-4B1C-8D88-2B9F9188E1B1}" srcId="{D04E880F-3561-406D-806D-1755D79753C2}" destId="{01E91CAF-4327-4891-9C4D-0D6888BF54D0}" srcOrd="1" destOrd="0" parTransId="{2BF9862F-7E04-4821-8B0C-0FC55161D174}" sibTransId="{6B68332E-5A03-43E7-AFD4-39B5A3E740F4}"/>
    <dgm:cxn modelId="{F728C3AB-D1CD-422C-88FF-C2C87E7394EC}" type="presOf" srcId="{0C98077C-F9A7-4CF5-908C-3C30C0D34F57}" destId="{EAD0F77E-850A-49CA-876B-AB0D82D50DDA}" srcOrd="0" destOrd="2" presId="urn:microsoft.com/office/officeart/2005/8/layout/hList1"/>
    <dgm:cxn modelId="{ED3D97B6-D68D-4248-A603-1B7D2106C112}" srcId="{6268E89B-1DDA-4451-9844-166C896AF2F6}" destId="{93118FD0-9873-4892-AE6D-D12490F0C42D}" srcOrd="4" destOrd="0" parTransId="{D4A21321-A222-4D09-9D69-BEC00317399F}" sibTransId="{28EFBC6E-F0EF-441E-9E76-6B0AF3958ECE}"/>
    <dgm:cxn modelId="{4B58B6B8-759D-4BC8-9149-0D1EFB26FED4}" type="presOf" srcId="{D04E880F-3561-406D-806D-1755D79753C2}" destId="{F24D0668-3307-458A-858D-D0D054A356E4}" srcOrd="0" destOrd="0" presId="urn:microsoft.com/office/officeart/2005/8/layout/hList1"/>
    <dgm:cxn modelId="{EEF16CBD-31C7-41A1-BFF8-C6DEC1B3D50C}" type="presOf" srcId="{88DBD226-C0F9-403A-85D2-10B8B9B005C8}" destId="{064FDF73-1AA2-4A3D-B101-253F69BB4CEA}" srcOrd="0" destOrd="0" presId="urn:microsoft.com/office/officeart/2005/8/layout/hList1"/>
    <dgm:cxn modelId="{A475AAC3-9955-41A1-A9FB-66EC4428C7E9}" srcId="{D5674BF7-0D45-4E4A-BB66-3CC3FDF095B5}" destId="{59C3D1D4-D9B8-45F5-83C5-17BCEFA5F3C4}" srcOrd="3" destOrd="0" parTransId="{26937FDF-76A7-49DE-920A-3135BF2D2670}" sibTransId="{CF2C10B4-AB91-4AE0-A8EB-DF8FF534B83E}"/>
    <dgm:cxn modelId="{F61D32C6-F00F-4890-9C42-A51D471E7322}" srcId="{6268E89B-1DDA-4451-9844-166C896AF2F6}" destId="{44C46C02-0A99-4131-81C1-BED3FFAEB295}" srcOrd="2" destOrd="0" parTransId="{E24D467E-CFD7-436E-99E3-8CF75645A66A}" sibTransId="{3104D53E-3CBC-4F41-9CC8-791C1CEE67E2}"/>
    <dgm:cxn modelId="{B6983BCD-E0FA-4C6E-BCCA-B5EF0A2837C0}" type="presOf" srcId="{6542AE26-2058-4F33-B086-7350BFF28874}" destId="{A6276994-02E4-48C6-A600-A61241574024}" srcOrd="0" destOrd="3" presId="urn:microsoft.com/office/officeart/2005/8/layout/hList1"/>
    <dgm:cxn modelId="{D8B9C1D4-2F33-45B5-B536-3E2EB9BFBF75}" srcId="{6268E89B-1DDA-4451-9844-166C896AF2F6}" destId="{9B4871F4-8446-4C0E-A4B3-B2BEC51D935E}" srcOrd="1" destOrd="0" parTransId="{C2FDCD8B-F988-4D26-8A47-0D6F3E36DD14}" sibTransId="{CD19A9E2-07BE-4935-AA59-BD874114FC3E}"/>
    <dgm:cxn modelId="{6B6513E2-1E02-4D8F-8D30-49B6C7A70945}" type="presOf" srcId="{760BCF08-63CD-4B6A-8C00-34DD729A04B6}" destId="{EAD0F77E-850A-49CA-876B-AB0D82D50DDA}" srcOrd="0" destOrd="1" presId="urn:microsoft.com/office/officeart/2005/8/layout/hList1"/>
    <dgm:cxn modelId="{69AA5DF5-C658-4676-9395-587FE396E054}" srcId="{D04E880F-3561-406D-806D-1755D79753C2}" destId="{B4C1751A-FE4C-4572-BA89-D812D6544701}" srcOrd="4" destOrd="0" parTransId="{CC3A9812-41B7-4A85-86D6-2CB362AE250A}" sibTransId="{69BC4905-D998-458F-B91A-8670930C65C9}"/>
    <dgm:cxn modelId="{F71EA3F8-0A68-49A4-AC2E-14CB0E3779B4}" srcId="{6268E89B-1DDA-4451-9844-166C896AF2F6}" destId="{8D178236-179E-49A4-BDB1-B3C20A0CDEDA}" srcOrd="3" destOrd="0" parTransId="{C85A1B2A-63D6-4829-9C28-63736259EF2E}" sibTransId="{0FE9928D-DF60-4FB8-8C34-B1678D3EF2CD}"/>
    <dgm:cxn modelId="{2DBEFEFC-AFD7-45D0-854B-4FF9532AA5F7}" srcId="{D04E880F-3561-406D-806D-1755D79753C2}" destId="{6542AE26-2058-4F33-B086-7350BFF28874}" srcOrd="3" destOrd="0" parTransId="{081C1A92-7436-4B54-B966-7136467F74FF}" sibTransId="{E67B4F11-9732-4C0F-8C29-0CFDFAA8A942}"/>
    <dgm:cxn modelId="{E0AB9FFD-B385-4131-8CC7-A2CCC2AD3A3F}" srcId="{D5674BF7-0D45-4E4A-BB66-3CC3FDF095B5}" destId="{760BCF08-63CD-4B6A-8C00-34DD729A04B6}" srcOrd="1" destOrd="0" parTransId="{59481D2F-AF2F-427D-8B2C-B632A7C71E62}" sibTransId="{5F381EC9-CED1-4A10-B740-CB0487E9B9DF}"/>
    <dgm:cxn modelId="{BED4BA37-C3A4-4E6A-B4A6-FDD498FBE648}" type="presParOf" srcId="{895A3948-2C5B-4145-9DBB-EA4B0008829B}" destId="{6F4E933F-21CF-4D68-82D0-F0E197C22737}" srcOrd="0" destOrd="0" presId="urn:microsoft.com/office/officeart/2005/8/layout/hList1"/>
    <dgm:cxn modelId="{A04A3B57-231D-4026-A2BC-12E9A47D0865}" type="presParOf" srcId="{6F4E933F-21CF-4D68-82D0-F0E197C22737}" destId="{F24D0668-3307-458A-858D-D0D054A356E4}" srcOrd="0" destOrd="0" presId="urn:microsoft.com/office/officeart/2005/8/layout/hList1"/>
    <dgm:cxn modelId="{3B2D4D41-1F29-4788-8059-80A0F2E004FC}" type="presParOf" srcId="{6F4E933F-21CF-4D68-82D0-F0E197C22737}" destId="{A6276994-02E4-48C6-A600-A61241574024}" srcOrd="1" destOrd="0" presId="urn:microsoft.com/office/officeart/2005/8/layout/hList1"/>
    <dgm:cxn modelId="{1E07E00F-5AFF-4113-9E59-816257D3505A}" type="presParOf" srcId="{895A3948-2C5B-4145-9DBB-EA4B0008829B}" destId="{ADA41572-C9A2-45FE-BE0C-1CA5940EAA56}" srcOrd="1" destOrd="0" presId="urn:microsoft.com/office/officeart/2005/8/layout/hList1"/>
    <dgm:cxn modelId="{C879458D-6F59-44BF-9A71-5B5A28EC6417}" type="presParOf" srcId="{895A3948-2C5B-4145-9DBB-EA4B0008829B}" destId="{6151F10E-F2DC-4352-A373-F8ADA94D81F1}" srcOrd="2" destOrd="0" presId="urn:microsoft.com/office/officeart/2005/8/layout/hList1"/>
    <dgm:cxn modelId="{7C6C92D3-12B2-4A98-AF6C-6E751894D9F9}" type="presParOf" srcId="{6151F10E-F2DC-4352-A373-F8ADA94D81F1}" destId="{C1FA4506-C582-4A9D-9B5C-39907DFE47CF}" srcOrd="0" destOrd="0" presId="urn:microsoft.com/office/officeart/2005/8/layout/hList1"/>
    <dgm:cxn modelId="{95067D5A-32DF-4221-A441-17707E4A0797}" type="presParOf" srcId="{6151F10E-F2DC-4352-A373-F8ADA94D81F1}" destId="{064FDF73-1AA2-4A3D-B101-253F69BB4CEA}" srcOrd="1" destOrd="0" presId="urn:microsoft.com/office/officeart/2005/8/layout/hList1"/>
    <dgm:cxn modelId="{C1AF9FA5-22B0-4C4D-9D36-D1CBC443A313}" type="presParOf" srcId="{895A3948-2C5B-4145-9DBB-EA4B0008829B}" destId="{744D83D6-56CE-4E5A-925A-81ADB1648C1C}" srcOrd="3" destOrd="0" presId="urn:microsoft.com/office/officeart/2005/8/layout/hList1"/>
    <dgm:cxn modelId="{5128EAB8-6F65-4215-AD00-898F35BD4078}" type="presParOf" srcId="{895A3948-2C5B-4145-9DBB-EA4B0008829B}" destId="{EDA8D9EC-95C2-4883-9735-5C2512DC11F4}" srcOrd="4" destOrd="0" presId="urn:microsoft.com/office/officeart/2005/8/layout/hList1"/>
    <dgm:cxn modelId="{E1EA2B43-D5D9-4118-9B1A-EB9D915246F9}" type="presParOf" srcId="{EDA8D9EC-95C2-4883-9735-5C2512DC11F4}" destId="{06CA455C-9452-455D-A76A-C5DD4F67B567}" srcOrd="0" destOrd="0" presId="urn:microsoft.com/office/officeart/2005/8/layout/hList1"/>
    <dgm:cxn modelId="{B9954DE4-76A1-4A97-A4B0-B761FE36E78B}" type="presParOf" srcId="{EDA8D9EC-95C2-4883-9735-5C2512DC11F4}" destId="{EAD0F77E-850A-49CA-876B-AB0D82D50DDA}" srcOrd="1" destOrd="0" presId="urn:microsoft.com/office/officeart/2005/8/layout/hList1"/>
  </dgm:cxnLst>
  <dgm:bg/>
  <dgm:whole>
    <a:ln>
      <a:solidFill>
        <a:schemeClr val="accent6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33A8E3-E972-4CD6-B6D4-18FE2327BFE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79BC7F-87C3-4836-AEDA-47123B007794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Kerry, C. F. (2020). "Protecting privacy in an AI-driven world.“</a:t>
          </a:r>
        </a:p>
      </dgm:t>
    </dgm:pt>
    <dgm:pt modelId="{9A53FBF1-6DA1-46FB-AE82-92A0321B5F2C}" type="parTrans" cxnId="{C9D7A801-9E95-4478-B89A-4A9208DB6DE7}">
      <dgm:prSet/>
      <dgm:spPr/>
      <dgm:t>
        <a:bodyPr/>
        <a:lstStyle/>
        <a:p>
          <a:endParaRPr lang="en-US"/>
        </a:p>
      </dgm:t>
    </dgm:pt>
    <dgm:pt modelId="{97D23E45-9A0F-4CDD-9B92-04C7D1EBFC08}" type="sibTrans" cxnId="{C9D7A801-9E95-4478-B89A-4A9208DB6DE7}">
      <dgm:prSet/>
      <dgm:spPr/>
      <dgm:t>
        <a:bodyPr/>
        <a:lstStyle/>
        <a:p>
          <a:endParaRPr lang="en-US"/>
        </a:p>
      </dgm:t>
    </dgm:pt>
    <dgm:pt modelId="{5EAC2E9A-6B17-4F5B-84B2-97E42A676F6B}">
      <dgm:prSet/>
      <dgm:spPr/>
      <dgm:t>
        <a:bodyPr/>
        <a:lstStyle/>
        <a:p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Varona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, D. and J. L. Suárez (2022). "Discrimination, bias, fairness, and trustworthy AI." </a:t>
          </a:r>
          <a:r>
            <a:rPr lang="en-US" u="sng">
              <a:latin typeface="Times New Roman" panose="02020603050405020304" pitchFamily="18" charset="0"/>
              <a:cs typeface="Times New Roman" panose="02020603050405020304" pitchFamily="18" charset="0"/>
            </a:rPr>
            <a:t>Applied Sciences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12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(12): 5826.</a:t>
          </a:r>
        </a:p>
      </dgm:t>
    </dgm:pt>
    <dgm:pt modelId="{385289B5-CDD8-4DEB-A5E3-68F668A3D173}" type="parTrans" cxnId="{0DEDE18A-EF36-40E8-A2E6-6A83879A7982}">
      <dgm:prSet/>
      <dgm:spPr/>
      <dgm:t>
        <a:bodyPr/>
        <a:lstStyle/>
        <a:p>
          <a:endParaRPr lang="en-US"/>
        </a:p>
      </dgm:t>
    </dgm:pt>
    <dgm:pt modelId="{7FABEB7A-708B-411C-B335-C5350BCE4537}" type="sibTrans" cxnId="{0DEDE18A-EF36-40E8-A2E6-6A83879A7982}">
      <dgm:prSet/>
      <dgm:spPr/>
      <dgm:t>
        <a:bodyPr/>
        <a:lstStyle/>
        <a:p>
          <a:endParaRPr lang="en-US"/>
        </a:p>
      </dgm:t>
    </dgm:pt>
    <dgm:pt modelId="{495DE139-4DD5-4E2C-A966-798D4A3D3CED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https://gdpr-info.eu/	</a:t>
          </a:r>
        </a:p>
      </dgm:t>
    </dgm:pt>
    <dgm:pt modelId="{4DDDA8B8-93F0-4677-A15E-7E4C4E9BA659}" type="parTrans" cxnId="{263EC50A-DF3B-4BF8-8686-F7E9007BB2EF}">
      <dgm:prSet/>
      <dgm:spPr/>
      <dgm:t>
        <a:bodyPr/>
        <a:lstStyle/>
        <a:p>
          <a:endParaRPr lang="en-US"/>
        </a:p>
      </dgm:t>
    </dgm:pt>
    <dgm:pt modelId="{B60A3102-36EA-48D7-8777-0E737A5D1873}" type="sibTrans" cxnId="{263EC50A-DF3B-4BF8-8686-F7E9007BB2EF}">
      <dgm:prSet/>
      <dgm:spPr/>
      <dgm:t>
        <a:bodyPr/>
        <a:lstStyle/>
        <a:p>
          <a:endParaRPr lang="en-US"/>
        </a:p>
      </dgm:t>
    </dgm:pt>
    <dgm:pt modelId="{70DDD180-2345-4238-BECC-414F00DBFC62}" type="pres">
      <dgm:prSet presAssocID="{0633A8E3-E972-4CD6-B6D4-18FE2327BFE1}" presName="vert0" presStyleCnt="0">
        <dgm:presLayoutVars>
          <dgm:dir/>
          <dgm:animOne val="branch"/>
          <dgm:animLvl val="lvl"/>
        </dgm:presLayoutVars>
      </dgm:prSet>
      <dgm:spPr/>
    </dgm:pt>
    <dgm:pt modelId="{5A43C260-BA86-4212-A2DF-C157FBEFA33A}" type="pres">
      <dgm:prSet presAssocID="{6879BC7F-87C3-4836-AEDA-47123B007794}" presName="thickLine" presStyleLbl="alignNode1" presStyleIdx="0" presStyleCnt="3"/>
      <dgm:spPr/>
    </dgm:pt>
    <dgm:pt modelId="{84141CB0-FB3D-4107-AF23-25F30705DECA}" type="pres">
      <dgm:prSet presAssocID="{6879BC7F-87C3-4836-AEDA-47123B007794}" presName="horz1" presStyleCnt="0"/>
      <dgm:spPr/>
    </dgm:pt>
    <dgm:pt modelId="{640DFB3C-9DDB-4DE3-95FD-82DD444E7DE4}" type="pres">
      <dgm:prSet presAssocID="{6879BC7F-87C3-4836-AEDA-47123B007794}" presName="tx1" presStyleLbl="revTx" presStyleIdx="0" presStyleCnt="3"/>
      <dgm:spPr/>
    </dgm:pt>
    <dgm:pt modelId="{84EC315D-6469-4415-94E2-D23F08F2B62E}" type="pres">
      <dgm:prSet presAssocID="{6879BC7F-87C3-4836-AEDA-47123B007794}" presName="vert1" presStyleCnt="0"/>
      <dgm:spPr/>
    </dgm:pt>
    <dgm:pt modelId="{3EBDE0D9-BCEA-4463-809B-51F9E9BBC2A1}" type="pres">
      <dgm:prSet presAssocID="{5EAC2E9A-6B17-4F5B-84B2-97E42A676F6B}" presName="thickLine" presStyleLbl="alignNode1" presStyleIdx="1" presStyleCnt="3"/>
      <dgm:spPr/>
    </dgm:pt>
    <dgm:pt modelId="{70F87041-ED9F-41B0-B4A8-0F8C1E232695}" type="pres">
      <dgm:prSet presAssocID="{5EAC2E9A-6B17-4F5B-84B2-97E42A676F6B}" presName="horz1" presStyleCnt="0"/>
      <dgm:spPr/>
    </dgm:pt>
    <dgm:pt modelId="{0901EAF4-D251-49A5-A6E4-63A7972DC284}" type="pres">
      <dgm:prSet presAssocID="{5EAC2E9A-6B17-4F5B-84B2-97E42A676F6B}" presName="tx1" presStyleLbl="revTx" presStyleIdx="1" presStyleCnt="3"/>
      <dgm:spPr/>
    </dgm:pt>
    <dgm:pt modelId="{67C0F72D-0521-4C35-887A-6CD8A9A9856E}" type="pres">
      <dgm:prSet presAssocID="{5EAC2E9A-6B17-4F5B-84B2-97E42A676F6B}" presName="vert1" presStyleCnt="0"/>
      <dgm:spPr/>
    </dgm:pt>
    <dgm:pt modelId="{0CA81BB5-22C3-4D87-B928-3FC370F4C294}" type="pres">
      <dgm:prSet presAssocID="{495DE139-4DD5-4E2C-A966-798D4A3D3CED}" presName="thickLine" presStyleLbl="alignNode1" presStyleIdx="2" presStyleCnt="3"/>
      <dgm:spPr/>
    </dgm:pt>
    <dgm:pt modelId="{AF656E21-A391-4F0E-9F8C-4274BCA3AB68}" type="pres">
      <dgm:prSet presAssocID="{495DE139-4DD5-4E2C-A966-798D4A3D3CED}" presName="horz1" presStyleCnt="0"/>
      <dgm:spPr/>
    </dgm:pt>
    <dgm:pt modelId="{FEC49FFD-E7BB-4CBD-AC88-24B0C639949D}" type="pres">
      <dgm:prSet presAssocID="{495DE139-4DD5-4E2C-A966-798D4A3D3CED}" presName="tx1" presStyleLbl="revTx" presStyleIdx="2" presStyleCnt="3"/>
      <dgm:spPr/>
    </dgm:pt>
    <dgm:pt modelId="{54DD079C-32E8-4FE9-A035-998EC27378AE}" type="pres">
      <dgm:prSet presAssocID="{495DE139-4DD5-4E2C-A966-798D4A3D3CED}" presName="vert1" presStyleCnt="0"/>
      <dgm:spPr/>
    </dgm:pt>
  </dgm:ptLst>
  <dgm:cxnLst>
    <dgm:cxn modelId="{C9D7A801-9E95-4478-B89A-4A9208DB6DE7}" srcId="{0633A8E3-E972-4CD6-B6D4-18FE2327BFE1}" destId="{6879BC7F-87C3-4836-AEDA-47123B007794}" srcOrd="0" destOrd="0" parTransId="{9A53FBF1-6DA1-46FB-AE82-92A0321B5F2C}" sibTransId="{97D23E45-9A0F-4CDD-9B92-04C7D1EBFC08}"/>
    <dgm:cxn modelId="{263EC50A-DF3B-4BF8-8686-F7E9007BB2EF}" srcId="{0633A8E3-E972-4CD6-B6D4-18FE2327BFE1}" destId="{495DE139-4DD5-4E2C-A966-798D4A3D3CED}" srcOrd="2" destOrd="0" parTransId="{4DDDA8B8-93F0-4677-A15E-7E4C4E9BA659}" sibTransId="{B60A3102-36EA-48D7-8777-0E737A5D1873}"/>
    <dgm:cxn modelId="{DCFA9419-F18B-4F8A-AE8F-99842317BD44}" type="presOf" srcId="{5EAC2E9A-6B17-4F5B-84B2-97E42A676F6B}" destId="{0901EAF4-D251-49A5-A6E4-63A7972DC284}" srcOrd="0" destOrd="0" presId="urn:microsoft.com/office/officeart/2008/layout/LinedList"/>
    <dgm:cxn modelId="{032FD66B-DB47-48BE-BD97-951EE2D34342}" type="presOf" srcId="{495DE139-4DD5-4E2C-A966-798D4A3D3CED}" destId="{FEC49FFD-E7BB-4CBD-AC88-24B0C639949D}" srcOrd="0" destOrd="0" presId="urn:microsoft.com/office/officeart/2008/layout/LinedList"/>
    <dgm:cxn modelId="{0DEDE18A-EF36-40E8-A2E6-6A83879A7982}" srcId="{0633A8E3-E972-4CD6-B6D4-18FE2327BFE1}" destId="{5EAC2E9A-6B17-4F5B-84B2-97E42A676F6B}" srcOrd="1" destOrd="0" parTransId="{385289B5-CDD8-4DEB-A5E3-68F668A3D173}" sibTransId="{7FABEB7A-708B-411C-B335-C5350BCE4537}"/>
    <dgm:cxn modelId="{F5A977A7-DEFF-4334-9EC7-3FBE4028D230}" type="presOf" srcId="{0633A8E3-E972-4CD6-B6D4-18FE2327BFE1}" destId="{70DDD180-2345-4238-BECC-414F00DBFC62}" srcOrd="0" destOrd="0" presId="urn:microsoft.com/office/officeart/2008/layout/LinedList"/>
    <dgm:cxn modelId="{E53DB0C3-3F11-4867-8B0C-C009BB4CE9B9}" type="presOf" srcId="{6879BC7F-87C3-4836-AEDA-47123B007794}" destId="{640DFB3C-9DDB-4DE3-95FD-82DD444E7DE4}" srcOrd="0" destOrd="0" presId="urn:microsoft.com/office/officeart/2008/layout/LinedList"/>
    <dgm:cxn modelId="{75508E29-5C11-4985-A9A0-7440A4E78083}" type="presParOf" srcId="{70DDD180-2345-4238-BECC-414F00DBFC62}" destId="{5A43C260-BA86-4212-A2DF-C157FBEFA33A}" srcOrd="0" destOrd="0" presId="urn:microsoft.com/office/officeart/2008/layout/LinedList"/>
    <dgm:cxn modelId="{01A05E8D-6198-48D9-B08B-50EBC9C12680}" type="presParOf" srcId="{70DDD180-2345-4238-BECC-414F00DBFC62}" destId="{84141CB0-FB3D-4107-AF23-25F30705DECA}" srcOrd="1" destOrd="0" presId="urn:microsoft.com/office/officeart/2008/layout/LinedList"/>
    <dgm:cxn modelId="{438FD24B-54B2-4302-A31F-FA940DB41F79}" type="presParOf" srcId="{84141CB0-FB3D-4107-AF23-25F30705DECA}" destId="{640DFB3C-9DDB-4DE3-95FD-82DD444E7DE4}" srcOrd="0" destOrd="0" presId="urn:microsoft.com/office/officeart/2008/layout/LinedList"/>
    <dgm:cxn modelId="{F72D475D-6D8D-47B5-8A3E-A16372B78FBE}" type="presParOf" srcId="{84141CB0-FB3D-4107-AF23-25F30705DECA}" destId="{84EC315D-6469-4415-94E2-D23F08F2B62E}" srcOrd="1" destOrd="0" presId="urn:microsoft.com/office/officeart/2008/layout/LinedList"/>
    <dgm:cxn modelId="{8244E659-821B-46E7-9272-5C6C9FC0F3CD}" type="presParOf" srcId="{70DDD180-2345-4238-BECC-414F00DBFC62}" destId="{3EBDE0D9-BCEA-4463-809B-51F9E9BBC2A1}" srcOrd="2" destOrd="0" presId="urn:microsoft.com/office/officeart/2008/layout/LinedList"/>
    <dgm:cxn modelId="{5B34C2DC-643D-4C49-AFBA-A1979C93852B}" type="presParOf" srcId="{70DDD180-2345-4238-BECC-414F00DBFC62}" destId="{70F87041-ED9F-41B0-B4A8-0F8C1E232695}" srcOrd="3" destOrd="0" presId="urn:microsoft.com/office/officeart/2008/layout/LinedList"/>
    <dgm:cxn modelId="{064938FE-D4B4-448E-97B9-5E414B1F8927}" type="presParOf" srcId="{70F87041-ED9F-41B0-B4A8-0F8C1E232695}" destId="{0901EAF4-D251-49A5-A6E4-63A7972DC284}" srcOrd="0" destOrd="0" presId="urn:microsoft.com/office/officeart/2008/layout/LinedList"/>
    <dgm:cxn modelId="{4656E09D-1F80-47F1-8D6B-98602D3F826E}" type="presParOf" srcId="{70F87041-ED9F-41B0-B4A8-0F8C1E232695}" destId="{67C0F72D-0521-4C35-887A-6CD8A9A9856E}" srcOrd="1" destOrd="0" presId="urn:microsoft.com/office/officeart/2008/layout/LinedList"/>
    <dgm:cxn modelId="{09505D81-5E0C-4566-8549-F451501B045A}" type="presParOf" srcId="{70DDD180-2345-4238-BECC-414F00DBFC62}" destId="{0CA81BB5-22C3-4D87-B928-3FC370F4C294}" srcOrd="4" destOrd="0" presId="urn:microsoft.com/office/officeart/2008/layout/LinedList"/>
    <dgm:cxn modelId="{8B4E57D9-07EA-4A58-894B-46F504FF943B}" type="presParOf" srcId="{70DDD180-2345-4238-BECC-414F00DBFC62}" destId="{AF656E21-A391-4F0E-9F8C-4274BCA3AB68}" srcOrd="5" destOrd="0" presId="urn:microsoft.com/office/officeart/2008/layout/LinedList"/>
    <dgm:cxn modelId="{035FC09B-2FF8-4153-8351-2B500C4AF4D6}" type="presParOf" srcId="{AF656E21-A391-4F0E-9F8C-4274BCA3AB68}" destId="{FEC49FFD-E7BB-4CBD-AC88-24B0C639949D}" srcOrd="0" destOrd="0" presId="urn:microsoft.com/office/officeart/2008/layout/LinedList"/>
    <dgm:cxn modelId="{5189828D-B170-4244-B4C5-04C0A1CAC3A2}" type="presParOf" srcId="{AF656E21-A391-4F0E-9F8C-4274BCA3AB68}" destId="{54DD079C-32E8-4FE9-A035-998EC27378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BCC29-8609-494E-81CB-9CE5E588C37A}">
      <dsp:nvSpPr>
        <dsp:cNvPr id="0" name=""/>
        <dsp:cNvSpPr/>
      </dsp:nvSpPr>
      <dsp:spPr>
        <a:xfrm>
          <a:off x="0" y="244754"/>
          <a:ext cx="2504462" cy="453599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94374" tIns="166624" rIns="194374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latin typeface="Times New Roman" panose="02020603050405020304" pitchFamily="18" charset="0"/>
              <a:cs typeface="Times New Roman" panose="02020603050405020304" pitchFamily="18" charset="0"/>
            </a:rPr>
            <a:t>Overwhelmed by customer inquiries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latin typeface="Times New Roman" panose="02020603050405020304" pitchFamily="18" charset="0"/>
              <a:cs typeface="Times New Roman" panose="02020603050405020304" pitchFamily="18" charset="0"/>
            </a:rPr>
            <a:t>Losing customers to competitors</a:t>
          </a:r>
        </a:p>
      </dsp:txBody>
      <dsp:txXfrm>
        <a:off x="0" y="244754"/>
        <a:ext cx="2504462" cy="453599"/>
      </dsp:txXfrm>
    </dsp:sp>
    <dsp:sp modelId="{3345F64E-A814-48AC-BC95-92FC08D480B4}">
      <dsp:nvSpPr>
        <dsp:cNvPr id="0" name=""/>
        <dsp:cNvSpPr/>
      </dsp:nvSpPr>
      <dsp:spPr>
        <a:xfrm>
          <a:off x="125223" y="126674"/>
          <a:ext cx="1753123" cy="236160"/>
        </a:xfrm>
        <a:prstGeom prst="roundRect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15000"/>
            </a:schemeClr>
          </a:solidFill>
          <a:prstDash val="solid"/>
        </a:ln>
        <a:effectLst/>
      </dsp:spPr>
      <dsp:style>
        <a:lnRef idx="2">
          <a:schemeClr val="accent5">
            <a:shade val="15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6264" tIns="0" rIns="66264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imes New Roman" panose="02020603050405020304" pitchFamily="18" charset="0"/>
              <a:cs typeface="Times New Roman" panose="02020603050405020304" pitchFamily="18" charset="0"/>
            </a:rPr>
            <a:t>Problems faced by the client:</a:t>
          </a:r>
        </a:p>
      </dsp:txBody>
      <dsp:txXfrm>
        <a:off x="136751" y="138202"/>
        <a:ext cx="1730067" cy="213104"/>
      </dsp:txXfrm>
    </dsp:sp>
    <dsp:sp modelId="{C2B5977A-934A-4ACA-8CFD-468ABCDA1878}">
      <dsp:nvSpPr>
        <dsp:cNvPr id="0" name=""/>
        <dsp:cNvSpPr/>
      </dsp:nvSpPr>
      <dsp:spPr>
        <a:xfrm>
          <a:off x="0" y="859634"/>
          <a:ext cx="2504462" cy="781199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94374" tIns="166624" rIns="194374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latin typeface="Times New Roman" panose="02020603050405020304" pitchFamily="18" charset="0"/>
              <a:cs typeface="Times New Roman" panose="02020603050405020304" pitchFamily="18" charset="0"/>
            </a:rPr>
            <a:t>Analyze reviews with NLP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latin typeface="Times New Roman" panose="02020603050405020304" pitchFamily="18" charset="0"/>
              <a:cs typeface="Times New Roman" panose="02020603050405020304" pitchFamily="18" charset="0"/>
            </a:rPr>
            <a:t>Identify patterns, assess sentiments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latin typeface="Times New Roman" panose="02020603050405020304" pitchFamily="18" charset="0"/>
              <a:cs typeface="Times New Roman" panose="02020603050405020304" pitchFamily="18" charset="0"/>
            </a:rPr>
            <a:t>Establish QA system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latin typeface="Times New Roman" panose="02020603050405020304" pitchFamily="18" charset="0"/>
              <a:cs typeface="Times New Roman" panose="02020603050405020304" pitchFamily="18" charset="0"/>
            </a:rPr>
            <a:t>Develop ethical, transparent system suitable for real-world use</a:t>
          </a:r>
        </a:p>
      </dsp:txBody>
      <dsp:txXfrm>
        <a:off x="0" y="859634"/>
        <a:ext cx="2504462" cy="781199"/>
      </dsp:txXfrm>
    </dsp:sp>
    <dsp:sp modelId="{93862B8C-72D6-4E82-A83F-D9AFF0652BAF}">
      <dsp:nvSpPr>
        <dsp:cNvPr id="0" name=""/>
        <dsp:cNvSpPr/>
      </dsp:nvSpPr>
      <dsp:spPr>
        <a:xfrm>
          <a:off x="125223" y="741554"/>
          <a:ext cx="1753123" cy="236160"/>
        </a:xfrm>
        <a:prstGeom prst="round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15000"/>
            </a:schemeClr>
          </a:solidFill>
          <a:prstDash val="solid"/>
        </a:ln>
        <a:effectLst/>
      </dsp:spPr>
      <dsp:style>
        <a:lnRef idx="2">
          <a:schemeClr val="accent6">
            <a:shade val="15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6264" tIns="0" rIns="66264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imes New Roman" panose="02020603050405020304" pitchFamily="18" charset="0"/>
              <a:cs typeface="Times New Roman" panose="02020603050405020304" pitchFamily="18" charset="0"/>
            </a:rPr>
            <a:t>The overall objective of the project</a:t>
          </a:r>
        </a:p>
      </dsp:txBody>
      <dsp:txXfrm>
        <a:off x="136751" y="753082"/>
        <a:ext cx="1730067" cy="213104"/>
      </dsp:txXfrm>
    </dsp:sp>
    <dsp:sp modelId="{81533E8F-DC10-440A-A28A-8872AC00FDFF}">
      <dsp:nvSpPr>
        <dsp:cNvPr id="0" name=""/>
        <dsp:cNvSpPr/>
      </dsp:nvSpPr>
      <dsp:spPr>
        <a:xfrm>
          <a:off x="0" y="1802114"/>
          <a:ext cx="2504462" cy="781199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94374" tIns="166624" rIns="194374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latin typeface="Times New Roman" panose="02020603050405020304" pitchFamily="18" charset="0"/>
              <a:cs typeface="Times New Roman" panose="02020603050405020304" pitchFamily="18" charset="0"/>
            </a:rPr>
            <a:t>NLP filters reviews, identifies improvements.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latin typeface="Times New Roman" panose="02020603050405020304" pitchFamily="18" charset="0"/>
              <a:cs typeface="Times New Roman" panose="02020603050405020304" pitchFamily="18" charset="0"/>
            </a:rPr>
            <a:t>QA system automates exchanges, speeds service.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latin typeface="Times New Roman" panose="02020603050405020304" pitchFamily="18" charset="0"/>
              <a:cs typeface="Times New Roman" panose="02020603050405020304" pitchFamily="18" charset="0"/>
            </a:rPr>
            <a:t>AI enhances market position, customer engagement.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>
              <a:latin typeface="Times New Roman" panose="02020603050405020304" pitchFamily="18" charset="0"/>
              <a:cs typeface="Times New Roman" panose="02020603050405020304" pitchFamily="18" charset="0"/>
            </a:rPr>
            <a:t>Boosts efficiency, trust, and commercial value.</a:t>
          </a:r>
        </a:p>
      </dsp:txBody>
      <dsp:txXfrm>
        <a:off x="0" y="1802114"/>
        <a:ext cx="2504462" cy="781199"/>
      </dsp:txXfrm>
    </dsp:sp>
    <dsp:sp modelId="{A5FDBC17-2D26-4880-9E11-8A16AB01FDDF}">
      <dsp:nvSpPr>
        <dsp:cNvPr id="0" name=""/>
        <dsp:cNvSpPr/>
      </dsp:nvSpPr>
      <dsp:spPr>
        <a:xfrm>
          <a:off x="125223" y="1684034"/>
          <a:ext cx="2076644" cy="236160"/>
        </a:xfrm>
        <a:prstGeom prst="roundRect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15000"/>
            </a:schemeClr>
          </a:solidFill>
          <a:prstDash val="solid"/>
        </a:ln>
        <a:effectLst/>
      </dsp:spPr>
      <dsp:style>
        <a:lnRef idx="2">
          <a:schemeClr val="accent3">
            <a:shade val="15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6264" tIns="0" rIns="66264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imes New Roman" panose="02020603050405020304" pitchFamily="18" charset="0"/>
              <a:cs typeface="Times New Roman" panose="02020603050405020304" pitchFamily="18" charset="0"/>
            </a:rPr>
            <a:t>The significance of the intended solution</a:t>
          </a:r>
        </a:p>
      </dsp:txBody>
      <dsp:txXfrm>
        <a:off x="136751" y="1695562"/>
        <a:ext cx="2053588" cy="213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D0668-3307-458A-858D-D0D054A356E4}">
      <dsp:nvSpPr>
        <dsp:cNvPr id="0" name=""/>
        <dsp:cNvSpPr/>
      </dsp:nvSpPr>
      <dsp:spPr>
        <a:xfrm>
          <a:off x="1583" y="93250"/>
          <a:ext cx="1543827" cy="240593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28448" rIns="49784" bIns="28448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Findings:</a:t>
          </a:r>
          <a:endParaRPr lang="en-US" sz="7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83" y="93250"/>
        <a:ext cx="1543827" cy="240593"/>
      </dsp:txXfrm>
    </dsp:sp>
    <dsp:sp modelId="{A6276994-02E4-48C6-A600-A61241574024}">
      <dsp:nvSpPr>
        <dsp:cNvPr id="0" name=""/>
        <dsp:cNvSpPr/>
      </dsp:nvSpPr>
      <dsp:spPr>
        <a:xfrm>
          <a:off x="1583" y="333843"/>
          <a:ext cx="1543827" cy="17677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8" tIns="37338" rIns="49784" bIns="56007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>
              <a:latin typeface="Times New Roman" panose="02020603050405020304" pitchFamily="18" charset="0"/>
              <a:cs typeface="Times New Roman" panose="02020603050405020304" pitchFamily="18" charset="0"/>
            </a:rPr>
            <a:t>Identified key themes: Analyzed customer reviews to identify prevalent themes such as product quality, customer service, and shipping experience.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>
              <a:latin typeface="Times New Roman" panose="02020603050405020304" pitchFamily="18" charset="0"/>
              <a:cs typeface="Times New Roman" panose="02020603050405020304" pitchFamily="18" charset="0"/>
            </a:rPr>
            <a:t>Uncovered sentiment distribution: Examined sentiment distribution across different product categories and themes to understand customer perceptions.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>
              <a:latin typeface="Times New Roman" panose="02020603050405020304" pitchFamily="18" charset="0"/>
              <a:cs typeface="Times New Roman" panose="02020603050405020304" pitchFamily="18" charset="0"/>
            </a:rPr>
            <a:t>Recognized areas for improvement: Identified areas where customers expressed dissatisfaction or suggested enhancements, such as packaging, product variety, and website usability.</a:t>
          </a:r>
          <a:br>
            <a:rPr lang="en-US" sz="70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sz="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83" y="333843"/>
        <a:ext cx="1543827" cy="1767780"/>
      </dsp:txXfrm>
    </dsp:sp>
    <dsp:sp modelId="{C1FA4506-C582-4A9D-9B5C-39907DFE47CF}">
      <dsp:nvSpPr>
        <dsp:cNvPr id="0" name=""/>
        <dsp:cNvSpPr/>
      </dsp:nvSpPr>
      <dsp:spPr>
        <a:xfrm>
          <a:off x="1761546" y="93250"/>
          <a:ext cx="1543827" cy="240593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28448" rIns="49784" bIns="28448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Recommendations</a:t>
          </a:r>
          <a:r>
            <a:rPr lang="en-US" sz="7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61546" y="93250"/>
        <a:ext cx="1543827" cy="240593"/>
      </dsp:txXfrm>
    </dsp:sp>
    <dsp:sp modelId="{064FDF73-1AA2-4A3D-B101-253F69BB4CEA}">
      <dsp:nvSpPr>
        <dsp:cNvPr id="0" name=""/>
        <dsp:cNvSpPr/>
      </dsp:nvSpPr>
      <dsp:spPr>
        <a:xfrm>
          <a:off x="1761546" y="333843"/>
          <a:ext cx="1543827" cy="17677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8" tIns="37338" rIns="49784" bIns="56007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>
              <a:latin typeface="Times New Roman" panose="02020603050405020304" pitchFamily="18" charset="0"/>
              <a:cs typeface="Times New Roman" panose="02020603050405020304" pitchFamily="18" charset="0"/>
            </a:rPr>
            <a:t>Enhance product quality: Address customer concerns regarding product durability, effectiveness, and packaging to improve overall satisfaction.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>
              <a:latin typeface="Times New Roman" panose="02020603050405020304" pitchFamily="18" charset="0"/>
              <a:cs typeface="Times New Roman" panose="02020603050405020304" pitchFamily="18" charset="0"/>
            </a:rPr>
            <a:t>Streamline customer service: Implement strategies to expedite response times, improve communication channels, and enhance customer support experiences.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>
              <a:latin typeface="Times New Roman" panose="02020603050405020304" pitchFamily="18" charset="0"/>
              <a:cs typeface="Times New Roman" panose="02020603050405020304" pitchFamily="18" charset="0"/>
            </a:rPr>
            <a:t>Optimize website functionality: Enhance website navigation, product descriptions, and checkout processes to provide a seamless and user-friendly shopping experience.</a:t>
          </a:r>
          <a:br>
            <a:rPr lang="en-US" sz="70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sz="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61546" y="333843"/>
        <a:ext cx="1543827" cy="1767780"/>
      </dsp:txXfrm>
    </dsp:sp>
    <dsp:sp modelId="{06CA455C-9452-455D-A76A-C5DD4F67B567}">
      <dsp:nvSpPr>
        <dsp:cNvPr id="0" name=""/>
        <dsp:cNvSpPr/>
      </dsp:nvSpPr>
      <dsp:spPr>
        <a:xfrm>
          <a:off x="3521510" y="93250"/>
          <a:ext cx="1543827" cy="240593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28448" rIns="49784" bIns="28448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Potential Impact on Enhancing Customer Interactions:</a:t>
          </a:r>
          <a:endParaRPr lang="en-US" sz="7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21510" y="93250"/>
        <a:ext cx="1543827" cy="240593"/>
      </dsp:txXfrm>
    </dsp:sp>
    <dsp:sp modelId="{EAD0F77E-850A-49CA-876B-AB0D82D50DDA}">
      <dsp:nvSpPr>
        <dsp:cNvPr id="0" name=""/>
        <dsp:cNvSpPr/>
      </dsp:nvSpPr>
      <dsp:spPr>
        <a:xfrm>
          <a:off x="3521510" y="333843"/>
          <a:ext cx="1543827" cy="17677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8" tIns="37338" rIns="49784" bIns="56007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>
              <a:latin typeface="Times New Roman" panose="02020603050405020304" pitchFamily="18" charset="0"/>
              <a:cs typeface="Times New Roman" panose="02020603050405020304" pitchFamily="18" charset="0"/>
            </a:rPr>
            <a:t>Improved customer satisfaction: By addressing key concerns and implementing product improvements, customer satisfaction levels are expected to increase.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>
              <a:latin typeface="Times New Roman" panose="02020603050405020304" pitchFamily="18" charset="0"/>
              <a:cs typeface="Times New Roman" panose="02020603050405020304" pitchFamily="18" charset="0"/>
            </a:rPr>
            <a:t>Enhanced brand loyalty: Providing personalized responses, proactive support, and efficient resolutions can foster stronger connections with customers and increase brand loyalty.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>
              <a:latin typeface="Times New Roman" panose="02020603050405020304" pitchFamily="18" charset="0"/>
              <a:cs typeface="Times New Roman" panose="02020603050405020304" pitchFamily="18" charset="0"/>
            </a:rPr>
            <a:t>Increased competitiveness: By continuously refining products and services based on customer feedback, the company can stay ahead of competitors and maintain a strong market position.</a:t>
          </a:r>
        </a:p>
      </dsp:txBody>
      <dsp:txXfrm>
        <a:off x="3521510" y="333843"/>
        <a:ext cx="1543827" cy="1767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3C260-BA86-4212-A2DF-C157FBEFA33A}">
      <dsp:nvSpPr>
        <dsp:cNvPr id="0" name=""/>
        <dsp:cNvSpPr/>
      </dsp:nvSpPr>
      <dsp:spPr>
        <a:xfrm>
          <a:off x="0" y="1218"/>
          <a:ext cx="21199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DFB3C-9DDB-4DE3-95FD-82DD444E7DE4}">
      <dsp:nvSpPr>
        <dsp:cNvPr id="0" name=""/>
        <dsp:cNvSpPr/>
      </dsp:nvSpPr>
      <dsp:spPr>
        <a:xfrm>
          <a:off x="0" y="1218"/>
          <a:ext cx="2119910" cy="830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Kerry, C. F. (2020). "Protecting privacy in an AI-driven world.“</a:t>
          </a:r>
        </a:p>
      </dsp:txBody>
      <dsp:txXfrm>
        <a:off x="0" y="1218"/>
        <a:ext cx="2119910" cy="830932"/>
      </dsp:txXfrm>
    </dsp:sp>
    <dsp:sp modelId="{3EBDE0D9-BCEA-4463-809B-51F9E9BBC2A1}">
      <dsp:nvSpPr>
        <dsp:cNvPr id="0" name=""/>
        <dsp:cNvSpPr/>
      </dsp:nvSpPr>
      <dsp:spPr>
        <a:xfrm>
          <a:off x="0" y="832150"/>
          <a:ext cx="21199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1EAF4-D251-49A5-A6E4-63A7972DC284}">
      <dsp:nvSpPr>
        <dsp:cNvPr id="0" name=""/>
        <dsp:cNvSpPr/>
      </dsp:nvSpPr>
      <dsp:spPr>
        <a:xfrm>
          <a:off x="0" y="832150"/>
          <a:ext cx="2119910" cy="830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Varona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, D. and J. L. Suárez (2022). "Discrimination, bias, fairness, and trustworthy AI." </a:t>
          </a:r>
          <a:r>
            <a:rPr lang="en-US" sz="1200" u="sng" kern="1200">
              <a:latin typeface="Times New Roman" panose="02020603050405020304" pitchFamily="18" charset="0"/>
              <a:cs typeface="Times New Roman" panose="02020603050405020304" pitchFamily="18" charset="0"/>
            </a:rPr>
            <a:t>Applied Sciences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12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(12): 5826.</a:t>
          </a:r>
        </a:p>
      </dsp:txBody>
      <dsp:txXfrm>
        <a:off x="0" y="832150"/>
        <a:ext cx="2119910" cy="830932"/>
      </dsp:txXfrm>
    </dsp:sp>
    <dsp:sp modelId="{0CA81BB5-22C3-4D87-B928-3FC370F4C294}">
      <dsp:nvSpPr>
        <dsp:cNvPr id="0" name=""/>
        <dsp:cNvSpPr/>
      </dsp:nvSpPr>
      <dsp:spPr>
        <a:xfrm>
          <a:off x="0" y="1663083"/>
          <a:ext cx="21199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49FFD-E7BB-4CBD-AC88-24B0C639949D}">
      <dsp:nvSpPr>
        <dsp:cNvPr id="0" name=""/>
        <dsp:cNvSpPr/>
      </dsp:nvSpPr>
      <dsp:spPr>
        <a:xfrm>
          <a:off x="0" y="1663083"/>
          <a:ext cx="2119910" cy="830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https://gdpr-info.eu/	</a:t>
          </a:r>
        </a:p>
      </dsp:txBody>
      <dsp:txXfrm>
        <a:off x="0" y="1663083"/>
        <a:ext cx="2119910" cy="830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4357A-18E2-458A-8A85-7A2499EA295C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85686-B64D-4F2E-88E9-A8BA94D6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7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479" y="0"/>
            <a:ext cx="3752285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228765" y="0"/>
            <a:ext cx="12973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5168" y="1622425"/>
            <a:ext cx="2609585" cy="1073364"/>
          </a:xfrm>
        </p:spPr>
        <p:txBody>
          <a:bodyPr anchor="t">
            <a:normAutofit/>
          </a:bodyPr>
          <a:lstStyle>
            <a:lvl1pPr algn="r">
              <a:defRPr sz="283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055" y="1073472"/>
            <a:ext cx="2533698" cy="54895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851" b="0">
                <a:solidFill>
                  <a:schemeClr val="tx1"/>
                </a:solidFill>
              </a:defRPr>
            </a:lvl1pPr>
            <a:lvl2pPr marL="216210" indent="0" algn="ctr">
              <a:buNone/>
              <a:defRPr sz="851"/>
            </a:lvl2pPr>
            <a:lvl3pPr marL="432420" indent="0" algn="ctr">
              <a:buNone/>
              <a:defRPr sz="851"/>
            </a:lvl3pPr>
            <a:lvl4pPr marL="648630" indent="0" algn="ctr">
              <a:buNone/>
              <a:defRPr sz="757"/>
            </a:lvl4pPr>
            <a:lvl5pPr marL="864840" indent="0" algn="ctr">
              <a:buNone/>
              <a:defRPr sz="757"/>
            </a:lvl5pPr>
            <a:lvl6pPr marL="1081049" indent="0" algn="ctr">
              <a:buNone/>
              <a:defRPr sz="757"/>
            </a:lvl6pPr>
            <a:lvl7pPr marL="1297259" indent="0" algn="ctr">
              <a:buNone/>
              <a:defRPr sz="757"/>
            </a:lvl7pPr>
            <a:lvl8pPr marL="1513469" indent="0" algn="ctr">
              <a:buNone/>
              <a:defRPr sz="757"/>
            </a:lvl8pPr>
            <a:lvl9pPr marL="1729679" indent="0" algn="ctr">
              <a:buNone/>
              <a:defRPr sz="75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36294" y="1543812"/>
            <a:ext cx="196561" cy="26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35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135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46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75035" y="0"/>
            <a:ext cx="4905241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380528" y="0"/>
            <a:ext cx="12973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1037691" y="303394"/>
            <a:ext cx="196561" cy="22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51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473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168" y="382330"/>
            <a:ext cx="3761622" cy="5096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75035" y="0"/>
            <a:ext cx="4905241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5380528" y="0"/>
            <a:ext cx="12973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4888558" y="172600"/>
            <a:ext cx="196657" cy="22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51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473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69457" y="381271"/>
            <a:ext cx="627333" cy="248124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3722" y="459148"/>
            <a:ext cx="3058306" cy="24033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22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265678"/>
            <a:ext cx="5071211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629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7293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065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75035" y="0"/>
            <a:ext cx="4905241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5380528" y="0"/>
            <a:ext cx="12973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8025" y="303394"/>
            <a:ext cx="196561" cy="22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51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473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0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75035" y="0"/>
            <a:ext cx="4905241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5380528" y="0"/>
            <a:ext cx="12973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1036559" y="1401742"/>
            <a:ext cx="196561" cy="22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51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473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252" y="1489117"/>
            <a:ext cx="3762790" cy="674116"/>
          </a:xfrm>
        </p:spPr>
        <p:txBody>
          <a:bodyPr anchor="t">
            <a:normAutofit/>
          </a:bodyPr>
          <a:lstStyle>
            <a:lvl1pPr algn="r">
              <a:defRPr sz="15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856" y="1073472"/>
            <a:ext cx="3684934" cy="415646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851">
                <a:solidFill>
                  <a:schemeClr val="tx1"/>
                </a:solidFill>
              </a:defRPr>
            </a:lvl1pPr>
            <a:lvl2pPr marL="216210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2pPr>
            <a:lvl3pPr marL="432420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630" indent="0">
              <a:buNone/>
              <a:defRPr sz="757">
                <a:solidFill>
                  <a:schemeClr val="tx1">
                    <a:tint val="75000"/>
                  </a:schemeClr>
                </a:solidFill>
              </a:defRPr>
            </a:lvl4pPr>
            <a:lvl5pPr marL="864840" indent="0">
              <a:buNone/>
              <a:defRPr sz="757">
                <a:solidFill>
                  <a:schemeClr val="tx1">
                    <a:tint val="75000"/>
                  </a:schemeClr>
                </a:solidFill>
              </a:defRPr>
            </a:lvl5pPr>
            <a:lvl6pPr marL="1081049" indent="0">
              <a:buNone/>
              <a:defRPr sz="757">
                <a:solidFill>
                  <a:schemeClr val="tx1">
                    <a:tint val="75000"/>
                  </a:schemeClr>
                </a:solidFill>
              </a:defRPr>
            </a:lvl6pPr>
            <a:lvl7pPr marL="1297259" indent="0">
              <a:buNone/>
              <a:defRPr sz="757">
                <a:solidFill>
                  <a:schemeClr val="tx1">
                    <a:tint val="75000"/>
                  </a:schemeClr>
                </a:solidFill>
              </a:defRPr>
            </a:lvl7pPr>
            <a:lvl8pPr marL="1513469" indent="0">
              <a:buNone/>
              <a:defRPr sz="757">
                <a:solidFill>
                  <a:schemeClr val="tx1">
                    <a:tint val="75000"/>
                  </a:schemeClr>
                </a:solidFill>
              </a:defRPr>
            </a:lvl8pPr>
            <a:lvl9pPr marL="1729679" indent="0">
              <a:buNone/>
              <a:defRPr sz="7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6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75035" y="0"/>
            <a:ext cx="4905241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5380528" y="0"/>
            <a:ext cx="12973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252" y="381271"/>
            <a:ext cx="3760153" cy="511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2125" y="970955"/>
            <a:ext cx="1840573" cy="18915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2764" y="970954"/>
            <a:ext cx="1841642" cy="18915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38606" y="303393"/>
            <a:ext cx="196561" cy="22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51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473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80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75035" y="0"/>
            <a:ext cx="4905241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5380528" y="0"/>
            <a:ext cx="12973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1037414" y="301123"/>
            <a:ext cx="196561" cy="22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51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473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252" y="381271"/>
            <a:ext cx="3762790" cy="5102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3975" y="970954"/>
            <a:ext cx="1842704" cy="337742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040" b="0" cap="none" baseline="0">
                <a:solidFill>
                  <a:schemeClr val="accent6"/>
                </a:solidFill>
              </a:defRPr>
            </a:lvl1pPr>
            <a:lvl2pPr marL="216210" indent="0">
              <a:buNone/>
              <a:defRPr sz="946" b="1"/>
            </a:lvl2pPr>
            <a:lvl3pPr marL="432420" indent="0">
              <a:buNone/>
              <a:defRPr sz="851" b="1"/>
            </a:lvl3pPr>
            <a:lvl4pPr marL="648630" indent="0">
              <a:buNone/>
              <a:defRPr sz="757" b="1"/>
            </a:lvl4pPr>
            <a:lvl5pPr marL="864840" indent="0">
              <a:buNone/>
              <a:defRPr sz="757" b="1"/>
            </a:lvl5pPr>
            <a:lvl6pPr marL="1081049" indent="0">
              <a:buNone/>
              <a:defRPr sz="757" b="1"/>
            </a:lvl6pPr>
            <a:lvl7pPr marL="1297259" indent="0">
              <a:buNone/>
              <a:defRPr sz="757" b="1"/>
            </a:lvl7pPr>
            <a:lvl8pPr marL="1513469" indent="0">
              <a:buNone/>
              <a:defRPr sz="757" b="1"/>
            </a:lvl8pPr>
            <a:lvl9pPr marL="1729679" indent="0">
              <a:buNone/>
              <a:defRPr sz="7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975" y="1349102"/>
            <a:ext cx="1841359" cy="1453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2763" y="970954"/>
            <a:ext cx="1844279" cy="337742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040" b="0" cap="none" baseline="0">
                <a:solidFill>
                  <a:schemeClr val="accent6"/>
                </a:solidFill>
              </a:defRPr>
            </a:lvl1pPr>
            <a:lvl2pPr marL="216210" indent="0">
              <a:buNone/>
              <a:defRPr sz="946" b="1"/>
            </a:lvl2pPr>
            <a:lvl3pPr marL="432420" indent="0">
              <a:buNone/>
              <a:defRPr sz="851" b="1"/>
            </a:lvl3pPr>
            <a:lvl4pPr marL="648630" indent="0">
              <a:buNone/>
              <a:defRPr sz="757" b="1"/>
            </a:lvl4pPr>
            <a:lvl5pPr marL="864840" indent="0">
              <a:buNone/>
              <a:defRPr sz="757" b="1"/>
            </a:lvl5pPr>
            <a:lvl6pPr marL="1081049" indent="0">
              <a:buNone/>
              <a:defRPr sz="757" b="1"/>
            </a:lvl6pPr>
            <a:lvl7pPr marL="1297259" indent="0">
              <a:buNone/>
              <a:defRPr sz="757" b="1"/>
            </a:lvl7pPr>
            <a:lvl8pPr marL="1513469" indent="0">
              <a:buNone/>
              <a:defRPr sz="757" b="1"/>
            </a:lvl8pPr>
            <a:lvl9pPr marL="1729679" indent="0">
              <a:buNone/>
              <a:defRPr sz="7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52763" y="1349102"/>
            <a:ext cx="1844279" cy="1453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75035" y="0"/>
            <a:ext cx="4905241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5380528" y="0"/>
            <a:ext cx="12973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8606" y="303395"/>
            <a:ext cx="196561" cy="22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51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473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87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75035" y="0"/>
            <a:ext cx="4905241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5380528" y="0"/>
            <a:ext cx="12973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1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75035" y="0"/>
            <a:ext cx="4905241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5380528" y="0"/>
            <a:ext cx="12973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734985" y="533498"/>
            <a:ext cx="196561" cy="22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51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473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799" y="606790"/>
            <a:ext cx="1260021" cy="900515"/>
          </a:xfrm>
        </p:spPr>
        <p:txBody>
          <a:bodyPr anchor="b">
            <a:normAutofit/>
          </a:bodyPr>
          <a:lstStyle>
            <a:lvl1pPr algn="l">
              <a:defRPr sz="11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1406" y="381271"/>
            <a:ext cx="2575636" cy="2481249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1798" y="1507523"/>
            <a:ext cx="1260021" cy="1129119"/>
          </a:xfrm>
        </p:spPr>
        <p:txBody>
          <a:bodyPr/>
          <a:lstStyle>
            <a:lvl1pPr marL="0" indent="0" algn="l">
              <a:buNone/>
              <a:defRPr sz="757"/>
            </a:lvl1pPr>
            <a:lvl2pPr marL="216210" indent="0">
              <a:buNone/>
              <a:defRPr sz="662"/>
            </a:lvl2pPr>
            <a:lvl3pPr marL="432420" indent="0">
              <a:buNone/>
              <a:defRPr sz="567"/>
            </a:lvl3pPr>
            <a:lvl4pPr marL="648630" indent="0">
              <a:buNone/>
              <a:defRPr sz="473"/>
            </a:lvl4pPr>
            <a:lvl5pPr marL="864840" indent="0">
              <a:buNone/>
              <a:defRPr sz="473"/>
            </a:lvl5pPr>
            <a:lvl6pPr marL="1081049" indent="0">
              <a:buNone/>
              <a:defRPr sz="473"/>
            </a:lvl6pPr>
            <a:lvl7pPr marL="1297259" indent="0">
              <a:buNone/>
              <a:defRPr sz="473"/>
            </a:lvl7pPr>
            <a:lvl8pPr marL="1513469" indent="0">
              <a:buNone/>
              <a:defRPr sz="473"/>
            </a:lvl8pPr>
            <a:lvl9pPr marL="1729679" indent="0">
              <a:buNone/>
              <a:defRPr sz="4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0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75035" y="0"/>
            <a:ext cx="4905241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5380528" y="0"/>
            <a:ext cx="12973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90798" y="1528"/>
            <a:ext cx="2189478" cy="324485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24"/>
            </a:lvl1pPr>
            <a:lvl2pPr marL="216210" indent="0">
              <a:buNone/>
              <a:defRPr sz="1324"/>
            </a:lvl2pPr>
            <a:lvl3pPr marL="432420" indent="0">
              <a:buNone/>
              <a:defRPr sz="1135"/>
            </a:lvl3pPr>
            <a:lvl4pPr marL="648630" indent="0">
              <a:buNone/>
              <a:defRPr sz="946"/>
            </a:lvl4pPr>
            <a:lvl5pPr marL="864840" indent="0">
              <a:buNone/>
              <a:defRPr sz="946"/>
            </a:lvl5pPr>
            <a:lvl6pPr marL="1081049" indent="0">
              <a:buNone/>
              <a:defRPr sz="946"/>
            </a:lvl6pPr>
            <a:lvl7pPr marL="1297259" indent="0">
              <a:buNone/>
              <a:defRPr sz="946"/>
            </a:lvl7pPr>
            <a:lvl8pPr marL="1513469" indent="0">
              <a:buNone/>
              <a:defRPr sz="946"/>
            </a:lvl8pPr>
            <a:lvl9pPr marL="1729679" indent="0">
              <a:buNone/>
              <a:defRPr sz="94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5237" y="533498"/>
            <a:ext cx="196561" cy="22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51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473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233" y="606790"/>
            <a:ext cx="1877945" cy="899205"/>
          </a:xfrm>
        </p:spPr>
        <p:txBody>
          <a:bodyPr anchor="b">
            <a:normAutofit/>
          </a:bodyPr>
          <a:lstStyle>
            <a:lvl1pPr algn="l">
              <a:defRPr sz="15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1798" y="1505996"/>
            <a:ext cx="1878365" cy="1129118"/>
          </a:xfrm>
        </p:spPr>
        <p:txBody>
          <a:bodyPr>
            <a:normAutofit/>
          </a:bodyPr>
          <a:lstStyle>
            <a:lvl1pPr marL="0" indent="0" algn="l">
              <a:buNone/>
              <a:defRPr sz="946"/>
            </a:lvl1pPr>
            <a:lvl2pPr marL="216210" indent="0">
              <a:buNone/>
              <a:defRPr sz="662"/>
            </a:lvl2pPr>
            <a:lvl3pPr marL="432420" indent="0">
              <a:buNone/>
              <a:defRPr sz="567"/>
            </a:lvl3pPr>
            <a:lvl4pPr marL="648630" indent="0">
              <a:buNone/>
              <a:defRPr sz="473"/>
            </a:lvl4pPr>
            <a:lvl5pPr marL="864840" indent="0">
              <a:buNone/>
              <a:defRPr sz="473"/>
            </a:lvl5pPr>
            <a:lvl6pPr marL="1081049" indent="0">
              <a:buNone/>
              <a:defRPr sz="473"/>
            </a:lvl6pPr>
            <a:lvl7pPr marL="1297259" indent="0">
              <a:buNone/>
              <a:defRPr sz="473"/>
            </a:lvl7pPr>
            <a:lvl8pPr marL="1513469" indent="0">
              <a:buNone/>
              <a:defRPr sz="473"/>
            </a:lvl8pPr>
            <a:lvl9pPr marL="1729679" indent="0">
              <a:buNone/>
              <a:defRPr sz="4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3" y="996072"/>
            <a:ext cx="4426597" cy="22487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4791" cy="3244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455974" cy="3244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5168" y="382330"/>
            <a:ext cx="3763627" cy="5096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681" y="970955"/>
            <a:ext cx="3687114" cy="1891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383401" y="2493798"/>
            <a:ext cx="1259865" cy="86487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1058657" y="1732284"/>
            <a:ext cx="2784643" cy="84735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913" y="77877"/>
            <a:ext cx="301119" cy="152756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8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54966" y="0"/>
            <a:ext cx="21621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863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</p:sldLayoutIdLst>
  <p:txStyles>
    <p:titleStyle>
      <a:lvl1pPr algn="r" defTabSz="432420" rtl="0" eaLnBrk="1" latinLnBrk="0" hangingPunct="1">
        <a:lnSpc>
          <a:spcPct val="90000"/>
        </a:lnSpc>
        <a:spcBef>
          <a:spcPct val="0"/>
        </a:spcBef>
        <a:buNone/>
        <a:defRPr sz="1608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62908" indent="-162908" algn="l" defTabSz="432420" rtl="0" eaLnBrk="1" latinLnBrk="0" hangingPunct="1">
        <a:lnSpc>
          <a:spcPct val="120000"/>
        </a:lnSpc>
        <a:spcBef>
          <a:spcPts val="473"/>
        </a:spcBef>
        <a:spcAft>
          <a:spcPts val="284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46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76115" indent="-159905" algn="l" defTabSz="432420" rtl="0" eaLnBrk="1" latinLnBrk="0" hangingPunct="1">
        <a:lnSpc>
          <a:spcPct val="120000"/>
        </a:lnSpc>
        <a:spcBef>
          <a:spcPts val="236"/>
        </a:spcBef>
        <a:spcAft>
          <a:spcPts val="284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85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595328" indent="-162908" algn="l" defTabSz="432420" rtl="0" eaLnBrk="1" latinLnBrk="0" hangingPunct="1">
        <a:lnSpc>
          <a:spcPct val="120000"/>
        </a:lnSpc>
        <a:spcBef>
          <a:spcPts val="236"/>
        </a:spcBef>
        <a:spcAft>
          <a:spcPts val="284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757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808535" indent="-159905" algn="l" defTabSz="432420" rtl="0" eaLnBrk="1" latinLnBrk="0" hangingPunct="1">
        <a:lnSpc>
          <a:spcPct val="120000"/>
        </a:lnSpc>
        <a:spcBef>
          <a:spcPts val="236"/>
        </a:spcBef>
        <a:spcAft>
          <a:spcPts val="284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662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027748" indent="-162908" algn="l" defTabSz="432420" rtl="0" eaLnBrk="1" latinLnBrk="0" hangingPunct="1">
        <a:lnSpc>
          <a:spcPct val="120000"/>
        </a:lnSpc>
        <a:spcBef>
          <a:spcPts val="236"/>
        </a:spcBef>
        <a:spcAft>
          <a:spcPts val="284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567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249693" indent="-159995" algn="l" defTabSz="432420" rtl="0" eaLnBrk="1" latinLnBrk="0" hangingPunct="1">
        <a:lnSpc>
          <a:spcPct val="120000"/>
        </a:lnSpc>
        <a:spcBef>
          <a:spcPts val="236"/>
        </a:spcBef>
        <a:spcAft>
          <a:spcPts val="284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56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470227" indent="-159995" algn="l" defTabSz="432420" rtl="0" eaLnBrk="1" latinLnBrk="0" hangingPunct="1">
        <a:lnSpc>
          <a:spcPct val="120000"/>
        </a:lnSpc>
        <a:spcBef>
          <a:spcPts val="236"/>
        </a:spcBef>
        <a:spcAft>
          <a:spcPts val="284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56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690761" indent="-159995" algn="l" defTabSz="432420" rtl="0" eaLnBrk="1" latinLnBrk="0" hangingPunct="1">
        <a:lnSpc>
          <a:spcPct val="120000"/>
        </a:lnSpc>
        <a:spcBef>
          <a:spcPts val="236"/>
        </a:spcBef>
        <a:spcAft>
          <a:spcPts val="284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56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911295" indent="-159995" algn="l" defTabSz="432420" rtl="0" eaLnBrk="1" latinLnBrk="0" hangingPunct="1">
        <a:lnSpc>
          <a:spcPct val="120000"/>
        </a:lnSpc>
        <a:spcBef>
          <a:spcPts val="236"/>
        </a:spcBef>
        <a:spcAft>
          <a:spcPts val="284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56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210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420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630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840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1049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7259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3469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9679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500" y="336465"/>
            <a:ext cx="3018104" cy="553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lang="en-US" sz="1700" b="1" spc="-10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lang="en-US" sz="1700" b="1" spc="-110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spc="5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1700" b="1" spc="-105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spc="5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sz="1700" b="1" spc="-105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spc="-10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700" b="1" spc="-500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spc="-15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1700" b="1" spc="-114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spc="20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1700" b="1" spc="-105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spc="5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2715" y="-337350"/>
            <a:ext cx="5665326" cy="3581082"/>
            <a:chOff x="359994" y="-158579"/>
            <a:chExt cx="5544958" cy="3447170"/>
          </a:xfrm>
        </p:grpSpPr>
        <p:sp>
          <p:nvSpPr>
            <p:cNvPr id="6" name="object 6"/>
            <p:cNvSpPr/>
            <p:nvPr/>
          </p:nvSpPr>
          <p:spPr>
            <a:xfrm>
              <a:off x="2830144" y="-158579"/>
              <a:ext cx="3074808" cy="3447170"/>
            </a:xfrm>
            <a:custGeom>
              <a:avLst/>
              <a:gdLst/>
              <a:ahLst/>
              <a:cxnLst/>
              <a:rect l="l" t="t" r="r" b="b"/>
              <a:pathLst>
                <a:path w="2900679" h="3240405">
                  <a:moveTo>
                    <a:pt x="2900522" y="0"/>
                  </a:moveTo>
                  <a:lnTo>
                    <a:pt x="1080007" y="0"/>
                  </a:lnTo>
                  <a:lnTo>
                    <a:pt x="0" y="3240023"/>
                  </a:lnTo>
                  <a:lnTo>
                    <a:pt x="2900375" y="3240023"/>
                  </a:lnTo>
                  <a:lnTo>
                    <a:pt x="29005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59994" y="1099223"/>
              <a:ext cx="2470150" cy="0"/>
            </a:xfrm>
            <a:custGeom>
              <a:avLst/>
              <a:gdLst/>
              <a:ahLst/>
              <a:cxnLst/>
              <a:rect l="l" t="t" r="r" b="b"/>
              <a:pathLst>
                <a:path w="2470150">
                  <a:moveTo>
                    <a:pt x="0" y="0"/>
                  </a:moveTo>
                  <a:lnTo>
                    <a:pt x="2469578" y="0"/>
                  </a:lnTo>
                </a:path>
              </a:pathLst>
            </a:custGeom>
            <a:ln w="6325">
              <a:solidFill>
                <a:srgbClr val="6F462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4027" y="15"/>
              <a:ext cx="2915916" cy="324000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23876" y="2067006"/>
            <a:ext cx="3065728" cy="951927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12700" marR="621030">
              <a:lnSpc>
                <a:spcPct val="102600"/>
              </a:lnSpc>
              <a:spcBef>
                <a:spcPts val="55"/>
              </a:spcBef>
            </a:pPr>
            <a:r>
              <a:rPr lang="en-US" sz="1100" spc="-20">
                <a:solidFill>
                  <a:srgbClr val="172936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Ajesh Thundathil Ashok Kumar (u1152569) </a:t>
            </a:r>
            <a:br>
              <a:rPr lang="en-US" sz="1100" spc="-20">
                <a:solidFill>
                  <a:srgbClr val="172936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r>
              <a:rPr lang="en-US" sz="1100" spc="-20" err="1">
                <a:solidFill>
                  <a:srgbClr val="172936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Resmi</a:t>
            </a:r>
            <a:r>
              <a:rPr lang="en-US" sz="1100" spc="-20">
                <a:solidFill>
                  <a:srgbClr val="172936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Sankar Sreelatha (u1146817)</a:t>
            </a:r>
            <a:br>
              <a:rPr lang="en-US" sz="1100" spc="-20">
                <a:solidFill>
                  <a:srgbClr val="172936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r>
              <a:rPr lang="en-US" sz="1100" spc="-20" err="1">
                <a:solidFill>
                  <a:srgbClr val="172936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Sanila</a:t>
            </a:r>
            <a:r>
              <a:rPr lang="en-US" sz="1100" spc="-20">
                <a:solidFill>
                  <a:srgbClr val="172936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Nair (u1160853)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1499"/>
              </a:lnSpc>
            </a:pPr>
            <a:r>
              <a:rPr lang="en-US" sz="900" spc="-15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en-US" sz="900" spc="-30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10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900" spc="-30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10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Southern</a:t>
            </a:r>
            <a:r>
              <a:rPr lang="en-US" sz="900" spc="-30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10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Queensland </a:t>
            </a:r>
            <a:r>
              <a:rPr lang="en-US" sz="900" spc="-254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10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en-US" sz="900" spc="-25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114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900" spc="-125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sz="900" spc="-25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15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900" spc="-30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900" spc="-70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900" spc="-10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7162" y="2892816"/>
            <a:ext cx="1663064" cy="3077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20"/>
              </a:spcBef>
              <a:tabLst>
                <a:tab pos="1334135" algn="l"/>
              </a:tabLst>
            </a:pP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.</a:t>
            </a:r>
            <a:r>
              <a:rPr sz="400" spc="114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.</a:t>
            </a:r>
            <a:r>
              <a:rPr sz="400" spc="5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  </a:t>
            </a:r>
            <a:r>
              <a:rPr sz="400" spc="1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.</a:t>
            </a:r>
            <a:r>
              <a:rPr sz="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.</a:t>
            </a:r>
            <a:r>
              <a:rPr sz="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.</a:t>
            </a:r>
            <a:r>
              <a:rPr sz="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.</a:t>
            </a:r>
            <a:r>
              <a:rPr sz="400" spc="15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 </a:t>
            </a:r>
            <a:r>
              <a:rPr sz="400" spc="2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.</a:t>
            </a:r>
            <a:r>
              <a:rPr sz="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.</a:t>
            </a:r>
            <a:r>
              <a:rPr sz="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.</a:t>
            </a:r>
            <a:r>
              <a:rPr sz="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.</a:t>
            </a:r>
            <a:r>
              <a:rPr lang="en-US" sz="400" spc="15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  </a:t>
            </a:r>
            <a:r>
              <a:rPr lang="en-US" sz="400" spc="2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 </a:t>
            </a:r>
            <a:r>
              <a:rPr lang="en-US"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.</a:t>
            </a:r>
            <a:r>
              <a:rPr sz="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.</a:t>
            </a:r>
            <a:r>
              <a:rPr sz="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.</a:t>
            </a:r>
            <a:r>
              <a:rPr sz="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4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.</a:t>
            </a:r>
            <a:r>
              <a:rPr lang="en-US" sz="400" spc="15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   </a:t>
            </a:r>
            <a:r>
              <a:rPr lang="en-US"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.</a:t>
            </a:r>
            <a:r>
              <a:rPr sz="400" spc="11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/>
              </a:rPr>
              <a:t>.	.</a:t>
            </a:r>
            <a:r>
              <a:rPr sz="400" spc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400" spc="5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400" spc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48105" algn="l"/>
              </a:tabLst>
            </a:pP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.</a:t>
            </a:r>
            <a:r>
              <a:rPr sz="400" spc="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   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.</a:t>
            </a:r>
            <a:r>
              <a:rPr sz="400" spc="114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400" spc="1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.</a:t>
            </a:r>
            <a:r>
              <a:rPr sz="400" spc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400" spc="1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.</a:t>
            </a:r>
            <a:r>
              <a:rPr sz="400" spc="1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  </a:t>
            </a:r>
            <a:r>
              <a:rPr sz="400" spc="2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.</a:t>
            </a:r>
            <a:r>
              <a:rPr sz="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.</a:t>
            </a:r>
            <a:r>
              <a:rPr sz="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.</a:t>
            </a:r>
            <a:r>
              <a:rPr sz="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.</a:t>
            </a:r>
            <a:r>
              <a:rPr sz="400" spc="1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  </a:t>
            </a:r>
            <a:r>
              <a:rPr sz="400" spc="2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.</a:t>
            </a:r>
            <a:r>
              <a:rPr sz="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.</a:t>
            </a:r>
            <a:r>
              <a:rPr sz="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4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.</a:t>
            </a:r>
            <a:r>
              <a:rPr sz="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.</a:t>
            </a:r>
            <a:r>
              <a:rPr sz="400" spc="1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  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.</a:t>
            </a:r>
            <a:r>
              <a:rPr sz="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.</a:t>
            </a:r>
            <a:r>
              <a:rPr sz="4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4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.</a:t>
            </a:r>
            <a:r>
              <a:rPr sz="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.</a:t>
            </a:r>
            <a:r>
              <a:rPr sz="400" spc="15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  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.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  <a:r>
              <a:rPr sz="400" spc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4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400" spc="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2675">
              <a:lnSpc>
                <a:spcPct val="100000"/>
              </a:lnSpc>
              <a:spcBef>
                <a:spcPts val="440"/>
              </a:spcBef>
            </a:pPr>
            <a:fld id="{81D60167-4931-47E6-BA6A-407CBD079E47}" type="slidenum">
              <a:rPr sz="600" spc="-5" dirty="0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r>
              <a:rPr sz="600" spc="-15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" spc="-5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600" spc="-15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" spc="-10">
                <a:solidFill>
                  <a:srgbClr val="1729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sz="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56CE5-F435-0E65-0831-4B51EDBBACB5}"/>
              </a:ext>
            </a:extLst>
          </p:cNvPr>
          <p:cNvSpPr txBox="1"/>
          <p:nvPr/>
        </p:nvSpPr>
        <p:spPr>
          <a:xfrm>
            <a:off x="1163476" y="1374492"/>
            <a:ext cx="18301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  <a:cs typeface="Arial"/>
              </a:rPr>
              <a:t>TEAM - 5</a:t>
            </a:r>
            <a:endParaRPr lang="en-US">
              <a:latin typeface="Century Schoolbook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4791" cy="3244850"/>
          </a:xfrm>
          <a:prstGeom prst="rect">
            <a:avLst/>
          </a:prstGeom>
        </p:spPr>
      </p:pic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" y="0"/>
            <a:ext cx="5764792" cy="3244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" y="0"/>
            <a:ext cx="2190788" cy="3244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2687" y="568592"/>
            <a:ext cx="1271508" cy="2107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1700" spc="25"/>
              <a:t>Results</a:t>
            </a:r>
            <a:r>
              <a:rPr lang="en-US" sz="1700" spc="-60"/>
              <a:t> </a:t>
            </a:r>
            <a:r>
              <a:rPr lang="en-US" sz="1700" spc="15"/>
              <a:t>Section</a:t>
            </a:r>
            <a:endParaRPr lang="en-US" sz="1700" spc="2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973" cy="324485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65" y="0"/>
            <a:ext cx="21621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8" name="object 5"/>
          <p:cNvSpPr txBox="1"/>
          <p:nvPr/>
        </p:nvSpPr>
        <p:spPr>
          <a:xfrm>
            <a:off x="2457195" y="465539"/>
            <a:ext cx="3051494" cy="2313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>
              <a:lnSpc>
                <a:spcPct val="120000"/>
              </a:lnSpc>
              <a:spcBef>
                <a:spcPts val="285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000" spc="-30">
                <a:latin typeface="Times New Roman"/>
                <a:cs typeface="Times New Roman"/>
              </a:rPr>
              <a:t>The </a:t>
            </a:r>
            <a:r>
              <a:rPr lang="en-US" sz="1000">
                <a:latin typeface="Times New Roman"/>
                <a:cs typeface="Times New Roman"/>
              </a:rPr>
              <a:t>results</a:t>
            </a:r>
            <a:r>
              <a:rPr lang="en-US" sz="1000" spc="-30">
                <a:latin typeface="Times New Roman"/>
                <a:cs typeface="Times New Roman"/>
              </a:rPr>
              <a:t> </a:t>
            </a:r>
            <a:r>
              <a:rPr lang="en-US" sz="1000" spc="-20">
                <a:latin typeface="Times New Roman"/>
                <a:cs typeface="Times New Roman"/>
              </a:rPr>
              <a:t>are</a:t>
            </a:r>
            <a:r>
              <a:rPr lang="en-US" sz="1000" spc="-30">
                <a:latin typeface="Times New Roman"/>
                <a:cs typeface="Times New Roman"/>
              </a:rPr>
              <a:t> </a:t>
            </a:r>
            <a:r>
              <a:rPr lang="en-US" sz="1000" spc="-20">
                <a:latin typeface="Times New Roman"/>
                <a:cs typeface="Times New Roman"/>
              </a:rPr>
              <a:t>categorized</a:t>
            </a:r>
            <a:r>
              <a:rPr lang="en-US" sz="1000" spc="-30">
                <a:latin typeface="Times New Roman"/>
                <a:cs typeface="Times New Roman"/>
              </a:rPr>
              <a:t> </a:t>
            </a:r>
            <a:r>
              <a:rPr lang="en-US" sz="1000" spc="-10">
                <a:latin typeface="Times New Roman"/>
                <a:cs typeface="Times New Roman"/>
              </a:rPr>
              <a:t>into</a:t>
            </a:r>
            <a:r>
              <a:rPr lang="en-US" sz="1000" spc="-25">
                <a:latin typeface="Times New Roman"/>
                <a:cs typeface="Times New Roman"/>
              </a:rPr>
              <a:t> three</a:t>
            </a:r>
            <a:r>
              <a:rPr lang="en-US" sz="1000" spc="-30">
                <a:latin typeface="Times New Roman"/>
                <a:cs typeface="Times New Roman"/>
              </a:rPr>
              <a:t> </a:t>
            </a:r>
            <a:r>
              <a:rPr lang="en-US" sz="1000" spc="5">
                <a:latin typeface="Times New Roman"/>
                <a:cs typeface="Times New Roman"/>
              </a:rPr>
              <a:t>main</a:t>
            </a:r>
            <a:r>
              <a:rPr lang="en-US" sz="1000" spc="-30">
                <a:latin typeface="Times New Roman"/>
                <a:cs typeface="Times New Roman"/>
              </a:rPr>
              <a:t> </a:t>
            </a:r>
            <a:r>
              <a:rPr lang="en-US" sz="1000" spc="-20">
                <a:latin typeface="Times New Roman"/>
                <a:cs typeface="Times New Roman"/>
              </a:rPr>
              <a:t>sections:</a:t>
            </a:r>
            <a:endParaRPr lang="en-US" sz="1000">
              <a:latin typeface="Times New Roman"/>
              <a:cs typeface="Times New Roman"/>
            </a:endParaRPr>
          </a:p>
          <a:p>
            <a:pPr marL="289560" indent="-148590" defTabSz="914400">
              <a:lnSpc>
                <a:spcPct val="120000"/>
              </a:lnSpc>
              <a:spcBef>
                <a:spcPts val="175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tabLst>
                <a:tab pos="290195" algn="l"/>
              </a:tabLst>
            </a:pPr>
            <a:r>
              <a:rPr lang="en-US" sz="1000" spc="-20">
                <a:latin typeface="Times New Roman"/>
                <a:cs typeface="Times New Roman"/>
              </a:rPr>
              <a:t>Thematic</a:t>
            </a:r>
            <a:r>
              <a:rPr lang="en-US" sz="1000" spc="-50">
                <a:latin typeface="Times New Roman"/>
                <a:cs typeface="Times New Roman"/>
              </a:rPr>
              <a:t> </a:t>
            </a:r>
            <a:r>
              <a:rPr lang="en-US" sz="1000">
                <a:latin typeface="Times New Roman"/>
                <a:cs typeface="Times New Roman"/>
              </a:rPr>
              <a:t>Analysis</a:t>
            </a:r>
          </a:p>
          <a:p>
            <a:pPr marL="289560" indent="-156845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tabLst>
                <a:tab pos="290195" algn="l"/>
              </a:tabLst>
            </a:pPr>
            <a:r>
              <a:rPr lang="en-US" sz="1000" spc="-5">
                <a:latin typeface="Times New Roman"/>
                <a:cs typeface="Times New Roman"/>
              </a:rPr>
              <a:t>Sentiment</a:t>
            </a:r>
            <a:r>
              <a:rPr lang="en-US" sz="1000" spc="-45">
                <a:latin typeface="Times New Roman"/>
                <a:cs typeface="Times New Roman"/>
              </a:rPr>
              <a:t> </a:t>
            </a:r>
            <a:r>
              <a:rPr lang="en-US" sz="1000">
                <a:latin typeface="Times New Roman"/>
                <a:cs typeface="Times New Roman"/>
              </a:rPr>
              <a:t>Analysis</a:t>
            </a:r>
          </a:p>
          <a:p>
            <a:pPr marL="289560" indent="-15748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tabLst>
                <a:tab pos="290195" algn="l"/>
              </a:tabLst>
            </a:pPr>
            <a:r>
              <a:rPr lang="en-US" sz="1000" spc="5">
                <a:latin typeface="Times New Roman"/>
                <a:cs typeface="Times New Roman"/>
              </a:rPr>
              <a:t>Question</a:t>
            </a:r>
            <a:r>
              <a:rPr lang="en-US" sz="1000" spc="-30">
                <a:latin typeface="Times New Roman"/>
                <a:cs typeface="Times New Roman"/>
              </a:rPr>
              <a:t> </a:t>
            </a:r>
            <a:r>
              <a:rPr lang="en-US" sz="1000" spc="-5">
                <a:latin typeface="Times New Roman"/>
                <a:cs typeface="Times New Roman"/>
              </a:rPr>
              <a:t>Answering</a:t>
            </a:r>
            <a:r>
              <a:rPr lang="en-US" sz="1000" spc="-30">
                <a:latin typeface="Times New Roman"/>
                <a:cs typeface="Times New Roman"/>
              </a:rPr>
              <a:t> </a:t>
            </a:r>
            <a:r>
              <a:rPr lang="en-US" sz="1000">
                <a:latin typeface="Times New Roman"/>
                <a:cs typeface="Times New Roman"/>
              </a:rPr>
              <a:t>System</a:t>
            </a:r>
            <a:r>
              <a:rPr lang="en-US" sz="1000" spc="-30">
                <a:latin typeface="Times New Roman"/>
                <a:cs typeface="Times New Roman"/>
              </a:rPr>
              <a:t> </a:t>
            </a:r>
            <a:r>
              <a:rPr lang="en-US" sz="1000" spc="-10">
                <a:latin typeface="Times New Roman"/>
                <a:cs typeface="Times New Roman"/>
              </a:rPr>
              <a:t>Performance</a:t>
            </a:r>
            <a:endParaRPr lang="en-US"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2" y="996072"/>
            <a:ext cx="4426597" cy="224877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4791" cy="324485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973" cy="3244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65" y="0"/>
            <a:ext cx="21621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479" y="0"/>
            <a:ext cx="3752285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764" y="0"/>
            <a:ext cx="12973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293" y="1543812"/>
            <a:ext cx="196561" cy="21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64791" cy="3244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2" y="996072"/>
            <a:ext cx="4426597" cy="2248778"/>
          </a:xfrm>
          <a:prstGeom prst="rect">
            <a:avLst/>
          </a:prstGeom>
        </p:spPr>
      </p:pic>
      <p:pic>
        <p:nvPicPr>
          <p:cNvPr id="55" name="Picture 54" descr="Green dialogue boxes">
            <a:extLst>
              <a:ext uri="{FF2B5EF4-FFF2-40B4-BE49-F238E27FC236}">
                <a16:creationId xmlns:a16="http://schemas.microsoft.com/office/drawing/2014/main" id="{8357EEA8-5C71-C976-523A-E6AD80DFB0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6682" r="-1" b="15716"/>
          <a:stretch/>
        </p:blipFill>
        <p:spPr>
          <a:xfrm>
            <a:off x="9441" y="10"/>
            <a:ext cx="5765656" cy="324483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0"/>
            <a:ext cx="5764791" cy="3244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3950" y="1622424"/>
            <a:ext cx="2750495" cy="124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defTabSz="914400"/>
            <a:r>
              <a:rPr lang="en-US" sz="2600" u="sng" spc="-20"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Thematic</a:t>
            </a:r>
            <a:r>
              <a:rPr lang="en-US" sz="2600" u="sng" spc="-50"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600" u="sng" spc="15"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Analysis</a:t>
            </a:r>
            <a:r>
              <a:rPr lang="en-US" sz="2600" u="sng" spc="-50"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600" u="sng" spc="25"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Results</a:t>
            </a:r>
            <a:endParaRPr lang="en-US" sz="2600" u="sng" spc="25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973" cy="3244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65" y="0"/>
            <a:ext cx="21621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2" y="996072"/>
            <a:ext cx="4426597" cy="224877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4791" cy="324485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973" cy="3244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65" y="0"/>
            <a:ext cx="21621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034" y="0"/>
            <a:ext cx="4905241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0528" y="0"/>
            <a:ext cx="12973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word cloud with colorful text&#10;&#10;Description automatically generated">
            <a:extLst>
              <a:ext uri="{FF2B5EF4-FFF2-40B4-BE49-F238E27FC236}">
                <a16:creationId xmlns:a16="http://schemas.microsoft.com/office/drawing/2014/main" id="{6C0D95EC-C70D-B73E-4B5E-956977FBAF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9630" y="474"/>
            <a:ext cx="2016715" cy="1645778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BF2A9A-917D-B0E6-3C23-9847257A6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4752"/>
              </p:ext>
            </p:extLst>
          </p:nvPr>
        </p:nvGraphicFramePr>
        <p:xfrm>
          <a:off x="1904687" y="1807681"/>
          <a:ext cx="2268865" cy="1450888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499151">
                  <a:extLst>
                    <a:ext uri="{9D8B030D-6E8A-4147-A177-3AD203B41FA5}">
                      <a16:colId xmlns:a16="http://schemas.microsoft.com/office/drawing/2014/main" val="42453617"/>
                    </a:ext>
                  </a:extLst>
                </a:gridCol>
                <a:gridCol w="635281">
                  <a:extLst>
                    <a:ext uri="{9D8B030D-6E8A-4147-A177-3AD203B41FA5}">
                      <a16:colId xmlns:a16="http://schemas.microsoft.com/office/drawing/2014/main" val="1630204134"/>
                    </a:ext>
                  </a:extLst>
                </a:gridCol>
                <a:gridCol w="510495">
                  <a:extLst>
                    <a:ext uri="{9D8B030D-6E8A-4147-A177-3AD203B41FA5}">
                      <a16:colId xmlns:a16="http://schemas.microsoft.com/office/drawing/2014/main" val="2494212112"/>
                    </a:ext>
                  </a:extLst>
                </a:gridCol>
                <a:gridCol w="623938">
                  <a:extLst>
                    <a:ext uri="{9D8B030D-6E8A-4147-A177-3AD203B41FA5}">
                      <a16:colId xmlns:a16="http://schemas.microsoft.com/office/drawing/2014/main" val="4006009806"/>
                    </a:ext>
                  </a:extLst>
                </a:gridCol>
              </a:tblGrid>
              <a:tr h="162448">
                <a:tc gridSpan="4">
                  <a:txBody>
                    <a:bodyPr/>
                    <a:lstStyle/>
                    <a:p>
                      <a:pPr algn="ctr" fontAlgn="base"/>
                      <a:r>
                        <a:rPr lang="en-US" sz="600" b="1"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LDA-Logistic Regression Model Evaluation</a:t>
                      </a: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56970"/>
                  </a:ext>
                </a:extLst>
              </a:tr>
              <a:tr h="12763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b="1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b="1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b="1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b="1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8167351"/>
                  </a:ext>
                </a:extLst>
              </a:tr>
              <a:tr h="12183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7265872"/>
                  </a:ext>
                </a:extLst>
              </a:tr>
              <a:tr h="12183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5477052"/>
                  </a:ext>
                </a:extLst>
              </a:tr>
              <a:tr h="12183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8256350"/>
                  </a:ext>
                </a:extLst>
              </a:tr>
              <a:tr h="12183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970424"/>
                  </a:ext>
                </a:extLst>
              </a:tr>
              <a:tr h="12183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5705997"/>
                  </a:ext>
                </a:extLst>
              </a:tr>
              <a:tr h="12183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828855"/>
                  </a:ext>
                </a:extLst>
              </a:tr>
              <a:tr h="12183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9241136"/>
                  </a:ext>
                </a:extLst>
              </a:tr>
              <a:tr h="121836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600" b="1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Accuracy</a:t>
                      </a:r>
                      <a:endParaRPr lang="en-US" sz="6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01" marR="25860" marT="25860" marB="25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301418"/>
                  </a:ext>
                </a:extLst>
              </a:tr>
            </a:tbl>
          </a:graphicData>
        </a:graphic>
      </p:graphicFrame>
      <p:pic>
        <p:nvPicPr>
          <p:cNvPr id="2" name="Picture 1" descr="A pie chart with text and numbers&#10;&#10;Description automatically generated">
            <a:extLst>
              <a:ext uri="{FF2B5EF4-FFF2-40B4-BE49-F238E27FC236}">
                <a16:creationId xmlns:a16="http://schemas.microsoft.com/office/drawing/2014/main" id="{7438071B-AAAE-F369-D7F9-7FA5FBC74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264" y="3164"/>
            <a:ext cx="2422817" cy="16428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2E90E-A365-B602-BFB8-E759FA204931}"/>
              </a:ext>
            </a:extLst>
          </p:cNvPr>
          <p:cNvSpPr txBox="1"/>
          <p:nvPr/>
        </p:nvSpPr>
        <p:spPr>
          <a:xfrm>
            <a:off x="1121990" y="1722938"/>
            <a:ext cx="567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B9B27-33D7-F558-C96C-847D5B62D797}"/>
              </a:ext>
            </a:extLst>
          </p:cNvPr>
          <p:cNvSpPr txBox="1"/>
          <p:nvPr/>
        </p:nvSpPr>
        <p:spPr>
          <a:xfrm>
            <a:off x="4219543" y="1724338"/>
            <a:ext cx="567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Figure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541F2-9655-14CB-0514-77CD151271E4}"/>
              </a:ext>
            </a:extLst>
          </p:cNvPr>
          <p:cNvSpPr txBox="1"/>
          <p:nvPr/>
        </p:nvSpPr>
        <p:spPr>
          <a:xfrm>
            <a:off x="1473949" y="2412674"/>
            <a:ext cx="4324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95037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2" y="996072"/>
            <a:ext cx="4426597" cy="224877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4791" cy="324485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973" cy="3244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65" y="0"/>
            <a:ext cx="21621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479" y="0"/>
            <a:ext cx="3752285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764" y="0"/>
            <a:ext cx="12973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293" y="1543812"/>
            <a:ext cx="196561" cy="21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64791" cy="3244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2" y="996072"/>
            <a:ext cx="4426597" cy="2248778"/>
          </a:xfrm>
          <a:prstGeom prst="rect">
            <a:avLst/>
          </a:prstGeom>
        </p:spPr>
      </p:pic>
      <p:pic>
        <p:nvPicPr>
          <p:cNvPr id="30" name="Picture 29" descr="Graph on document with pen">
            <a:extLst>
              <a:ext uri="{FF2B5EF4-FFF2-40B4-BE49-F238E27FC236}">
                <a16:creationId xmlns:a16="http://schemas.microsoft.com/office/drawing/2014/main" id="{AF5FF7A3-62A2-D968-0373-86AAB3FACC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394" r="-1" b="14293"/>
          <a:stretch/>
        </p:blipFill>
        <p:spPr>
          <a:xfrm>
            <a:off x="9441" y="10"/>
            <a:ext cx="5765656" cy="324483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0"/>
            <a:ext cx="5764791" cy="3244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3950" y="1622424"/>
            <a:ext cx="2750495" cy="124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defTabSz="914400"/>
            <a:r>
              <a:rPr lang="en-US" sz="2600" spc="10">
                <a:hlinkClick r:id="" action="ppaction://hlinkshowjump?jump=nextslide" highlightClick="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Sentiment</a:t>
            </a:r>
            <a:r>
              <a:rPr lang="en-US" sz="2600" spc="-55">
                <a:hlinkClick r:id="" action="ppaction://hlinkshowjump?jump=nextslide" highlightClick="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600" spc="15">
                <a:hlinkClick r:id="" action="ppaction://hlinkshowjump?jump=nextslide" highlightClick="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Analysis</a:t>
            </a:r>
            <a:r>
              <a:rPr lang="en-US" sz="2600" spc="-50">
                <a:hlinkClick r:id="" action="ppaction://hlinkshowjump?jump=nextslide" highlightClick="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600" spc="25">
                <a:hlinkClick r:id="" action="ppaction://hlinkshowjump?jump=nextslide" highlightClick="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Results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973" cy="3244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65" y="0"/>
            <a:ext cx="21621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520710-5BD3-1527-2833-644F0A1D046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6253007"/>
              </p:ext>
            </p:extLst>
          </p:nvPr>
        </p:nvGraphicFramePr>
        <p:xfrm>
          <a:off x="481051" y="1579774"/>
          <a:ext cx="2479900" cy="167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9975">
                  <a:extLst>
                    <a:ext uri="{9D8B030D-6E8A-4147-A177-3AD203B41FA5}">
                      <a16:colId xmlns:a16="http://schemas.microsoft.com/office/drawing/2014/main" val="2938913234"/>
                    </a:ext>
                  </a:extLst>
                </a:gridCol>
                <a:gridCol w="619975">
                  <a:extLst>
                    <a:ext uri="{9D8B030D-6E8A-4147-A177-3AD203B41FA5}">
                      <a16:colId xmlns:a16="http://schemas.microsoft.com/office/drawing/2014/main" val="3637044083"/>
                    </a:ext>
                  </a:extLst>
                </a:gridCol>
                <a:gridCol w="619975">
                  <a:extLst>
                    <a:ext uri="{9D8B030D-6E8A-4147-A177-3AD203B41FA5}">
                      <a16:colId xmlns:a16="http://schemas.microsoft.com/office/drawing/2014/main" val="163594583"/>
                    </a:ext>
                  </a:extLst>
                </a:gridCol>
                <a:gridCol w="619975">
                  <a:extLst>
                    <a:ext uri="{9D8B030D-6E8A-4147-A177-3AD203B41FA5}">
                      <a16:colId xmlns:a16="http://schemas.microsoft.com/office/drawing/2014/main" val="3857264901"/>
                    </a:ext>
                  </a:extLst>
                </a:gridCol>
              </a:tblGrid>
              <a:tr h="149922">
                <a:tc gridSpan="4">
                  <a:txBody>
                    <a:bodyPr/>
                    <a:lstStyle/>
                    <a:p>
                      <a:pPr algn="ctr"/>
                      <a:r>
                        <a:rPr lang="en-US" sz="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SUMMARY OF SENTIMENT COUNTS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373819"/>
                  </a:ext>
                </a:extLst>
              </a:tr>
              <a:tr h="149922">
                <a:tc>
                  <a:txBody>
                    <a:bodyPr/>
                    <a:lstStyle/>
                    <a:p>
                      <a:pPr algn="ctr"/>
                      <a:r>
                        <a:rPr lang="en-US" sz="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Sentiment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Neutral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760400"/>
                  </a:ext>
                </a:extLst>
              </a:tr>
              <a:tr h="149922">
                <a:tc>
                  <a:txBody>
                    <a:bodyPr/>
                    <a:lstStyle/>
                    <a:p>
                      <a:pPr algn="ctr"/>
                      <a:r>
                        <a:rPr lang="en-US" sz="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7.000000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00" b="0" u="none" strike="noStrike" noProof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7.000000</a:t>
                      </a:r>
                      <a:endParaRPr lang="en-US" sz="5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00" b="0" u="none" strike="noStrike" noProof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7.000000</a:t>
                      </a:r>
                      <a:endParaRPr lang="en-US" sz="5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9029930"/>
                  </a:ext>
                </a:extLst>
              </a:tr>
              <a:tr h="149922">
                <a:tc>
                  <a:txBody>
                    <a:bodyPr/>
                    <a:lstStyle/>
                    <a:p>
                      <a:pPr algn="ctr"/>
                      <a:r>
                        <a:rPr lang="en-US" sz="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234.714286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1031.285714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3734.000000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561014"/>
                  </a:ext>
                </a:extLst>
              </a:tr>
              <a:tr h="149922">
                <a:tc>
                  <a:txBody>
                    <a:bodyPr/>
                    <a:lstStyle/>
                    <a:p>
                      <a:pPr algn="ctr"/>
                      <a:r>
                        <a:rPr lang="en-US" sz="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87.629360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357.000333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420.679213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4652395"/>
                  </a:ext>
                </a:extLst>
              </a:tr>
              <a:tr h="149922">
                <a:tc>
                  <a:txBody>
                    <a:bodyPr/>
                    <a:lstStyle/>
                    <a:p>
                      <a:pPr algn="ctr"/>
                      <a:r>
                        <a:rPr lang="en-US" sz="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131.000000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505.000000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2975.000000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8348397"/>
                  </a:ext>
                </a:extLst>
              </a:tr>
              <a:tr h="149922">
                <a:tc>
                  <a:txBody>
                    <a:bodyPr/>
                    <a:lstStyle/>
                    <a:p>
                      <a:pPr algn="ctr"/>
                      <a:r>
                        <a:rPr lang="en-US" sz="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177.500000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933.500000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3630.000000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190958"/>
                  </a:ext>
                </a:extLst>
              </a:tr>
              <a:tr h="149922">
                <a:tc>
                  <a:txBody>
                    <a:bodyPr/>
                    <a:lstStyle/>
                    <a:p>
                      <a:pPr algn="ctr"/>
                      <a:r>
                        <a:rPr lang="en-US" sz="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226.000000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1010.000000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3841.000000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577022"/>
                  </a:ext>
                </a:extLst>
              </a:tr>
              <a:tr h="1499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277.000000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1063.000000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3849.000000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4155581"/>
                  </a:ext>
                </a:extLst>
              </a:tr>
              <a:tr h="1499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377.000000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1710.000000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4364.000000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9859737"/>
                  </a:ext>
                </a:extLst>
              </a:tr>
            </a:tbl>
          </a:graphicData>
        </a:graphic>
      </p:graphicFrame>
      <p:pic>
        <p:nvPicPr>
          <p:cNvPr id="6" name="Content Placeholder 5" descr="A bar graph with red and blue bars&#10;&#10;Description automatically generated">
            <a:extLst>
              <a:ext uri="{FF2B5EF4-FFF2-40B4-BE49-F238E27FC236}">
                <a16:creationId xmlns:a16="http://schemas.microsoft.com/office/drawing/2014/main" id="{844AFA49-B851-1E7B-FDB6-BED6DFF6D139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3094108" y="1"/>
            <a:ext cx="2606880" cy="1548988"/>
          </a:xfrm>
        </p:spPr>
      </p:pic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7012F99-DD2C-F635-F543-B8D3B86C3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07" y="-1526"/>
            <a:ext cx="2488556" cy="154216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C38CDD-7E20-9B2A-D92D-AFB3924F6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991384"/>
              </p:ext>
            </p:extLst>
          </p:nvPr>
        </p:nvGraphicFramePr>
        <p:xfrm>
          <a:off x="3125131" y="1569538"/>
          <a:ext cx="2572880" cy="1626217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568834">
                  <a:extLst>
                    <a:ext uri="{9D8B030D-6E8A-4147-A177-3AD203B41FA5}">
                      <a16:colId xmlns:a16="http://schemas.microsoft.com/office/drawing/2014/main" val="412289191"/>
                    </a:ext>
                  </a:extLst>
                </a:gridCol>
                <a:gridCol w="708855">
                  <a:extLst>
                    <a:ext uri="{9D8B030D-6E8A-4147-A177-3AD203B41FA5}">
                      <a16:colId xmlns:a16="http://schemas.microsoft.com/office/drawing/2014/main" val="209480260"/>
                    </a:ext>
                  </a:extLst>
                </a:gridCol>
                <a:gridCol w="595088">
                  <a:extLst>
                    <a:ext uri="{9D8B030D-6E8A-4147-A177-3AD203B41FA5}">
                      <a16:colId xmlns:a16="http://schemas.microsoft.com/office/drawing/2014/main" val="2124826506"/>
                    </a:ext>
                  </a:extLst>
                </a:gridCol>
                <a:gridCol w="700103">
                  <a:extLst>
                    <a:ext uri="{9D8B030D-6E8A-4147-A177-3AD203B41FA5}">
                      <a16:colId xmlns:a16="http://schemas.microsoft.com/office/drawing/2014/main" val="1871074562"/>
                    </a:ext>
                  </a:extLst>
                </a:gridCol>
              </a:tblGrid>
              <a:tr h="385882">
                <a:tc gridSpan="4">
                  <a:txBody>
                    <a:bodyPr/>
                    <a:lstStyle/>
                    <a:p>
                      <a:pPr algn="ctr" fontAlgn="base"/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Sentiment Analysis validation performance evaluation (Classification Report)</a:t>
                      </a:r>
                      <a:endParaRPr lang="en-US" sz="7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2" marR="46901" marT="46901" marB="4690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480312"/>
                  </a:ext>
                </a:extLst>
              </a:tr>
              <a:tr h="24806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Sentiment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2" marR="46901" marT="46901" marB="4690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2" marR="46901" marT="46901" marB="4690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2" marR="46901" marT="46901" marB="4690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2" marR="46901" marT="46901" marB="4690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0445484"/>
                  </a:ext>
                </a:extLst>
              </a:tr>
              <a:tr h="24806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2" marR="46901" marT="46901" marB="4690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2" marR="46901" marT="46901" marB="4690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2" marR="46901" marT="46901" marB="4690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2" marR="46901" marT="46901" marB="4690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808998"/>
                  </a:ext>
                </a:extLst>
              </a:tr>
              <a:tr h="24806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2" marR="46901" marT="46901" marB="4690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2" marR="46901" marT="46901" marB="4690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2" marR="46901" marT="46901" marB="4690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2" marR="46901" marT="46901" marB="4690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91812"/>
                  </a:ext>
                </a:extLst>
              </a:tr>
              <a:tr h="24806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Neutral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2" marR="46901" marT="46901" marB="4690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2" marR="46901" marT="46901" marB="4690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2" marR="46901" marT="46901" marB="4690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2" marR="46901" marT="46901" marB="4690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413564"/>
                  </a:ext>
                </a:extLst>
              </a:tr>
              <a:tr h="24806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2" marR="46901" marT="46901" marB="4690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2" marR="46901" marT="46901" marB="4690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en-US" sz="7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2" marR="46901" marT="46901" marB="4690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en-US" sz="7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2" marR="46901" marT="46901" marB="4690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63193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D6C4BC8-8F41-77B5-4085-5189444B4FB9}"/>
              </a:ext>
            </a:extLst>
          </p:cNvPr>
          <p:cNvSpPr txBox="1"/>
          <p:nvPr/>
        </p:nvSpPr>
        <p:spPr>
          <a:xfrm>
            <a:off x="481051" y="46095"/>
            <a:ext cx="629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CA4CA-5BD6-4B56-B3F9-75FBE369DD2F}"/>
              </a:ext>
            </a:extLst>
          </p:cNvPr>
          <p:cNvSpPr txBox="1"/>
          <p:nvPr/>
        </p:nvSpPr>
        <p:spPr>
          <a:xfrm>
            <a:off x="3094108" y="-20548"/>
            <a:ext cx="629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>
                <a:latin typeface="Times New Roman" panose="02020603050405020304" pitchFamily="18" charset="0"/>
                <a:cs typeface="Times New Roman" panose="02020603050405020304" pitchFamily="18" charset="0"/>
              </a:rPr>
              <a:t>Figure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0A577-FB04-38EA-A2B4-3A84FF75BB6D}"/>
              </a:ext>
            </a:extLst>
          </p:cNvPr>
          <p:cNvSpPr txBox="1"/>
          <p:nvPr/>
        </p:nvSpPr>
        <p:spPr>
          <a:xfrm>
            <a:off x="481051" y="1579774"/>
            <a:ext cx="629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>
                <a:latin typeface="Times New Roman" panose="02020603050405020304" pitchFamily="18" charset="0"/>
                <a:cs typeface="Times New Roman" panose="02020603050405020304" pitchFamily="18" charset="0"/>
              </a:rPr>
              <a:t>Table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E187A-AC42-1950-24CE-460C92AA9DAA}"/>
              </a:ext>
            </a:extLst>
          </p:cNvPr>
          <p:cNvSpPr txBox="1"/>
          <p:nvPr/>
        </p:nvSpPr>
        <p:spPr>
          <a:xfrm>
            <a:off x="3056414" y="1579773"/>
            <a:ext cx="629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>
                <a:latin typeface="Times New Roman" panose="02020603050405020304" pitchFamily="18" charset="0"/>
                <a:cs typeface="Times New Roman" panose="02020603050405020304" pitchFamily="18" charset="0"/>
              </a:rPr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607922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2" y="996072"/>
            <a:ext cx="4426597" cy="22487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4791" cy="32448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973" cy="3244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65" y="0"/>
            <a:ext cx="21621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034" y="0"/>
            <a:ext cx="4905241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0528" y="0"/>
            <a:ext cx="12973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65800" cy="324485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0"/>
            <a:ext cx="5764791" cy="3244850"/>
          </a:xfrm>
          <a:prstGeom prst="rect">
            <a:avLst/>
          </a:prstGeom>
          <a:solidFill>
            <a:srgbClr val="3A5974"/>
          </a:solidFill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5586" y="227139"/>
            <a:ext cx="5314627" cy="2790571"/>
          </a:xfrm>
          <a:prstGeom prst="rect">
            <a:avLst/>
          </a:prstGeom>
          <a:solidFill>
            <a:srgbClr val="FFFFFF"/>
          </a:solidFill>
          <a:ln w="22225">
            <a:solidFill>
              <a:srgbClr val="117FDF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4F85F94E-69EB-47E8-2C8C-532E65A65E5A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4"/>
          <a:stretch>
            <a:fillRect/>
          </a:stretch>
        </p:blipFill>
        <p:spPr>
          <a:xfrm>
            <a:off x="951809" y="304455"/>
            <a:ext cx="3862181" cy="263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86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2" y="996072"/>
            <a:ext cx="4426597" cy="2248778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4791" cy="324485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973" cy="3244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65" y="0"/>
            <a:ext cx="21621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479" y="0"/>
            <a:ext cx="3752285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764" y="0"/>
            <a:ext cx="12973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293" y="1543812"/>
            <a:ext cx="196561" cy="21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64791" cy="3244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2" y="996072"/>
            <a:ext cx="4426597" cy="2248778"/>
          </a:xfrm>
          <a:prstGeom prst="rect">
            <a:avLst/>
          </a:prstGeom>
        </p:spPr>
      </p:pic>
      <p:pic>
        <p:nvPicPr>
          <p:cNvPr id="56" name="Picture 55" descr="Many question marks on black background">
            <a:extLst>
              <a:ext uri="{FF2B5EF4-FFF2-40B4-BE49-F238E27FC236}">
                <a16:creationId xmlns:a16="http://schemas.microsoft.com/office/drawing/2014/main" id="{966661BA-6C10-6965-C4E9-E9413146D4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7740" r="-1" b="-1"/>
          <a:stretch/>
        </p:blipFill>
        <p:spPr>
          <a:xfrm>
            <a:off x="9441" y="10"/>
            <a:ext cx="5765656" cy="3244839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0"/>
            <a:ext cx="5764791" cy="3244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3950" y="1622424"/>
            <a:ext cx="2750495" cy="124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defTabSz="914400"/>
            <a:r>
              <a:rPr lang="en-US" sz="2600" spc="25">
                <a:hlinkClick r:id="" action="ppaction://hlinkshowjump?jump=nextslide" highlightClick="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Question</a:t>
            </a:r>
            <a:r>
              <a:rPr lang="en-US" sz="2600" spc="-45">
                <a:hlinkClick r:id="" action="ppaction://hlinkshowjump?jump=nextslide" highlightClick="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600" spc="10">
                <a:hlinkClick r:id="" action="ppaction://hlinkshowjump?jump=nextslide" highlightClick="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Answering</a:t>
            </a:r>
            <a:r>
              <a:rPr lang="en-US" sz="2600" spc="-45">
                <a:hlinkClick r:id="" action="ppaction://hlinkshowjump?jump=nextslide" highlightClick="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600" spc="15">
                <a:hlinkClick r:id="" action="ppaction://hlinkshowjump?jump=nextslide" highlightClick="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</a:t>
            </a:r>
            <a:r>
              <a:rPr lang="en-US" sz="2600" spc="-45">
                <a:hlinkClick r:id="" action="ppaction://hlinkshowjump?jump=nextslide" highlightClick="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600" spc="25">
                <a:hlinkClick r:id="" action="ppaction://hlinkshowjump?jump=nextslide" highlightClick="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Results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973" cy="3244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65" y="0"/>
            <a:ext cx="21621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2" y="996072"/>
            <a:ext cx="4426597" cy="2248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4791" cy="3244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973" cy="3244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65" y="0"/>
            <a:ext cx="21621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034" y="0"/>
            <a:ext cx="4905241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0528" y="0"/>
            <a:ext cx="12973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Content Placeholder 19">
            <a:extLst>
              <a:ext uri="{FF2B5EF4-FFF2-40B4-BE49-F238E27FC236}">
                <a16:creationId xmlns:a16="http://schemas.microsoft.com/office/drawing/2014/main" id="{DE70ACFA-DC5D-5287-D605-4A15F1A098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184600"/>
              </p:ext>
            </p:extLst>
          </p:nvPr>
        </p:nvGraphicFramePr>
        <p:xfrm>
          <a:off x="2042011" y="1868475"/>
          <a:ext cx="1862166" cy="1293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0663">
                  <a:extLst>
                    <a:ext uri="{9D8B030D-6E8A-4147-A177-3AD203B41FA5}">
                      <a16:colId xmlns:a16="http://schemas.microsoft.com/office/drawing/2014/main" val="1999596545"/>
                    </a:ext>
                  </a:extLst>
                </a:gridCol>
                <a:gridCol w="550880">
                  <a:extLst>
                    <a:ext uri="{9D8B030D-6E8A-4147-A177-3AD203B41FA5}">
                      <a16:colId xmlns:a16="http://schemas.microsoft.com/office/drawing/2014/main" val="1509326090"/>
                    </a:ext>
                  </a:extLst>
                </a:gridCol>
                <a:gridCol w="650623">
                  <a:extLst>
                    <a:ext uri="{9D8B030D-6E8A-4147-A177-3AD203B41FA5}">
                      <a16:colId xmlns:a16="http://schemas.microsoft.com/office/drawing/2014/main" val="4244660244"/>
                    </a:ext>
                  </a:extLst>
                </a:gridCol>
              </a:tblGrid>
              <a:tr h="351424"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1" u="none" strike="noStrike" noProof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&amp; A  System Performance Evaluation</a:t>
                      </a:r>
                      <a:endParaRPr lang="en-US" sz="11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78178" marR="46907" marT="46907" marB="4690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78178" marR="46907" marT="46907" marB="4690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157454"/>
                  </a:ext>
                </a:extLst>
              </a:tr>
              <a:tr h="17021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8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8" marR="46907" marT="46907" marB="46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8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8" marR="46907" marT="46907" marB="46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8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78" marR="46907" marT="46907" marB="46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3036221"/>
                  </a:ext>
                </a:extLst>
              </a:tr>
              <a:tr h="2519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1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800" b="1" i="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8178" marR="46907" marT="46907" marB="46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 b="1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800" b="1" noProof="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br>
                        <a:rPr lang="en-US" sz="800" b="1" noProof="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800" b="1" i="0" noProof="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8178" marR="46907" marT="46907" marB="46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  <a:p>
                      <a:pPr lvl="0" algn="ctr">
                        <a:buNone/>
                      </a:pPr>
                      <a:endParaRPr lang="en-US" sz="800" b="1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8178" marR="46907" marT="46907" marB="46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4868504"/>
                  </a:ext>
                </a:extLst>
              </a:tr>
              <a:tr h="25193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1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800" b="1" i="0" noProof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8178" marR="46907" marT="46907" marB="46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1" noProof="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800" b="1" i="0" noProof="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8178" marR="46907" marT="46907" marB="46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 b="1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8178" marR="46907" marT="46907" marB="46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091113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D3C286B-E25F-400C-FD04-2B413CCFA585}"/>
              </a:ext>
            </a:extLst>
          </p:cNvPr>
          <p:cNvSpPr txBox="1"/>
          <p:nvPr/>
        </p:nvSpPr>
        <p:spPr>
          <a:xfrm>
            <a:off x="1449972" y="61942"/>
            <a:ext cx="3917186" cy="144655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Times New Roman"/>
                <a:ea typeface="+mn-lt"/>
                <a:cs typeface="Times New Roman"/>
              </a:rPr>
              <a:t>Welcome to the Customer Insights QA System. Ask a question or type 'quit' to exit.</a:t>
            </a:r>
            <a:br>
              <a:rPr lang="en-US" sz="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r>
              <a:rPr lang="en-US" sz="800">
                <a:latin typeface="Times New Roman"/>
                <a:ea typeface="+mn-lt"/>
                <a:cs typeface="Times New Roman"/>
              </a:rPr>
              <a:t>Your question: What is the recommended dosage for Turmeric Curcumin?</a:t>
            </a:r>
            <a:br>
              <a:rPr lang="en-US" sz="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r>
              <a:rPr lang="en-US" sz="800">
                <a:latin typeface="Times New Roman"/>
                <a:cs typeface="Times New Roman"/>
              </a:rPr>
              <a:t>Answers – 1</a:t>
            </a:r>
            <a:r>
              <a:rPr lang="en-US" sz="800">
                <a:latin typeface="Times New Roman"/>
                <a:ea typeface="+mn-lt"/>
                <a:cs typeface="Times New Roman"/>
              </a:rPr>
              <a:t> . This turmeric has helped with all the chronic pains I’ve suffered with and endured for 30 years.</a:t>
            </a:r>
          </a:p>
          <a:p>
            <a:r>
              <a:rPr lang="en-US" sz="800">
                <a:latin typeface="Times New Roman"/>
                <a:ea typeface="+mn-lt"/>
                <a:cs typeface="Times New Roman"/>
              </a:rPr>
              <a:t>2. I've been using Turmeric for several years now.</a:t>
            </a:r>
          </a:p>
          <a:p>
            <a:r>
              <a:rPr lang="en-US" sz="800">
                <a:latin typeface="Times New Roman"/>
                <a:ea typeface="+mn-lt"/>
                <a:cs typeface="Times New Roman"/>
              </a:rPr>
              <a:t>3. Turmeric and other herbs are an amazing part of feeling good.</a:t>
            </a:r>
          </a:p>
          <a:p>
            <a:r>
              <a:rPr lang="en-US" sz="800">
                <a:latin typeface="Times New Roman"/>
                <a:ea typeface="+mn-lt"/>
                <a:cs typeface="Times New Roman"/>
              </a:rPr>
              <a:t>4. These have a weird taste that I haven't noticed with other Turmeric Curcumin supplements.</a:t>
            </a:r>
          </a:p>
          <a:p>
            <a:r>
              <a:rPr lang="en-US" sz="800">
                <a:latin typeface="Times New Roman"/>
                <a:ea typeface="+mn-lt"/>
                <a:cs typeface="Times New Roman"/>
              </a:rPr>
              <a:t>5. What I love about the product is that you can smell the turmeric, unusual for a capsule.</a:t>
            </a:r>
            <a:br>
              <a:rPr lang="en-US" sz="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r>
              <a:rPr lang="en-US" sz="800">
                <a:latin typeface="Times New Roman"/>
                <a:cs typeface="Times New Roman"/>
              </a:rPr>
              <a:t>Your question: Quit</a:t>
            </a:r>
            <a:br>
              <a:rPr 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">
                <a:latin typeface="Times New Roman"/>
                <a:ea typeface="+mn-lt"/>
                <a:cs typeface="Times New Roman"/>
              </a:rPr>
              <a:t>Thank you for using the QA System. Goodbye!</a:t>
            </a:r>
            <a:endParaRPr lang="en-US" sz="80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B9917-00D7-F1FC-3DCD-88621D8FDD68}"/>
              </a:ext>
            </a:extLst>
          </p:cNvPr>
          <p:cNvSpPr txBox="1"/>
          <p:nvPr/>
        </p:nvSpPr>
        <p:spPr>
          <a:xfrm>
            <a:off x="508968" y="323552"/>
            <a:ext cx="9314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latin typeface="Times New Roman"/>
                <a:cs typeface="Arial"/>
              </a:rPr>
              <a:t>User Testing</a:t>
            </a:r>
            <a:endParaRPr lang="en-US" sz="12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272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65800" cy="3244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973" cy="32448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113" y="466189"/>
            <a:ext cx="636224" cy="636535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" y="0"/>
            <a:ext cx="5764792" cy="3244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9473" y="365881"/>
            <a:ext cx="3763627" cy="618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defTabSz="914400"/>
            <a:r>
              <a:rPr lang="en-US" sz="2100" spc="-20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Ethical</a:t>
            </a:r>
            <a:r>
              <a:rPr lang="en-US" sz="2100" spc="-70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spc="30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90688" y="914400"/>
            <a:ext cx="3763627" cy="19645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100" spc="-45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principles for data privacy and bias are needed for integrating ethics across the NLP project and consider deployment:</a:t>
            </a:r>
            <a:endParaRPr lang="en-US" sz="1100">
              <a:solidFill>
                <a:srgbClr val="1F2D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100" spc="-45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in Ethics</a:t>
            </a:r>
          </a:p>
          <a:p>
            <a:pPr marL="628650" lvl="1" indent="-1714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100" spc="-45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Customer Privacy</a:t>
            </a:r>
          </a:p>
          <a:p>
            <a:pPr marL="628650" lvl="1" indent="-1714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100" spc="-45">
                <a:solidFill>
                  <a:srgbClr val="1F2D29"/>
                </a:solidFill>
                <a:latin typeface="Times New Roman"/>
                <a:cs typeface="Times New Roman"/>
              </a:rPr>
              <a:t>Bias Mitigation</a:t>
            </a:r>
          </a:p>
          <a:p>
            <a:pPr marL="628650" lvl="1" indent="-1714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100" spc="-45">
                <a:solidFill>
                  <a:srgbClr val="1F2D29"/>
                </a:solidFill>
                <a:latin typeface="Times New Roman"/>
                <a:cs typeface="Times New Roman"/>
              </a:rPr>
              <a:t>Data retention (Loss of data)</a:t>
            </a:r>
          </a:p>
          <a:p>
            <a:pPr marL="628650" lvl="1" indent="-1714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100" spc="-45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Ethical System Interactions</a:t>
            </a:r>
          </a:p>
          <a:p>
            <a:pPr marL="628650" lvl="1" indent="-1714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100" spc="-45">
                <a:solidFill>
                  <a:srgbClr val="1F2D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Transparent Data Handling</a:t>
            </a:r>
            <a:endParaRPr lang="en-US" sz="1100">
              <a:solidFill>
                <a:srgbClr val="1F2D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 defTabSz="914400">
              <a:lnSpc>
                <a:spcPct val="120000"/>
              </a:lnSpc>
              <a:spcBef>
                <a:spcPts val="55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800" spc="-45">
              <a:solidFill>
                <a:srgbClr val="1F2D29"/>
              </a:solidFill>
            </a:endParaRPr>
          </a:p>
          <a:p>
            <a:pPr marL="38100" marR="189865" defTabSz="914400">
              <a:lnSpc>
                <a:spcPct val="120000"/>
              </a:lnSpc>
              <a:spcBef>
                <a:spcPts val="55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800" spc="-45">
              <a:solidFill>
                <a:srgbClr val="1F2D29"/>
              </a:solidFill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3071279"/>
            <a:ext cx="5760085" cy="168910"/>
          </a:xfrm>
          <a:custGeom>
            <a:avLst/>
            <a:gdLst/>
            <a:ahLst/>
            <a:cxnLst/>
            <a:rect l="l" t="t" r="r" b="b"/>
            <a:pathLst>
              <a:path w="5760085" h="168910">
                <a:moveTo>
                  <a:pt x="5759996" y="0"/>
                </a:moveTo>
                <a:lnTo>
                  <a:pt x="0" y="0"/>
                </a:lnTo>
                <a:lnTo>
                  <a:pt x="0" y="168744"/>
                </a:lnTo>
                <a:lnTo>
                  <a:pt x="5759996" y="168744"/>
                </a:lnTo>
                <a:lnTo>
                  <a:pt x="5759996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65800" cy="3244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4791" cy="32448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973" cy="32448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FFF3F7-4395-4F19-BC12-8940796BE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65" y="0"/>
            <a:ext cx="21621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26" y="0"/>
            <a:ext cx="5157673" cy="3244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4100" y="382330"/>
            <a:ext cx="3786531" cy="71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l" defTabSz="914400"/>
            <a:r>
              <a:rPr lang="en-US" sz="2200" spc="-2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Ethical</a:t>
            </a:r>
            <a:r>
              <a:rPr lang="en-US" sz="2200" spc="-4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3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lang="en-US" sz="2200" spc="-3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6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spc="-4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2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sz="2200" spc="-3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2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0BFD2628-8E1E-4A9C-8CC0-A0433268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855853" y="382330"/>
            <a:ext cx="113438" cy="113493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486510" y="1014413"/>
            <a:ext cx="3364119" cy="1848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>
              <a:lnSpc>
                <a:spcPct val="120000"/>
              </a:lnSpc>
              <a:spcBef>
                <a:spcPts val="55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900" spc="-3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GDPR-based structured ethics review approach for QA system implementation and monitoring:</a:t>
            </a:r>
            <a:endParaRPr lang="en-US" sz="9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1350" lvl="1" indent="-171450" defTabSz="914400">
              <a:lnSpc>
                <a:spcPct val="120000"/>
              </a:lnSpc>
              <a:spcBef>
                <a:spcPts val="55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900" spc="-3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Pre-Deployment Ethical Review</a:t>
            </a:r>
          </a:p>
          <a:p>
            <a:pPr marL="641350" lvl="1" indent="-171450" defTabSz="914400">
              <a:lnSpc>
                <a:spcPct val="120000"/>
              </a:lnSpc>
              <a:spcBef>
                <a:spcPts val="55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900" spc="-3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Post-Deployment Monitoring</a:t>
            </a:r>
          </a:p>
          <a:p>
            <a:pPr marL="641350" lvl="1" indent="-171450" defTabSz="914400">
              <a:lnSpc>
                <a:spcPct val="120000"/>
              </a:lnSpc>
              <a:spcBef>
                <a:spcPts val="55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900" spc="-3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Integration</a:t>
            </a:r>
          </a:p>
          <a:p>
            <a:pPr marL="641350" lvl="1" indent="-171450" defTabSz="914400">
              <a:lnSpc>
                <a:spcPct val="120000"/>
              </a:lnSpc>
              <a:spcBef>
                <a:spcPts val="55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900" spc="-35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and Communication</a:t>
            </a:r>
            <a:endParaRPr lang="en-US" sz="9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AE048-BF8A-4A95-8DBC-D3A926B94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4447" y="0"/>
            <a:ext cx="151353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683DBC4-DF1F-47B4-A427-3A02BF6FC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64791" cy="3243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B505947-2EDE-4036-BAB7-9D467D50A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2" y="996072"/>
            <a:ext cx="4426597" cy="224877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8E107CE-A324-40CD-893D-2D871179D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4791" cy="324485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C9206E69-8320-4953-8527-D4C926A46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973" cy="3244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B0BA3C-4542-415C-9AD5-4A65B973D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65" y="0"/>
            <a:ext cx="21621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3FCC301-B2A8-4BFA-8ADD-314A8AC88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479" y="0"/>
            <a:ext cx="4907929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9018" y="196580"/>
            <a:ext cx="1879799" cy="5096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2700" algn="l" defTabSz="914400"/>
            <a:r>
              <a:rPr lang="en-US" sz="2800" spc="2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7" name="object 5"/>
          <p:cNvSpPr txBox="1"/>
          <p:nvPr/>
        </p:nvSpPr>
        <p:spPr>
          <a:xfrm>
            <a:off x="697812" y="706269"/>
            <a:ext cx="1878500" cy="2422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1905" marR="90170" defTabSz="914400">
              <a:lnSpc>
                <a:spcPct val="110000"/>
              </a:lnSpc>
              <a:spcBef>
                <a:spcPts val="18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sz="800" spc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marR="90170" indent="-106045" defTabSz="914400">
              <a:lnSpc>
                <a:spcPct val="110000"/>
              </a:lnSpc>
              <a:spcBef>
                <a:spcPts val="18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800">
                <a:latin typeface="Times New Roman"/>
                <a:cs typeface="Times New Roman"/>
              </a:rPr>
              <a:t>Introduction  </a:t>
            </a:r>
          </a:p>
          <a:p>
            <a:pPr marL="107950" marR="90170" indent="-106045" defTabSz="914400">
              <a:lnSpc>
                <a:spcPct val="110000"/>
              </a:lnSpc>
              <a:spcBef>
                <a:spcPts val="18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800">
                <a:latin typeface="Times New Roman"/>
                <a:cs typeface="Times New Roman"/>
              </a:rPr>
              <a:t>Problem Statement  </a:t>
            </a:r>
          </a:p>
          <a:p>
            <a:pPr marL="107950" marR="90170" indent="-106045" defTabSz="914400">
              <a:lnSpc>
                <a:spcPct val="110000"/>
              </a:lnSpc>
              <a:spcBef>
                <a:spcPts val="18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800">
                <a:latin typeface="Times New Roman"/>
                <a:cs typeface="Times New Roman"/>
              </a:rPr>
              <a:t>Dataset Overview </a:t>
            </a:r>
          </a:p>
          <a:p>
            <a:pPr marL="107950" marR="90170" indent="-106045" defTabSz="914400">
              <a:lnSpc>
                <a:spcPct val="110000"/>
              </a:lnSpc>
              <a:spcBef>
                <a:spcPts val="18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800">
                <a:latin typeface="Times New Roman"/>
                <a:cs typeface="Times New Roman"/>
              </a:rPr>
              <a:t>Methodology  </a:t>
            </a:r>
          </a:p>
          <a:p>
            <a:pPr marL="107950" marR="90170" indent="-106045" defTabSz="914400">
              <a:lnSpc>
                <a:spcPct val="110000"/>
              </a:lnSpc>
              <a:spcBef>
                <a:spcPts val="18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800">
                <a:latin typeface="Times New Roman"/>
                <a:cs typeface="Times New Roman"/>
              </a:rPr>
              <a:t>Results</a:t>
            </a:r>
          </a:p>
          <a:p>
            <a:pPr marL="107950" marR="90170" indent="-106045" defTabSz="914400">
              <a:lnSpc>
                <a:spcPct val="110000"/>
              </a:lnSpc>
              <a:spcBef>
                <a:spcPts val="18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800">
                <a:latin typeface="Times New Roman"/>
                <a:cs typeface="Times New Roman"/>
              </a:rPr>
              <a:t>Ethical Assessment  </a:t>
            </a:r>
          </a:p>
          <a:p>
            <a:pPr marL="107950" marR="90170" indent="-106045" defTabSz="914400">
              <a:lnSpc>
                <a:spcPct val="110000"/>
              </a:lnSpc>
              <a:spcBef>
                <a:spcPts val="18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800">
                <a:latin typeface="Times New Roman"/>
                <a:cs typeface="Times New Roman"/>
              </a:rPr>
              <a:t>Conclusion  </a:t>
            </a:r>
          </a:p>
          <a:p>
            <a:pPr marL="107950" marR="90170" indent="-106045" defTabSz="914400">
              <a:lnSpc>
                <a:spcPct val="110000"/>
              </a:lnSpc>
              <a:spcBef>
                <a:spcPts val="18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800">
                <a:latin typeface="Times New Roman"/>
                <a:cs typeface="Times New Roman"/>
              </a:rPr>
              <a:t>References</a:t>
            </a:r>
          </a:p>
          <a:p>
            <a:pPr marL="107950" marR="90170" indent="-106045" defTabSz="914400">
              <a:lnSpc>
                <a:spcPct val="110000"/>
              </a:lnSpc>
              <a:spcBef>
                <a:spcPts val="18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800">
                <a:latin typeface="Times New Roman"/>
                <a:cs typeface="Times New Roman"/>
              </a:rPr>
              <a:t>Appendices/Additional Notes</a:t>
            </a:r>
          </a:p>
          <a:p>
            <a:pPr marL="565150" marR="90170" lvl="1" indent="-106045" defTabSz="914400">
              <a:lnSpc>
                <a:spcPct val="110000"/>
              </a:lnSpc>
              <a:spcBef>
                <a:spcPts val="18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800">
                <a:latin typeface="Times New Roman"/>
                <a:cs typeface="Times New Roman"/>
              </a:rPr>
              <a:t>Git Collaboration</a:t>
            </a:r>
          </a:p>
          <a:p>
            <a:pPr marL="565150" marR="90170" lvl="1" indent="-106045" defTabSz="914400">
              <a:lnSpc>
                <a:spcPct val="110000"/>
              </a:lnSpc>
              <a:spcBef>
                <a:spcPts val="18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800">
                <a:latin typeface="Times New Roman"/>
                <a:cs typeface="Times New Roman"/>
              </a:rPr>
              <a:t>Presentation link</a:t>
            </a:r>
          </a:p>
          <a:p>
            <a:pPr marL="565150" marR="90170" lvl="1" indent="-106045" defTabSz="914400">
              <a:lnSpc>
                <a:spcPct val="110000"/>
              </a:lnSpc>
              <a:spcBef>
                <a:spcPts val="18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Courier New" panose="05000000000000000000" pitchFamily="2" charset="2"/>
              <a:buChar char="o"/>
            </a:pPr>
            <a:endParaRPr lang="en-US" sz="700">
              <a:latin typeface="Times New Roman"/>
              <a:cs typeface="Times New Roman"/>
            </a:endParaRPr>
          </a:p>
          <a:p>
            <a:pPr marL="1905" marR="90170" defTabSz="914400">
              <a:lnSpc>
                <a:spcPct val="110000"/>
              </a:lnSpc>
              <a:spcBef>
                <a:spcPts val="18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sz="700">
              <a:latin typeface="Times New Roman"/>
              <a:cs typeface="Times New Roman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1BA995-C21C-4D29-BE49-3CBE57189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9489" y="0"/>
            <a:ext cx="2195585" cy="3244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60" descr="List">
            <a:extLst>
              <a:ext uri="{FF2B5EF4-FFF2-40B4-BE49-F238E27FC236}">
                <a16:creationId xmlns:a16="http://schemas.microsoft.com/office/drawing/2014/main" id="{776FF1A0-EA9A-4A35-B62D-6C163419D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0378" y="679215"/>
            <a:ext cx="1886163" cy="1886163"/>
          </a:xfrm>
          <a:prstGeom prst="rect">
            <a:avLst/>
          </a:prstGeom>
          <a:ln w="12700">
            <a:noFill/>
          </a:ln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F6B63D7C-DA20-4B10-8164-8F1ACA90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5866" y="115489"/>
            <a:ext cx="1957758" cy="3012971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CEB1DFB-E9D4-4418-85B6-90079F889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17" y="-1286"/>
            <a:ext cx="12973" cy="32448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6F4483DB-3E20-4C79-B65D-8A4DA9282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479" y="0"/>
            <a:ext cx="5289321" cy="32448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D544BB6-2428-4107-BAC4-C38BEA1E1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4791" cy="32448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0424" y="185688"/>
            <a:ext cx="4521594" cy="509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spc="25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  <a:endParaRPr lang="en-US" sz="290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4A426A-23A4-4D0E-BBB4-4BCA65B9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973" cy="3244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13157A-3215-4213-80F8-02CD5F588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65" y="0"/>
            <a:ext cx="21621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5715" y="3075940"/>
            <a:ext cx="5760085" cy="168910"/>
          </a:xfrm>
          <a:custGeom>
            <a:avLst/>
            <a:gdLst/>
            <a:ahLst/>
            <a:cxnLst/>
            <a:rect l="l" t="t" r="r" b="b"/>
            <a:pathLst>
              <a:path w="5760085" h="168910">
                <a:moveTo>
                  <a:pt x="5759996" y="0"/>
                </a:moveTo>
                <a:lnTo>
                  <a:pt x="0" y="0"/>
                </a:lnTo>
                <a:lnTo>
                  <a:pt x="0" y="168744"/>
                </a:lnTo>
                <a:lnTo>
                  <a:pt x="5759996" y="168744"/>
                </a:lnTo>
                <a:lnTo>
                  <a:pt x="5759996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object 5">
            <a:extLst>
              <a:ext uri="{FF2B5EF4-FFF2-40B4-BE49-F238E27FC236}">
                <a16:creationId xmlns:a16="http://schemas.microsoft.com/office/drawing/2014/main" id="{5B6052D0-35F4-6A95-271D-1270288A1C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1898224"/>
              </p:ext>
            </p:extLst>
          </p:nvPr>
        </p:nvGraphicFramePr>
        <p:xfrm>
          <a:off x="589311" y="881064"/>
          <a:ext cx="5066921" cy="2194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967A7A6-BAF2-4381-9705-C31A83A5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64791" cy="3243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984EA61F-AAFE-4370-A43B-DE1487C10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2" y="996072"/>
            <a:ext cx="4426597" cy="224877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DD3F6F6-DFAB-456E-80D6-AA3F841AD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4791" cy="324485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430B1E48-1E93-4EE2-AFFB-8E528FDA1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973" cy="3244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3A1387C-A161-4A3C-91B0-AADC43458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65" y="0"/>
            <a:ext cx="21621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19CFEE1-AF86-42B8-9EC4-EDB6FC4A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479" y="0"/>
            <a:ext cx="4907929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5475" y="1289678"/>
            <a:ext cx="1642796" cy="740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algn="l" defTabSz="914400"/>
            <a:r>
              <a:rPr lang="en-US" spc="15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5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55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45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pc="-2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45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87DE7A-1CA1-47F3-9C60-E504EFD97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17" y="-1286"/>
            <a:ext cx="12973" cy="32448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object 4">
            <a:extLst>
              <a:ext uri="{FF2B5EF4-FFF2-40B4-BE49-F238E27FC236}">
                <a16:creationId xmlns:a16="http://schemas.microsoft.com/office/drawing/2014/main" id="{2A6775A8-715B-5341-CC46-B4DFE277D9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73655"/>
              </p:ext>
            </p:extLst>
          </p:nvPr>
        </p:nvGraphicFramePr>
        <p:xfrm>
          <a:off x="2879300" y="372640"/>
          <a:ext cx="2119910" cy="2495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>
            <a:extLst>
              <a:ext uri="{FF2B5EF4-FFF2-40B4-BE49-F238E27FC236}">
                <a16:creationId xmlns:a16="http://schemas.microsoft.com/office/drawing/2014/main" id="{EA10E91C-8634-4FAA-9B50-FF755027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2" y="996072"/>
            <a:ext cx="4426597" cy="2248778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A557ED76-2A05-45E8-AB79-76B84574F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4791" cy="324485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DFDC974D-8682-4EC3-86E7-741696617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973" cy="3244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01FC45B-CEC8-4A45-A392-0EBA86D86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65" y="0"/>
            <a:ext cx="21621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D2C27B4-6B1C-436E-BED2-91D58C165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034" y="0"/>
            <a:ext cx="4905241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5CDA6A8-5B3D-4245-9DCA-AF2DEC7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0528" y="0"/>
            <a:ext cx="12973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65800" cy="324485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5586" y="227139"/>
            <a:ext cx="2619275" cy="2790571"/>
          </a:xfrm>
          <a:prstGeom prst="rect">
            <a:avLst/>
          </a:prstGeom>
          <a:solidFill>
            <a:srgbClr val="FFFFFF"/>
          </a:solidFill>
          <a:ln w="22225">
            <a:solidFill>
              <a:srgbClr val="2784F5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AC57B82-7A92-48D5-B152-E969060D9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31" y="357517"/>
            <a:ext cx="2359661" cy="2505097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38C3F280-4F7A-4FCF-9DC8-DDA3B6A05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7422" y="227139"/>
            <a:ext cx="2619274" cy="2790571"/>
          </a:xfrm>
          <a:prstGeom prst="rect">
            <a:avLst/>
          </a:prstGeom>
          <a:solidFill>
            <a:srgbClr val="FFFFFF"/>
          </a:solidFill>
          <a:ln w="22225">
            <a:solidFill>
              <a:srgbClr val="2784F5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8AC5EDC-234F-2633-4154-FE6FCF54C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1348" y="358503"/>
            <a:ext cx="2528531" cy="245194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479" y="0"/>
            <a:ext cx="5289321" cy="32448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4791" cy="324485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973" cy="3244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65" y="0"/>
            <a:ext cx="21621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5475" y="1330147"/>
            <a:ext cx="1642796" cy="837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l" defTabSz="914400"/>
            <a:r>
              <a:rPr lang="en-US" sz="2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spc="-55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oject</a:t>
            </a:r>
            <a:r>
              <a:rPr lang="en-US" sz="26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6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erview</a:t>
            </a:r>
            <a:endParaRPr lang="en-US" sz="2600" spc="-3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294D4816-A661-EDDC-9409-553E37209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479742"/>
              </p:ext>
            </p:extLst>
          </p:nvPr>
        </p:nvGraphicFramePr>
        <p:xfrm>
          <a:off x="2970041" y="260692"/>
          <a:ext cx="2504462" cy="2709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C5FEA85-A320-2080-C93C-3EB480531A4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</a:blip>
          <a:stretch>
            <a:fillRect/>
          </a:stretch>
        </p:blipFill>
        <p:spPr>
          <a:xfrm>
            <a:off x="453565" y="0"/>
            <a:ext cx="2342195" cy="324485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64791" cy="3243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Person holding mouse">
            <a:extLst>
              <a:ext uri="{FF2B5EF4-FFF2-40B4-BE49-F238E27FC236}">
                <a16:creationId xmlns:a16="http://schemas.microsoft.com/office/drawing/2014/main" id="{A7EC0EF4-72B6-908E-F427-4F32A61E6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52" r="9088" b="-3"/>
          <a:stretch/>
        </p:blipFill>
        <p:spPr>
          <a:xfrm>
            <a:off x="20" y="107"/>
            <a:ext cx="5765635" cy="32448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445918B-6272-4727-A3FA-F23651AEC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2" y="996072"/>
            <a:ext cx="4426597" cy="22487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4791" cy="32448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973" cy="3244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65" y="0"/>
            <a:ext cx="21621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480" y="0"/>
            <a:ext cx="2786461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8136" y="335065"/>
            <a:ext cx="1948262" cy="5096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l" defTabSz="914400"/>
            <a:r>
              <a:rPr lang="en-US" sz="1400" spc="1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14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5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600" y="1033217"/>
            <a:ext cx="2434952" cy="1891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2245" indent="-156210" defTabSz="914400">
              <a:lnSpc>
                <a:spcPct val="110000"/>
              </a:lnSpc>
              <a:spcBef>
                <a:spcPts val="434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tabLst>
                <a:tab pos="182880" algn="l"/>
              </a:tabLst>
            </a:pPr>
            <a:r>
              <a:rPr lang="en-US" sz="100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A QA system manages customer inquiries with privacy compliance.</a:t>
            </a:r>
          </a:p>
          <a:p>
            <a:pPr marL="182245" indent="-156210" defTabSz="914400">
              <a:lnSpc>
                <a:spcPct val="110000"/>
              </a:lnSpc>
              <a:spcBef>
                <a:spcPts val="434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tabLst>
                <a:tab pos="182880" algn="l"/>
              </a:tabLst>
            </a:pPr>
            <a:endParaRPr lang="en-US" sz="700" b="1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62940" y="0"/>
            <a:ext cx="12973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A53581F1-58F0-4AB7-A8A0-209066727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64791" cy="3243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Graph">
            <a:extLst>
              <a:ext uri="{FF2B5EF4-FFF2-40B4-BE49-F238E27FC236}">
                <a16:creationId xmlns:a16="http://schemas.microsoft.com/office/drawing/2014/main" id="{EE25A93C-ABE8-B5C4-6129-6A19EC859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91" r="9088" b="1546"/>
          <a:stretch/>
        </p:blipFill>
        <p:spPr>
          <a:xfrm>
            <a:off x="20" y="107"/>
            <a:ext cx="5765635" cy="324485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7F805E00-AB38-4A7C-BECE-0DED0DEC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2" y="996072"/>
            <a:ext cx="4426597" cy="2248778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6805C35-00DC-4889-A7FD-065BDE84C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4791" cy="324485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F4E6F7CC-42A8-4DCA-B793-34EE7A20C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973" cy="3244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49DF81A-9E35-48CB-A13A-0F3044872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65" y="0"/>
            <a:ext cx="21621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BF782AB-FEB4-4E4B-B045-C02BC655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479" y="0"/>
            <a:ext cx="3748056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8071" y="224354"/>
            <a:ext cx="2608719" cy="5096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ctr" defTabSz="914400"/>
            <a:r>
              <a:rPr lang="en-US" sz="2100" spc="-5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1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sz="21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100" spc="-1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713" y="790575"/>
            <a:ext cx="3118564" cy="209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900" spc="-45">
              <a:latin typeface="Times New Roman"/>
              <a:cs typeface="Times New Roman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900" spc="-45">
                <a:latin typeface="Times New Roman"/>
                <a:cs typeface="Times New Roman"/>
              </a:rPr>
              <a:t>The "Amazon Customer Reviews dataset " provides textual reviews, product ratings, and information for NLP analysis related to the e-commerce client.</a:t>
            </a:r>
            <a:endParaRPr lang="en-US" sz="900">
              <a:latin typeface="Times New Roman"/>
              <a:cs typeface="Times New Roman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900" spc="-45">
                <a:latin typeface="Times New Roman"/>
                <a:cs typeface="Times New Roman"/>
              </a:rPr>
              <a:t>35000 records.</a:t>
            </a: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900" spc="-45">
                <a:latin typeface="Times New Roman"/>
                <a:cs typeface="Times New Roman"/>
              </a:rPr>
              <a:t>The features of the dataset are:</a:t>
            </a:r>
            <a:endParaRPr lang="en-US" sz="900">
              <a:latin typeface="Times New Roman"/>
              <a:cs typeface="Times New Roman"/>
            </a:endParaRPr>
          </a:p>
          <a:p>
            <a:pPr marL="7429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900" spc="-45">
                <a:latin typeface="Times New Roman"/>
                <a:cs typeface="Times New Roman"/>
              </a:rPr>
              <a:t>product name </a:t>
            </a:r>
            <a:endParaRPr lang="en-US" sz="900">
              <a:latin typeface="Times New Roman"/>
              <a:cs typeface="Times New Roman"/>
            </a:endParaRPr>
          </a:p>
          <a:p>
            <a:pPr marL="7429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900" spc="-45">
                <a:latin typeface="Times New Roman"/>
                <a:cs typeface="Times New Roman"/>
              </a:rPr>
              <a:t>ratings </a:t>
            </a:r>
          </a:p>
          <a:p>
            <a:pPr marL="7429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900" spc="-45">
                <a:latin typeface="Times New Roman"/>
                <a:cs typeface="Times New Roman"/>
              </a:rPr>
              <a:t>reviews </a:t>
            </a:r>
          </a:p>
          <a:p>
            <a:pPr marL="742950" lvl="1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900" spc="-45">
                <a:latin typeface="Times New Roman"/>
                <a:cs typeface="Times New Roman"/>
              </a:rPr>
              <a:t>date </a:t>
            </a:r>
            <a:endParaRPr lang="en-US" sz="900">
              <a:latin typeface="Times New Roman"/>
              <a:cs typeface="Times New Roman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700" spc="-4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700" spc="-4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4E9FDCC-E070-4D2E-9AE6-67D4AE6C0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4534" y="0"/>
            <a:ext cx="12973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B15793-5D52-4CE3-9456-520488317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64791" cy="3243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92250A6-61AE-4BD3-91E2-FD79FFFB5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2" y="996072"/>
            <a:ext cx="4426597" cy="224877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3399881-2EF3-4320-B5E2-260A628D1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4791" cy="32448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955B52B-4DBA-4DB2-99C3-70E2B0E79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973" cy="3244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076632-5B90-4929-B54C-1CA407D81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65" y="0"/>
            <a:ext cx="21621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0A16B4-C5FC-49C6-97DE-C29FF4E4B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479" y="0"/>
            <a:ext cx="4907929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3956" y="1420555"/>
            <a:ext cx="1225719" cy="509689"/>
          </a:xfrm>
          <a:prstGeom prst="rect">
            <a:avLst/>
          </a:prstGeom>
        </p:spPr>
        <p:txBody>
          <a:bodyPr vert="horz" lIns="0" tIns="15240" rIns="0" bIns="0" rtlCol="0">
            <a:normAutofit/>
          </a:bodyPr>
          <a:lstStyle/>
          <a:p>
            <a:pPr marL="12700" algn="l">
              <a:spcBef>
                <a:spcPts val="120"/>
              </a:spcBef>
            </a:pPr>
            <a:r>
              <a:rPr lang="en-US" sz="1200" b="1" spc="-4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1200" b="1" spc="-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3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1200" b="1" spc="2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007033-EB39-46FC-A11A-D75E520C7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9328" y="0"/>
            <a:ext cx="2504790" cy="3244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23A6E2-F2D4-4F1D-ABEB-65EFA80BA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96698" y="111887"/>
            <a:ext cx="2269538" cy="3018956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9DF2AF-0E3C-4E5E-86E2-C01D0870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17" y="-1286"/>
            <a:ext cx="12973" cy="32448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332012" y="2223454"/>
            <a:ext cx="1687004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83" marR="13106" defTabSz="196596">
              <a:spcBef>
                <a:spcPts val="41"/>
              </a:spcBef>
            </a:pPr>
            <a:r>
              <a:rPr lang="en-US" sz="1000" kern="1200" spc="-19">
                <a:solidFill>
                  <a:srgbClr val="8C99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sz="1000" kern="1200">
                <a:solidFill>
                  <a:srgbClr val="8C99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diagrams </a:t>
            </a:r>
            <a:r>
              <a:rPr lang="en-US" sz="1000" kern="1200" spc="-9">
                <a:solidFill>
                  <a:srgbClr val="8C99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1000" kern="1200" spc="-125">
                <a:solidFill>
                  <a:srgbClr val="8C99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kern="1200" spc="-6">
                <a:solidFill>
                  <a:srgbClr val="8C99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flowcharts </a:t>
            </a:r>
            <a:r>
              <a:rPr lang="en-US" sz="1000" kern="1200" spc="-9">
                <a:solidFill>
                  <a:srgbClr val="8C99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000" kern="1200" spc="2">
                <a:solidFill>
                  <a:srgbClr val="8C99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economies </a:t>
            </a:r>
            <a:r>
              <a:rPr lang="en-US" sz="1000" kern="1200" spc="-6">
                <a:solidFill>
                  <a:srgbClr val="8C99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000" kern="1200" spc="-11">
                <a:solidFill>
                  <a:srgbClr val="8C99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kern="1200">
                <a:solidFill>
                  <a:srgbClr val="8C99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ormation for time</a:t>
            </a:r>
            <a:endParaRPr lang="en-US" sz="1400" baseline="-138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EF4910E8-1A8D-3E6F-C929-1F92F328E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721" y="0"/>
            <a:ext cx="3820316" cy="324485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6F83-58C6-42E9-D238-50A7B6D9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64" y="127488"/>
            <a:ext cx="3980882" cy="324952"/>
          </a:xfrm>
        </p:spPr>
        <p:txBody>
          <a:bodyPr lIns="0" tIns="0" rIns="0" bIns="0">
            <a:normAutofit fontScale="90000"/>
          </a:bodyPr>
          <a:lstStyle/>
          <a:p>
            <a:pPr algn="ctr"/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Thematic Analysis for Product Improvement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0D1EFD21-24FA-1513-40C3-3A042D31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80" y="418855"/>
            <a:ext cx="2373406" cy="2745887"/>
          </a:xfrm>
        </p:spPr>
        <p:txBody>
          <a:bodyPr lIns="0" tIns="0" rIns="0" bIns="0">
            <a:normAutofit lnSpcReduction="10000"/>
          </a:bodyPr>
          <a:lstStyle/>
          <a:p>
            <a:pPr marL="228600" indent="-228600">
              <a:lnSpc>
                <a:spcPct val="110000"/>
              </a:lnSpc>
              <a:buFont typeface="+mj-lt"/>
              <a:buAutoNum type="arabicPeriod"/>
            </a:pPr>
            <a:r>
              <a:rPr lang="en-US" sz="800" b="1">
                <a:latin typeface="Times New Roman"/>
                <a:cs typeface="Times New Roman"/>
              </a:rPr>
              <a:t>Analyzing Common Words -</a:t>
            </a:r>
            <a:r>
              <a:rPr lang="en-US" sz="800">
                <a:latin typeface="Times New Roman"/>
                <a:cs typeface="Times New Roman"/>
              </a:rPr>
              <a:t>TF-IDF (Term Frequency-Inverse Document Frequency)</a:t>
            </a:r>
          </a:p>
          <a:p>
            <a:pPr marL="393065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800" b="1">
                <a:latin typeface="Times New Roman"/>
                <a:cs typeface="Times New Roman"/>
              </a:rPr>
              <a:t>TF (Term Frequency)</a:t>
            </a:r>
            <a:endParaRPr lang="en-US" sz="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065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800" b="1">
                <a:latin typeface="Times New Roman"/>
                <a:cs typeface="Times New Roman"/>
              </a:rPr>
              <a:t>IDF (Inverse Document Frequency)</a:t>
            </a:r>
          </a:p>
          <a:p>
            <a:pPr marL="393065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800" b="1">
                <a:latin typeface="Times New Roman"/>
                <a:cs typeface="Times New Roman"/>
              </a:rPr>
              <a:t>TF-IDF Score</a:t>
            </a:r>
          </a:p>
          <a:p>
            <a:pPr marL="375920" lvl="1" indent="-15938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800" b="1">
                <a:latin typeface="Times New Roman"/>
                <a:cs typeface="Times New Roman"/>
              </a:rPr>
              <a:t>NLP Library:</a:t>
            </a:r>
            <a:r>
              <a:rPr lang="en-US" sz="800">
                <a:latin typeface="Times New Roman"/>
                <a:cs typeface="Times New Roman"/>
              </a:rPr>
              <a:t> </a:t>
            </a:r>
            <a:r>
              <a:rPr lang="en-US" sz="800" err="1">
                <a:latin typeface="Times New Roman"/>
                <a:cs typeface="Times New Roman"/>
              </a:rPr>
              <a:t>sklearn.feature_extraction.text</a:t>
            </a:r>
            <a:r>
              <a:rPr lang="en-US" sz="800">
                <a:latin typeface="Times New Roman"/>
                <a:cs typeface="Times New Roman"/>
              </a:rPr>
              <a:t>, </a:t>
            </a:r>
            <a:r>
              <a:rPr lang="en-US" sz="800" err="1">
                <a:latin typeface="Times New Roman"/>
                <a:cs typeface="Times New Roman"/>
              </a:rPr>
              <a:t>TfidfVectorizer</a:t>
            </a:r>
            <a:endParaRPr lang="en-US" sz="800">
              <a:latin typeface="Times New Roman"/>
              <a:cs typeface="Times New Roman"/>
            </a:endParaRPr>
          </a:p>
          <a:p>
            <a:pPr marL="375920" lvl="1" indent="-15938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800">
                <a:latin typeface="Times New Roman"/>
                <a:cs typeface="Times New Roman"/>
              </a:rPr>
              <a:t>From Dataset clean and </a:t>
            </a:r>
            <a:r>
              <a:rPr lang="en-US" sz="800" err="1">
                <a:latin typeface="Times New Roman"/>
                <a:cs typeface="Times New Roman"/>
              </a:rPr>
              <a:t>preprocesse</a:t>
            </a:r>
            <a:r>
              <a:rPr lang="en-US" sz="800">
                <a:latin typeface="Times New Roman"/>
                <a:cs typeface="Times New Roman"/>
              </a:rPr>
              <a:t> Amazon reviews , then transformed them using TF-IDF Vectorization to identify key themes.</a:t>
            </a:r>
            <a:endParaRPr lang="en-US" sz="800" b="1">
              <a:latin typeface="Times New Roman"/>
              <a:cs typeface="Times New Roman"/>
            </a:endParaRPr>
          </a:p>
          <a:p>
            <a:pPr marL="228600" indent="-228600">
              <a:lnSpc>
                <a:spcPct val="110000"/>
              </a:lnSpc>
              <a:buFont typeface="+mj-lt"/>
              <a:buAutoNum type="arabicPeriod"/>
            </a:pPr>
            <a:r>
              <a:rPr lang="en-US" sz="800" b="1">
                <a:latin typeface="Times New Roman"/>
                <a:cs typeface="Times New Roman"/>
              </a:rPr>
              <a:t>Utilize LDA for systematic topic identification in textual content NLP Library:</a:t>
            </a:r>
            <a:r>
              <a:rPr lang="en-US" sz="800">
                <a:latin typeface="Times New Roman"/>
                <a:cs typeface="Times New Roman"/>
              </a:rPr>
              <a:t> </a:t>
            </a:r>
            <a:r>
              <a:rPr lang="en-US" sz="800" err="1">
                <a:latin typeface="Times New Roman"/>
                <a:cs typeface="Times New Roman"/>
              </a:rPr>
              <a:t>Gensim</a:t>
            </a:r>
            <a:r>
              <a:rPr lang="en-US" sz="800">
                <a:latin typeface="Times New Roman"/>
                <a:cs typeface="Times New Roman"/>
              </a:rPr>
              <a:t>: </a:t>
            </a:r>
            <a:r>
              <a:rPr lang="en-US" sz="800" err="1">
                <a:latin typeface="Times New Roman"/>
                <a:cs typeface="Times New Roman"/>
              </a:rPr>
              <a:t>LdaModel</a:t>
            </a:r>
            <a:br>
              <a:rPr lang="en-US" sz="800">
                <a:latin typeface="Times New Roman"/>
                <a:cs typeface="Times New Roman"/>
              </a:rPr>
            </a:br>
            <a:r>
              <a:rPr lang="en-US" sz="800">
                <a:latin typeface="Times New Roman"/>
                <a:cs typeface="Times New Roman"/>
              </a:rPr>
              <a:t>Implemented LDA by preprocessing text, configuring the model, training it, and assigning topics to documents</a:t>
            </a:r>
          </a:p>
          <a:p>
            <a:pPr marL="228600" indent="-228600">
              <a:lnSpc>
                <a:spcPct val="110000"/>
              </a:lnSpc>
              <a:buAutoNum type="arabicPeriod"/>
            </a:pPr>
            <a:r>
              <a:rPr lang="en-US" sz="800" b="1">
                <a:latin typeface="Times New Roman"/>
                <a:cs typeface="Times New Roman"/>
              </a:rPr>
              <a:t>Optimal Method :</a:t>
            </a:r>
            <a:r>
              <a:rPr lang="en-US" sz="800">
                <a:latin typeface="Times New Roman"/>
                <a:cs typeface="Times New Roman"/>
              </a:rPr>
              <a:t> LDA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328D0-3A11-777A-B0AC-1F6F834FE4E4}"/>
              </a:ext>
            </a:extLst>
          </p:cNvPr>
          <p:cNvSpPr txBox="1"/>
          <p:nvPr/>
        </p:nvSpPr>
        <p:spPr>
          <a:xfrm>
            <a:off x="2900463" y="1934114"/>
            <a:ext cx="2448164" cy="1277273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(4, '0.072*"pain" + 0.036*"taking" + 0.029*"turmeric" + 0.023*"joint" + 0.023*"product" + 0.023*"take" + 0.022*"inflammation" + 0.015*"arthritis" + 0.015*"knee" + 0.015*"helped" + 0.014*"capsule" + 0.014*"supplement" + 0.014*"talk" + 0.011*"public" + 0.010*"class" + 0.010*"relief" + 0.009*"turmeric" + 0.009*"recommended" + 0.008*"curcumin" + 0.008*"difference" + 0.007*"information" </a:t>
            </a:r>
            <a:r>
              <a:rPr lang="en-US" sz="700">
                <a:latin typeface="Times New Roman"/>
                <a:cs typeface="Times New Roman"/>
              </a:rPr>
              <a:t> 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+ 0.006*"drop" + 0.006*"brand" + 0.006*"pepper" </a:t>
            </a:r>
            <a:r>
              <a:rPr lang="en-US" sz="700">
                <a:latin typeface="Times New Roman"/>
                <a:cs typeface="Times New Roman"/>
              </a:rPr>
              <a:t>+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 0.006*"effective" + 0.005*"god" + 0.005*"effect" + 0.005*"daily" + 0.005*"lower" + 0.005*"feel" + 0.004*"use" + 0.004*"delicious"')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997C1-0833-7D07-262A-05F6A1F946EC}"/>
              </a:ext>
            </a:extLst>
          </p:cNvPr>
          <p:cNvSpPr txBox="1"/>
          <p:nvPr/>
        </p:nvSpPr>
        <p:spPr>
          <a:xfrm>
            <a:off x="3349973" y="308780"/>
            <a:ext cx="783877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 b="1">
                <a:latin typeface="Times New Roman"/>
                <a:cs typeface="Arial"/>
              </a:rPr>
              <a:t>TF-IDF Score</a:t>
            </a:r>
            <a:endParaRPr lang="en-US" sz="700" b="1">
              <a:latin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48EE94-900A-4AFA-A6AE-511211FDF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75701"/>
              </p:ext>
            </p:extLst>
          </p:nvPr>
        </p:nvGraphicFramePr>
        <p:xfrm>
          <a:off x="2936680" y="489515"/>
          <a:ext cx="2373406" cy="1275132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1070918">
                  <a:extLst>
                    <a:ext uri="{9D8B030D-6E8A-4147-A177-3AD203B41FA5}">
                      <a16:colId xmlns:a16="http://schemas.microsoft.com/office/drawing/2014/main" val="426599965"/>
                    </a:ext>
                  </a:extLst>
                </a:gridCol>
                <a:gridCol w="1302488">
                  <a:extLst>
                    <a:ext uri="{9D8B030D-6E8A-4147-A177-3AD203B41FA5}">
                      <a16:colId xmlns:a16="http://schemas.microsoft.com/office/drawing/2014/main" val="3737885905"/>
                    </a:ext>
                  </a:extLst>
                </a:gridCol>
              </a:tblGrid>
              <a:tr h="225244">
                <a:tc gridSpan="2">
                  <a:txBody>
                    <a:bodyPr/>
                    <a:lstStyle/>
                    <a:p>
                      <a:pPr algn="ctr" fontAlgn="base"/>
                      <a:endParaRPr lang="en-US" sz="600" b="1"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ase"/>
                      <a:r>
                        <a:rPr lang="en-US" sz="600" b="1">
                          <a:effectLst/>
                          <a:highlight>
                            <a:srgbClr val="FFFFFF"/>
                          </a:highlight>
                          <a:latin typeface="Times New Roman"/>
                          <a:cs typeface="Times New Roman"/>
                        </a:rPr>
                        <a:t>Top 4 words by TF-IDF score:</a:t>
                      </a:r>
                    </a:p>
                  </a:txBody>
                  <a:tcPr marL="43577" marR="1819" marT="12449" marB="9339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39944"/>
                  </a:ext>
                </a:extLst>
              </a:tr>
              <a:tr h="1539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Word</a:t>
                      </a:r>
                      <a:endParaRPr lang="en-US" sz="6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43577" marR="1819" marT="12449" marB="933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TF-IDF Score</a:t>
                      </a:r>
                      <a:endParaRPr lang="en-US" sz="6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43577" marR="1819" marT="12449" marB="933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4749598"/>
                  </a:ext>
                </a:extLst>
              </a:tr>
              <a:tr h="1539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great</a:t>
                      </a:r>
                    </a:p>
                  </a:txBody>
                  <a:tcPr marL="43577" marR="1819" marT="12449" marB="933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1654.3071980850261</a:t>
                      </a:r>
                    </a:p>
                  </a:txBody>
                  <a:tcPr marL="43577" marR="1819" marT="12449" marB="933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047630"/>
                  </a:ext>
                </a:extLst>
              </a:tr>
              <a:tr h="1539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love</a:t>
                      </a:r>
                    </a:p>
                  </a:txBody>
                  <a:tcPr marL="43577" marR="1819" marT="12449" marB="933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1398.5597314577076</a:t>
                      </a:r>
                    </a:p>
                  </a:txBody>
                  <a:tcPr marL="43577" marR="1819" marT="12449" marB="933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1657146"/>
                  </a:ext>
                </a:extLst>
              </a:tr>
              <a:tr h="1539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</a:txBody>
                  <a:tcPr marL="43577" marR="1819" marT="12449" marB="933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1350.60417176355</a:t>
                      </a:r>
                    </a:p>
                  </a:txBody>
                  <a:tcPr marL="43577" marR="1819" marT="12449" marB="933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16681"/>
                  </a:ext>
                </a:extLst>
              </a:tr>
              <a:tr h="1539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product</a:t>
                      </a:r>
                    </a:p>
                  </a:txBody>
                  <a:tcPr marL="43577" marR="1819" marT="12449" marB="933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1054.1918369405093</a:t>
                      </a:r>
                    </a:p>
                  </a:txBody>
                  <a:tcPr marL="43577" marR="1819" marT="12449" marB="933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0909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76CD7-A8DB-84C7-FC45-B40AAC9D5363}"/>
              </a:ext>
            </a:extLst>
          </p:cNvPr>
          <p:cNvSpPr txBox="1"/>
          <p:nvPr/>
        </p:nvSpPr>
        <p:spPr>
          <a:xfrm>
            <a:off x="3308910" y="1734821"/>
            <a:ext cx="66777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 b="1">
                <a:latin typeface="Times New Roman"/>
                <a:cs typeface="Arial"/>
              </a:rPr>
              <a:t>LDA Topic</a:t>
            </a:r>
            <a:endParaRPr lang="en-US" sz="700" b="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781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64791" cy="3243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2" y="996072"/>
            <a:ext cx="4426597" cy="224877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4791" cy="324485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973" cy="3244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65" y="0"/>
            <a:ext cx="21621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479" y="0"/>
            <a:ext cx="4907929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36F83-58C6-42E9-D238-50A7B6D9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054" y="127488"/>
            <a:ext cx="1877244" cy="324952"/>
          </a:xfrm>
        </p:spPr>
        <p:txBody>
          <a:bodyPr lIns="0" tIns="0" rIns="0" bIns="0">
            <a:normAutofit/>
          </a:bodyPr>
          <a:lstStyle/>
          <a:p>
            <a:pPr algn="just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0D1EFD21-24FA-1513-40C3-3A042D31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67" y="371475"/>
            <a:ext cx="2373406" cy="2745887"/>
          </a:xfrm>
        </p:spPr>
        <p:txBody>
          <a:bodyPr lIns="0" tIns="0" rIns="0" bIns="0">
            <a:normAutofit lnSpcReduction="10000"/>
          </a:bodyPr>
          <a:lstStyle/>
          <a:p>
            <a:pPr marL="384175" lvl="1" indent="-171450">
              <a:lnSpc>
                <a:spcPct val="110000"/>
              </a:lnSpc>
              <a:buFont typeface="Arial"/>
              <a:buChar char="•"/>
            </a:pPr>
            <a:r>
              <a:rPr lang="en-US" sz="700">
                <a:latin typeface="Times New Roman"/>
                <a:cs typeface="Times New Roman"/>
              </a:rPr>
              <a:t>Preprocess the data to remove irrelevant information or noise.</a:t>
            </a:r>
          </a:p>
          <a:p>
            <a:pPr marL="384175" lvl="1" indent="-171450">
              <a:lnSpc>
                <a:spcPct val="110000"/>
              </a:lnSpc>
              <a:buFont typeface="Arial"/>
              <a:buChar char="•"/>
            </a:pPr>
            <a:r>
              <a:rPr lang="en-US" sz="700">
                <a:latin typeface="Times New Roman"/>
                <a:cs typeface="Times New Roman"/>
              </a:rPr>
              <a:t>Train a sentiment analysis model using an appropriate NLP library. </a:t>
            </a:r>
            <a:r>
              <a:rPr lang="en-US" sz="700" b="1" err="1">
                <a:latin typeface="Times New Roman"/>
                <a:cs typeface="Times New Roman"/>
              </a:rPr>
              <a:t>TextBlob</a:t>
            </a:r>
            <a:r>
              <a:rPr lang="en-US" sz="700" b="1">
                <a:latin typeface="Times New Roman"/>
                <a:cs typeface="Times New Roman"/>
              </a:rPr>
              <a:t> (Polarity, Subjectivity)</a:t>
            </a:r>
          </a:p>
          <a:p>
            <a:pPr marL="384175" lvl="1" indent="-171450">
              <a:lnSpc>
                <a:spcPct val="110000"/>
              </a:lnSpc>
              <a:buFont typeface="Arial"/>
              <a:buChar char="•"/>
            </a:pPr>
            <a:r>
              <a:rPr lang="en-US" sz="700">
                <a:latin typeface="Times New Roman"/>
                <a:cs typeface="Times New Roman"/>
              </a:rPr>
              <a:t>Validate the model with a separate test set and document its performance.(Logistic Regression).</a:t>
            </a:r>
            <a:endParaRPr lang="en-US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0095" lvl="1" indent="-171450">
              <a:lnSpc>
                <a:spcPct val="110000"/>
              </a:lnSpc>
              <a:buFont typeface="Wingdings"/>
              <a:buChar char="§"/>
            </a:pPr>
            <a:r>
              <a:rPr lang="en-US" sz="700">
                <a:latin typeface="Times New Roman"/>
                <a:cs typeface="Times New Roman"/>
              </a:rPr>
              <a:t>Train and Test (80%, 20%)</a:t>
            </a:r>
            <a:endParaRPr lang="en-US" sz="700" b="1">
              <a:latin typeface="Times New Roman"/>
              <a:cs typeface="Times New Roman"/>
            </a:endParaRPr>
          </a:p>
          <a:p>
            <a:pPr marL="760095" lvl="1" indent="-171450">
              <a:lnSpc>
                <a:spcPct val="110000"/>
              </a:lnSpc>
              <a:buFont typeface="Wingdings"/>
              <a:buChar char="§"/>
            </a:pPr>
            <a:r>
              <a:rPr lang="en-US" sz="700">
                <a:latin typeface="Times New Roman"/>
                <a:cs typeface="Times New Roman"/>
              </a:rPr>
              <a:t>How good the Accuracy and F1 Score by training the model </a:t>
            </a:r>
            <a:endParaRPr lang="en-IN" sz="700">
              <a:latin typeface="Times New Roman"/>
              <a:cs typeface="Times New Roman"/>
            </a:endParaRPr>
          </a:p>
          <a:p>
            <a:pPr marL="384175" lvl="1" indent="-171450">
              <a:lnSpc>
                <a:spcPct val="110000"/>
              </a:lnSpc>
              <a:buFont typeface="Arial"/>
              <a:buChar char="•"/>
            </a:pPr>
            <a:r>
              <a:rPr lang="en-US" sz="700">
                <a:latin typeface="Times New Roman"/>
                <a:cs typeface="Times New Roman"/>
              </a:rPr>
              <a:t>Conduct a statistical analysis to present the distribution of sentiments (positive, negative, neutral) across various products and previously identified themes. </a:t>
            </a:r>
            <a:r>
              <a:rPr lang="en-US" sz="700" b="1">
                <a:latin typeface="Times New Roman"/>
                <a:cs typeface="Times New Roman"/>
              </a:rPr>
              <a:t>Vadar(Positive , Negative , Neutral, Compound score )</a:t>
            </a:r>
            <a:endParaRPr lang="en-US" sz="700">
              <a:latin typeface="Times New Roman"/>
              <a:cs typeface="Times New Roman"/>
            </a:endParaRPr>
          </a:p>
          <a:p>
            <a:pPr marL="760095" lvl="1" indent="-171450">
              <a:lnSpc>
                <a:spcPct val="110000"/>
              </a:lnSpc>
              <a:buFont typeface="Wingdings"/>
              <a:buChar char="§"/>
            </a:pPr>
            <a:r>
              <a:rPr lang="en-US" sz="700">
                <a:latin typeface="Times New Roman"/>
                <a:cs typeface="Times New Roman"/>
              </a:rPr>
              <a:t>Statistical : Mean , std, IQR , min ,max </a:t>
            </a:r>
            <a:endParaRPr lang="en-US" sz="700" b="1">
              <a:latin typeface="Times New Roman"/>
              <a:cs typeface="Times New Roman"/>
            </a:endParaRPr>
          </a:p>
          <a:p>
            <a:pPr marL="760095" lvl="1" indent="-171450">
              <a:lnSpc>
                <a:spcPct val="110000"/>
              </a:lnSpc>
              <a:buFont typeface="Wingdings"/>
              <a:buChar char="§"/>
            </a:pPr>
            <a:r>
              <a:rPr lang="en-US" sz="700">
                <a:latin typeface="Times New Roman"/>
                <a:cs typeface="Times New Roman"/>
              </a:rPr>
              <a:t>Top 10 Stacked Bar Visualization</a:t>
            </a:r>
            <a:endParaRPr lang="en-US" sz="600" b="1">
              <a:latin typeface="Times New Roman"/>
              <a:cs typeface="Times New Roman"/>
            </a:endParaRPr>
          </a:p>
          <a:p>
            <a:pPr marL="384175" lvl="1" indent="-171450">
              <a:lnSpc>
                <a:spcPct val="110000"/>
              </a:lnSpc>
              <a:buFont typeface="Arial"/>
              <a:buChar char="•"/>
            </a:pPr>
            <a:r>
              <a:rPr lang="en-US" sz="700">
                <a:latin typeface="Times New Roman"/>
                <a:cs typeface="Times New Roman"/>
              </a:rPr>
              <a:t>Examine the relationship between customer ratings and sentiments extracted through sentiment analysis to distinguish any patterns or discrepancies.(Visualizations)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17" y="-1286"/>
            <a:ext cx="12973" cy="32448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BC9C9B-8EB6-BB6B-E1F6-725F60985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3592"/>
              </p:ext>
            </p:extLst>
          </p:nvPr>
        </p:nvGraphicFramePr>
        <p:xfrm>
          <a:off x="2985254" y="857259"/>
          <a:ext cx="2373407" cy="20113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0223">
                  <a:extLst>
                    <a:ext uri="{9D8B030D-6E8A-4147-A177-3AD203B41FA5}">
                      <a16:colId xmlns:a16="http://schemas.microsoft.com/office/drawing/2014/main" val="3921798119"/>
                    </a:ext>
                  </a:extLst>
                </a:gridCol>
                <a:gridCol w="398656">
                  <a:extLst>
                    <a:ext uri="{9D8B030D-6E8A-4147-A177-3AD203B41FA5}">
                      <a16:colId xmlns:a16="http://schemas.microsoft.com/office/drawing/2014/main" val="1409151134"/>
                    </a:ext>
                  </a:extLst>
                </a:gridCol>
                <a:gridCol w="389696">
                  <a:extLst>
                    <a:ext uri="{9D8B030D-6E8A-4147-A177-3AD203B41FA5}">
                      <a16:colId xmlns:a16="http://schemas.microsoft.com/office/drawing/2014/main" val="1306209823"/>
                    </a:ext>
                  </a:extLst>
                </a:gridCol>
                <a:gridCol w="414444">
                  <a:extLst>
                    <a:ext uri="{9D8B030D-6E8A-4147-A177-3AD203B41FA5}">
                      <a16:colId xmlns:a16="http://schemas.microsoft.com/office/drawing/2014/main" val="2424454628"/>
                    </a:ext>
                  </a:extLst>
                </a:gridCol>
                <a:gridCol w="570388">
                  <a:extLst>
                    <a:ext uri="{9D8B030D-6E8A-4147-A177-3AD203B41FA5}">
                      <a16:colId xmlns:a16="http://schemas.microsoft.com/office/drawing/2014/main" val="3429830838"/>
                    </a:ext>
                  </a:extLst>
                </a:gridCol>
              </a:tblGrid>
              <a:tr h="2250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600" b="1">
                        <a:effectLst/>
                        <a:highlight>
                          <a:srgbClr val="FFFFFF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marL="50682" marR="30411" marT="30411" marB="30411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ase"/>
                      <a:r>
                        <a:rPr lang="en-US" sz="600" b="1">
                          <a:effectLst/>
                          <a:highlight>
                            <a:srgbClr val="FFFFFF"/>
                          </a:highlight>
                          <a:latin typeface="Times New Roman"/>
                          <a:cs typeface="Times New Roman"/>
                        </a:rPr>
                        <a:t>SENTIMENT SCORES</a:t>
                      </a:r>
                      <a:endParaRPr lang="en-US" sz="600">
                        <a:effectLst/>
                        <a:highlight>
                          <a:srgbClr val="FFFFFF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marL="50683" marR="30411" marT="30411" marB="304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93751"/>
                  </a:ext>
                </a:extLst>
              </a:tr>
              <a:tr h="3602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1">
                          <a:solidFill>
                            <a:srgbClr val="262626"/>
                          </a:solidFill>
                          <a:effectLst/>
                          <a:latin typeface="Times New Roman"/>
                          <a:cs typeface="Times New Roman"/>
                        </a:rPr>
                        <a:t>Text</a:t>
                      </a:r>
                    </a:p>
                  </a:txBody>
                  <a:tcPr marL="50682" marR="30411" marT="30411" marB="30411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b="1">
                          <a:solidFill>
                            <a:srgbClr val="262626"/>
                          </a:solidFill>
                          <a:effectLst/>
                          <a:latin typeface="Times New Roman"/>
                          <a:cs typeface="Times New Roman"/>
                        </a:rPr>
                        <a:t>Positive score</a:t>
                      </a:r>
                      <a:endParaRPr lang="en-US" sz="60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0683" marR="30411" marT="30411" marB="304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b="1">
                          <a:solidFill>
                            <a:srgbClr val="262626"/>
                          </a:solidFill>
                          <a:effectLst/>
                          <a:latin typeface="Times New Roman"/>
                          <a:cs typeface="Times New Roman"/>
                        </a:rPr>
                        <a:t>Negative score</a:t>
                      </a:r>
                      <a:endParaRPr lang="en-US" sz="60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0683" marR="30411" marT="30411" marB="304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b="1">
                          <a:solidFill>
                            <a:srgbClr val="262626"/>
                          </a:solidFill>
                          <a:effectLst/>
                          <a:latin typeface="Times New Roman"/>
                          <a:cs typeface="Times New Roman"/>
                        </a:rPr>
                        <a:t>Neutral score</a:t>
                      </a:r>
                      <a:endParaRPr lang="en-US" sz="60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0683" marR="30411" marT="30411" marB="304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b="1">
                          <a:solidFill>
                            <a:srgbClr val="262626"/>
                          </a:solidFill>
                          <a:effectLst/>
                          <a:latin typeface="Times New Roman"/>
                          <a:cs typeface="Times New Roman"/>
                        </a:rPr>
                        <a:t>Compound        score</a:t>
                      </a:r>
                      <a:endParaRPr lang="en-US" sz="60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0683" marR="30411" marT="30411" marB="304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7792688"/>
                  </a:ext>
                </a:extLst>
              </a:tr>
              <a:tr h="554862">
                <a:tc>
                  <a:txBody>
                    <a:bodyPr/>
                    <a:lstStyle/>
                    <a:p>
                      <a:pPr marL="0" lvl="0" algn="ctr" defTabSz="432420" rtl="0" eaLnBrk="1" fontAlgn="base" latinLnBrk="0" hangingPunct="1">
                        <a:buNone/>
                      </a:pPr>
                      <a:r>
                        <a:rPr lang="en-US" sz="600" b="1" kern="1200" noProof="0">
                          <a:solidFill>
                            <a:srgbClr val="262626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product exceeded expectation complaint cologne...</a:t>
                      </a:r>
                      <a:endParaRPr lang="en-US" sz="600" b="1" kern="1200">
                        <a:solidFill>
                          <a:srgbClr val="262626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50682" marR="30411" marT="30411" marB="30411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b="1">
                          <a:solidFill>
                            <a:srgbClr val="262626"/>
                          </a:solidFill>
                          <a:effectLst/>
                          <a:latin typeface="Times New Roman"/>
                          <a:cs typeface="Times New Roman"/>
                        </a:rPr>
                        <a:t>0.390</a:t>
                      </a:r>
                      <a:endParaRPr lang="en-US" sz="60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0683" marR="30411" marT="30411" marB="304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b="1">
                          <a:solidFill>
                            <a:srgbClr val="262626"/>
                          </a:solidFill>
                          <a:effectLst/>
                          <a:latin typeface="Times New Roman"/>
                          <a:cs typeface="Times New Roman"/>
                        </a:rPr>
                        <a:t>  0.110   </a:t>
                      </a:r>
                      <a:endParaRPr lang="en-US" sz="60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0683" marR="30411" marT="30411" marB="304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b="1">
                          <a:solidFill>
                            <a:srgbClr val="262626"/>
                          </a:solidFill>
                          <a:effectLst/>
                          <a:latin typeface="Times New Roman"/>
                          <a:cs typeface="Times New Roman"/>
                        </a:rPr>
                        <a:t>  0.500   </a:t>
                      </a:r>
                      <a:endParaRPr lang="en-US" sz="60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0683" marR="30411" marT="30411" marB="304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b="1">
                          <a:solidFill>
                            <a:srgbClr val="262626"/>
                          </a:solidFill>
                          <a:effectLst/>
                          <a:latin typeface="Times New Roman"/>
                          <a:cs typeface="Times New Roman"/>
                        </a:rPr>
                        <a:t>0.9531</a:t>
                      </a:r>
                      <a:endParaRPr lang="en-US" sz="60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0683" marR="30411" marT="30411" marB="304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2690423"/>
                  </a:ext>
                </a:extLst>
              </a:tr>
              <a:tr h="871240">
                <a:tc>
                  <a:txBody>
                    <a:bodyPr/>
                    <a:lstStyle/>
                    <a:p>
                      <a:pPr marL="0" lvl="0" algn="ctr" defTabSz="432420" rtl="0" eaLnBrk="1" fontAlgn="base" latinLnBrk="0" hangingPunct="1">
                        <a:buNone/>
                      </a:pPr>
                      <a:r>
                        <a:rPr lang="en-US" sz="600" b="1" kern="1200" noProof="0">
                          <a:solidFill>
                            <a:srgbClr val="262626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terrible knock ordered received immediately co...</a:t>
                      </a:r>
                      <a:endParaRPr lang="en-US" sz="600" b="1" kern="1200">
                        <a:solidFill>
                          <a:srgbClr val="262626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50682" marR="30411" marT="30411" marB="30411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b="1">
                          <a:solidFill>
                            <a:srgbClr val="262626"/>
                          </a:solidFill>
                          <a:effectLst/>
                          <a:latin typeface="Times New Roman"/>
                          <a:cs typeface="Times New Roman"/>
                        </a:rPr>
                        <a:t>0.100</a:t>
                      </a:r>
                      <a:endParaRPr lang="en-US" sz="60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0683" marR="30411" marT="30411" marB="304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b="1">
                          <a:solidFill>
                            <a:srgbClr val="262626"/>
                          </a:solidFill>
                          <a:effectLst/>
                          <a:latin typeface="Times New Roman"/>
                          <a:cs typeface="Times New Roman"/>
                        </a:rPr>
                        <a:t>0.100 </a:t>
                      </a:r>
                      <a:endParaRPr lang="en-US" sz="60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0683" marR="30411" marT="30411" marB="304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b="1">
                          <a:solidFill>
                            <a:srgbClr val="262626"/>
                          </a:solidFill>
                          <a:effectLst/>
                          <a:latin typeface="Times New Roman"/>
                          <a:cs typeface="Times New Roman"/>
                        </a:rPr>
                        <a:t>0.799</a:t>
                      </a:r>
                      <a:endParaRPr lang="en-US" sz="60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0683" marR="30411" marT="30411" marB="304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600" b="1">
                          <a:solidFill>
                            <a:srgbClr val="262626"/>
                          </a:solidFill>
                          <a:effectLst/>
                          <a:latin typeface="Times New Roman"/>
                          <a:cs typeface="Times New Roman"/>
                        </a:rPr>
                        <a:t>-0.2500</a:t>
                      </a:r>
                      <a:endParaRPr lang="en-US" sz="60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50683" marR="30411" marT="30411" marB="304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7771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96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64791" cy="3243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2" y="996072"/>
            <a:ext cx="4426597" cy="224877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4791" cy="324485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973" cy="3244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65" y="0"/>
            <a:ext cx="21621" cy="3244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479" y="0"/>
            <a:ext cx="4907929" cy="324485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E18E2-0A05-F5FC-D5AF-D41DA615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50" y="192098"/>
            <a:ext cx="3564249" cy="288916"/>
          </a:xfrm>
        </p:spPr>
        <p:txBody>
          <a:bodyPr lIns="0" tIns="0" rIns="0" bIns="0">
            <a:normAutofit/>
          </a:bodyPr>
          <a:lstStyle/>
          <a:p>
            <a:pPr algn="l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 Question Answering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9D8D-740C-61AB-A243-BB16C636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13" y="481014"/>
            <a:ext cx="2521953" cy="2719386"/>
          </a:xfrm>
        </p:spPr>
        <p:txBody>
          <a:bodyPr lIns="0" tIns="0" rIns="0" bIns="0">
            <a:normAutofit fontScale="92500"/>
          </a:bodyPr>
          <a:lstStyle/>
          <a:p>
            <a:pPr marL="162560" indent="-162560">
              <a:lnSpc>
                <a:spcPct val="110000"/>
              </a:lnSpc>
              <a:buFont typeface="Wingdings"/>
              <a:buChar char="§"/>
            </a:pPr>
            <a:r>
              <a:rPr lang="en-US" sz="700" b="1">
                <a:latin typeface="Times New Roman"/>
              </a:rPr>
              <a:t>Identify FAQs:</a:t>
            </a:r>
            <a:r>
              <a:rPr lang="en-US" sz="700">
                <a:latin typeface="Times New Roman"/>
              </a:rPr>
              <a:t> Team framed 47 Questions</a:t>
            </a:r>
            <a:br>
              <a:rPr lang="en-US" sz="700">
                <a:latin typeface="Times New Roman"/>
              </a:rPr>
            </a:br>
            <a:r>
              <a:rPr lang="en-US" sz="700">
                <a:latin typeface="Times New Roman"/>
              </a:rPr>
              <a:t>Question : </a:t>
            </a:r>
            <a:r>
              <a:rPr lang="en-AU" sz="700">
                <a:latin typeface="Times New Roman"/>
              </a:rPr>
              <a:t>What is the recommended dosage for Turmeric Curcumin?</a:t>
            </a:r>
            <a:br>
              <a:rPr lang="en-AU" sz="700">
                <a:latin typeface="Times New Roman"/>
                <a:ea typeface="+mn-lt"/>
                <a:cs typeface="Times New Roman"/>
              </a:rPr>
            </a:br>
            <a:r>
              <a:rPr lang="en-AU" sz="700">
                <a:latin typeface="Times New Roman"/>
              </a:rPr>
              <a:t>Answers :1. I've been using Turmeric for several years now.</a:t>
            </a:r>
            <a:br>
              <a:rPr lang="en-AU" sz="700">
                <a:latin typeface="Times New Roman"/>
              </a:rPr>
            </a:br>
            <a:r>
              <a:rPr lang="en-AU" sz="700">
                <a:latin typeface="Times New Roman"/>
              </a:rPr>
              <a:t>2. Turmeric and other herbs are an amazing part of feeling good.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en-US" sz="700" b="1">
                <a:latin typeface="Times New Roman"/>
              </a:rPr>
              <a:t>Matching Algorithm Development:</a:t>
            </a:r>
            <a:r>
              <a:rPr lang="en-US" sz="700">
                <a:latin typeface="Times New Roman"/>
              </a:rPr>
              <a:t> Developed a matching algorithm to link questions with answers by extracting relevant keywords from questions and searching for matching sentences in reviews.</a:t>
            </a:r>
            <a:endParaRPr lang="en-US" sz="700">
              <a:latin typeface="Times New Roman"/>
              <a:cs typeface="Times New Roman"/>
            </a:endParaRP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en-US" sz="700" b="1">
                <a:latin typeface="Times New Roman"/>
              </a:rPr>
              <a:t>NLP Techniques:</a:t>
            </a:r>
            <a:r>
              <a:rPr lang="en-US" sz="700">
                <a:latin typeface="Times New Roman"/>
              </a:rPr>
              <a:t> Utilized Natural Language Processing (NLP) techniques to enhance the search mechanism, including keyword extraction, regular expressions, and sentence tokenization (</a:t>
            </a:r>
            <a:r>
              <a:rPr lang="en-US" sz="700" err="1">
                <a:latin typeface="Times New Roman"/>
              </a:rPr>
              <a:t>sent_tokenize</a:t>
            </a:r>
            <a:r>
              <a:rPr lang="en-US" sz="700">
                <a:latin typeface="Times New Roman"/>
              </a:rPr>
              <a:t>, </a:t>
            </a:r>
            <a:r>
              <a:rPr lang="en-US" sz="700" err="1">
                <a:latin typeface="Times New Roman"/>
              </a:rPr>
              <a:t>word_tokenize</a:t>
            </a:r>
            <a:r>
              <a:rPr lang="en-US" sz="700">
                <a:latin typeface="Times New Roman"/>
              </a:rPr>
              <a:t>, </a:t>
            </a:r>
            <a:r>
              <a:rPr lang="en-US" sz="700" err="1">
                <a:latin typeface="Times New Roman"/>
              </a:rPr>
              <a:t>pos_tag</a:t>
            </a:r>
            <a:r>
              <a:rPr lang="en-US" sz="700">
                <a:latin typeface="Times New Roman"/>
              </a:rPr>
              <a:t>), to refine the search process for accurate information retrieval for precise search.</a:t>
            </a:r>
            <a:endParaRPr lang="en-US" sz="700">
              <a:latin typeface="Times New Roman"/>
              <a:cs typeface="Times New Roman"/>
            </a:endParaRP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en-US" sz="700" b="1">
                <a:latin typeface="Times New Roman"/>
              </a:rPr>
              <a:t>Accuracy and Relevance: </a:t>
            </a:r>
            <a:r>
              <a:rPr lang="en-US" sz="700">
                <a:latin typeface="Times New Roman"/>
              </a:rPr>
              <a:t>Evaluated the system's performance using metrics such as precision, recall, F1 score, and accuracy, ensuring the most accurate and relevant responses to user queries.</a:t>
            </a:r>
            <a:endParaRPr lang="en-US" sz="700">
              <a:latin typeface="Times New Roman"/>
              <a:cs typeface="Times New Roman"/>
            </a:endParaRP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en-US" sz="700" b="1">
                <a:latin typeface="Times New Roman"/>
              </a:rPr>
              <a:t>User-Friendly Interface:</a:t>
            </a:r>
            <a:r>
              <a:rPr lang="en-US" sz="700">
                <a:latin typeface="Times New Roman"/>
              </a:rPr>
              <a:t> Designed the system to be user-friendly, allowing users to input questions easily and receive prompt, relevant answers. Can be seamlessly integrated with e-commerce platforms for efficient customer support.</a:t>
            </a:r>
            <a:endParaRPr lang="en-US" sz="70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71991-6393-8F05-ECAB-A57302DF45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8" b="21"/>
          <a:stretch/>
        </p:blipFill>
        <p:spPr>
          <a:xfrm>
            <a:off x="3193023" y="967424"/>
            <a:ext cx="1889121" cy="1310313"/>
          </a:xfrm>
          <a:prstGeom prst="rect">
            <a:avLst/>
          </a:prstGeom>
          <a:ln>
            <a:noFill/>
          </a:ln>
          <a:effectLst>
            <a:innerShdw blurRad="127000">
              <a:schemeClr val="bg1">
                <a:alpha val="90000"/>
              </a:schemeClr>
            </a:innerShd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17" y="-1286"/>
            <a:ext cx="12973" cy="32448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75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dfbfb93-19b6-4985-ac7e-501a37938456}" enabled="0" method="" siteId="{7dfbfb93-19b6-4985-ac7e-501a3793845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1559</Words>
  <Application>Microsoft Macintosh PowerPoint</Application>
  <PresentationFormat>Custom</PresentationFormat>
  <Paragraphs>261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Aptos</vt:lpstr>
      <vt:lpstr>Arial</vt:lpstr>
      <vt:lpstr>Century Schoolbook</vt:lpstr>
      <vt:lpstr>Courier New</vt:lpstr>
      <vt:lpstr>MS Shell Dlg 2</vt:lpstr>
      <vt:lpstr>Times New Roman</vt:lpstr>
      <vt:lpstr>Trebuchet MS</vt:lpstr>
      <vt:lpstr>Wingdings</vt:lpstr>
      <vt:lpstr>Wingdings 3</vt:lpstr>
      <vt:lpstr>Madison</vt:lpstr>
      <vt:lpstr>PowerPoint Presentation</vt:lpstr>
      <vt:lpstr>Agenda</vt:lpstr>
      <vt:lpstr>Project Overview</vt:lpstr>
      <vt:lpstr>Problem Statement</vt:lpstr>
      <vt:lpstr>Dataset Overview </vt:lpstr>
      <vt:lpstr>Project Methodology</vt:lpstr>
      <vt:lpstr>Thematic Analysis for Product Improvement</vt:lpstr>
      <vt:lpstr>Sentiment Analysis</vt:lpstr>
      <vt:lpstr>Simple Question Answering System</vt:lpstr>
      <vt:lpstr>Results Section</vt:lpstr>
      <vt:lpstr>Thematic Analysis Results</vt:lpstr>
      <vt:lpstr>PowerPoint Presentation</vt:lpstr>
      <vt:lpstr>Sentiment Analysis Results</vt:lpstr>
      <vt:lpstr>PowerPoint Presentation</vt:lpstr>
      <vt:lpstr>PowerPoint Presentation</vt:lpstr>
      <vt:lpstr>Question Answering System Results</vt:lpstr>
      <vt:lpstr>PowerPoint Presentation</vt:lpstr>
      <vt:lpstr>Ethical Assessment</vt:lpstr>
      <vt:lpstr>Ethical Assessment - Review Plan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for Customer Insight Analysis - Group Assignment - Trimester 1, 2024</dc:title>
  <dc:creator> Prof. Xiaohui Tao, Dr. Thanveer Shaik, Dr. Patrick Delaney </dc:creator>
  <cp:lastModifiedBy>Resmi Sankar Sreelatha</cp:lastModifiedBy>
  <cp:revision>1</cp:revision>
  <dcterms:created xsi:type="dcterms:W3CDTF">2024-04-25T03:09:13Z</dcterms:created>
  <dcterms:modified xsi:type="dcterms:W3CDTF">2024-05-01T15:56:54Z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2024-04-11T00:00:00Z</vt:filetime>
  </property>
</Properties>
</file>