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90" r:id="rId2"/>
    <p:sldId id="292" r:id="rId3"/>
    <p:sldId id="299" r:id="rId4"/>
    <p:sldId id="291" r:id="rId5"/>
    <p:sldId id="297" r:id="rId6"/>
    <p:sldId id="301" r:id="rId7"/>
    <p:sldId id="302" r:id="rId8"/>
    <p:sldId id="303" r:id="rId9"/>
    <p:sldId id="304" r:id="rId10"/>
  </p:sldIdLst>
  <p:sldSz cx="6858000" cy="5143500"/>
  <p:notesSz cx="6858000" cy="9144000"/>
  <p:embeddedFontLst>
    <p:embeddedFont>
      <p:font typeface="Roboto Condensed Light" panose="02010600030101010101" charset="0"/>
      <p:regular r:id="rId13"/>
      <p:bold r:id="rId14"/>
      <p:italic r:id="rId15"/>
      <p:boldItalic r:id="rId16"/>
    </p:embeddedFont>
    <p:embeddedFont>
      <p:font typeface="Roboto Condensed" panose="02010600030101010101" charset="0"/>
      <p:regular r:id="rId17"/>
      <p:bold r:id="rId18"/>
      <p:italic r:id="rId19"/>
      <p:boldItalic r:id="rId20"/>
    </p:embeddedFont>
    <p:embeddedFont>
      <p:font typeface="Arvo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F3F6F6"/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8FB11D1-C293-4230-9B5A-03B559078FB3}">
  <a:tblStyle styleId="{48FB11D1-C293-4230-9B5A-03B559078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FAD92-EB00-4EEB-AB8F-EF8A7929E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0DFF4-B17D-4088-81D3-44727E1D2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C9DE-46D4-4FA0-B920-77EB819A351C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9E6C-FC55-4637-B72A-1E60C10AF4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861E-9757-4A8F-9E37-35150CA841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67C5-E37F-40BA-A3A5-BDC959BE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6" y="4278348"/>
            <a:ext cx="4110621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3899839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272910" y="2635518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1" y="2924825"/>
            <a:ext cx="4941815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347644" y="2931918"/>
            <a:ext cx="3070800" cy="109903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250"/>
            </a:lvl1pPr>
            <a:lvl2pPr lvl="1" rtl="0">
              <a:spcBef>
                <a:spcPts val="0"/>
              </a:spcBef>
              <a:buSzPct val="100000"/>
              <a:defRPr sz="2250"/>
            </a:lvl2pPr>
            <a:lvl3pPr lvl="2" rtl="0">
              <a:spcBef>
                <a:spcPts val="0"/>
              </a:spcBef>
              <a:buSzPct val="100000"/>
              <a:defRPr sz="2250"/>
            </a:lvl3pPr>
            <a:lvl4pPr lvl="3" rtl="0">
              <a:spcBef>
                <a:spcPts val="0"/>
              </a:spcBef>
              <a:buSzPct val="100000"/>
              <a:defRPr sz="2250"/>
            </a:lvl4pPr>
            <a:lvl5pPr lvl="4" rtl="0">
              <a:spcBef>
                <a:spcPts val="0"/>
              </a:spcBef>
              <a:buSzPct val="100000"/>
              <a:defRPr sz="2250"/>
            </a:lvl5pPr>
            <a:lvl6pPr lvl="5" rtl="0">
              <a:spcBef>
                <a:spcPts val="0"/>
              </a:spcBef>
              <a:buSzPct val="100000"/>
              <a:defRPr sz="2250"/>
            </a:lvl6pPr>
            <a:lvl7pPr lvl="6" rtl="0">
              <a:spcBef>
                <a:spcPts val="0"/>
              </a:spcBef>
              <a:buSzPct val="100000"/>
              <a:defRPr sz="2250"/>
            </a:lvl7pPr>
            <a:lvl8pPr lvl="7" rtl="0">
              <a:spcBef>
                <a:spcPts val="0"/>
              </a:spcBef>
              <a:buSzPct val="100000"/>
              <a:defRPr sz="2250"/>
            </a:lvl8pPr>
            <a:lvl9pPr lvl="8" rtl="0">
              <a:spcBef>
                <a:spcPts val="0"/>
              </a:spcBef>
              <a:buSzPct val="100000"/>
              <a:defRPr sz="225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47644" y="4037998"/>
            <a:ext cx="3070800" cy="7222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22331" y="1202000"/>
            <a:ext cx="3818025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14952" y="1014575"/>
            <a:ext cx="507375" cy="6537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6" y="-2"/>
            <a:ext cx="1652122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grpSp>
        <p:nvGrpSpPr>
          <p:cNvPr id="19" name="Shape 52">
            <a:extLst>
              <a:ext uri="{FF2B5EF4-FFF2-40B4-BE49-F238E27FC236}">
                <a16:creationId xmlns:a16="http://schemas.microsoft.com/office/drawing/2014/main" id="{22232848-EB47-4829-BCBB-3403A13A36BB}"/>
              </a:ext>
            </a:extLst>
          </p:cNvPr>
          <p:cNvGrpSpPr/>
          <p:nvPr userDrawn="1"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20" name="Shape 53">
              <a:extLst>
                <a:ext uri="{FF2B5EF4-FFF2-40B4-BE49-F238E27FC236}">
                  <a16:creationId xmlns:a16="http://schemas.microsoft.com/office/drawing/2014/main" id="{7D7450FD-C85E-44BF-8E17-5A78BA9A1A1D}"/>
                </a:ext>
              </a:extLst>
            </p:cNvPr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21" name="Shape 54">
              <a:extLst>
                <a:ext uri="{FF2B5EF4-FFF2-40B4-BE49-F238E27FC236}">
                  <a16:creationId xmlns:a16="http://schemas.microsoft.com/office/drawing/2014/main" id="{B90ECFBE-4178-4B3D-8FED-0C5AF3198E56}"/>
                </a:ext>
              </a:extLst>
            </p:cNvPr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5" name="Shape 55">
                <a:extLst>
                  <a:ext uri="{FF2B5EF4-FFF2-40B4-BE49-F238E27FC236}">
                    <a16:creationId xmlns:a16="http://schemas.microsoft.com/office/drawing/2014/main" id="{5CC9ED71-163C-489D-BFFE-BB1DB40BFE4F}"/>
                  </a:ext>
                </a:extLst>
              </p:cNvPr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6" name="Shape 56">
                <a:extLst>
                  <a:ext uri="{FF2B5EF4-FFF2-40B4-BE49-F238E27FC236}">
                    <a16:creationId xmlns:a16="http://schemas.microsoft.com/office/drawing/2014/main" id="{0FC9D05B-AE66-4EB8-A7DB-ED4A7365564C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22" name="Shape 57">
              <a:extLst>
                <a:ext uri="{FF2B5EF4-FFF2-40B4-BE49-F238E27FC236}">
                  <a16:creationId xmlns:a16="http://schemas.microsoft.com/office/drawing/2014/main" id="{9449A45A-FED7-4252-954F-FC51A043BC3B}"/>
                </a:ext>
              </a:extLst>
            </p:cNvPr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3" name="Shape 58">
                <a:extLst>
                  <a:ext uri="{FF2B5EF4-FFF2-40B4-BE49-F238E27FC236}">
                    <a16:creationId xmlns:a16="http://schemas.microsoft.com/office/drawing/2014/main" id="{0A311566-60AC-4F47-B934-F1868D5E335C}"/>
                  </a:ext>
                </a:extLst>
              </p:cNvPr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4" name="Shape 59">
                <a:extLst>
                  <a:ext uri="{FF2B5EF4-FFF2-40B4-BE49-F238E27FC236}">
                    <a16:creationId xmlns:a16="http://schemas.microsoft.com/office/drawing/2014/main" id="{26836CE5-D94A-46E2-B402-7CB25222A226}"/>
                  </a:ext>
                </a:extLst>
              </p:cNvPr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7" name="Shape 60">
            <a:extLst>
              <a:ext uri="{FF2B5EF4-FFF2-40B4-BE49-F238E27FC236}">
                <a16:creationId xmlns:a16="http://schemas.microsoft.com/office/drawing/2014/main" id="{35A7CE59-D30E-406F-88F6-B0E2A725E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0DDEA-201A-47B2-8AA8-CB366CFA9B24}"/>
              </a:ext>
            </a:extLst>
          </p:cNvPr>
          <p:cNvSpPr txBox="1"/>
          <p:nvPr userDrawn="1"/>
        </p:nvSpPr>
        <p:spPr>
          <a:xfrm>
            <a:off x="57150" y="150728"/>
            <a:ext cx="1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9800"/>
                </a:solidFill>
                <a:latin typeface="Roboto Condensed" panose="02010600030101010101" charset="0"/>
                <a:ea typeface="Roboto Condensed" panose="02010600030101010101" charset="0"/>
              </a:rPr>
              <a:t>Quiz</a:t>
            </a:r>
          </a:p>
        </p:txBody>
      </p:sp>
      <p:sp>
        <p:nvSpPr>
          <p:cNvPr id="29" name="Shape 79">
            <a:extLst>
              <a:ext uri="{FF2B5EF4-FFF2-40B4-BE49-F238E27FC236}">
                <a16:creationId xmlns:a16="http://schemas.microsoft.com/office/drawing/2014/main" id="{1BF97F87-34D6-4E9D-98BB-04E7A9CFC13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10705" y="670781"/>
            <a:ext cx="5218523" cy="380206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457200">
              <a:spcBef>
                <a:spcPts val="0"/>
              </a:spcBef>
              <a:buClr>
                <a:srgbClr val="FF9800"/>
              </a:buClr>
              <a:buFont typeface="+mj-lt"/>
              <a:buAutoNum type="arabicPeriod"/>
              <a:defRPr sz="1800"/>
            </a:lvl1pPr>
            <a:lvl2pPr marL="285750" lvl="1" indent="-285750"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CN" dirty="0"/>
              <a:t>a</a:t>
            </a:r>
          </a:p>
          <a:p>
            <a:pPr lvl="1"/>
            <a:r>
              <a:rPr lang="en-US" dirty="0"/>
              <a:t>b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3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6" y="-2"/>
            <a:ext cx="1652122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grpSp>
        <p:nvGrpSpPr>
          <p:cNvPr id="19" name="Shape 52">
            <a:extLst>
              <a:ext uri="{FF2B5EF4-FFF2-40B4-BE49-F238E27FC236}">
                <a16:creationId xmlns:a16="http://schemas.microsoft.com/office/drawing/2014/main" id="{22232848-EB47-4829-BCBB-3403A13A36BB}"/>
              </a:ext>
            </a:extLst>
          </p:cNvPr>
          <p:cNvGrpSpPr/>
          <p:nvPr userDrawn="1"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20" name="Shape 53">
              <a:extLst>
                <a:ext uri="{FF2B5EF4-FFF2-40B4-BE49-F238E27FC236}">
                  <a16:creationId xmlns:a16="http://schemas.microsoft.com/office/drawing/2014/main" id="{7D7450FD-C85E-44BF-8E17-5A78BA9A1A1D}"/>
                </a:ext>
              </a:extLst>
            </p:cNvPr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21" name="Shape 54">
              <a:extLst>
                <a:ext uri="{FF2B5EF4-FFF2-40B4-BE49-F238E27FC236}">
                  <a16:creationId xmlns:a16="http://schemas.microsoft.com/office/drawing/2014/main" id="{B90ECFBE-4178-4B3D-8FED-0C5AF3198E56}"/>
                </a:ext>
              </a:extLst>
            </p:cNvPr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5" name="Shape 55">
                <a:extLst>
                  <a:ext uri="{FF2B5EF4-FFF2-40B4-BE49-F238E27FC236}">
                    <a16:creationId xmlns:a16="http://schemas.microsoft.com/office/drawing/2014/main" id="{5CC9ED71-163C-489D-BFFE-BB1DB40BFE4F}"/>
                  </a:ext>
                </a:extLst>
              </p:cNvPr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6" name="Shape 56">
                <a:extLst>
                  <a:ext uri="{FF2B5EF4-FFF2-40B4-BE49-F238E27FC236}">
                    <a16:creationId xmlns:a16="http://schemas.microsoft.com/office/drawing/2014/main" id="{0FC9D05B-AE66-4EB8-A7DB-ED4A7365564C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22" name="Shape 57">
              <a:extLst>
                <a:ext uri="{FF2B5EF4-FFF2-40B4-BE49-F238E27FC236}">
                  <a16:creationId xmlns:a16="http://schemas.microsoft.com/office/drawing/2014/main" id="{9449A45A-FED7-4252-954F-FC51A043BC3B}"/>
                </a:ext>
              </a:extLst>
            </p:cNvPr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3" name="Shape 58">
                <a:extLst>
                  <a:ext uri="{FF2B5EF4-FFF2-40B4-BE49-F238E27FC236}">
                    <a16:creationId xmlns:a16="http://schemas.microsoft.com/office/drawing/2014/main" id="{0A311566-60AC-4F47-B934-F1868D5E335C}"/>
                  </a:ext>
                </a:extLst>
              </p:cNvPr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4" name="Shape 59">
                <a:extLst>
                  <a:ext uri="{FF2B5EF4-FFF2-40B4-BE49-F238E27FC236}">
                    <a16:creationId xmlns:a16="http://schemas.microsoft.com/office/drawing/2014/main" id="{26836CE5-D94A-46E2-B402-7CB25222A226}"/>
                  </a:ext>
                </a:extLst>
              </p:cNvPr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7" name="Shape 60">
            <a:extLst>
              <a:ext uri="{FF2B5EF4-FFF2-40B4-BE49-F238E27FC236}">
                <a16:creationId xmlns:a16="http://schemas.microsoft.com/office/drawing/2014/main" id="{35A7CE59-D30E-406F-88F6-B0E2A725E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0DDEA-201A-47B2-8AA8-CB366CFA9B24}"/>
              </a:ext>
            </a:extLst>
          </p:cNvPr>
          <p:cNvSpPr txBox="1"/>
          <p:nvPr userDrawn="1"/>
        </p:nvSpPr>
        <p:spPr>
          <a:xfrm>
            <a:off x="57150" y="150728"/>
            <a:ext cx="1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9800"/>
                </a:solidFill>
                <a:latin typeface="Roboto Condensed" panose="02010600030101010101" charset="0"/>
                <a:ea typeface="Roboto Condensed" panose="02010600030101010101" charset="0"/>
              </a:rPr>
              <a:t>练习</a:t>
            </a:r>
            <a:endParaRPr lang="en-GB" sz="1800" b="1" dirty="0">
              <a:solidFill>
                <a:srgbClr val="FF9800"/>
              </a:solidFill>
              <a:latin typeface="Roboto Condensed" panose="02010600030101010101" charset="0"/>
              <a:ea typeface="Roboto Condensed" panose="02010600030101010101" charset="0"/>
            </a:endParaRPr>
          </a:p>
        </p:txBody>
      </p:sp>
      <p:sp>
        <p:nvSpPr>
          <p:cNvPr id="29" name="Shape 79">
            <a:extLst>
              <a:ext uri="{FF2B5EF4-FFF2-40B4-BE49-F238E27FC236}">
                <a16:creationId xmlns:a16="http://schemas.microsoft.com/office/drawing/2014/main" id="{1BF97F87-34D6-4E9D-98BB-04E7A9CFC13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10705" y="670781"/>
            <a:ext cx="5218523" cy="380206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457200">
              <a:spcBef>
                <a:spcPts val="0"/>
              </a:spcBef>
              <a:buClr>
                <a:srgbClr val="FF9800"/>
              </a:buClr>
              <a:buFont typeface="+mj-lt"/>
              <a:buAutoNum type="arabicPeriod"/>
              <a:defRPr sz="1800"/>
            </a:lvl1pPr>
            <a:lvl2pPr marL="285750" lvl="1" indent="-285750"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CN" dirty="0"/>
              <a:t>a</a:t>
            </a:r>
          </a:p>
          <a:p>
            <a:pPr lvl="1"/>
            <a:r>
              <a:rPr lang="en-US" dirty="0"/>
              <a:t>b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e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5304323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342900" lvl="0" indent="-342900">
              <a:spcBef>
                <a:spcPts val="0"/>
              </a:spcBef>
              <a:buClr>
                <a:srgbClr val="FF9800"/>
              </a:buClr>
              <a:buFont typeface="Arial" panose="020B0604020202020204" pitchFamily="34" charset="0"/>
              <a:buChar char="•"/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" name="Shape 239">
            <a:extLst>
              <a:ext uri="{FF2B5EF4-FFF2-40B4-BE49-F238E27FC236}">
                <a16:creationId xmlns:a16="http://schemas.microsoft.com/office/drawing/2014/main" id="{0772083B-2494-48B6-AC40-F9787947076F}"/>
              </a:ext>
            </a:extLst>
          </p:cNvPr>
          <p:cNvGrpSpPr/>
          <p:nvPr userDrawn="1"/>
        </p:nvGrpSpPr>
        <p:grpSpPr>
          <a:xfrm>
            <a:off x="198961" y="637111"/>
            <a:ext cx="277128" cy="277128"/>
            <a:chOff x="2594050" y="1631825"/>
            <a:chExt cx="439625" cy="439625"/>
          </a:xfrm>
        </p:grpSpPr>
        <p:sp>
          <p:nvSpPr>
            <p:cNvPr id="22" name="Shape 240">
              <a:extLst>
                <a:ext uri="{FF2B5EF4-FFF2-40B4-BE49-F238E27FC236}">
                  <a16:creationId xmlns:a16="http://schemas.microsoft.com/office/drawing/2014/main" id="{1969184E-3C43-4266-A20E-5325558A69D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" name="Shape 241">
              <a:extLst>
                <a:ext uri="{FF2B5EF4-FFF2-40B4-BE49-F238E27FC236}">
                  <a16:creationId xmlns:a16="http://schemas.microsoft.com/office/drawing/2014/main" id="{4F100AA3-524C-43FA-A17E-05EE4C66454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" name="Shape 242">
              <a:extLst>
                <a:ext uri="{FF2B5EF4-FFF2-40B4-BE49-F238E27FC236}">
                  <a16:creationId xmlns:a16="http://schemas.microsoft.com/office/drawing/2014/main" id="{831FA75E-4C1D-46AE-B4BE-56DCF6E8005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" name="Shape 243">
              <a:extLst>
                <a:ext uri="{FF2B5EF4-FFF2-40B4-BE49-F238E27FC236}">
                  <a16:creationId xmlns:a16="http://schemas.microsoft.com/office/drawing/2014/main" id="{222BA305-E16E-449D-889C-8251CB4ADF1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1049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cap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5304323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342900" lvl="0" indent="-342900">
              <a:spcBef>
                <a:spcPts val="0"/>
              </a:spcBef>
              <a:buClr>
                <a:srgbClr val="FF9800"/>
              </a:buClr>
              <a:buFont typeface="Arial" panose="020B0604020202020204" pitchFamily="34" charset="0"/>
              <a:buChar char="•"/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73EC00-2B62-4573-8321-ADC24B4E5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267" y="663694"/>
            <a:ext cx="194174" cy="2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9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8" r:id="rId6"/>
    <p:sldLayoutId id="2147483659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s.scipy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861-025A-4335-8833-D31E9FB4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科学计算 </a:t>
            </a:r>
            <a:r>
              <a:rPr lang="en-GB" altLang="zh-CN" dirty="0" err="1"/>
              <a:t>Num</a:t>
            </a:r>
            <a:r>
              <a:rPr lang="en-US" altLang="zh-CN" dirty="0"/>
              <a:t>P</a:t>
            </a:r>
            <a:r>
              <a:rPr lang="en-GB" altLang="zh-CN" dirty="0"/>
              <a:t>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0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D044-8B7B-45AC-AA8E-40658351E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000" b="1" dirty="0" err="1"/>
              <a:t>NumPy</a:t>
            </a:r>
            <a:r>
              <a:rPr lang="en-GB" sz="2000" dirty="0"/>
              <a:t> (pronounced /ˈ</a:t>
            </a:r>
            <a:r>
              <a:rPr lang="en-GB" sz="2000" dirty="0" err="1"/>
              <a:t>nʌmpaɪ</a:t>
            </a:r>
            <a:r>
              <a:rPr lang="en-GB" sz="2000" dirty="0"/>
              <a:t>/ (NUM-</a:t>
            </a:r>
            <a:r>
              <a:rPr lang="en-GB" sz="2000" dirty="0" err="1"/>
              <a:t>py</a:t>
            </a:r>
            <a:r>
              <a:rPr lang="en-GB" sz="2000" dirty="0"/>
              <a:t>) or sometimes /ˈ</a:t>
            </a:r>
            <a:r>
              <a:rPr lang="en-GB" sz="2000" dirty="0" err="1"/>
              <a:t>nʌmpi</a:t>
            </a:r>
            <a:r>
              <a:rPr lang="en-GB" sz="2000" dirty="0"/>
              <a:t>/ (NUM-pee)) is a library for the Python programming language, adding support for </a:t>
            </a:r>
            <a:r>
              <a:rPr lang="en-GB" sz="2000" b="1" dirty="0"/>
              <a:t>large, multi-dimensional arrays and matrices</a:t>
            </a:r>
            <a:r>
              <a:rPr lang="en-GB" sz="2000" dirty="0"/>
              <a:t>, along with a large collection of </a:t>
            </a:r>
            <a:r>
              <a:rPr lang="en-GB" sz="2000" b="1" dirty="0"/>
              <a:t>high-level mathematical functions</a:t>
            </a:r>
            <a:r>
              <a:rPr lang="en-GB" sz="2000" dirty="0"/>
              <a:t> to operate on these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403A-B492-4CFD-9F8F-B03C643AC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8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D044-8B7B-45AC-AA8E-40658351E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万物皆向量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403A-B492-4CFD-9F8F-B03C643AC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6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52F6-349C-4C48-B603-D4832896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快速入门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2E150-78F1-467E-9187-177C387B6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3082-CA37-49FB-B2CB-71747CD6B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87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5AEDA-A169-4670-83F9-C5A4A53F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GB" altLang="zh-CN" dirty="0" err="1"/>
              <a:t>NumPy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91FF9-58CD-47BC-BCAC-79C5E2D4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159-E87C-43C9-B68F-178767C30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9068A3-848C-434E-86D8-E86E367A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63887"/>
              </p:ext>
            </p:extLst>
          </p:nvPr>
        </p:nvGraphicFramePr>
        <p:xfrm>
          <a:off x="611188" y="1322425"/>
          <a:ext cx="5218040" cy="3201016"/>
        </p:xfrm>
        <a:graphic>
          <a:graphicData uri="http://schemas.openxmlformats.org/drawingml/2006/table">
            <a:tbl>
              <a:tblPr/>
              <a:tblGrid>
                <a:gridCol w="2609020">
                  <a:extLst>
                    <a:ext uri="{9D8B030D-6E8A-4147-A177-3AD203B41FA5}">
                      <a16:colId xmlns:a16="http://schemas.microsoft.com/office/drawing/2014/main" val="809238363"/>
                    </a:ext>
                  </a:extLst>
                </a:gridCol>
                <a:gridCol w="2609020">
                  <a:extLst>
                    <a:ext uri="{9D8B030D-6E8A-4147-A177-3AD203B41FA5}">
                      <a16:colId xmlns:a16="http://schemas.microsoft.com/office/drawing/2014/main" val="3713281433"/>
                    </a:ext>
                  </a:extLst>
                </a:gridCol>
              </a:tblGrid>
              <a:tr h="1267088">
                <a:tc>
                  <a:txBody>
                    <a:bodyPr/>
                    <a:lstStyle/>
                    <a:p>
                      <a:pPr algn="l"/>
                      <a:r>
                        <a:rPr lang="en-GB" sz="2000" b="1">
                          <a:effectLst/>
                        </a:rPr>
                        <a:t>Python</a:t>
                      </a:r>
                      <a:r>
                        <a:rPr lang="en-GB" sz="2000">
                          <a:effectLst/>
                        </a:rPr>
                        <a:t> objects: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high-level number objects: integers, floating point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containers: lists (costless insertion and append), dictionaries (fast lookup)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22719"/>
                  </a:ext>
                </a:extLst>
              </a:tr>
              <a:tr h="1883337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err="1">
                          <a:effectLst/>
                        </a:rPr>
                        <a:t>NumPy</a:t>
                      </a:r>
                      <a:r>
                        <a:rPr lang="en-GB" sz="2000" dirty="0">
                          <a:effectLst/>
                        </a:rPr>
                        <a:t> provides: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extension package to Python for multi-dimensional arrays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memory-efficient container that provides fast numerical operations (efficiency)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designed for scientific computation (convenience)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Also known as </a:t>
                      </a:r>
                      <a:r>
                        <a:rPr lang="en-GB" sz="1400" i="1" dirty="0">
                          <a:effectLst/>
                        </a:rPr>
                        <a:t>array oriented computing</a:t>
                      </a:r>
                      <a:endParaRPr lang="en-GB" sz="14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9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5AEDA-A169-4670-83F9-C5A4A53F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NumPy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91FF9-58CD-47BC-BCAC-79C5E2D4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获取帮助</a:t>
            </a:r>
            <a:endParaRPr lang="en-GB" u="sng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http://docs.scipy.org/</a:t>
            </a:r>
            <a:endParaRPr lang="en-GB" u="sng" dirty="0"/>
          </a:p>
          <a:p>
            <a:r>
              <a:rPr lang="zh-CN" altLang="en-US" dirty="0"/>
              <a:t>使用</a:t>
            </a:r>
            <a:r>
              <a:rPr lang="en-GB" altLang="zh-CN" dirty="0" err="1"/>
              <a:t>NumPy</a:t>
            </a:r>
            <a:endParaRPr lang="en-GB" altLang="zh-CN" dirty="0"/>
          </a:p>
          <a:p>
            <a:pPr lvl="1"/>
            <a:endParaRPr lang="en-GB" altLang="zh-CN" dirty="0"/>
          </a:p>
          <a:p>
            <a:r>
              <a:rPr lang="zh-CN" altLang="en-US" dirty="0"/>
              <a:t>例子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159-E87C-43C9-B68F-178767C30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5C18B-FC3C-4555-975C-86D533AD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0" y="3853752"/>
            <a:ext cx="25050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00446-FB06-4D7B-9F7E-7B557DAD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80" y="3034521"/>
            <a:ext cx="2057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GB" altLang="zh-CN" dirty="0"/>
              <a:t>Array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手动创建数组</a:t>
            </a:r>
            <a:endParaRPr lang="en-GB" altLang="zh-CN" dirty="0"/>
          </a:p>
          <a:p>
            <a:r>
              <a:rPr lang="zh-CN" altLang="en-US" dirty="0"/>
              <a:t>使用函数创建数组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8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640EA-6F30-43F5-BEAA-92C9883AE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0573"/>
              </p:ext>
            </p:extLst>
          </p:nvPr>
        </p:nvGraphicFramePr>
        <p:xfrm>
          <a:off x="610704" y="1327350"/>
          <a:ext cx="5218524" cy="3145501"/>
        </p:xfrm>
        <a:graphic>
          <a:graphicData uri="http://schemas.openxmlformats.org/drawingml/2006/table">
            <a:tbl>
              <a:tblPr/>
              <a:tblGrid>
                <a:gridCol w="985183">
                  <a:extLst>
                    <a:ext uri="{9D8B030D-6E8A-4147-A177-3AD203B41FA5}">
                      <a16:colId xmlns:a16="http://schemas.microsoft.com/office/drawing/2014/main" val="1392955481"/>
                    </a:ext>
                  </a:extLst>
                </a:gridCol>
                <a:gridCol w="4233341">
                  <a:extLst>
                    <a:ext uri="{9D8B030D-6E8A-4147-A177-3AD203B41FA5}">
                      <a16:colId xmlns:a16="http://schemas.microsoft.com/office/drawing/2014/main" val="968342027"/>
                    </a:ext>
                  </a:extLst>
                </a:gridCol>
              </a:tblGrid>
              <a:tr h="564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Common</a:t>
                      </a:r>
                      <a:endParaRPr lang="en-GB" sz="12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int64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float64</a:t>
                      </a:r>
                      <a:endParaRPr lang="en-GB" sz="12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47950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Complex: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d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2j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4j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5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6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1j</a:t>
                      </a:r>
                      <a:r>
                        <a:rPr lang="en-GB" sz="1200" dirty="0">
                          <a:effectLst/>
                        </a:rPr>
                        <a:t>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d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('complex128')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36384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Bool: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e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False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False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GB" sz="1200" dirty="0">
                          <a:effectLst/>
                        </a:rPr>
                        <a:t>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e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('bool')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11712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Strings: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f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'Bonjour'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'Hello'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'Hallo'</a:t>
                      </a:r>
                      <a:r>
                        <a:rPr lang="en-GB" sz="1200" dirty="0">
                          <a:effectLst/>
                        </a:rPr>
                        <a:t>,])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f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i="1" dirty="0">
                          <a:solidFill>
                            <a:srgbClr val="408090"/>
                          </a:solidFill>
                          <a:effectLst/>
                        </a:rPr>
                        <a:t># &lt;--- strings containing max. 7 letters </a:t>
                      </a:r>
                      <a:endParaRPr lang="en-GB" sz="1200" dirty="0">
                        <a:effectLst/>
                      </a:endParaRP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('S7')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12791"/>
                  </a:ext>
                </a:extLst>
              </a:tr>
              <a:tr h="78918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Much more: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int32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int64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uint32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uint64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78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1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索引与切割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保留了</a:t>
            </a:r>
            <a:r>
              <a:rPr lang="en-GB" altLang="zh-CN" dirty="0"/>
              <a:t>Python</a:t>
            </a:r>
            <a:r>
              <a:rPr lang="zh-CN" altLang="en-US" dirty="0"/>
              <a:t>中索引切割操作</a:t>
            </a:r>
            <a:endParaRPr lang="en-GB" altLang="zh-CN" dirty="0"/>
          </a:p>
          <a:p>
            <a:r>
              <a:rPr lang="zh-CN" altLang="en-US" dirty="0"/>
              <a:t>加入了额外针对多维数组的索引与切割</a:t>
            </a:r>
            <a:r>
              <a:rPr lang="zh-CN" altLang="en-US"/>
              <a:t>功能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0308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294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 Light</vt:lpstr>
      <vt:lpstr>Roboto Condensed</vt:lpstr>
      <vt:lpstr>Arial</vt:lpstr>
      <vt:lpstr>Courier New</vt:lpstr>
      <vt:lpstr>Arvo</vt:lpstr>
      <vt:lpstr>Salerio template</vt:lpstr>
      <vt:lpstr>科学计算 NumPy </vt:lpstr>
      <vt:lpstr>PowerPoint Presentation</vt:lpstr>
      <vt:lpstr>PowerPoint Presentation</vt:lpstr>
      <vt:lpstr>NumPy快速入门</vt:lpstr>
      <vt:lpstr>为什么使用NumPy</vt:lpstr>
      <vt:lpstr>NumPy</vt:lpstr>
      <vt:lpstr>数组 Array</vt:lpstr>
      <vt:lpstr>基本数据类型</vt:lpstr>
      <vt:lpstr>索引与切割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iota</dc:creator>
  <cp:lastModifiedBy>x</cp:lastModifiedBy>
  <cp:revision>244</cp:revision>
  <cp:lastPrinted>2017-10-10T09:02:23Z</cp:lastPrinted>
  <dcterms:modified xsi:type="dcterms:W3CDTF">2017-11-04T01:53:29Z</dcterms:modified>
</cp:coreProperties>
</file>