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290" r:id="rId2"/>
    <p:sldId id="292" r:id="rId3"/>
    <p:sldId id="299" r:id="rId4"/>
    <p:sldId id="291" r:id="rId5"/>
    <p:sldId id="297" r:id="rId6"/>
    <p:sldId id="301" r:id="rId7"/>
    <p:sldId id="302" r:id="rId8"/>
    <p:sldId id="303" r:id="rId9"/>
    <p:sldId id="304" r:id="rId10"/>
    <p:sldId id="307" r:id="rId11"/>
    <p:sldId id="308" r:id="rId12"/>
    <p:sldId id="306" r:id="rId13"/>
    <p:sldId id="311" r:id="rId14"/>
    <p:sldId id="313" r:id="rId15"/>
    <p:sldId id="314" r:id="rId16"/>
    <p:sldId id="312" r:id="rId17"/>
    <p:sldId id="309" r:id="rId18"/>
  </p:sldIdLst>
  <p:sldSz cx="6858000" cy="5143500"/>
  <p:notesSz cx="6858000" cy="9144000"/>
  <p:embeddedFontLst>
    <p:embeddedFont>
      <p:font typeface="Roboto Condensed Light" panose="02010600030101010101" charset="0"/>
      <p:regular r:id="rId21"/>
      <p:bold r:id="rId22"/>
      <p:italic r:id="rId23"/>
      <p:boldItalic r:id="rId24"/>
    </p:embeddedFont>
    <p:embeddedFont>
      <p:font typeface="Arvo" panose="02010600030101010101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Roboto Condensed" panose="02010600030101010101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  <a:srgbClr val="F3F6F6"/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8FB11D1-C293-4230-9B5A-03B559078FB3}">
  <a:tblStyle styleId="{48FB11D1-C293-4230-9B5A-03B559078F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2FAD92-EB00-4EEB-AB8F-EF8A7929E5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0DFF4-B17D-4088-81D3-44727E1D2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C9DE-46D4-4FA0-B920-77EB819A351C}" type="datetimeFigureOut">
              <a:rPr lang="en-GB" smtClean="0"/>
              <a:t>05/11/2017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99E6C-FC55-4637-B72A-1E60C10AF4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8861E-9757-4A8F-9E37-35150CA841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F67C5-E37F-40BA-A3A5-BDC959BE3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697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658362" y="657775"/>
            <a:ext cx="974475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2" y="-7088"/>
            <a:ext cx="6496049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6635626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2757926" y="4278348"/>
            <a:ext cx="4110621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514352" y="1090750"/>
            <a:ext cx="3899839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272910" y="2635518"/>
            <a:ext cx="6669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2" y="-7088"/>
            <a:ext cx="6496049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1" y="2924825"/>
            <a:ext cx="4941815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5210133" y="4472722"/>
            <a:ext cx="1652122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347644" y="2931918"/>
            <a:ext cx="3070800" cy="109903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250"/>
            </a:lvl1pPr>
            <a:lvl2pPr lvl="1" rtl="0">
              <a:spcBef>
                <a:spcPts val="0"/>
              </a:spcBef>
              <a:buSzPct val="100000"/>
              <a:defRPr sz="2250"/>
            </a:lvl2pPr>
            <a:lvl3pPr lvl="2" rtl="0">
              <a:spcBef>
                <a:spcPts val="0"/>
              </a:spcBef>
              <a:buSzPct val="100000"/>
              <a:defRPr sz="2250"/>
            </a:lvl3pPr>
            <a:lvl4pPr lvl="3" rtl="0">
              <a:spcBef>
                <a:spcPts val="0"/>
              </a:spcBef>
              <a:buSzPct val="100000"/>
              <a:defRPr sz="2250"/>
            </a:lvl4pPr>
            <a:lvl5pPr lvl="4" rtl="0">
              <a:spcBef>
                <a:spcPts val="0"/>
              </a:spcBef>
              <a:buSzPct val="100000"/>
              <a:defRPr sz="2250"/>
            </a:lvl5pPr>
            <a:lvl6pPr lvl="5" rtl="0">
              <a:spcBef>
                <a:spcPts val="0"/>
              </a:spcBef>
              <a:buSzPct val="100000"/>
              <a:defRPr sz="2250"/>
            </a:lvl6pPr>
            <a:lvl7pPr lvl="6" rtl="0">
              <a:spcBef>
                <a:spcPts val="0"/>
              </a:spcBef>
              <a:buSzPct val="100000"/>
              <a:defRPr sz="2250"/>
            </a:lvl7pPr>
            <a:lvl8pPr lvl="7" rtl="0">
              <a:spcBef>
                <a:spcPts val="0"/>
              </a:spcBef>
              <a:buSzPct val="100000"/>
              <a:defRPr sz="2250"/>
            </a:lvl8pPr>
            <a:lvl9pPr lvl="8" rtl="0">
              <a:spcBef>
                <a:spcPts val="0"/>
              </a:spcBef>
              <a:buSzPct val="100000"/>
              <a:defRPr sz="225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347644" y="4037998"/>
            <a:ext cx="3070800" cy="72225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1500">
                <a:solidFill>
                  <a:srgbClr val="FF9800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658362" y="657775"/>
            <a:ext cx="974475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2" y="-7088"/>
            <a:ext cx="6496049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0" y="1090762"/>
            <a:ext cx="6635626" cy="2961974"/>
            <a:chOff x="-8178042" y="-4493254"/>
            <a:chExt cx="19483597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22331" y="1202000"/>
            <a:ext cx="3818025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225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14952" y="1014575"/>
            <a:ext cx="507375" cy="653700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54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5210133" y="4472722"/>
            <a:ext cx="1652122" cy="670794"/>
            <a:chOff x="5575241" y="4472722"/>
            <a:chExt cx="2202829" cy="670794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 rot="10800000">
            <a:off x="-6" y="-2"/>
            <a:ext cx="1652122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grpSp>
        <p:nvGrpSpPr>
          <p:cNvPr id="19" name="Shape 52">
            <a:extLst>
              <a:ext uri="{FF2B5EF4-FFF2-40B4-BE49-F238E27FC236}">
                <a16:creationId xmlns:a16="http://schemas.microsoft.com/office/drawing/2014/main" id="{22232848-EB47-4829-BCBB-3403A13A36BB}"/>
              </a:ext>
            </a:extLst>
          </p:cNvPr>
          <p:cNvGrpSpPr/>
          <p:nvPr userDrawn="1"/>
        </p:nvGrpSpPr>
        <p:grpSpPr>
          <a:xfrm>
            <a:off x="5210133" y="4472722"/>
            <a:ext cx="1652122" cy="670794"/>
            <a:chOff x="5575241" y="4472722"/>
            <a:chExt cx="2202829" cy="670794"/>
          </a:xfrm>
        </p:grpSpPr>
        <p:sp>
          <p:nvSpPr>
            <p:cNvPr id="20" name="Shape 53">
              <a:extLst>
                <a:ext uri="{FF2B5EF4-FFF2-40B4-BE49-F238E27FC236}">
                  <a16:creationId xmlns:a16="http://schemas.microsoft.com/office/drawing/2014/main" id="{7D7450FD-C85E-44BF-8E17-5A78BA9A1A1D}"/>
                </a:ext>
              </a:extLst>
            </p:cNvPr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21" name="Shape 54">
              <a:extLst>
                <a:ext uri="{FF2B5EF4-FFF2-40B4-BE49-F238E27FC236}">
                  <a16:creationId xmlns:a16="http://schemas.microsoft.com/office/drawing/2014/main" id="{B90ECFBE-4178-4B3D-8FED-0C5AF3198E56}"/>
                </a:ext>
              </a:extLst>
            </p:cNvPr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25" name="Shape 55">
                <a:extLst>
                  <a:ext uri="{FF2B5EF4-FFF2-40B4-BE49-F238E27FC236}">
                    <a16:creationId xmlns:a16="http://schemas.microsoft.com/office/drawing/2014/main" id="{5CC9ED71-163C-489D-BFFE-BB1DB40BFE4F}"/>
                  </a:ext>
                </a:extLst>
              </p:cNvPr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26" name="Shape 56">
                <a:extLst>
                  <a:ext uri="{FF2B5EF4-FFF2-40B4-BE49-F238E27FC236}">
                    <a16:creationId xmlns:a16="http://schemas.microsoft.com/office/drawing/2014/main" id="{0FC9D05B-AE66-4EB8-A7DB-ED4A7365564C}"/>
                  </a:ext>
                </a:extLst>
              </p:cNvPr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22" name="Shape 57">
              <a:extLst>
                <a:ext uri="{FF2B5EF4-FFF2-40B4-BE49-F238E27FC236}">
                  <a16:creationId xmlns:a16="http://schemas.microsoft.com/office/drawing/2014/main" id="{9449A45A-FED7-4252-954F-FC51A043BC3B}"/>
                </a:ext>
              </a:extLst>
            </p:cNvPr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23" name="Shape 58">
                <a:extLst>
                  <a:ext uri="{FF2B5EF4-FFF2-40B4-BE49-F238E27FC236}">
                    <a16:creationId xmlns:a16="http://schemas.microsoft.com/office/drawing/2014/main" id="{0A311566-60AC-4F47-B934-F1868D5E335C}"/>
                  </a:ext>
                </a:extLst>
              </p:cNvPr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24" name="Shape 59">
                <a:extLst>
                  <a:ext uri="{FF2B5EF4-FFF2-40B4-BE49-F238E27FC236}">
                    <a16:creationId xmlns:a16="http://schemas.microsoft.com/office/drawing/2014/main" id="{26836CE5-D94A-46E2-B402-7CB25222A226}"/>
                  </a:ext>
                </a:extLst>
              </p:cNvPr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27" name="Shape 60">
            <a:extLst>
              <a:ext uri="{FF2B5EF4-FFF2-40B4-BE49-F238E27FC236}">
                <a16:creationId xmlns:a16="http://schemas.microsoft.com/office/drawing/2014/main" id="{35A7CE59-D30E-406F-88F6-B0E2A725EA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0DDEA-201A-47B2-8AA8-CB366CFA9B24}"/>
              </a:ext>
            </a:extLst>
          </p:cNvPr>
          <p:cNvSpPr txBox="1"/>
          <p:nvPr userDrawn="1"/>
        </p:nvSpPr>
        <p:spPr>
          <a:xfrm>
            <a:off x="57150" y="150728"/>
            <a:ext cx="129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FF9800"/>
                </a:solidFill>
                <a:latin typeface="Roboto Condensed" panose="02010600030101010101" charset="0"/>
                <a:ea typeface="Roboto Condensed" panose="02010600030101010101" charset="0"/>
              </a:rPr>
              <a:t>Quiz</a:t>
            </a:r>
          </a:p>
        </p:txBody>
      </p:sp>
      <p:sp>
        <p:nvSpPr>
          <p:cNvPr id="29" name="Shape 79">
            <a:extLst>
              <a:ext uri="{FF2B5EF4-FFF2-40B4-BE49-F238E27FC236}">
                <a16:creationId xmlns:a16="http://schemas.microsoft.com/office/drawing/2014/main" id="{1BF97F87-34D6-4E9D-98BB-04E7A9CFC137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10705" y="670781"/>
            <a:ext cx="5218523" cy="380206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457200">
              <a:spcBef>
                <a:spcPts val="0"/>
              </a:spcBef>
              <a:buClr>
                <a:srgbClr val="FF9800"/>
              </a:buClr>
              <a:buFont typeface="+mj-lt"/>
              <a:buAutoNum type="arabicPeriod"/>
              <a:defRPr sz="1800"/>
            </a:lvl1pPr>
            <a:lvl2pPr marL="285750" lvl="1" indent="-285750"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zh-CN" dirty="0"/>
              <a:t>a</a:t>
            </a:r>
          </a:p>
          <a:p>
            <a:pPr lvl="1"/>
            <a:r>
              <a:rPr lang="en-US" dirty="0"/>
              <a:t>b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336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 rot="10800000">
            <a:off x="-6" y="-2"/>
            <a:ext cx="1652122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grpSp>
        <p:nvGrpSpPr>
          <p:cNvPr id="19" name="Shape 52">
            <a:extLst>
              <a:ext uri="{FF2B5EF4-FFF2-40B4-BE49-F238E27FC236}">
                <a16:creationId xmlns:a16="http://schemas.microsoft.com/office/drawing/2014/main" id="{22232848-EB47-4829-BCBB-3403A13A36BB}"/>
              </a:ext>
            </a:extLst>
          </p:cNvPr>
          <p:cNvGrpSpPr/>
          <p:nvPr userDrawn="1"/>
        </p:nvGrpSpPr>
        <p:grpSpPr>
          <a:xfrm>
            <a:off x="5210133" y="4472722"/>
            <a:ext cx="1652122" cy="670794"/>
            <a:chOff x="5575241" y="4472722"/>
            <a:chExt cx="2202829" cy="670794"/>
          </a:xfrm>
        </p:grpSpPr>
        <p:sp>
          <p:nvSpPr>
            <p:cNvPr id="20" name="Shape 53">
              <a:extLst>
                <a:ext uri="{FF2B5EF4-FFF2-40B4-BE49-F238E27FC236}">
                  <a16:creationId xmlns:a16="http://schemas.microsoft.com/office/drawing/2014/main" id="{7D7450FD-C85E-44BF-8E17-5A78BA9A1A1D}"/>
                </a:ext>
              </a:extLst>
            </p:cNvPr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21" name="Shape 54">
              <a:extLst>
                <a:ext uri="{FF2B5EF4-FFF2-40B4-BE49-F238E27FC236}">
                  <a16:creationId xmlns:a16="http://schemas.microsoft.com/office/drawing/2014/main" id="{B90ECFBE-4178-4B3D-8FED-0C5AF3198E56}"/>
                </a:ext>
              </a:extLst>
            </p:cNvPr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25" name="Shape 55">
                <a:extLst>
                  <a:ext uri="{FF2B5EF4-FFF2-40B4-BE49-F238E27FC236}">
                    <a16:creationId xmlns:a16="http://schemas.microsoft.com/office/drawing/2014/main" id="{5CC9ED71-163C-489D-BFFE-BB1DB40BFE4F}"/>
                  </a:ext>
                </a:extLst>
              </p:cNvPr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26" name="Shape 56">
                <a:extLst>
                  <a:ext uri="{FF2B5EF4-FFF2-40B4-BE49-F238E27FC236}">
                    <a16:creationId xmlns:a16="http://schemas.microsoft.com/office/drawing/2014/main" id="{0FC9D05B-AE66-4EB8-A7DB-ED4A7365564C}"/>
                  </a:ext>
                </a:extLst>
              </p:cNvPr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22" name="Shape 57">
              <a:extLst>
                <a:ext uri="{FF2B5EF4-FFF2-40B4-BE49-F238E27FC236}">
                  <a16:creationId xmlns:a16="http://schemas.microsoft.com/office/drawing/2014/main" id="{9449A45A-FED7-4252-954F-FC51A043BC3B}"/>
                </a:ext>
              </a:extLst>
            </p:cNvPr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23" name="Shape 58">
                <a:extLst>
                  <a:ext uri="{FF2B5EF4-FFF2-40B4-BE49-F238E27FC236}">
                    <a16:creationId xmlns:a16="http://schemas.microsoft.com/office/drawing/2014/main" id="{0A311566-60AC-4F47-B934-F1868D5E335C}"/>
                  </a:ext>
                </a:extLst>
              </p:cNvPr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24" name="Shape 59">
                <a:extLst>
                  <a:ext uri="{FF2B5EF4-FFF2-40B4-BE49-F238E27FC236}">
                    <a16:creationId xmlns:a16="http://schemas.microsoft.com/office/drawing/2014/main" id="{26836CE5-D94A-46E2-B402-7CB25222A226}"/>
                  </a:ext>
                </a:extLst>
              </p:cNvPr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27" name="Shape 60">
            <a:extLst>
              <a:ext uri="{FF2B5EF4-FFF2-40B4-BE49-F238E27FC236}">
                <a16:creationId xmlns:a16="http://schemas.microsoft.com/office/drawing/2014/main" id="{35A7CE59-D30E-406F-88F6-B0E2A725EA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0DDEA-201A-47B2-8AA8-CB366CFA9B24}"/>
              </a:ext>
            </a:extLst>
          </p:cNvPr>
          <p:cNvSpPr txBox="1"/>
          <p:nvPr userDrawn="1"/>
        </p:nvSpPr>
        <p:spPr>
          <a:xfrm>
            <a:off x="57150" y="150728"/>
            <a:ext cx="129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FF9800"/>
                </a:solidFill>
                <a:latin typeface="Roboto Condensed" panose="02010600030101010101" charset="0"/>
                <a:ea typeface="Roboto Condensed" panose="02010600030101010101" charset="0"/>
              </a:rPr>
              <a:t>练习</a:t>
            </a:r>
            <a:endParaRPr lang="en-GB" sz="1800" b="1" dirty="0">
              <a:solidFill>
                <a:srgbClr val="FF9800"/>
              </a:solidFill>
              <a:latin typeface="Roboto Condensed" panose="02010600030101010101" charset="0"/>
              <a:ea typeface="Roboto Condensed" panose="02010600030101010101" charset="0"/>
            </a:endParaRPr>
          </a:p>
        </p:txBody>
      </p:sp>
      <p:sp>
        <p:nvSpPr>
          <p:cNvPr id="29" name="Shape 79">
            <a:extLst>
              <a:ext uri="{FF2B5EF4-FFF2-40B4-BE49-F238E27FC236}">
                <a16:creationId xmlns:a16="http://schemas.microsoft.com/office/drawing/2014/main" id="{1BF97F87-34D6-4E9D-98BB-04E7A9CFC137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10705" y="670781"/>
            <a:ext cx="5218523" cy="380206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457200">
              <a:spcBef>
                <a:spcPts val="0"/>
              </a:spcBef>
              <a:buClr>
                <a:srgbClr val="FF9800"/>
              </a:buClr>
              <a:buFont typeface="+mj-lt"/>
              <a:buAutoNum type="arabicPeriod"/>
              <a:defRPr sz="1800"/>
            </a:lvl1pPr>
            <a:lvl2pPr marL="285750" lvl="1" indent="-285750">
              <a:spcBef>
                <a:spcPts val="0"/>
              </a:spcBef>
              <a:buFont typeface="Courier New" panose="02070309020205020404" pitchFamily="49" charset="0"/>
              <a:buChar char="o"/>
              <a:defRPr sz="16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zh-CN" dirty="0"/>
              <a:t>a</a:t>
            </a:r>
          </a:p>
          <a:p>
            <a:pPr lvl="1"/>
            <a:r>
              <a:rPr lang="en-US" dirty="0"/>
              <a:t>b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Ke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5304323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5210133" y="4472722"/>
            <a:ext cx="1652122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41193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10705" y="1327350"/>
            <a:ext cx="5218523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342900" lvl="0" indent="-342900">
              <a:spcBef>
                <a:spcPts val="0"/>
              </a:spcBef>
              <a:buClr>
                <a:srgbClr val="FF9800"/>
              </a:buClr>
              <a:buFont typeface="Arial" panose="020B0604020202020204" pitchFamily="34" charset="0"/>
              <a:buChar char="•"/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21" name="Shape 239">
            <a:extLst>
              <a:ext uri="{FF2B5EF4-FFF2-40B4-BE49-F238E27FC236}">
                <a16:creationId xmlns:a16="http://schemas.microsoft.com/office/drawing/2014/main" id="{0772083B-2494-48B6-AC40-F9787947076F}"/>
              </a:ext>
            </a:extLst>
          </p:cNvPr>
          <p:cNvGrpSpPr/>
          <p:nvPr userDrawn="1"/>
        </p:nvGrpSpPr>
        <p:grpSpPr>
          <a:xfrm>
            <a:off x="198961" y="637111"/>
            <a:ext cx="277128" cy="277128"/>
            <a:chOff x="2594050" y="1631825"/>
            <a:chExt cx="439625" cy="439625"/>
          </a:xfrm>
        </p:grpSpPr>
        <p:sp>
          <p:nvSpPr>
            <p:cNvPr id="22" name="Shape 240">
              <a:extLst>
                <a:ext uri="{FF2B5EF4-FFF2-40B4-BE49-F238E27FC236}">
                  <a16:creationId xmlns:a16="http://schemas.microsoft.com/office/drawing/2014/main" id="{1969184E-3C43-4266-A20E-5325558A69D4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3" name="Shape 241">
              <a:extLst>
                <a:ext uri="{FF2B5EF4-FFF2-40B4-BE49-F238E27FC236}">
                  <a16:creationId xmlns:a16="http://schemas.microsoft.com/office/drawing/2014/main" id="{4F100AA3-524C-43FA-A17E-05EE4C664548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4" name="Shape 242">
              <a:extLst>
                <a:ext uri="{FF2B5EF4-FFF2-40B4-BE49-F238E27FC236}">
                  <a16:creationId xmlns:a16="http://schemas.microsoft.com/office/drawing/2014/main" id="{831FA75E-4C1D-46AE-B4BE-56DCF6E8005F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" name="Shape 243">
              <a:extLst>
                <a:ext uri="{FF2B5EF4-FFF2-40B4-BE49-F238E27FC236}">
                  <a16:creationId xmlns:a16="http://schemas.microsoft.com/office/drawing/2014/main" id="{222BA305-E16E-449D-889C-8251CB4ADF1C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110496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cap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5304323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5210133" y="4472722"/>
            <a:ext cx="1652122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1050"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1050"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41193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10705" y="1327350"/>
            <a:ext cx="5218523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342900" lvl="0" indent="-342900">
              <a:spcBef>
                <a:spcPts val="0"/>
              </a:spcBef>
              <a:buClr>
                <a:srgbClr val="FF9800"/>
              </a:buClr>
              <a:buFont typeface="Arial" panose="020B0604020202020204" pitchFamily="34" charset="0"/>
              <a:buChar char="•"/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73EC00-2B62-4573-8321-ADC24B4E59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8267" y="663694"/>
            <a:ext cx="194174" cy="2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8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0706" y="1327350"/>
            <a:ext cx="459945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9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61" r:id="rId5"/>
    <p:sldLayoutId id="2147483658" r:id="rId6"/>
    <p:sldLayoutId id="2147483659" r:id="rId7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user/quickstart.html#the-basics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user/quickstart.html#the-basic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ocs.scipy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E861-025A-4335-8833-D31E9FB4F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科学计算 </a:t>
            </a:r>
            <a:r>
              <a:rPr lang="en-GB" altLang="zh-CN" dirty="0" err="1"/>
              <a:t>Num</a:t>
            </a:r>
            <a:r>
              <a:rPr lang="en-US" altLang="zh-CN" dirty="0"/>
              <a:t>P</a:t>
            </a:r>
            <a:r>
              <a:rPr lang="en-GB" altLang="zh-CN" dirty="0"/>
              <a:t>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90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2841-F1A7-4BFE-BAE2-7FE635D9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轴</a:t>
            </a:r>
            <a:r>
              <a:rPr lang="en-US" altLang="zh-CN" dirty="0"/>
              <a:t>, </a:t>
            </a:r>
            <a:r>
              <a:rPr lang="zh-CN" altLang="en-US" dirty="0"/>
              <a:t>维度和形状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7BDD6-C5C5-472E-A560-0B71F2D7D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NumPy</a:t>
            </a:r>
            <a:r>
              <a:rPr lang="zh-CN" altLang="en-US" dirty="0"/>
              <a:t>中多维数组中</a:t>
            </a:r>
            <a:r>
              <a:rPr lang="en-US" altLang="zh-CN" dirty="0"/>
              <a:t>, </a:t>
            </a:r>
            <a:r>
              <a:rPr lang="zh-CN" altLang="en-US" dirty="0"/>
              <a:t>维度</a:t>
            </a:r>
            <a:r>
              <a:rPr lang="en-GB" altLang="zh-CN" dirty="0"/>
              <a:t>(dimensionality)</a:t>
            </a:r>
            <a:r>
              <a:rPr lang="en-US" altLang="zh-CN" dirty="0"/>
              <a:t>, </a:t>
            </a:r>
            <a:r>
              <a:rPr lang="zh-CN" altLang="en-US" dirty="0"/>
              <a:t>轴</a:t>
            </a:r>
            <a:r>
              <a:rPr lang="en-GB" altLang="zh-CN" dirty="0"/>
              <a:t>(axis)</a:t>
            </a:r>
            <a:r>
              <a:rPr lang="zh-CN" altLang="en-US" dirty="0"/>
              <a:t>和形状</a:t>
            </a:r>
            <a:r>
              <a:rPr lang="en-GB" altLang="zh-CN" dirty="0"/>
              <a:t>(shape) </a:t>
            </a:r>
            <a:r>
              <a:rPr lang="zh-CN" altLang="en-US" dirty="0"/>
              <a:t>是三个关系紧密的概念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B83-C6A3-4223-ACA0-C38CDD807C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283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72C7-04FA-4616-9FCF-961035E5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Axis?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E7B1B-387B-4B06-90FB-D8D64F07E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1942 June, in black are territories controlled by the Axis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8B66A-D323-4885-A72C-E83AAFEAF4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5122" name="Picture 2" descr="https://upload.wikimedia.org/wikipedia/commons/2/2e/Ww2_allied_axis_1942_jun.png">
            <a:extLst>
              <a:ext uri="{FF2B5EF4-FFF2-40B4-BE49-F238E27FC236}">
                <a16:creationId xmlns:a16="http://schemas.microsoft.com/office/drawing/2014/main" id="{35B0F466-505D-4C32-AC09-2277D2471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91" y="2129941"/>
            <a:ext cx="5521750" cy="234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31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6ABE-6745-49C4-9C2F-48ACF367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轴</a:t>
            </a:r>
            <a:r>
              <a:rPr lang="en-GB" altLang="zh-CN" dirty="0"/>
              <a:t>/</a:t>
            </a:r>
            <a:r>
              <a:rPr lang="en-GB" dirty="0"/>
              <a:t>axis/axes </a:t>
            </a:r>
            <a:r>
              <a:rPr lang="zh-CN" altLang="en-US" dirty="0"/>
              <a:t>和 维度</a:t>
            </a:r>
            <a:r>
              <a:rPr lang="en-GB" altLang="zh-CN" dirty="0"/>
              <a:t>/dimensionality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0B72A-16EC-404F-A613-DBC702A31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705" y="1327350"/>
            <a:ext cx="5218523" cy="3145500"/>
          </a:xfrm>
        </p:spPr>
        <p:txBody>
          <a:bodyPr/>
          <a:lstStyle/>
          <a:p>
            <a:r>
              <a:rPr lang="zh-CN" altLang="en-US" sz="1800" dirty="0"/>
              <a:t>数学和物理中</a:t>
            </a:r>
            <a:r>
              <a:rPr lang="en-US" altLang="zh-CN" sz="1800" dirty="0"/>
              <a:t>, </a:t>
            </a:r>
            <a:r>
              <a:rPr lang="zh-CN" altLang="en-US" sz="1800" dirty="0"/>
              <a:t>维度</a:t>
            </a:r>
            <a:r>
              <a:rPr lang="en-GB" altLang="zh-CN" sz="1800" dirty="0"/>
              <a:t>/dimensionality</a:t>
            </a:r>
            <a:r>
              <a:rPr lang="zh-CN" altLang="en-US" sz="1800" dirty="0"/>
              <a:t>可理解为在某个空间里表示一个点所需的最少坐标个数</a:t>
            </a:r>
            <a:endParaRPr lang="en-GB" sz="1800" dirty="0"/>
          </a:p>
          <a:p>
            <a:r>
              <a:rPr lang="zh-CN" altLang="en-US" sz="1800" dirty="0"/>
              <a:t>在</a:t>
            </a:r>
            <a:r>
              <a:rPr lang="en-GB" sz="1800" dirty="0"/>
              <a:t> </a:t>
            </a:r>
            <a:r>
              <a:rPr lang="en-GB" sz="1800" i="1" dirty="0" err="1"/>
              <a:t>Numpy</a:t>
            </a:r>
            <a:r>
              <a:rPr lang="en-GB" sz="1800" dirty="0"/>
              <a:t> </a:t>
            </a:r>
            <a:r>
              <a:rPr lang="zh-CN" altLang="en-US" sz="1800" dirty="0"/>
              <a:t>中</a:t>
            </a:r>
            <a:r>
              <a:rPr lang="en-US" altLang="zh-CN" sz="1800" dirty="0"/>
              <a:t>, </a:t>
            </a:r>
            <a:r>
              <a:rPr lang="zh-CN" altLang="en-US" sz="1800" dirty="0"/>
              <a:t>按照</a:t>
            </a:r>
            <a:r>
              <a:rPr lang="en-GB" sz="1800" dirty="0"/>
              <a:t> </a:t>
            </a:r>
            <a:r>
              <a:rPr lang="en-GB" sz="1800" dirty="0" err="1">
                <a:hlinkClick r:id="rId2"/>
              </a:rPr>
              <a:t>numpy</a:t>
            </a:r>
            <a:r>
              <a:rPr lang="en-GB" sz="1800" dirty="0">
                <a:hlinkClick r:id="rId2"/>
              </a:rPr>
              <a:t> doc</a:t>
            </a:r>
            <a:r>
              <a:rPr lang="en-GB" sz="1800" dirty="0"/>
              <a:t>, </a:t>
            </a:r>
            <a:r>
              <a:rPr lang="zh-CN" altLang="en-US" sz="1800" dirty="0"/>
              <a:t>轴</a:t>
            </a:r>
            <a:r>
              <a:rPr lang="en-GB" altLang="zh-CN" sz="1800" dirty="0"/>
              <a:t>/</a:t>
            </a:r>
            <a:r>
              <a:rPr lang="en-GB" sz="1800" dirty="0"/>
              <a:t>axis/axes</a:t>
            </a:r>
            <a:r>
              <a:rPr lang="zh-CN" altLang="en-US" sz="1800" dirty="0"/>
              <a:t>即是维度</a:t>
            </a:r>
            <a:r>
              <a:rPr lang="en-GB" sz="1800" dirty="0"/>
              <a:t>, </a:t>
            </a:r>
            <a:r>
              <a:rPr lang="zh-CN" altLang="en-US" sz="1800" dirty="0"/>
              <a:t>轴的数量即是秩</a:t>
            </a:r>
            <a:r>
              <a:rPr lang="en-US" altLang="zh-CN" sz="1800" dirty="0"/>
              <a:t>rank, </a:t>
            </a:r>
            <a:r>
              <a:rPr lang="zh-CN" altLang="en-US" sz="1800" dirty="0"/>
              <a:t>注意</a:t>
            </a:r>
            <a:r>
              <a:rPr lang="en-US" altLang="zh-CN" sz="1800" dirty="0"/>
              <a:t>, </a:t>
            </a:r>
            <a:r>
              <a:rPr lang="zh-CN" altLang="en-US" sz="1800" dirty="0"/>
              <a:t>此处的</a:t>
            </a:r>
            <a:r>
              <a:rPr lang="en-GB" altLang="zh-CN" sz="1800" dirty="0"/>
              <a:t>rank</a:t>
            </a:r>
            <a:r>
              <a:rPr lang="zh-CN" altLang="en-US" sz="1800" dirty="0"/>
              <a:t>有别于</a:t>
            </a:r>
            <a:r>
              <a:rPr lang="en-US" altLang="zh-CN" sz="1800" dirty="0"/>
              <a:t>rank</a:t>
            </a:r>
            <a:r>
              <a:rPr lang="zh-CN" altLang="en-US" sz="1800" dirty="0"/>
              <a:t>在线性代数中的定义</a:t>
            </a:r>
            <a:endParaRPr lang="en-GB" sz="1800" dirty="0"/>
          </a:p>
          <a:p>
            <a:r>
              <a:rPr lang="en-GB" sz="1800" dirty="0" err="1">
                <a:latin typeface="Consolas" panose="020B0609020204030204" pitchFamily="49" charset="0"/>
              </a:rPr>
              <a:t>a.ndim</a:t>
            </a:r>
            <a:r>
              <a:rPr lang="en-GB" sz="1800" dirty="0">
                <a:latin typeface="Consolas" panose="020B0609020204030204" pitchFamily="49" charset="0"/>
              </a:rPr>
              <a:t>  # </a:t>
            </a:r>
            <a:r>
              <a:rPr lang="en-GB" sz="1800" dirty="0" err="1">
                <a:latin typeface="Consolas" panose="020B0609020204030204" pitchFamily="49" charset="0"/>
              </a:rPr>
              <a:t>num</a:t>
            </a:r>
            <a:r>
              <a:rPr lang="en-GB" sz="1800" dirty="0">
                <a:latin typeface="Consolas" panose="020B0609020204030204" pitchFamily="49" charset="0"/>
              </a:rPr>
              <a:t> of dimensions/axes, *Mathematics definition of dimension*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76F35-A712-45C4-8CC7-30F3C51C3F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002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98BA9A-E6B5-4407-8CAA-4CA74FA3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轴</a:t>
            </a:r>
            <a:r>
              <a:rPr lang="en-GB" altLang="zh-CN" dirty="0"/>
              <a:t>/</a:t>
            </a:r>
            <a:r>
              <a:rPr lang="en-GB" dirty="0"/>
              <a:t>axis/axes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CE43AB-5FC8-4ECB-A31C-69433DE03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2000" dirty="0">
                <a:latin typeface="Consolas" panose="020B0609020204030204" pitchFamily="49" charset="0"/>
              </a:rPr>
              <a:t>a[</a:t>
            </a:r>
            <a:r>
              <a:rPr lang="en-US" altLang="zh-CN" sz="2000" dirty="0">
                <a:latin typeface="Consolas" panose="020B0609020204030204" pitchFamily="49" charset="0"/>
              </a:rPr>
              <a:t>2</a:t>
            </a:r>
            <a:r>
              <a:rPr lang="en-GB" altLang="zh-CN" sz="2000" dirty="0"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latin typeface="Consolas" panose="020B0609020204030204" pitchFamily="49" charset="0"/>
              </a:rPr>
              <a:t>3</a:t>
            </a:r>
            <a:r>
              <a:rPr lang="en-GB" altLang="zh-CN" sz="2000" dirty="0">
                <a:latin typeface="Consolas" panose="020B0609020204030204" pitchFamily="49" charset="0"/>
              </a:rPr>
              <a:t>]  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索引</a:t>
            </a:r>
            <a:r>
              <a:rPr lang="en-US" altLang="zh-CN" sz="2000" dirty="0">
                <a:latin typeface="Consolas" panose="020B0609020204030204" pitchFamily="49" charset="0"/>
              </a:rPr>
              <a:t>a</a:t>
            </a:r>
            <a:r>
              <a:rPr lang="zh-CN" altLang="en-US" sz="2000" dirty="0">
                <a:latin typeface="Consolas" panose="020B0609020204030204" pitchFamily="49" charset="0"/>
              </a:rPr>
              <a:t>在第</a:t>
            </a:r>
            <a:r>
              <a:rPr lang="en-GB" altLang="zh-CN" sz="2000" dirty="0">
                <a:latin typeface="Consolas" panose="020B0609020204030204" pitchFamily="49" charset="0"/>
              </a:rPr>
              <a:t>0</a:t>
            </a:r>
            <a:r>
              <a:rPr lang="zh-CN" altLang="en-US" sz="2000" dirty="0">
                <a:latin typeface="Consolas" panose="020B0609020204030204" pitchFamily="49" charset="0"/>
              </a:rPr>
              <a:t>轴上的第</a:t>
            </a:r>
            <a:r>
              <a:rPr lang="en-US" altLang="zh-CN" sz="2000" dirty="0">
                <a:latin typeface="Consolas" panose="020B0609020204030204" pitchFamily="49" charset="0"/>
              </a:rPr>
              <a:t>3</a:t>
            </a:r>
            <a:r>
              <a:rPr lang="zh-CN" altLang="en-US" sz="2000" dirty="0">
                <a:latin typeface="Consolas" panose="020B0609020204030204" pitchFamily="49" charset="0"/>
              </a:rPr>
              <a:t>个元素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zh-CN" altLang="en-US" sz="2000" dirty="0">
                <a:latin typeface="Consolas" panose="020B0609020204030204" pitchFamily="49" charset="0"/>
              </a:rPr>
              <a:t>和第</a:t>
            </a:r>
            <a:r>
              <a:rPr lang="en-US" altLang="zh-CN" sz="2000" dirty="0">
                <a:latin typeface="Consolas" panose="020B0609020204030204" pitchFamily="49" charset="0"/>
              </a:rPr>
              <a:t>1</a:t>
            </a:r>
            <a:r>
              <a:rPr lang="zh-CN" altLang="en-US" sz="2000" dirty="0">
                <a:latin typeface="Consolas" panose="020B0609020204030204" pitchFamily="49" charset="0"/>
              </a:rPr>
              <a:t>轴上的第</a:t>
            </a:r>
            <a:r>
              <a:rPr lang="en-US" altLang="zh-CN" sz="2000" dirty="0">
                <a:latin typeface="Consolas" panose="020B0609020204030204" pitchFamily="49" charset="0"/>
              </a:rPr>
              <a:t>2</a:t>
            </a:r>
            <a:r>
              <a:rPr lang="zh-CN" altLang="en-US" sz="2000" dirty="0">
                <a:latin typeface="Consolas" panose="020B0609020204030204" pitchFamily="49" charset="0"/>
              </a:rPr>
              <a:t>个元素</a:t>
            </a:r>
            <a:r>
              <a:rPr lang="en-GB" altLang="zh-CN" sz="2000" dirty="0">
                <a:latin typeface="Consolas" panose="020B0609020204030204" pitchFamily="49" charset="0"/>
              </a:rPr>
              <a:t>.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endParaRPr lang="en-GB" altLang="zh-CN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EC49-C8C4-489C-8DAE-346DBA5CAA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BA89BC-AB5C-4A58-BA00-DE927B36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8" y="3143700"/>
            <a:ext cx="4772776" cy="14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9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98BA9A-E6B5-4407-8CAA-4CA74FA3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轴</a:t>
            </a:r>
            <a:r>
              <a:rPr lang="en-GB" altLang="zh-CN" dirty="0"/>
              <a:t>/</a:t>
            </a:r>
            <a:r>
              <a:rPr lang="en-GB" dirty="0"/>
              <a:t>axis/axes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CE43AB-5FC8-4ECB-A31C-69433DE03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20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.sum(axis=0)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沿着</a:t>
            </a:r>
            <a:r>
              <a:rPr lang="en-US" altLang="zh-CN" sz="2000" dirty="0">
                <a:latin typeface="Consolas" panose="020B0609020204030204" pitchFamily="49" charset="0"/>
              </a:rPr>
              <a:t>a</a:t>
            </a:r>
            <a:r>
              <a:rPr lang="zh-CN" altLang="en-US" sz="2000" dirty="0">
                <a:latin typeface="Consolas" panose="020B0609020204030204" pitchFamily="49" charset="0"/>
              </a:rPr>
              <a:t>的第</a:t>
            </a:r>
            <a:r>
              <a:rPr lang="en-GB" altLang="zh-CN" sz="2000" dirty="0">
                <a:latin typeface="Roboto Condensed Light" panose="02010600030101010101" charset="0"/>
                <a:ea typeface="Roboto Condensed Light" panose="02010600030101010101" charset="0"/>
              </a:rPr>
              <a:t>0</a:t>
            </a:r>
            <a:r>
              <a:rPr lang="zh-CN" altLang="en-US" sz="2000" dirty="0">
                <a:latin typeface="Consolas" panose="020B0609020204030204" pitchFamily="49" charset="0"/>
              </a:rPr>
              <a:t>轴求</a:t>
            </a:r>
            <a:r>
              <a:rPr lang="en-US" altLang="zh-CN" sz="2000" dirty="0">
                <a:latin typeface="Consolas" panose="020B0609020204030204" pitchFamily="49" charset="0"/>
              </a:rPr>
              <a:t>sum</a:t>
            </a:r>
            <a:endParaRPr lang="en-US" altLang="zh-CN" sz="2000" dirty="0">
              <a:latin typeface="Roboto Condensed Light" panose="02010600030101010101" charset="0"/>
              <a:ea typeface="Roboto Condensed Light" panose="02010600030101010101" charset="0"/>
            </a:endParaRPr>
          </a:p>
          <a:p>
            <a:r>
              <a:rPr lang="en-GB" altLang="zh-CN" sz="2000" dirty="0">
                <a:latin typeface="Roboto Condensed Light" panose="02010600030101010101" charset="0"/>
                <a:ea typeface="Roboto Condensed Light" panose="02010600030101010101" charset="0"/>
              </a:rPr>
              <a:t>i.e. </a:t>
            </a:r>
            <a:r>
              <a:rPr lang="en-US" altLang="zh-CN" sz="2000" dirty="0">
                <a:latin typeface="Consolas" panose="020B0609020204030204" pitchFamily="49" charset="0"/>
              </a:rPr>
              <a:t>a</a:t>
            </a:r>
            <a:r>
              <a:rPr lang="zh-CN" altLang="en-US" sz="2000" dirty="0">
                <a:latin typeface="Consolas" panose="020B0609020204030204" pitchFamily="49" charset="0"/>
              </a:rPr>
              <a:t>的第</a:t>
            </a:r>
            <a:r>
              <a:rPr lang="en-GB" altLang="zh-CN" sz="2000" dirty="0">
                <a:latin typeface="Roboto Condensed Light" panose="02010600030101010101" charset="0"/>
                <a:ea typeface="Roboto Condensed Light" panose="02010600030101010101" charset="0"/>
              </a:rPr>
              <a:t>0</a:t>
            </a:r>
            <a:r>
              <a:rPr lang="zh-CN" altLang="en-US" sz="2000" dirty="0">
                <a:latin typeface="Roboto Condensed Light" panose="02010600030101010101" charset="0"/>
              </a:rPr>
              <a:t>轴有</a:t>
            </a:r>
            <a:r>
              <a:rPr lang="en-GB" altLang="zh-CN" sz="2000" dirty="0">
                <a:latin typeface="Roboto Condensed Light" panose="02010600030101010101" charset="0"/>
              </a:rPr>
              <a:t>3</a:t>
            </a:r>
            <a:r>
              <a:rPr lang="zh-CN" altLang="en-US" sz="2000" dirty="0">
                <a:latin typeface="Roboto Condensed Light" panose="02010600030101010101" charset="0"/>
              </a:rPr>
              <a:t>个长度为</a:t>
            </a:r>
            <a:r>
              <a:rPr lang="en-US" altLang="zh-CN" sz="2000" dirty="0">
                <a:latin typeface="Roboto Condensed Light" panose="02010600030101010101" charset="0"/>
              </a:rPr>
              <a:t>4</a:t>
            </a:r>
            <a:r>
              <a:rPr lang="zh-CN" altLang="en-US" sz="2000" dirty="0">
                <a:latin typeface="Roboto Condensed Light" panose="02010600030101010101" charset="0"/>
              </a:rPr>
              <a:t>的向量</a:t>
            </a:r>
            <a:r>
              <a:rPr lang="en-US" altLang="zh-CN" sz="2000" dirty="0">
                <a:latin typeface="Roboto Condensed Light" panose="02010600030101010101" charset="0"/>
              </a:rPr>
              <a:t>, </a:t>
            </a:r>
            <a:r>
              <a:rPr lang="zh-CN" altLang="en-US" sz="2000" dirty="0">
                <a:latin typeface="Roboto Condensed Light" panose="02010600030101010101" charset="0"/>
              </a:rPr>
              <a:t>对这</a:t>
            </a:r>
            <a:r>
              <a:rPr lang="en-US" altLang="zh-CN" sz="2000" dirty="0">
                <a:latin typeface="Roboto Condensed Light" panose="02010600030101010101" charset="0"/>
              </a:rPr>
              <a:t>3</a:t>
            </a:r>
            <a:r>
              <a:rPr lang="zh-CN" altLang="en-US" sz="2000" dirty="0">
                <a:latin typeface="Roboto Condensed Light" panose="02010600030101010101" charset="0"/>
              </a:rPr>
              <a:t>个向量求</a:t>
            </a:r>
            <a:r>
              <a:rPr lang="en-US" altLang="zh-CN" sz="2000" dirty="0">
                <a:latin typeface="Consolas" panose="020B0609020204030204" pitchFamily="49" charset="0"/>
              </a:rPr>
              <a:t>sum</a:t>
            </a:r>
            <a:endParaRPr lang="en-US" altLang="zh-CN" sz="2000" dirty="0">
              <a:latin typeface="Consolas" panose="020B0609020204030204" pitchFamily="49" charset="0"/>
              <a:ea typeface="Roboto Condensed Light" panose="02010600030101010101" charset="0"/>
            </a:endParaRPr>
          </a:p>
          <a:p>
            <a:endParaRPr lang="en-GB" altLang="zh-CN" sz="2000" dirty="0">
              <a:latin typeface="Roboto Condensed Light" panose="02010600030101010101" charset="0"/>
              <a:ea typeface="Roboto Condensed Light" panose="02010600030101010101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endParaRPr lang="en-GB" altLang="zh-CN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EC49-C8C4-489C-8DAE-346DBA5CAA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DC3DC-FE1B-4E56-A036-DA19694CE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16" y="2976994"/>
            <a:ext cx="3114590" cy="19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9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98BA9A-E6B5-4407-8CAA-4CA74FA3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轴</a:t>
            </a:r>
            <a:r>
              <a:rPr lang="en-GB" altLang="zh-CN" dirty="0"/>
              <a:t>/</a:t>
            </a:r>
            <a:r>
              <a:rPr lang="en-GB" dirty="0"/>
              <a:t>axis/axes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CE43AB-5FC8-4ECB-A31C-69433DE03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20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.sum(axis=0)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沿着</a:t>
            </a:r>
            <a:r>
              <a:rPr lang="en-US" altLang="zh-CN" sz="2000" dirty="0">
                <a:latin typeface="Consolas" panose="020B0609020204030204" pitchFamily="49" charset="0"/>
              </a:rPr>
              <a:t>a</a:t>
            </a:r>
            <a:r>
              <a:rPr lang="zh-CN" altLang="en-US" sz="2000" dirty="0">
                <a:latin typeface="Consolas" panose="020B0609020204030204" pitchFamily="49" charset="0"/>
              </a:rPr>
              <a:t>的第</a:t>
            </a:r>
            <a:r>
              <a:rPr lang="en-GB" altLang="zh-CN" sz="2000" dirty="0">
                <a:latin typeface="Roboto Condensed Light" panose="02010600030101010101" charset="0"/>
                <a:ea typeface="Roboto Condensed Light" panose="02010600030101010101" charset="0"/>
              </a:rPr>
              <a:t>0</a:t>
            </a:r>
            <a:r>
              <a:rPr lang="zh-CN" altLang="en-US" sz="2000" dirty="0">
                <a:latin typeface="Consolas" panose="020B0609020204030204" pitchFamily="49" charset="0"/>
              </a:rPr>
              <a:t>轴求</a:t>
            </a:r>
            <a:r>
              <a:rPr lang="en-US" altLang="zh-CN" sz="2000" dirty="0">
                <a:latin typeface="Consolas" panose="020B0609020204030204" pitchFamily="49" charset="0"/>
              </a:rPr>
              <a:t>sum</a:t>
            </a:r>
            <a:endParaRPr lang="en-US" altLang="zh-CN" sz="2000" dirty="0">
              <a:latin typeface="Roboto Condensed Light" panose="02010600030101010101" charset="0"/>
              <a:ea typeface="Roboto Condensed Light" panose="02010600030101010101" charset="0"/>
            </a:endParaRPr>
          </a:p>
          <a:p>
            <a:r>
              <a:rPr lang="en-GB" altLang="zh-CN" sz="2000" dirty="0">
                <a:latin typeface="Roboto Condensed Light" panose="02010600030101010101" charset="0"/>
                <a:ea typeface="Roboto Condensed Light" panose="02010600030101010101" charset="0"/>
              </a:rPr>
              <a:t>i.e. </a:t>
            </a:r>
            <a:r>
              <a:rPr lang="en-US" altLang="zh-CN" sz="2000" dirty="0">
                <a:latin typeface="Consolas" panose="020B0609020204030204" pitchFamily="49" charset="0"/>
              </a:rPr>
              <a:t>a</a:t>
            </a:r>
            <a:r>
              <a:rPr lang="zh-CN" altLang="en-US" sz="2000" dirty="0">
                <a:latin typeface="Consolas" panose="020B0609020204030204" pitchFamily="49" charset="0"/>
              </a:rPr>
              <a:t>的第</a:t>
            </a:r>
            <a:r>
              <a:rPr lang="en-GB" altLang="zh-CN" sz="2000" dirty="0">
                <a:latin typeface="Roboto Condensed Light" panose="02010600030101010101" charset="0"/>
                <a:ea typeface="Roboto Condensed Light" panose="02010600030101010101" charset="0"/>
              </a:rPr>
              <a:t>0</a:t>
            </a:r>
            <a:r>
              <a:rPr lang="zh-CN" altLang="en-US" sz="2000" dirty="0">
                <a:latin typeface="Roboto Condensed Light" panose="02010600030101010101" charset="0"/>
              </a:rPr>
              <a:t>轴有</a:t>
            </a:r>
            <a:r>
              <a:rPr lang="en-US" altLang="zh-CN" sz="2000" dirty="0">
                <a:latin typeface="Roboto Condensed Light" panose="02010600030101010101" charset="0"/>
              </a:rPr>
              <a:t>2</a:t>
            </a:r>
            <a:r>
              <a:rPr lang="zh-CN" altLang="en-US" sz="2000" dirty="0">
                <a:latin typeface="Roboto Condensed Light" panose="02010600030101010101" charset="0"/>
              </a:rPr>
              <a:t>个</a:t>
            </a:r>
            <a:r>
              <a:rPr lang="en-US" altLang="zh-CN" sz="2000" dirty="0">
                <a:latin typeface="Roboto Condensed Light" panose="02010600030101010101" charset="0"/>
              </a:rPr>
              <a:t>3x4</a:t>
            </a:r>
            <a:r>
              <a:rPr lang="zh-CN" altLang="en-US" sz="2000" dirty="0">
                <a:latin typeface="Roboto Condensed Light" panose="02010600030101010101" charset="0"/>
              </a:rPr>
              <a:t>矩阵</a:t>
            </a:r>
            <a:r>
              <a:rPr lang="en-US" altLang="zh-CN" sz="2000" dirty="0">
                <a:latin typeface="Roboto Condensed Light" panose="02010600030101010101" charset="0"/>
              </a:rPr>
              <a:t>, </a:t>
            </a:r>
            <a:r>
              <a:rPr lang="zh-CN" altLang="en-US" sz="2000" dirty="0">
                <a:latin typeface="Roboto Condensed Light" panose="02010600030101010101" charset="0"/>
              </a:rPr>
              <a:t>对这</a:t>
            </a:r>
            <a:r>
              <a:rPr lang="en-US" altLang="zh-CN" sz="2000" dirty="0">
                <a:latin typeface="Roboto Condensed Light" panose="02010600030101010101" charset="0"/>
              </a:rPr>
              <a:t>2</a:t>
            </a:r>
            <a:r>
              <a:rPr lang="zh-CN" altLang="en-US" sz="2000" dirty="0">
                <a:latin typeface="Roboto Condensed Light" panose="02010600030101010101" charset="0"/>
              </a:rPr>
              <a:t>个</a:t>
            </a:r>
            <a:r>
              <a:rPr lang="en-GB" altLang="zh-CN" sz="2000" dirty="0">
                <a:latin typeface="Roboto Condensed Light" panose="02010600030101010101" charset="0"/>
              </a:rPr>
              <a:t>3x4</a:t>
            </a:r>
            <a:r>
              <a:rPr lang="zh-CN" altLang="en-US" sz="2000" dirty="0">
                <a:latin typeface="Roboto Condensed Light" panose="02010600030101010101" charset="0"/>
              </a:rPr>
              <a:t>矩阵求</a:t>
            </a:r>
            <a:r>
              <a:rPr lang="en-GB" altLang="zh-CN" sz="2000" dirty="0">
                <a:latin typeface="Consolas" panose="020B0609020204030204" pitchFamily="49" charset="0"/>
              </a:rPr>
              <a:t>sum</a:t>
            </a:r>
            <a:endParaRPr lang="en-US" altLang="zh-CN" sz="2000" dirty="0">
              <a:latin typeface="Consolas" panose="020B0609020204030204" pitchFamily="49" charset="0"/>
              <a:ea typeface="Roboto Condensed Light" panose="02010600030101010101" charset="0"/>
            </a:endParaRPr>
          </a:p>
          <a:p>
            <a:endParaRPr lang="en-GB" altLang="zh-CN" sz="2000" dirty="0">
              <a:latin typeface="Roboto Condensed Light" panose="02010600030101010101" charset="0"/>
              <a:ea typeface="Roboto Condensed Light" panose="02010600030101010101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endParaRPr lang="en-GB" altLang="zh-CN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EC49-C8C4-489C-8DAE-346DBA5CAA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4E63E-7CD1-42B8-BC80-C1B5580D1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7200" b="37390"/>
          <a:stretch/>
        </p:blipFill>
        <p:spPr>
          <a:xfrm>
            <a:off x="410069" y="3035995"/>
            <a:ext cx="3473746" cy="1916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5A4EC-3709-47CE-9873-3538DCC69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30" r="30268"/>
          <a:stretch/>
        </p:blipFill>
        <p:spPr>
          <a:xfrm>
            <a:off x="3883815" y="3035995"/>
            <a:ext cx="2259599" cy="10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2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98BA9A-E6B5-4407-8CAA-4CA74FA3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Functions and </a:t>
            </a:r>
            <a:r>
              <a:rPr lang="en-GB" dirty="0"/>
              <a:t>Object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CE43AB-5FC8-4ECB-A31C-69433DE03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2000" dirty="0"/>
              <a:t>Module function - function defined in your module </a:t>
            </a:r>
          </a:p>
          <a:p>
            <a:pPr lvl="1"/>
            <a:r>
              <a:rPr lang="en-GB" altLang="zh-CN" sz="2000" dirty="0"/>
              <a:t>defined without </a:t>
            </a:r>
            <a:r>
              <a:rPr lang="en-GB" altLang="zh-CN" sz="2000" dirty="0">
                <a:latin typeface="Consolas" panose="020B0609020204030204" pitchFamily="49" charset="0"/>
              </a:rPr>
              <a:t>self</a:t>
            </a:r>
          </a:p>
          <a:p>
            <a:pPr lvl="1"/>
            <a:r>
              <a:rPr lang="en-GB" altLang="zh-CN" sz="2000" dirty="0">
                <a:latin typeface="Consolas" panose="020B0609020204030204" pitchFamily="49" charset="0"/>
              </a:rPr>
              <a:t>np</a:t>
            </a:r>
            <a:r>
              <a:rPr lang="en-US" altLang="zh-CN" sz="2000" dirty="0">
                <a:latin typeface="Consolas" panose="020B0609020204030204" pitchFamily="49" charset="0"/>
              </a:rPr>
              <a:t>.sum(a, axis=0)</a:t>
            </a:r>
          </a:p>
          <a:p>
            <a:r>
              <a:rPr lang="en-US" altLang="zh-CN" sz="2000" dirty="0">
                <a:latin typeface="Roboto Condensed Light" panose="02010600030101010101" charset="0"/>
                <a:ea typeface="Roboto Condensed Light" panose="02010600030101010101" charset="0"/>
              </a:rPr>
              <a:t>Method - function that is a class attribute and thus belongs to an object</a:t>
            </a:r>
          </a:p>
          <a:p>
            <a:pPr lvl="1"/>
            <a:r>
              <a:rPr lang="en-US" altLang="zh-CN" sz="2000" dirty="0">
                <a:latin typeface="Roboto Condensed Light" panose="02010600030101010101" charset="0"/>
                <a:ea typeface="Roboto Condensed Light" panose="02010600030101010101" charset="0"/>
              </a:rPr>
              <a:t>defined with </a:t>
            </a:r>
            <a:r>
              <a:rPr lang="en-US" altLang="zh-CN" sz="2000" dirty="0">
                <a:latin typeface="Consolas" panose="020B0609020204030204" pitchFamily="49" charset="0"/>
                <a:ea typeface="Roboto Condensed Light" panose="02010600030101010101" charset="0"/>
              </a:rPr>
              <a:t>self</a:t>
            </a:r>
          </a:p>
          <a:p>
            <a:pPr lvl="1"/>
            <a:r>
              <a:rPr lang="en-GB" altLang="zh-CN" sz="20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.sum(axis=0)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EC49-C8C4-489C-8DAE-346DBA5CAA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913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6ABE-6745-49C4-9C2F-48ACF367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Axis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0B72A-16EC-404F-A613-DBC702A31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705" y="1327350"/>
            <a:ext cx="5218523" cy="3145500"/>
          </a:xfrm>
        </p:spPr>
        <p:txBody>
          <a:bodyPr/>
          <a:lstStyle/>
          <a:p>
            <a:r>
              <a:rPr lang="en-GB" sz="1800" dirty="0"/>
              <a:t>In Mathematics/Physics, dimension or </a:t>
            </a:r>
            <a:r>
              <a:rPr lang="en-GB" sz="1800" b="1" dirty="0"/>
              <a:t>dimensionality</a:t>
            </a:r>
            <a:r>
              <a:rPr lang="en-GB" sz="1800" dirty="0"/>
              <a:t> is informally defined as the minimum number of coordinates needed to specify any point within a space. </a:t>
            </a:r>
          </a:p>
          <a:p>
            <a:r>
              <a:rPr lang="en-GB" sz="1800" dirty="0"/>
              <a:t>But in </a:t>
            </a:r>
            <a:r>
              <a:rPr lang="en-GB" sz="1800" i="1" dirty="0" err="1"/>
              <a:t>Numpy</a:t>
            </a:r>
            <a:r>
              <a:rPr lang="en-GB" sz="1800" dirty="0"/>
              <a:t>, according to the </a:t>
            </a:r>
            <a:r>
              <a:rPr lang="en-GB" sz="1800" dirty="0" err="1">
                <a:hlinkClick r:id="rId2"/>
              </a:rPr>
              <a:t>numpy</a:t>
            </a:r>
            <a:r>
              <a:rPr lang="en-GB" sz="1800" dirty="0">
                <a:hlinkClick r:id="rId2"/>
              </a:rPr>
              <a:t> doc</a:t>
            </a:r>
            <a:r>
              <a:rPr lang="en-GB" sz="1800" dirty="0"/>
              <a:t>, it's the same as </a:t>
            </a:r>
            <a:r>
              <a:rPr lang="en-GB" sz="1800" b="1" dirty="0"/>
              <a:t>axis/axes</a:t>
            </a:r>
            <a:r>
              <a:rPr lang="en-GB" sz="1800" dirty="0"/>
              <a:t>:</a:t>
            </a:r>
          </a:p>
          <a:p>
            <a:r>
              <a:rPr lang="en-GB" sz="1800" dirty="0"/>
              <a:t>In </a:t>
            </a:r>
            <a:r>
              <a:rPr lang="en-GB" sz="1800" b="1" dirty="0" err="1"/>
              <a:t>Numpy</a:t>
            </a:r>
            <a:r>
              <a:rPr lang="en-GB" sz="1800" b="1" dirty="0"/>
              <a:t> dimensions are called axes</a:t>
            </a:r>
            <a:r>
              <a:rPr lang="en-GB" sz="1800" dirty="0"/>
              <a:t>. The number of axes is rank.</a:t>
            </a:r>
          </a:p>
          <a:p>
            <a:r>
              <a:rPr lang="en-GB" sz="1800" dirty="0" err="1">
                <a:latin typeface="Consolas" panose="020B0609020204030204" pitchFamily="49" charset="0"/>
              </a:rPr>
              <a:t>a.ndim</a:t>
            </a:r>
            <a:r>
              <a:rPr lang="en-GB" sz="1800" dirty="0">
                <a:latin typeface="Consolas" panose="020B0609020204030204" pitchFamily="49" charset="0"/>
              </a:rPr>
              <a:t>  # </a:t>
            </a:r>
            <a:r>
              <a:rPr lang="en-GB" sz="1800" dirty="0" err="1">
                <a:latin typeface="Consolas" panose="020B0609020204030204" pitchFamily="49" charset="0"/>
              </a:rPr>
              <a:t>num</a:t>
            </a:r>
            <a:r>
              <a:rPr lang="en-GB" sz="1800" dirty="0">
                <a:latin typeface="Consolas" panose="020B0609020204030204" pitchFamily="49" charset="0"/>
              </a:rPr>
              <a:t> of dimensions/axes, *Mathematics definition of dimension*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76F35-A712-45C4-8CC7-30F3C51C3F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50885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BD044-8B7B-45AC-AA8E-40658351E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000" b="1" dirty="0" err="1"/>
              <a:t>NumPy</a:t>
            </a:r>
            <a:r>
              <a:rPr lang="en-GB" sz="2000" dirty="0"/>
              <a:t> (pronounced /ˈ</a:t>
            </a:r>
            <a:r>
              <a:rPr lang="en-GB" sz="2000" dirty="0" err="1"/>
              <a:t>nʌmpaɪ</a:t>
            </a:r>
            <a:r>
              <a:rPr lang="en-GB" sz="2000" dirty="0"/>
              <a:t>/ (NUM-</a:t>
            </a:r>
            <a:r>
              <a:rPr lang="en-GB" sz="2000" dirty="0" err="1"/>
              <a:t>py</a:t>
            </a:r>
            <a:r>
              <a:rPr lang="en-GB" sz="2000" dirty="0"/>
              <a:t>) or sometimes /ˈ</a:t>
            </a:r>
            <a:r>
              <a:rPr lang="en-GB" sz="2000" dirty="0" err="1"/>
              <a:t>nʌmpi</a:t>
            </a:r>
            <a:r>
              <a:rPr lang="en-GB" sz="2000" dirty="0"/>
              <a:t>/ (NUM-pee)) is a library for the Python programming language, adding support for </a:t>
            </a:r>
            <a:r>
              <a:rPr lang="en-GB" sz="2000" b="1" dirty="0"/>
              <a:t>large, multi-dimensional arrays and matrices</a:t>
            </a:r>
            <a:r>
              <a:rPr lang="en-GB" sz="2000" dirty="0"/>
              <a:t>, along with a large collection of </a:t>
            </a:r>
            <a:r>
              <a:rPr lang="en-GB" sz="2000" b="1" dirty="0"/>
              <a:t>high-level mathematical functions</a:t>
            </a:r>
            <a:r>
              <a:rPr lang="en-GB" sz="2000" dirty="0"/>
              <a:t> to operate on these arrays.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F403A-B492-4CFD-9F8F-B03C643AC2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780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BD044-8B7B-45AC-AA8E-40658351E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万物皆向量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F403A-B492-4CFD-9F8F-B03C643AC2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661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52F6-349C-4C48-B603-D4832896E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/>
              <a:t>快速入门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2E150-78F1-467E-9187-177C387B6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63082-CA37-49FB-B2CB-71747CD6B6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387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25AEDA-A169-4670-83F9-C5A4A53F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GB" altLang="zh-CN" dirty="0" err="1"/>
              <a:t>NumPy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591FF9-58CD-47BC-BCAC-79C5E2D4D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C159-E87C-43C9-B68F-178767C304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9068A3-848C-434E-86D8-E86E367A7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63887"/>
              </p:ext>
            </p:extLst>
          </p:nvPr>
        </p:nvGraphicFramePr>
        <p:xfrm>
          <a:off x="611188" y="1322425"/>
          <a:ext cx="5218040" cy="3201016"/>
        </p:xfrm>
        <a:graphic>
          <a:graphicData uri="http://schemas.openxmlformats.org/drawingml/2006/table">
            <a:tbl>
              <a:tblPr/>
              <a:tblGrid>
                <a:gridCol w="2609020">
                  <a:extLst>
                    <a:ext uri="{9D8B030D-6E8A-4147-A177-3AD203B41FA5}">
                      <a16:colId xmlns:a16="http://schemas.microsoft.com/office/drawing/2014/main" val="809238363"/>
                    </a:ext>
                  </a:extLst>
                </a:gridCol>
                <a:gridCol w="2609020">
                  <a:extLst>
                    <a:ext uri="{9D8B030D-6E8A-4147-A177-3AD203B41FA5}">
                      <a16:colId xmlns:a16="http://schemas.microsoft.com/office/drawing/2014/main" val="3713281433"/>
                    </a:ext>
                  </a:extLst>
                </a:gridCol>
              </a:tblGrid>
              <a:tr h="1267088">
                <a:tc>
                  <a:txBody>
                    <a:bodyPr/>
                    <a:lstStyle/>
                    <a:p>
                      <a:pPr algn="l"/>
                      <a:r>
                        <a:rPr lang="en-GB" sz="2000" b="1">
                          <a:effectLst/>
                        </a:rPr>
                        <a:t>Python</a:t>
                      </a:r>
                      <a:r>
                        <a:rPr lang="en-GB" sz="2000">
                          <a:effectLst/>
                        </a:rPr>
                        <a:t> objects: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high-level number objects: integers, floating point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containers: lists (costless insertion and append), dictionaries (fast lookup)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22719"/>
                  </a:ext>
                </a:extLst>
              </a:tr>
              <a:tr h="1883337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 err="1">
                          <a:effectLst/>
                        </a:rPr>
                        <a:t>NumPy</a:t>
                      </a:r>
                      <a:r>
                        <a:rPr lang="en-GB" sz="2000" dirty="0">
                          <a:effectLst/>
                        </a:rPr>
                        <a:t> provides: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extension package to Python for multi-dimensional arrays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memory-efficient container that provides fast numerical operations (efficiency)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designed for scientific computation (convenience)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Also known as </a:t>
                      </a:r>
                      <a:r>
                        <a:rPr lang="en-GB" sz="1400" i="1" dirty="0">
                          <a:effectLst/>
                        </a:rPr>
                        <a:t>array oriented computing</a:t>
                      </a:r>
                      <a:endParaRPr lang="en-GB" sz="1400" dirty="0">
                        <a:effectLst/>
                      </a:endParaRP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93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5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25AEDA-A169-4670-83F9-C5A4A53F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err="1"/>
              <a:t>NumPy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591FF9-58CD-47BC-BCAC-79C5E2D4D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获取帮助</a:t>
            </a:r>
            <a:endParaRPr lang="en-GB" u="sng" dirty="0">
              <a:hlinkClick r:id="rId2"/>
            </a:endParaRPr>
          </a:p>
          <a:p>
            <a:pPr lvl="1"/>
            <a:r>
              <a:rPr lang="en-GB" u="sng" dirty="0">
                <a:hlinkClick r:id="rId2"/>
              </a:rPr>
              <a:t>http://docs.scipy.org/</a:t>
            </a:r>
            <a:endParaRPr lang="en-GB" u="sng" dirty="0"/>
          </a:p>
          <a:p>
            <a:r>
              <a:rPr lang="zh-CN" altLang="en-US" dirty="0"/>
              <a:t>使用</a:t>
            </a:r>
            <a:r>
              <a:rPr lang="en-GB" altLang="zh-CN" dirty="0" err="1"/>
              <a:t>NumPy</a:t>
            </a:r>
            <a:endParaRPr lang="en-GB" altLang="zh-CN" dirty="0"/>
          </a:p>
          <a:p>
            <a:pPr lvl="1"/>
            <a:endParaRPr lang="en-GB" altLang="zh-CN" dirty="0"/>
          </a:p>
          <a:p>
            <a:r>
              <a:rPr lang="zh-CN" altLang="en-US" dirty="0"/>
              <a:t>例子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C159-E87C-43C9-B68F-178767C304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15C18B-FC3C-4555-975C-86D533AD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80" y="3853752"/>
            <a:ext cx="2505075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00446-FB06-4D7B-9F7E-7B557DAD5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80" y="3034521"/>
            <a:ext cx="20574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1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B7BE-D641-42C5-8510-C9DA3369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 </a:t>
            </a:r>
            <a:r>
              <a:rPr lang="en-GB" altLang="zh-CN" dirty="0"/>
              <a:t>Array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01BDB-D097-404D-AAB7-06052DA5F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手动创建数组</a:t>
            </a:r>
            <a:endParaRPr lang="en-GB" altLang="zh-CN" dirty="0"/>
          </a:p>
          <a:p>
            <a:r>
              <a:rPr lang="zh-CN" altLang="en-US" dirty="0"/>
              <a:t>使用函数创建数组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61470-900E-4D78-B52B-4ECDABBD1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286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B7BE-D641-42C5-8510-C9DA3369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基本数据类型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01BDB-D097-404D-AAB7-06052DA5F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61470-900E-4D78-B52B-4ECDABBD1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A640EA-6F30-43F5-BEAA-92C9883AE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0573"/>
              </p:ext>
            </p:extLst>
          </p:nvPr>
        </p:nvGraphicFramePr>
        <p:xfrm>
          <a:off x="610704" y="1327350"/>
          <a:ext cx="5218524" cy="3145501"/>
        </p:xfrm>
        <a:graphic>
          <a:graphicData uri="http://schemas.openxmlformats.org/drawingml/2006/table">
            <a:tbl>
              <a:tblPr/>
              <a:tblGrid>
                <a:gridCol w="985183">
                  <a:extLst>
                    <a:ext uri="{9D8B030D-6E8A-4147-A177-3AD203B41FA5}">
                      <a16:colId xmlns:a16="http://schemas.microsoft.com/office/drawing/2014/main" val="1392955481"/>
                    </a:ext>
                  </a:extLst>
                </a:gridCol>
                <a:gridCol w="4233341">
                  <a:extLst>
                    <a:ext uri="{9D8B030D-6E8A-4147-A177-3AD203B41FA5}">
                      <a16:colId xmlns:a16="http://schemas.microsoft.com/office/drawing/2014/main" val="968342027"/>
                    </a:ext>
                  </a:extLst>
                </a:gridCol>
              </a:tblGrid>
              <a:tr h="564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Common</a:t>
                      </a:r>
                      <a:endParaRPr lang="en-GB" sz="1200" dirty="0">
                        <a:effectLst/>
                      </a:endParaRP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int64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float64</a:t>
                      </a:r>
                      <a:endParaRPr lang="en-GB" sz="1200" dirty="0">
                        <a:effectLst/>
                      </a:endParaRP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747950"/>
                  </a:ext>
                </a:extLst>
              </a:tr>
              <a:tr h="597278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Complex: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d </a:t>
                      </a:r>
                      <a:r>
                        <a:rPr lang="en-GB" sz="12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np</a:t>
                      </a:r>
                      <a:r>
                        <a:rPr lang="en-GB" sz="1200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en-GB" sz="1200" dirty="0" err="1">
                          <a:effectLst/>
                        </a:rPr>
                        <a:t>array</a:t>
                      </a:r>
                      <a:r>
                        <a:rPr lang="en-GB" sz="1200" dirty="0">
                          <a:effectLst/>
                        </a:rPr>
                        <a:t>([</a:t>
                      </a:r>
                      <a:r>
                        <a:rPr lang="en-GB" sz="12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GB" sz="1200" dirty="0">
                          <a:solidFill>
                            <a:srgbClr val="666666"/>
                          </a:solidFill>
                          <a:effectLst/>
                        </a:rPr>
                        <a:t>+</a:t>
                      </a:r>
                      <a:r>
                        <a:rPr lang="en-GB" sz="1200" dirty="0">
                          <a:solidFill>
                            <a:srgbClr val="208050"/>
                          </a:solidFill>
                          <a:effectLst/>
                        </a:rPr>
                        <a:t>2j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208050"/>
                          </a:solidFill>
                          <a:effectLst/>
                        </a:rPr>
                        <a:t>3</a:t>
                      </a:r>
                      <a:r>
                        <a:rPr lang="en-GB" sz="1200" dirty="0">
                          <a:solidFill>
                            <a:srgbClr val="666666"/>
                          </a:solidFill>
                          <a:effectLst/>
                        </a:rPr>
                        <a:t>+</a:t>
                      </a:r>
                      <a:r>
                        <a:rPr lang="en-GB" sz="1200" dirty="0">
                          <a:solidFill>
                            <a:srgbClr val="208050"/>
                          </a:solidFill>
                          <a:effectLst/>
                        </a:rPr>
                        <a:t>4j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208050"/>
                          </a:solidFill>
                          <a:effectLst/>
                        </a:rPr>
                        <a:t>5</a:t>
                      </a:r>
                      <a:r>
                        <a:rPr lang="en-GB" sz="1200" dirty="0">
                          <a:solidFill>
                            <a:srgbClr val="666666"/>
                          </a:solidFill>
                          <a:effectLst/>
                        </a:rPr>
                        <a:t>+</a:t>
                      </a:r>
                      <a:r>
                        <a:rPr lang="en-GB" sz="1200" dirty="0">
                          <a:solidFill>
                            <a:srgbClr val="208050"/>
                          </a:solidFill>
                          <a:effectLst/>
                        </a:rPr>
                        <a:t>6</a:t>
                      </a:r>
                      <a:r>
                        <a:rPr lang="en-GB" sz="12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GB" sz="1200" dirty="0">
                          <a:solidFill>
                            <a:srgbClr val="208050"/>
                          </a:solidFill>
                          <a:effectLst/>
                        </a:rPr>
                        <a:t>1j</a:t>
                      </a:r>
                      <a:r>
                        <a:rPr lang="en-GB" sz="1200" dirty="0">
                          <a:effectLst/>
                        </a:rPr>
                        <a:t>]) </a:t>
                      </a:r>
                    </a:p>
                    <a:p>
                      <a:pPr algn="l"/>
                      <a:r>
                        <a:rPr lang="en-GB" sz="1200" dirty="0" err="1">
                          <a:effectLst/>
                        </a:rPr>
                        <a:t>d</a:t>
                      </a:r>
                      <a:r>
                        <a:rPr lang="en-GB" sz="1200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en-GB" sz="1200" dirty="0" err="1">
                          <a:effectLst/>
                        </a:rPr>
                        <a:t>dtype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</a:p>
                    <a:p>
                      <a:pPr algn="l"/>
                      <a:r>
                        <a:rPr lang="en-GB" sz="1200" dirty="0" err="1">
                          <a:solidFill>
                            <a:srgbClr val="333333"/>
                          </a:solidFill>
                          <a:effectLst/>
                        </a:rPr>
                        <a:t>dtype</a:t>
                      </a:r>
                      <a:r>
                        <a:rPr lang="en-GB" sz="1200" dirty="0">
                          <a:solidFill>
                            <a:srgbClr val="333333"/>
                          </a:solidFill>
                          <a:effectLst/>
                        </a:rPr>
                        <a:t>('complex128')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36384"/>
                  </a:ext>
                </a:extLst>
              </a:tr>
              <a:tr h="597278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Bool: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e </a:t>
                      </a:r>
                      <a:r>
                        <a:rPr lang="en-GB" sz="12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np</a:t>
                      </a:r>
                      <a:r>
                        <a:rPr lang="en-GB" sz="1200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en-GB" sz="1200" dirty="0" err="1">
                          <a:effectLst/>
                        </a:rPr>
                        <a:t>array</a:t>
                      </a:r>
                      <a:r>
                        <a:rPr lang="en-GB" sz="1200" dirty="0">
                          <a:effectLst/>
                        </a:rPr>
                        <a:t>([</a:t>
                      </a:r>
                      <a:r>
                        <a:rPr lang="en-GB" sz="1200" dirty="0">
                          <a:solidFill>
                            <a:srgbClr val="007020"/>
                          </a:solidFill>
                          <a:effectLst/>
                        </a:rPr>
                        <a:t>True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07020"/>
                          </a:solidFill>
                          <a:effectLst/>
                        </a:rPr>
                        <a:t>False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07020"/>
                          </a:solidFill>
                          <a:effectLst/>
                        </a:rPr>
                        <a:t>False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007020"/>
                          </a:solidFill>
                          <a:effectLst/>
                        </a:rPr>
                        <a:t>True</a:t>
                      </a:r>
                      <a:r>
                        <a:rPr lang="en-GB" sz="1200" dirty="0">
                          <a:effectLst/>
                        </a:rPr>
                        <a:t>]) </a:t>
                      </a:r>
                    </a:p>
                    <a:p>
                      <a:pPr algn="l"/>
                      <a:r>
                        <a:rPr lang="en-GB" sz="1200" dirty="0" err="1">
                          <a:effectLst/>
                        </a:rPr>
                        <a:t>e</a:t>
                      </a:r>
                      <a:r>
                        <a:rPr lang="en-GB" sz="1200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en-GB" sz="1200" dirty="0" err="1">
                          <a:effectLst/>
                        </a:rPr>
                        <a:t>dtype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</a:p>
                    <a:p>
                      <a:pPr algn="l"/>
                      <a:r>
                        <a:rPr lang="en-GB" sz="1200" dirty="0" err="1">
                          <a:solidFill>
                            <a:srgbClr val="333333"/>
                          </a:solidFill>
                          <a:effectLst/>
                        </a:rPr>
                        <a:t>dtype</a:t>
                      </a:r>
                      <a:r>
                        <a:rPr lang="en-GB" sz="1200" dirty="0">
                          <a:solidFill>
                            <a:srgbClr val="333333"/>
                          </a:solidFill>
                          <a:effectLst/>
                        </a:rPr>
                        <a:t>('bool')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11712"/>
                  </a:ext>
                </a:extLst>
              </a:tr>
              <a:tr h="597278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Strings: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f </a:t>
                      </a:r>
                      <a:r>
                        <a:rPr lang="en-GB" sz="12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 err="1">
                          <a:effectLst/>
                        </a:rPr>
                        <a:t>np</a:t>
                      </a:r>
                      <a:r>
                        <a:rPr lang="en-GB" sz="1200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en-GB" sz="1200" dirty="0" err="1">
                          <a:effectLst/>
                        </a:rPr>
                        <a:t>array</a:t>
                      </a:r>
                      <a:r>
                        <a:rPr lang="en-GB" sz="1200" dirty="0">
                          <a:effectLst/>
                        </a:rPr>
                        <a:t>([</a:t>
                      </a:r>
                      <a:r>
                        <a:rPr lang="en-GB" sz="1200" dirty="0">
                          <a:solidFill>
                            <a:srgbClr val="4070A0"/>
                          </a:solidFill>
                          <a:effectLst/>
                        </a:rPr>
                        <a:t>'Bonjour'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4070A0"/>
                          </a:solidFill>
                          <a:effectLst/>
                        </a:rPr>
                        <a:t>'Hello'</a:t>
                      </a:r>
                      <a:r>
                        <a:rPr lang="en-GB" sz="1200" dirty="0">
                          <a:effectLst/>
                        </a:rPr>
                        <a:t>, </a:t>
                      </a:r>
                      <a:r>
                        <a:rPr lang="en-GB" sz="1200" dirty="0">
                          <a:solidFill>
                            <a:srgbClr val="4070A0"/>
                          </a:solidFill>
                          <a:effectLst/>
                        </a:rPr>
                        <a:t>'Hallo'</a:t>
                      </a:r>
                      <a:r>
                        <a:rPr lang="en-GB" sz="1200" dirty="0">
                          <a:effectLst/>
                        </a:rPr>
                        <a:t>,]) </a:t>
                      </a:r>
                    </a:p>
                    <a:p>
                      <a:pPr algn="l"/>
                      <a:r>
                        <a:rPr lang="en-GB" sz="1200" dirty="0" err="1">
                          <a:effectLst/>
                        </a:rPr>
                        <a:t>f</a:t>
                      </a:r>
                      <a:r>
                        <a:rPr lang="en-GB" sz="1200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en-GB" sz="1200" dirty="0" err="1">
                          <a:effectLst/>
                        </a:rPr>
                        <a:t>dtype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i="1" dirty="0">
                          <a:solidFill>
                            <a:srgbClr val="408090"/>
                          </a:solidFill>
                          <a:effectLst/>
                        </a:rPr>
                        <a:t># &lt;--- strings containing max. 7 letters </a:t>
                      </a:r>
                      <a:endParaRPr lang="en-GB" sz="1200" dirty="0">
                        <a:effectLst/>
                      </a:endParaRPr>
                    </a:p>
                    <a:p>
                      <a:pPr algn="l"/>
                      <a:r>
                        <a:rPr lang="en-GB" sz="1200" dirty="0" err="1">
                          <a:solidFill>
                            <a:srgbClr val="333333"/>
                          </a:solidFill>
                          <a:effectLst/>
                        </a:rPr>
                        <a:t>dtype</a:t>
                      </a:r>
                      <a:r>
                        <a:rPr lang="en-GB" sz="1200" dirty="0">
                          <a:solidFill>
                            <a:srgbClr val="333333"/>
                          </a:solidFill>
                          <a:effectLst/>
                        </a:rPr>
                        <a:t>('S7')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812791"/>
                  </a:ext>
                </a:extLst>
              </a:tr>
              <a:tr h="789188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Much more: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</a:rPr>
                        <a:t>int32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</a:rPr>
                        <a:t>int64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</a:rPr>
                        <a:t>uint32</a:t>
                      </a:r>
                    </a:p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</a:rPr>
                        <a:t>uint64</a:t>
                      </a:r>
                    </a:p>
                  </a:txBody>
                  <a:tcPr marL="34219" marR="54750" marT="6844" marB="68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78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1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B7BE-D641-42C5-8510-C9DA3369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索引与切割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01BDB-D097-404D-AAB7-06052DA5F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保留了</a:t>
            </a:r>
            <a:r>
              <a:rPr lang="en-GB" altLang="zh-CN" dirty="0"/>
              <a:t>Python</a:t>
            </a:r>
            <a:r>
              <a:rPr lang="zh-CN" altLang="en-US" dirty="0"/>
              <a:t>中索引切割操作</a:t>
            </a:r>
            <a:endParaRPr lang="en-GB" altLang="zh-CN" dirty="0"/>
          </a:p>
          <a:p>
            <a:r>
              <a:rPr lang="zh-CN" altLang="en-US" dirty="0"/>
              <a:t>加入了额外针对多维数组的索引与切割</a:t>
            </a:r>
            <a:r>
              <a:rPr lang="zh-CN" altLang="en-US"/>
              <a:t>功能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61470-900E-4D78-B52B-4ECDABBD1B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003088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619</Words>
  <Application>Microsoft Office PowerPoint</Application>
  <PresentationFormat>Custom</PresentationFormat>
  <Paragraphs>98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Roboto Condensed Light</vt:lpstr>
      <vt:lpstr>Arvo</vt:lpstr>
      <vt:lpstr>Consolas</vt:lpstr>
      <vt:lpstr>Roboto Condensed</vt:lpstr>
      <vt:lpstr>Arial</vt:lpstr>
      <vt:lpstr>Courier New</vt:lpstr>
      <vt:lpstr>Salerio template</vt:lpstr>
      <vt:lpstr>科学计算 NumPy </vt:lpstr>
      <vt:lpstr>PowerPoint Presentation</vt:lpstr>
      <vt:lpstr>PowerPoint Presentation</vt:lpstr>
      <vt:lpstr>NumPy快速入门</vt:lpstr>
      <vt:lpstr>为什么使用NumPy</vt:lpstr>
      <vt:lpstr>NumPy</vt:lpstr>
      <vt:lpstr>数组 Array</vt:lpstr>
      <vt:lpstr>基本数据类型</vt:lpstr>
      <vt:lpstr>索引与切割</vt:lpstr>
      <vt:lpstr>轴, 维度和形状</vt:lpstr>
      <vt:lpstr>Axis?</vt:lpstr>
      <vt:lpstr>轴/axis/axes 和 维度/dimensionality</vt:lpstr>
      <vt:lpstr>轴/axis/axes</vt:lpstr>
      <vt:lpstr>轴/axis/axes</vt:lpstr>
      <vt:lpstr>轴/axis/axes</vt:lpstr>
      <vt:lpstr>Static Functions and Object Functions</vt:lpstr>
      <vt:lpstr>NumPy Axis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iota</dc:creator>
  <cp:lastModifiedBy>x</cp:lastModifiedBy>
  <cp:revision>276</cp:revision>
  <cp:lastPrinted>2017-11-05T00:52:09Z</cp:lastPrinted>
  <dcterms:modified xsi:type="dcterms:W3CDTF">2017-11-05T00:58:55Z</dcterms:modified>
</cp:coreProperties>
</file>