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87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mailto:info@buddyhelp.com" TargetMode="External"/><Relationship Id="rId5" Type="http://schemas.openxmlformats.org/officeDocument/2006/relationships/hyperlink" Target="https://www.buddyhelp.com"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20879"/>
            <a:ext cx="7477601" cy="3832860"/>
          </a:xfrm>
          <a:prstGeom prst="rect">
            <a:avLst/>
          </a:prstGeom>
          <a:noFill/>
          <a:ln/>
        </p:spPr>
        <p:txBody>
          <a:bodyPr wrap="square" rtlCol="0" anchor="t"/>
          <a:lstStyle/>
          <a:p>
            <a:pPr marL="0" indent="0">
              <a:lnSpc>
                <a:spcPts val="7545"/>
              </a:lnSpc>
              <a:buNone/>
            </a:pPr>
            <a:r>
              <a:rPr lang="en-US" sz="6036" dirty="0">
                <a:solidFill>
                  <a:srgbClr val="1B1B27"/>
                </a:solidFill>
                <a:latin typeface="Corben" pitchFamily="34" charset="0"/>
                <a:ea typeface="Corben" pitchFamily="34" charset="-122"/>
                <a:cs typeface="Corben" pitchFamily="34" charset="-120"/>
              </a:rPr>
              <a:t>Buddy Help: Connecting You with Trusted Labor Services</a:t>
            </a:r>
            <a:endParaRPr lang="en-US" sz="6036" dirty="0"/>
          </a:p>
        </p:txBody>
      </p:sp>
      <p:sp>
        <p:nvSpPr>
          <p:cNvPr id="6" name="Text 2"/>
          <p:cNvSpPr/>
          <p:nvPr/>
        </p:nvSpPr>
        <p:spPr>
          <a:xfrm>
            <a:off x="833199" y="5486995"/>
            <a:ext cx="74776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Buddy Help is revolutionizing the way rural communities access essential labor services. Our platform empowers residents to easily find and hire trusted professionals, from washermen to electricians, right in their neighborhoods.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9F9FF">
              <a:alpha val="85000"/>
            </a:srgbClr>
          </a:solidFill>
          <a:ln/>
        </p:spPr>
      </p:sp>
      <p:sp>
        <p:nvSpPr>
          <p:cNvPr id="6" name="Text 2"/>
          <p:cNvSpPr/>
          <p:nvPr/>
        </p:nvSpPr>
        <p:spPr>
          <a:xfrm>
            <a:off x="2037993" y="3245525"/>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Get in Touch with Us</a:t>
            </a:r>
            <a:endParaRPr lang="en-US" sz="4374" dirty="0"/>
          </a:p>
        </p:txBody>
      </p:sp>
      <p:sp>
        <p:nvSpPr>
          <p:cNvPr id="7" name="Text 3"/>
          <p:cNvSpPr/>
          <p:nvPr/>
        </p:nvSpPr>
        <p:spPr>
          <a:xfrm>
            <a:off x="2037993" y="4273153"/>
            <a:ext cx="10554414"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Visit our website at </a:t>
            </a:r>
            <a:r>
              <a:rPr lang="en-US" sz="1750" u="sng" dirty="0">
                <a:solidFill>
                  <a:srgbClr val="4967E9"/>
                </a:solidFill>
                <a:latin typeface="Nobile" pitchFamily="34" charset="0"/>
                <a:ea typeface="Nobile" pitchFamily="34" charset="-122"/>
                <a:cs typeface="Nobile" pitchFamily="34" charset="-120"/>
                <a:hlinkClick r:id="rId5">
                  <a:extLst>
                    <a:ext uri="{A12FA001-AC4F-418D-AE19-62706E023703}">
                      <ahyp:hlinkClr xmlns:ahyp="http://schemas.microsoft.com/office/drawing/2018/hyperlinkcolor" val="tx"/>
                    </a:ext>
                  </a:extLst>
                </a:hlinkClick>
              </a:rPr>
              <a:t>www.buddyhelp.com</a:t>
            </a:r>
            <a:r>
              <a:rPr lang="en-US" sz="1750" dirty="0">
                <a:solidFill>
                  <a:srgbClr val="404155"/>
                </a:solidFill>
                <a:latin typeface="Nobile" pitchFamily="34" charset="0"/>
                <a:ea typeface="Nobile" pitchFamily="34" charset="-122"/>
                <a:cs typeface="Nobile" pitchFamily="34" charset="-120"/>
              </a:rPr>
              <a:t>, or contact us at </a:t>
            </a:r>
            <a:r>
              <a:rPr lang="en-US" sz="1750" u="sng" dirty="0">
                <a:solidFill>
                  <a:srgbClr val="4967E9"/>
                </a:solidFill>
                <a:latin typeface="Nobile" pitchFamily="34" charset="0"/>
                <a:ea typeface="Nobile" pitchFamily="34" charset="-122"/>
                <a:cs typeface="Nobile" pitchFamily="34" charset="-120"/>
                <a:hlinkClick r:id="rId6">
                  <a:extLst>
                    <a:ext uri="{A12FA001-AC4F-418D-AE19-62706E023703}">
                      <ahyp:hlinkClr xmlns:ahyp="http://schemas.microsoft.com/office/drawing/2018/hyperlinkcolor" val="tx"/>
                    </a:ext>
                  </a:extLst>
                </a:hlinkClick>
              </a:rPr>
              <a:t>info@buddyhelp.com</a:t>
            </a:r>
            <a:r>
              <a:rPr lang="en-US" sz="1750" dirty="0">
                <a:solidFill>
                  <a:srgbClr val="404155"/>
                </a:solidFill>
                <a:latin typeface="Nobile" pitchFamily="34" charset="0"/>
                <a:ea typeface="Nobile" pitchFamily="34" charset="-122"/>
                <a:cs typeface="Nobile" pitchFamily="34" charset="-120"/>
              </a:rPr>
              <a:t> or call us at +91-123-456-7890. Start hiring trusted labor services today!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523881"/>
            <a:ext cx="93064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Challenges in Hiring Labor Services in Rural Areas</a:t>
            </a:r>
            <a:endParaRPr lang="en-US" sz="4374" dirty="0"/>
          </a:p>
        </p:txBody>
      </p:sp>
      <p:sp>
        <p:nvSpPr>
          <p:cNvPr id="6" name="Shape 2"/>
          <p:cNvSpPr/>
          <p:nvPr/>
        </p:nvSpPr>
        <p:spPr>
          <a:xfrm>
            <a:off x="833199" y="3495794"/>
            <a:ext cx="499943" cy="499943"/>
          </a:xfrm>
          <a:prstGeom prst="roundRect">
            <a:avLst>
              <a:gd name="adj" fmla="val 20000"/>
            </a:avLst>
          </a:prstGeom>
          <a:solidFill>
            <a:srgbClr val="D2D9F9"/>
          </a:solidFill>
          <a:ln w="7620">
            <a:solidFill>
              <a:srgbClr val="B8BFDF"/>
            </a:solidFill>
            <a:prstDash val="solid"/>
          </a:ln>
        </p:spPr>
      </p:sp>
      <p:sp>
        <p:nvSpPr>
          <p:cNvPr id="7" name="Text 3"/>
          <p:cNvSpPr/>
          <p:nvPr/>
        </p:nvSpPr>
        <p:spPr>
          <a:xfrm>
            <a:off x="1033939" y="3537466"/>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8" name="Text 4"/>
          <p:cNvSpPr/>
          <p:nvPr/>
        </p:nvSpPr>
        <p:spPr>
          <a:xfrm>
            <a:off x="1555313" y="3495794"/>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Limited Availability</a:t>
            </a:r>
            <a:endParaRPr lang="en-US" sz="2187" dirty="0"/>
          </a:p>
        </p:txBody>
      </p:sp>
      <p:sp>
        <p:nvSpPr>
          <p:cNvPr id="9" name="Text 5"/>
          <p:cNvSpPr/>
          <p:nvPr/>
        </p:nvSpPr>
        <p:spPr>
          <a:xfrm>
            <a:off x="1555313" y="3976211"/>
            <a:ext cx="38200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Rural areas often face a shortage of laborers, making it difficult to find the right person for the job.</a:t>
            </a:r>
            <a:endParaRPr lang="en-US" sz="1750" dirty="0"/>
          </a:p>
        </p:txBody>
      </p:sp>
      <p:sp>
        <p:nvSpPr>
          <p:cNvPr id="10" name="Shape 6"/>
          <p:cNvSpPr/>
          <p:nvPr/>
        </p:nvSpPr>
        <p:spPr>
          <a:xfrm>
            <a:off x="5597485" y="3495794"/>
            <a:ext cx="499943" cy="499943"/>
          </a:xfrm>
          <a:prstGeom prst="roundRect">
            <a:avLst>
              <a:gd name="adj" fmla="val 20000"/>
            </a:avLst>
          </a:prstGeom>
          <a:solidFill>
            <a:srgbClr val="D2D9F9"/>
          </a:solidFill>
          <a:ln w="7620">
            <a:solidFill>
              <a:srgbClr val="B8BFDF"/>
            </a:solidFill>
            <a:prstDash val="solid"/>
          </a:ln>
        </p:spPr>
      </p:sp>
      <p:sp>
        <p:nvSpPr>
          <p:cNvPr id="11" name="Text 7"/>
          <p:cNvSpPr/>
          <p:nvPr/>
        </p:nvSpPr>
        <p:spPr>
          <a:xfrm>
            <a:off x="5760482" y="3537466"/>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2" name="Text 8"/>
          <p:cNvSpPr/>
          <p:nvPr/>
        </p:nvSpPr>
        <p:spPr>
          <a:xfrm>
            <a:off x="6319599" y="3495794"/>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Lack of Visibility</a:t>
            </a:r>
            <a:endParaRPr lang="en-US" sz="2187" dirty="0"/>
          </a:p>
        </p:txBody>
      </p:sp>
      <p:sp>
        <p:nvSpPr>
          <p:cNvPr id="13" name="Text 9"/>
          <p:cNvSpPr/>
          <p:nvPr/>
        </p:nvSpPr>
        <p:spPr>
          <a:xfrm>
            <a:off x="6319599" y="3976211"/>
            <a:ext cx="38200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It can be hard to know who is available and interested in providing various services.</a:t>
            </a:r>
            <a:endParaRPr lang="en-US" sz="1750" dirty="0"/>
          </a:p>
        </p:txBody>
      </p:sp>
      <p:sp>
        <p:nvSpPr>
          <p:cNvPr id="14" name="Shape 10"/>
          <p:cNvSpPr/>
          <p:nvPr/>
        </p:nvSpPr>
        <p:spPr>
          <a:xfrm>
            <a:off x="833199" y="5514499"/>
            <a:ext cx="499943" cy="499943"/>
          </a:xfrm>
          <a:prstGeom prst="roundRect">
            <a:avLst>
              <a:gd name="adj" fmla="val 20000"/>
            </a:avLst>
          </a:prstGeom>
          <a:solidFill>
            <a:srgbClr val="D2D9F9"/>
          </a:solidFill>
          <a:ln w="7620">
            <a:solidFill>
              <a:srgbClr val="B8BFDF"/>
            </a:solidFill>
            <a:prstDash val="solid"/>
          </a:ln>
        </p:spPr>
      </p:sp>
      <p:sp>
        <p:nvSpPr>
          <p:cNvPr id="15" name="Text 11"/>
          <p:cNvSpPr/>
          <p:nvPr/>
        </p:nvSpPr>
        <p:spPr>
          <a:xfrm>
            <a:off x="989528" y="5556171"/>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6" name="Text 12"/>
          <p:cNvSpPr/>
          <p:nvPr/>
        </p:nvSpPr>
        <p:spPr>
          <a:xfrm>
            <a:off x="1555313" y="5514499"/>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Reliability Concerns</a:t>
            </a:r>
            <a:endParaRPr lang="en-US" sz="2187" dirty="0"/>
          </a:p>
        </p:txBody>
      </p:sp>
      <p:sp>
        <p:nvSpPr>
          <p:cNvPr id="17" name="Text 13"/>
          <p:cNvSpPr/>
          <p:nvPr/>
        </p:nvSpPr>
        <p:spPr>
          <a:xfrm>
            <a:off x="1555313" y="5994916"/>
            <a:ext cx="8584287"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Finding trustworthy and reliable labor services is a common challenge for rural residents.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Introducing Buddy Help: Your Ultimate Solution</a:t>
            </a:r>
            <a:endParaRPr lang="en-US" sz="4374" dirty="0"/>
          </a:p>
        </p:txBody>
      </p:sp>
      <p:sp>
        <p:nvSpPr>
          <p:cNvPr id="5" name="Text 2"/>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Online Platform</a:t>
            </a:r>
            <a:endParaRPr lang="en-US" sz="2187" dirty="0"/>
          </a:p>
        </p:txBody>
      </p:sp>
      <p:sp>
        <p:nvSpPr>
          <p:cNvPr id="6" name="Text 3"/>
          <p:cNvSpPr/>
          <p:nvPr/>
        </p:nvSpPr>
        <p:spPr>
          <a:xfrm>
            <a:off x="2037993" y="4031813"/>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Buddy Help connects users with a wide range of labor services, from washing to construction, through a user-friendly online platform.</a:t>
            </a:r>
            <a:endParaRPr lang="en-US" sz="1750" dirty="0"/>
          </a:p>
        </p:txBody>
      </p:sp>
      <p:sp>
        <p:nvSpPr>
          <p:cNvPr id="7" name="Text 4"/>
          <p:cNvSpPr/>
          <p:nvPr/>
        </p:nvSpPr>
        <p:spPr>
          <a:xfrm>
            <a:off x="5743932"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Transparency</a:t>
            </a:r>
            <a:endParaRPr lang="en-US" sz="2187" dirty="0"/>
          </a:p>
        </p:txBody>
      </p:sp>
      <p:sp>
        <p:nvSpPr>
          <p:cNvPr id="8" name="Text 5"/>
          <p:cNvSpPr/>
          <p:nvPr/>
        </p:nvSpPr>
        <p:spPr>
          <a:xfrm>
            <a:off x="5743932" y="4031813"/>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Our platform provides visibility into available laborers and their profiles, helping users make informed hiring decisions.</a:t>
            </a:r>
            <a:endParaRPr lang="en-US" sz="1750" dirty="0"/>
          </a:p>
        </p:txBody>
      </p:sp>
      <p:sp>
        <p:nvSpPr>
          <p:cNvPr id="9" name="Text 6"/>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Communication &amp; Payment</a:t>
            </a:r>
            <a:endParaRPr lang="en-US" sz="2187" dirty="0"/>
          </a:p>
        </p:txBody>
      </p:sp>
      <p:sp>
        <p:nvSpPr>
          <p:cNvPr id="10" name="Text 7"/>
          <p:cNvSpPr/>
          <p:nvPr/>
        </p:nvSpPr>
        <p:spPr>
          <a:xfrm>
            <a:off x="9449872" y="4379000"/>
            <a:ext cx="3156347"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Buddy Help facilitates seamless communication and secure payment processing within the platform, ensuring a hassle-free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783556"/>
            <a:ext cx="8684062"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Wide Range of Services Available</a:t>
            </a:r>
            <a:endParaRPr lang="en-US" sz="4374" dirty="0"/>
          </a:p>
        </p:txBody>
      </p:sp>
      <p:sp>
        <p:nvSpPr>
          <p:cNvPr id="5" name="Shape 2"/>
          <p:cNvSpPr/>
          <p:nvPr/>
        </p:nvSpPr>
        <p:spPr>
          <a:xfrm>
            <a:off x="2037993" y="2922270"/>
            <a:ext cx="5166122" cy="1650802"/>
          </a:xfrm>
          <a:prstGeom prst="roundRect">
            <a:avLst>
              <a:gd name="adj" fmla="val 6057"/>
            </a:avLst>
          </a:prstGeom>
          <a:solidFill>
            <a:srgbClr val="D2D9F9"/>
          </a:solidFill>
          <a:ln w="7620">
            <a:solidFill>
              <a:srgbClr val="B8BFDF"/>
            </a:solidFill>
            <a:prstDash val="solid"/>
          </a:ln>
        </p:spPr>
      </p:sp>
      <p:sp>
        <p:nvSpPr>
          <p:cNvPr id="6" name="Text 3"/>
          <p:cNvSpPr/>
          <p:nvPr/>
        </p:nvSpPr>
        <p:spPr>
          <a:xfrm>
            <a:off x="2267783" y="3152061"/>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Washing</a:t>
            </a:r>
            <a:endParaRPr lang="en-US" sz="2187" dirty="0"/>
          </a:p>
        </p:txBody>
      </p:sp>
      <p:sp>
        <p:nvSpPr>
          <p:cNvPr id="7" name="Text 4"/>
          <p:cNvSpPr/>
          <p:nvPr/>
        </p:nvSpPr>
        <p:spPr>
          <a:xfrm>
            <a:off x="2267783" y="3632478"/>
            <a:ext cx="4706541"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Find professional washermen to handle your laundry needs.</a:t>
            </a:r>
            <a:endParaRPr lang="en-US" sz="1750" dirty="0"/>
          </a:p>
        </p:txBody>
      </p:sp>
      <p:sp>
        <p:nvSpPr>
          <p:cNvPr id="8" name="Shape 5"/>
          <p:cNvSpPr/>
          <p:nvPr/>
        </p:nvSpPr>
        <p:spPr>
          <a:xfrm>
            <a:off x="7426285" y="2922270"/>
            <a:ext cx="5166122" cy="1650802"/>
          </a:xfrm>
          <a:prstGeom prst="roundRect">
            <a:avLst>
              <a:gd name="adj" fmla="val 6057"/>
            </a:avLst>
          </a:prstGeom>
          <a:solidFill>
            <a:srgbClr val="D2D9F9"/>
          </a:solidFill>
          <a:ln w="7620">
            <a:solidFill>
              <a:srgbClr val="B8BFDF"/>
            </a:solidFill>
            <a:prstDash val="solid"/>
          </a:ln>
        </p:spPr>
      </p:sp>
      <p:sp>
        <p:nvSpPr>
          <p:cNvPr id="9" name="Text 6"/>
          <p:cNvSpPr/>
          <p:nvPr/>
        </p:nvSpPr>
        <p:spPr>
          <a:xfrm>
            <a:off x="7656076" y="3152061"/>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Electrical</a:t>
            </a:r>
            <a:endParaRPr lang="en-US" sz="2187" dirty="0"/>
          </a:p>
        </p:txBody>
      </p:sp>
      <p:sp>
        <p:nvSpPr>
          <p:cNvPr id="10" name="Text 7"/>
          <p:cNvSpPr/>
          <p:nvPr/>
        </p:nvSpPr>
        <p:spPr>
          <a:xfrm>
            <a:off x="7656076" y="3632478"/>
            <a:ext cx="4706541"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Hire skilled electricians for all your electrical work.</a:t>
            </a:r>
            <a:endParaRPr lang="en-US" sz="1750" dirty="0"/>
          </a:p>
        </p:txBody>
      </p:sp>
      <p:sp>
        <p:nvSpPr>
          <p:cNvPr id="11" name="Shape 8"/>
          <p:cNvSpPr/>
          <p:nvPr/>
        </p:nvSpPr>
        <p:spPr>
          <a:xfrm>
            <a:off x="2037993" y="4795242"/>
            <a:ext cx="5166122" cy="1650802"/>
          </a:xfrm>
          <a:prstGeom prst="roundRect">
            <a:avLst>
              <a:gd name="adj" fmla="val 6057"/>
            </a:avLst>
          </a:prstGeom>
          <a:solidFill>
            <a:srgbClr val="D2D9F9"/>
          </a:solidFill>
          <a:ln w="7620">
            <a:solidFill>
              <a:srgbClr val="B8BFDF"/>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Plumbing</a:t>
            </a:r>
            <a:endParaRPr lang="en-US" sz="2187" dirty="0"/>
          </a:p>
        </p:txBody>
      </p:sp>
      <p:sp>
        <p:nvSpPr>
          <p:cNvPr id="13" name="Text 10"/>
          <p:cNvSpPr/>
          <p:nvPr/>
        </p:nvSpPr>
        <p:spPr>
          <a:xfrm>
            <a:off x="2267783" y="5505450"/>
            <a:ext cx="4706541"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Access trusted plumbers to address your plumbing issues.</a:t>
            </a:r>
            <a:endParaRPr lang="en-US" sz="1750" dirty="0"/>
          </a:p>
        </p:txBody>
      </p:sp>
      <p:sp>
        <p:nvSpPr>
          <p:cNvPr id="14" name="Shape 11"/>
          <p:cNvSpPr/>
          <p:nvPr/>
        </p:nvSpPr>
        <p:spPr>
          <a:xfrm>
            <a:off x="7426285" y="4795242"/>
            <a:ext cx="5166122" cy="1650802"/>
          </a:xfrm>
          <a:prstGeom prst="roundRect">
            <a:avLst>
              <a:gd name="adj" fmla="val 6057"/>
            </a:avLst>
          </a:prstGeom>
          <a:solidFill>
            <a:srgbClr val="D2D9F9"/>
          </a:solidFill>
          <a:ln w="7620">
            <a:solidFill>
              <a:srgbClr val="B8BFDF"/>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Transport</a:t>
            </a:r>
            <a:endParaRPr lang="en-US" sz="2187" dirty="0"/>
          </a:p>
        </p:txBody>
      </p:sp>
      <p:sp>
        <p:nvSpPr>
          <p:cNvPr id="16" name="Text 13"/>
          <p:cNvSpPr/>
          <p:nvPr/>
        </p:nvSpPr>
        <p:spPr>
          <a:xfrm>
            <a:off x="7656076" y="5505450"/>
            <a:ext cx="4706541"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Book reliable transportation services for your daily commute or special occasions.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270153" y="3013472"/>
            <a:ext cx="3102054" cy="2202537"/>
          </a:xfrm>
          <a:prstGeom prst="rect">
            <a:avLst/>
          </a:prstGeom>
        </p:spPr>
      </p:pic>
      <p:sp>
        <p:nvSpPr>
          <p:cNvPr id="6" name="Text 1"/>
          <p:cNvSpPr/>
          <p:nvPr/>
        </p:nvSpPr>
        <p:spPr>
          <a:xfrm>
            <a:off x="4490799" y="933688"/>
            <a:ext cx="93064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Discovering the Right Help Made Easy</a:t>
            </a:r>
            <a:endParaRPr lang="en-US" sz="4374" dirty="0"/>
          </a:p>
        </p:txBody>
      </p:sp>
      <p:sp>
        <p:nvSpPr>
          <p:cNvPr id="7" name="Shape 2"/>
          <p:cNvSpPr/>
          <p:nvPr/>
        </p:nvSpPr>
        <p:spPr>
          <a:xfrm>
            <a:off x="4801910" y="2655689"/>
            <a:ext cx="44410" cy="4640223"/>
          </a:xfrm>
          <a:prstGeom prst="roundRect">
            <a:avLst>
              <a:gd name="adj" fmla="val 225151"/>
            </a:avLst>
          </a:prstGeom>
          <a:solidFill>
            <a:srgbClr val="B8BFDF"/>
          </a:solidFill>
          <a:ln/>
        </p:spPr>
      </p:sp>
      <p:sp>
        <p:nvSpPr>
          <p:cNvPr id="8" name="Shape 3"/>
          <p:cNvSpPr/>
          <p:nvPr/>
        </p:nvSpPr>
        <p:spPr>
          <a:xfrm>
            <a:off x="5074027" y="3133308"/>
            <a:ext cx="777597" cy="44410"/>
          </a:xfrm>
          <a:prstGeom prst="roundRect">
            <a:avLst>
              <a:gd name="adj" fmla="val 225151"/>
            </a:avLst>
          </a:prstGeom>
          <a:solidFill>
            <a:srgbClr val="B8BFDF"/>
          </a:solidFill>
          <a:ln/>
        </p:spPr>
      </p:sp>
      <p:sp>
        <p:nvSpPr>
          <p:cNvPr id="9" name="Shape 4"/>
          <p:cNvSpPr/>
          <p:nvPr/>
        </p:nvSpPr>
        <p:spPr>
          <a:xfrm>
            <a:off x="4574084" y="2905601"/>
            <a:ext cx="499943" cy="499943"/>
          </a:xfrm>
          <a:prstGeom prst="roundRect">
            <a:avLst>
              <a:gd name="adj" fmla="val 20000"/>
            </a:avLst>
          </a:prstGeom>
          <a:solidFill>
            <a:srgbClr val="D2D9F9"/>
          </a:solidFill>
          <a:ln w="7620">
            <a:solidFill>
              <a:srgbClr val="B8BFDF"/>
            </a:solidFill>
            <a:prstDash val="solid"/>
          </a:ln>
        </p:spPr>
      </p:sp>
      <p:sp>
        <p:nvSpPr>
          <p:cNvPr id="10" name="Text 5"/>
          <p:cNvSpPr/>
          <p:nvPr/>
        </p:nvSpPr>
        <p:spPr>
          <a:xfrm>
            <a:off x="4774823" y="2947273"/>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11" name="Text 6"/>
          <p:cNvSpPr/>
          <p:nvPr/>
        </p:nvSpPr>
        <p:spPr>
          <a:xfrm>
            <a:off x="6046113" y="2877860"/>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Select Service</a:t>
            </a:r>
            <a:endParaRPr lang="en-US" sz="2187" dirty="0"/>
          </a:p>
        </p:txBody>
      </p:sp>
      <p:sp>
        <p:nvSpPr>
          <p:cNvPr id="12" name="Text 7"/>
          <p:cNvSpPr/>
          <p:nvPr/>
        </p:nvSpPr>
        <p:spPr>
          <a:xfrm>
            <a:off x="6046113" y="3358277"/>
            <a:ext cx="7751088" cy="355402"/>
          </a:xfrm>
          <a:prstGeom prst="rect">
            <a:avLst/>
          </a:prstGeom>
          <a:noFill/>
          <a:ln/>
        </p:spPr>
        <p:txBody>
          <a:bodyPr wrap="non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Choose the category of labor service you require.</a:t>
            </a:r>
            <a:endParaRPr lang="en-US" sz="1750" dirty="0"/>
          </a:p>
        </p:txBody>
      </p:sp>
      <p:sp>
        <p:nvSpPr>
          <p:cNvPr id="13" name="Shape 8"/>
          <p:cNvSpPr/>
          <p:nvPr/>
        </p:nvSpPr>
        <p:spPr>
          <a:xfrm>
            <a:off x="5074027" y="4635639"/>
            <a:ext cx="777597" cy="44410"/>
          </a:xfrm>
          <a:prstGeom prst="roundRect">
            <a:avLst>
              <a:gd name="adj" fmla="val 225151"/>
            </a:avLst>
          </a:prstGeom>
          <a:solidFill>
            <a:srgbClr val="B8BFDF"/>
          </a:solidFill>
          <a:ln/>
        </p:spPr>
      </p:sp>
      <p:sp>
        <p:nvSpPr>
          <p:cNvPr id="14" name="Shape 9"/>
          <p:cNvSpPr/>
          <p:nvPr/>
        </p:nvSpPr>
        <p:spPr>
          <a:xfrm>
            <a:off x="4574084" y="4407932"/>
            <a:ext cx="499943" cy="499943"/>
          </a:xfrm>
          <a:prstGeom prst="roundRect">
            <a:avLst>
              <a:gd name="adj" fmla="val 20000"/>
            </a:avLst>
          </a:prstGeom>
          <a:solidFill>
            <a:srgbClr val="D2D9F9"/>
          </a:solidFill>
          <a:ln w="7620">
            <a:solidFill>
              <a:srgbClr val="B8BFDF"/>
            </a:solidFill>
            <a:prstDash val="solid"/>
          </a:ln>
        </p:spPr>
      </p:sp>
      <p:sp>
        <p:nvSpPr>
          <p:cNvPr id="15" name="Text 10"/>
          <p:cNvSpPr/>
          <p:nvPr/>
        </p:nvSpPr>
        <p:spPr>
          <a:xfrm>
            <a:off x="4737080" y="4449604"/>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6" name="Text 11"/>
          <p:cNvSpPr/>
          <p:nvPr/>
        </p:nvSpPr>
        <p:spPr>
          <a:xfrm>
            <a:off x="6046113" y="4380190"/>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View Profiles</a:t>
            </a:r>
            <a:endParaRPr lang="en-US" sz="2187" dirty="0"/>
          </a:p>
        </p:txBody>
      </p:sp>
      <p:sp>
        <p:nvSpPr>
          <p:cNvPr id="17" name="Text 12"/>
          <p:cNvSpPr/>
          <p:nvPr/>
        </p:nvSpPr>
        <p:spPr>
          <a:xfrm>
            <a:off x="6046113" y="4860608"/>
            <a:ext cx="7751088" cy="355402"/>
          </a:xfrm>
          <a:prstGeom prst="rect">
            <a:avLst/>
          </a:prstGeom>
          <a:noFill/>
          <a:ln/>
        </p:spPr>
        <p:txBody>
          <a:bodyPr wrap="non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Explore the available laborers and their detailed profiles.</a:t>
            </a:r>
            <a:endParaRPr lang="en-US" sz="1750" dirty="0"/>
          </a:p>
        </p:txBody>
      </p:sp>
      <p:sp>
        <p:nvSpPr>
          <p:cNvPr id="18" name="Shape 13"/>
          <p:cNvSpPr/>
          <p:nvPr/>
        </p:nvSpPr>
        <p:spPr>
          <a:xfrm>
            <a:off x="5074027" y="6137970"/>
            <a:ext cx="777597" cy="44410"/>
          </a:xfrm>
          <a:prstGeom prst="roundRect">
            <a:avLst>
              <a:gd name="adj" fmla="val 225151"/>
            </a:avLst>
          </a:prstGeom>
          <a:solidFill>
            <a:srgbClr val="B8BFDF"/>
          </a:solidFill>
          <a:ln/>
        </p:spPr>
      </p:sp>
      <p:sp>
        <p:nvSpPr>
          <p:cNvPr id="19" name="Shape 14"/>
          <p:cNvSpPr/>
          <p:nvPr/>
        </p:nvSpPr>
        <p:spPr>
          <a:xfrm>
            <a:off x="4574084" y="5910263"/>
            <a:ext cx="499943" cy="499943"/>
          </a:xfrm>
          <a:prstGeom prst="roundRect">
            <a:avLst>
              <a:gd name="adj" fmla="val 20000"/>
            </a:avLst>
          </a:prstGeom>
          <a:solidFill>
            <a:srgbClr val="D2D9F9"/>
          </a:solidFill>
          <a:ln w="7620">
            <a:solidFill>
              <a:srgbClr val="B8BFDF"/>
            </a:solidFill>
            <a:prstDash val="solid"/>
          </a:ln>
        </p:spPr>
      </p:sp>
      <p:sp>
        <p:nvSpPr>
          <p:cNvPr id="20" name="Text 15"/>
          <p:cNvSpPr/>
          <p:nvPr/>
        </p:nvSpPr>
        <p:spPr>
          <a:xfrm>
            <a:off x="4730413" y="5951934"/>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21" name="Text 16"/>
          <p:cNvSpPr/>
          <p:nvPr/>
        </p:nvSpPr>
        <p:spPr>
          <a:xfrm>
            <a:off x="6046113" y="5882521"/>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Initiate Chat</a:t>
            </a:r>
            <a:endParaRPr lang="en-US" sz="2187" dirty="0"/>
          </a:p>
        </p:txBody>
      </p:sp>
      <p:sp>
        <p:nvSpPr>
          <p:cNvPr id="22" name="Text 17"/>
          <p:cNvSpPr/>
          <p:nvPr/>
        </p:nvSpPr>
        <p:spPr>
          <a:xfrm>
            <a:off x="6046113" y="6362938"/>
            <a:ext cx="7751088"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Communicate directly with the selected laborer to discuss details and finalize the booking.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383274"/>
            <a:ext cx="8924806"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Connect Seamlessly with Laborers</a:t>
            </a:r>
            <a:endParaRPr lang="en-US" sz="4374" dirty="0"/>
          </a:p>
        </p:txBody>
      </p:sp>
      <p:pic>
        <p:nvPicPr>
          <p:cNvPr id="5" name="Image 1" descr="preencoded.png"/>
          <p:cNvPicPr>
            <a:picLocks noChangeAspect="1"/>
          </p:cNvPicPr>
          <p:nvPr/>
        </p:nvPicPr>
        <p:blipFill>
          <a:blip r:embed="rId4"/>
          <a:stretch>
            <a:fillRect/>
          </a:stretch>
        </p:blipFill>
        <p:spPr>
          <a:xfrm>
            <a:off x="2037993" y="3521988"/>
            <a:ext cx="555427" cy="555427"/>
          </a:xfrm>
          <a:prstGeom prst="rect">
            <a:avLst/>
          </a:prstGeom>
        </p:spPr>
      </p:pic>
      <p:sp>
        <p:nvSpPr>
          <p:cNvPr id="6" name="Text 2"/>
          <p:cNvSpPr/>
          <p:nvPr/>
        </p:nvSpPr>
        <p:spPr>
          <a:xfrm>
            <a:off x="2037993" y="4299585"/>
            <a:ext cx="3020854"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In-Platform Messaging</a:t>
            </a:r>
            <a:endParaRPr lang="en-US" sz="2187" dirty="0"/>
          </a:p>
        </p:txBody>
      </p:sp>
      <p:sp>
        <p:nvSpPr>
          <p:cNvPr id="7" name="Text 3"/>
          <p:cNvSpPr/>
          <p:nvPr/>
        </p:nvSpPr>
        <p:spPr>
          <a:xfrm>
            <a:off x="2037993" y="4780002"/>
            <a:ext cx="3295888" cy="1066205"/>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Communicate directly with laborers through our secure messaging system.</a:t>
            </a:r>
            <a:endParaRPr lang="en-US" sz="1750" dirty="0"/>
          </a:p>
        </p:txBody>
      </p:sp>
      <p:pic>
        <p:nvPicPr>
          <p:cNvPr id="8" name="Image 2" descr="preencoded.png"/>
          <p:cNvPicPr>
            <a:picLocks noChangeAspect="1"/>
          </p:cNvPicPr>
          <p:nvPr/>
        </p:nvPicPr>
        <p:blipFill>
          <a:blip r:embed="rId5"/>
          <a:stretch>
            <a:fillRect/>
          </a:stretch>
        </p:blipFill>
        <p:spPr>
          <a:xfrm>
            <a:off x="5667137" y="3521988"/>
            <a:ext cx="555427" cy="555427"/>
          </a:xfrm>
          <a:prstGeom prst="rect">
            <a:avLst/>
          </a:prstGeom>
        </p:spPr>
      </p:pic>
      <p:sp>
        <p:nvSpPr>
          <p:cNvPr id="9" name="Text 4"/>
          <p:cNvSpPr/>
          <p:nvPr/>
        </p:nvSpPr>
        <p:spPr>
          <a:xfrm>
            <a:off x="5667137" y="4299585"/>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Scheduling</a:t>
            </a:r>
            <a:endParaRPr lang="en-US" sz="2187" dirty="0"/>
          </a:p>
        </p:txBody>
      </p:sp>
      <p:sp>
        <p:nvSpPr>
          <p:cNvPr id="10" name="Text 5"/>
          <p:cNvSpPr/>
          <p:nvPr/>
        </p:nvSpPr>
        <p:spPr>
          <a:xfrm>
            <a:off x="5667137" y="4780002"/>
            <a:ext cx="3296007"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Discuss availability and book services at your convenience.</a:t>
            </a:r>
            <a:endParaRPr lang="en-US" sz="1750" dirty="0"/>
          </a:p>
        </p:txBody>
      </p:sp>
      <p:pic>
        <p:nvPicPr>
          <p:cNvPr id="11" name="Image 3" descr="preencoded.png"/>
          <p:cNvPicPr>
            <a:picLocks noChangeAspect="1"/>
          </p:cNvPicPr>
          <p:nvPr/>
        </p:nvPicPr>
        <p:blipFill>
          <a:blip r:embed="rId6"/>
          <a:stretch>
            <a:fillRect/>
          </a:stretch>
        </p:blipFill>
        <p:spPr>
          <a:xfrm>
            <a:off x="9296400" y="3521988"/>
            <a:ext cx="555427" cy="555427"/>
          </a:xfrm>
          <a:prstGeom prst="rect">
            <a:avLst/>
          </a:prstGeom>
        </p:spPr>
      </p:pic>
      <p:sp>
        <p:nvSpPr>
          <p:cNvPr id="12" name="Text 6"/>
          <p:cNvSpPr/>
          <p:nvPr/>
        </p:nvSpPr>
        <p:spPr>
          <a:xfrm>
            <a:off x="9296400" y="4299585"/>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Pricing</a:t>
            </a:r>
            <a:endParaRPr lang="en-US" sz="2187" dirty="0"/>
          </a:p>
        </p:txBody>
      </p:sp>
      <p:sp>
        <p:nvSpPr>
          <p:cNvPr id="13" name="Text 7"/>
          <p:cNvSpPr/>
          <p:nvPr/>
        </p:nvSpPr>
        <p:spPr>
          <a:xfrm>
            <a:off x="9296400" y="4780002"/>
            <a:ext cx="3296007" cy="1066205"/>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Negotiate and agree on fair pricing for the required labor services.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11258074" y="2951440"/>
            <a:ext cx="3102293" cy="2326719"/>
          </a:xfrm>
          <a:prstGeom prst="rect">
            <a:avLst/>
          </a:prstGeom>
        </p:spPr>
      </p:pic>
      <p:sp>
        <p:nvSpPr>
          <p:cNvPr id="6" name="Text 1"/>
          <p:cNvSpPr/>
          <p:nvPr/>
        </p:nvSpPr>
        <p:spPr>
          <a:xfrm>
            <a:off x="833199" y="1346121"/>
            <a:ext cx="93064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Convenient and Secure Payment Options</a:t>
            </a:r>
            <a:endParaRPr lang="en-US" sz="4374" dirty="0"/>
          </a:p>
        </p:txBody>
      </p:sp>
      <p:sp>
        <p:nvSpPr>
          <p:cNvPr id="7" name="Shape 2"/>
          <p:cNvSpPr/>
          <p:nvPr/>
        </p:nvSpPr>
        <p:spPr>
          <a:xfrm>
            <a:off x="833199" y="3318034"/>
            <a:ext cx="499943" cy="499943"/>
          </a:xfrm>
          <a:prstGeom prst="roundRect">
            <a:avLst>
              <a:gd name="adj" fmla="val 20000"/>
            </a:avLst>
          </a:prstGeom>
          <a:solidFill>
            <a:srgbClr val="D2D9F9"/>
          </a:solidFill>
          <a:ln w="7620">
            <a:solidFill>
              <a:srgbClr val="B8BFDF"/>
            </a:solidFill>
            <a:prstDash val="solid"/>
          </a:ln>
        </p:spPr>
      </p:sp>
      <p:sp>
        <p:nvSpPr>
          <p:cNvPr id="8" name="Text 3"/>
          <p:cNvSpPr/>
          <p:nvPr/>
        </p:nvSpPr>
        <p:spPr>
          <a:xfrm>
            <a:off x="1033939" y="3359706"/>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9" name="Text 4"/>
          <p:cNvSpPr/>
          <p:nvPr/>
        </p:nvSpPr>
        <p:spPr>
          <a:xfrm>
            <a:off x="1555313" y="3318034"/>
            <a:ext cx="3581638"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Integrated Payment System</a:t>
            </a:r>
            <a:endParaRPr lang="en-US" sz="2187" dirty="0"/>
          </a:p>
        </p:txBody>
      </p:sp>
      <p:sp>
        <p:nvSpPr>
          <p:cNvPr id="10" name="Text 5"/>
          <p:cNvSpPr/>
          <p:nvPr/>
        </p:nvSpPr>
        <p:spPr>
          <a:xfrm>
            <a:off x="1555313" y="3798451"/>
            <a:ext cx="38200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Buddy Help offers a seamless and hassle-free payment experience within the platform.</a:t>
            </a:r>
            <a:endParaRPr lang="en-US" sz="1750" dirty="0"/>
          </a:p>
        </p:txBody>
      </p:sp>
      <p:sp>
        <p:nvSpPr>
          <p:cNvPr id="11" name="Shape 6"/>
          <p:cNvSpPr/>
          <p:nvPr/>
        </p:nvSpPr>
        <p:spPr>
          <a:xfrm>
            <a:off x="5597485" y="3318034"/>
            <a:ext cx="499943" cy="499943"/>
          </a:xfrm>
          <a:prstGeom prst="roundRect">
            <a:avLst>
              <a:gd name="adj" fmla="val 20000"/>
            </a:avLst>
          </a:prstGeom>
          <a:solidFill>
            <a:srgbClr val="D2D9F9"/>
          </a:solidFill>
          <a:ln w="7620">
            <a:solidFill>
              <a:srgbClr val="B8BFDF"/>
            </a:solidFill>
            <a:prstDash val="solid"/>
          </a:ln>
        </p:spPr>
      </p:sp>
      <p:sp>
        <p:nvSpPr>
          <p:cNvPr id="12" name="Text 7"/>
          <p:cNvSpPr/>
          <p:nvPr/>
        </p:nvSpPr>
        <p:spPr>
          <a:xfrm>
            <a:off x="5760482" y="3359706"/>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3" name="Text 8"/>
          <p:cNvSpPr/>
          <p:nvPr/>
        </p:nvSpPr>
        <p:spPr>
          <a:xfrm>
            <a:off x="6319599" y="3318034"/>
            <a:ext cx="3515201"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Multiple Payment Methods</a:t>
            </a:r>
            <a:endParaRPr lang="en-US" sz="2187" dirty="0"/>
          </a:p>
        </p:txBody>
      </p:sp>
      <p:sp>
        <p:nvSpPr>
          <p:cNvPr id="14" name="Text 9"/>
          <p:cNvSpPr/>
          <p:nvPr/>
        </p:nvSpPr>
        <p:spPr>
          <a:xfrm>
            <a:off x="6319599" y="3798451"/>
            <a:ext cx="38200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Users can choose from a variety of payment options, including credit/debit cards and mobile wallets.</a:t>
            </a:r>
            <a:endParaRPr lang="en-US" sz="1750" dirty="0"/>
          </a:p>
        </p:txBody>
      </p:sp>
      <p:sp>
        <p:nvSpPr>
          <p:cNvPr id="15" name="Shape 10"/>
          <p:cNvSpPr/>
          <p:nvPr/>
        </p:nvSpPr>
        <p:spPr>
          <a:xfrm>
            <a:off x="833199" y="5692140"/>
            <a:ext cx="499943" cy="499943"/>
          </a:xfrm>
          <a:prstGeom prst="roundRect">
            <a:avLst>
              <a:gd name="adj" fmla="val 20000"/>
            </a:avLst>
          </a:prstGeom>
          <a:solidFill>
            <a:srgbClr val="D2D9F9"/>
          </a:solidFill>
          <a:ln w="7620">
            <a:solidFill>
              <a:srgbClr val="B8BFDF"/>
            </a:solidFill>
            <a:prstDash val="solid"/>
          </a:ln>
        </p:spPr>
      </p:sp>
      <p:sp>
        <p:nvSpPr>
          <p:cNvPr id="16" name="Text 11"/>
          <p:cNvSpPr/>
          <p:nvPr/>
        </p:nvSpPr>
        <p:spPr>
          <a:xfrm>
            <a:off x="989528" y="5733812"/>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7" name="Text 12"/>
          <p:cNvSpPr/>
          <p:nvPr/>
        </p:nvSpPr>
        <p:spPr>
          <a:xfrm>
            <a:off x="1555313" y="5692140"/>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Secure Transactions</a:t>
            </a:r>
            <a:endParaRPr lang="en-US" sz="2187" dirty="0"/>
          </a:p>
        </p:txBody>
      </p:sp>
      <p:sp>
        <p:nvSpPr>
          <p:cNvPr id="18" name="Text 13"/>
          <p:cNvSpPr/>
          <p:nvPr/>
        </p:nvSpPr>
        <p:spPr>
          <a:xfrm>
            <a:off x="1555313" y="6172557"/>
            <a:ext cx="8584287"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Our platform prioritizes user safety and ensures all payments are processed securely.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138958"/>
            <a:ext cx="10235803"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What Our Users Say About Buddy Help</a:t>
            </a:r>
            <a:endParaRPr lang="en-US" sz="4374" dirty="0"/>
          </a:p>
        </p:txBody>
      </p:sp>
      <p:sp>
        <p:nvSpPr>
          <p:cNvPr id="5" name="Shape 2"/>
          <p:cNvSpPr/>
          <p:nvPr/>
        </p:nvSpPr>
        <p:spPr>
          <a:xfrm>
            <a:off x="2037993" y="3277672"/>
            <a:ext cx="5166122" cy="1295400"/>
          </a:xfrm>
          <a:prstGeom prst="roundRect">
            <a:avLst>
              <a:gd name="adj" fmla="val 7719"/>
            </a:avLst>
          </a:prstGeom>
          <a:solidFill>
            <a:srgbClr val="D2D9F9"/>
          </a:solidFill>
          <a:ln w="7620">
            <a:solidFill>
              <a:srgbClr val="B8BFDF"/>
            </a:solidFill>
            <a:prstDash val="solid"/>
          </a:ln>
        </p:spPr>
      </p:sp>
      <p:sp>
        <p:nvSpPr>
          <p:cNvPr id="6" name="Text 3"/>
          <p:cNvSpPr/>
          <p:nvPr/>
        </p:nvSpPr>
        <p:spPr>
          <a:xfrm>
            <a:off x="2267783" y="3507462"/>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"Incredible Service!"</a:t>
            </a:r>
            <a:endParaRPr lang="en-US" sz="2187" dirty="0"/>
          </a:p>
        </p:txBody>
      </p:sp>
      <p:sp>
        <p:nvSpPr>
          <p:cNvPr id="7" name="Text 4"/>
          <p:cNvSpPr/>
          <p:nvPr/>
        </p:nvSpPr>
        <p:spPr>
          <a:xfrm>
            <a:off x="2267783" y="3987879"/>
            <a:ext cx="4706541"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 John, Farmer, Rajasthan</a:t>
            </a:r>
            <a:endParaRPr lang="en-US" sz="1750" dirty="0"/>
          </a:p>
        </p:txBody>
      </p:sp>
      <p:sp>
        <p:nvSpPr>
          <p:cNvPr id="8" name="Shape 5"/>
          <p:cNvSpPr/>
          <p:nvPr/>
        </p:nvSpPr>
        <p:spPr>
          <a:xfrm>
            <a:off x="7426285" y="3277672"/>
            <a:ext cx="5166122" cy="1295400"/>
          </a:xfrm>
          <a:prstGeom prst="roundRect">
            <a:avLst>
              <a:gd name="adj" fmla="val 7719"/>
            </a:avLst>
          </a:prstGeom>
          <a:solidFill>
            <a:srgbClr val="D2D9F9"/>
          </a:solidFill>
          <a:ln w="7620">
            <a:solidFill>
              <a:srgbClr val="B8BFDF"/>
            </a:solidFill>
            <a:prstDash val="solid"/>
          </a:ln>
        </p:spPr>
      </p:sp>
      <p:sp>
        <p:nvSpPr>
          <p:cNvPr id="9" name="Text 6"/>
          <p:cNvSpPr/>
          <p:nvPr/>
        </p:nvSpPr>
        <p:spPr>
          <a:xfrm>
            <a:off x="7656076" y="3507462"/>
            <a:ext cx="3322915"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"Saved Me so Much Time"</a:t>
            </a:r>
            <a:endParaRPr lang="en-US" sz="2187" dirty="0"/>
          </a:p>
        </p:txBody>
      </p:sp>
      <p:sp>
        <p:nvSpPr>
          <p:cNvPr id="10" name="Text 7"/>
          <p:cNvSpPr/>
          <p:nvPr/>
        </p:nvSpPr>
        <p:spPr>
          <a:xfrm>
            <a:off x="7656076" y="3987879"/>
            <a:ext cx="4706541"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 Riya, Homemaker, Uttar Pradesh</a:t>
            </a:r>
            <a:endParaRPr lang="en-US" sz="1750" dirty="0"/>
          </a:p>
        </p:txBody>
      </p:sp>
      <p:sp>
        <p:nvSpPr>
          <p:cNvPr id="11" name="Shape 8"/>
          <p:cNvSpPr/>
          <p:nvPr/>
        </p:nvSpPr>
        <p:spPr>
          <a:xfrm>
            <a:off x="2037993" y="4795242"/>
            <a:ext cx="5166122" cy="1295400"/>
          </a:xfrm>
          <a:prstGeom prst="roundRect">
            <a:avLst>
              <a:gd name="adj" fmla="val 7719"/>
            </a:avLst>
          </a:prstGeom>
          <a:solidFill>
            <a:srgbClr val="D2D9F9"/>
          </a:solidFill>
          <a:ln w="7620">
            <a:solidFill>
              <a:srgbClr val="B8BFDF"/>
            </a:solidFill>
            <a:prstDash val="solid"/>
          </a:ln>
        </p:spPr>
      </p:sp>
      <p:sp>
        <p:nvSpPr>
          <p:cNvPr id="12" name="Text 9"/>
          <p:cNvSpPr/>
          <p:nvPr/>
        </p:nvSpPr>
        <p:spPr>
          <a:xfrm>
            <a:off x="2267783" y="5025033"/>
            <a:ext cx="3493056"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"Reliable and Trustworthy"</a:t>
            </a:r>
            <a:endParaRPr lang="en-US" sz="2187" dirty="0"/>
          </a:p>
        </p:txBody>
      </p:sp>
      <p:sp>
        <p:nvSpPr>
          <p:cNvPr id="13" name="Text 10"/>
          <p:cNvSpPr/>
          <p:nvPr/>
        </p:nvSpPr>
        <p:spPr>
          <a:xfrm>
            <a:off x="2267783" y="5505450"/>
            <a:ext cx="4706541"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 Arun, Shopkeeper, Odisha</a:t>
            </a:r>
            <a:endParaRPr lang="en-US" sz="1750" dirty="0"/>
          </a:p>
        </p:txBody>
      </p:sp>
      <p:sp>
        <p:nvSpPr>
          <p:cNvPr id="14" name="Shape 11"/>
          <p:cNvSpPr/>
          <p:nvPr/>
        </p:nvSpPr>
        <p:spPr>
          <a:xfrm>
            <a:off x="7426285" y="4795242"/>
            <a:ext cx="5166122" cy="1295400"/>
          </a:xfrm>
          <a:prstGeom prst="roundRect">
            <a:avLst>
              <a:gd name="adj" fmla="val 7719"/>
            </a:avLst>
          </a:prstGeom>
          <a:solidFill>
            <a:srgbClr val="D2D9F9"/>
          </a:solidFill>
          <a:ln w="7620">
            <a:solidFill>
              <a:srgbClr val="B8BFDF"/>
            </a:solidFill>
            <a:prstDash val="solid"/>
          </a:ln>
        </p:spPr>
      </p:sp>
      <p:sp>
        <p:nvSpPr>
          <p:cNvPr id="15" name="Text 12"/>
          <p:cNvSpPr/>
          <p:nvPr/>
        </p:nvSpPr>
        <p:spPr>
          <a:xfrm>
            <a:off x="7656076" y="5025033"/>
            <a:ext cx="310967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"Highly Recommended"</a:t>
            </a:r>
            <a:endParaRPr lang="en-US" sz="2187" dirty="0"/>
          </a:p>
        </p:txBody>
      </p:sp>
      <p:sp>
        <p:nvSpPr>
          <p:cNvPr id="16" name="Text 13"/>
          <p:cNvSpPr/>
          <p:nvPr/>
        </p:nvSpPr>
        <p:spPr>
          <a:xfrm>
            <a:off x="7656076" y="5505450"/>
            <a:ext cx="4706541"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 Neha, Teacher, Himachal Pradesh</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2426851"/>
          </a:xfrm>
          <a:prstGeom prst="rect">
            <a:avLst/>
          </a:prstGeom>
        </p:spPr>
      </p:pic>
      <p:sp>
        <p:nvSpPr>
          <p:cNvPr id="5" name="Text 1"/>
          <p:cNvSpPr/>
          <p:nvPr/>
        </p:nvSpPr>
        <p:spPr>
          <a:xfrm>
            <a:off x="2704028" y="2962156"/>
            <a:ext cx="9222343" cy="1213485"/>
          </a:xfrm>
          <a:prstGeom prst="rect">
            <a:avLst/>
          </a:prstGeom>
          <a:noFill/>
          <a:ln/>
        </p:spPr>
        <p:txBody>
          <a:bodyPr wrap="square" rtlCol="0" anchor="t"/>
          <a:lstStyle/>
          <a:p>
            <a:pPr marL="0" indent="0">
              <a:lnSpc>
                <a:spcPts val="4777"/>
              </a:lnSpc>
              <a:buNone/>
            </a:pPr>
            <a:r>
              <a:rPr lang="en-US" sz="3822" dirty="0">
                <a:solidFill>
                  <a:srgbClr val="1B1B27"/>
                </a:solidFill>
                <a:latin typeface="Corben" pitchFamily="34" charset="0"/>
                <a:ea typeface="Corben" pitchFamily="34" charset="-122"/>
                <a:cs typeface="Corben" pitchFamily="34" charset="-120"/>
              </a:rPr>
              <a:t>Building Stronger Communities Together</a:t>
            </a:r>
            <a:endParaRPr lang="en-US" sz="3822" dirty="0"/>
          </a:p>
        </p:txBody>
      </p:sp>
      <p:pic>
        <p:nvPicPr>
          <p:cNvPr id="6" name="Image 2" descr="preencoded.png"/>
          <p:cNvPicPr>
            <a:picLocks noChangeAspect="1"/>
          </p:cNvPicPr>
          <p:nvPr/>
        </p:nvPicPr>
        <p:blipFill>
          <a:blip r:embed="rId5"/>
          <a:stretch>
            <a:fillRect/>
          </a:stretch>
        </p:blipFill>
        <p:spPr>
          <a:xfrm>
            <a:off x="2704028" y="4466868"/>
            <a:ext cx="3074075" cy="776526"/>
          </a:xfrm>
          <a:prstGeom prst="rect">
            <a:avLst/>
          </a:prstGeom>
        </p:spPr>
      </p:pic>
      <p:sp>
        <p:nvSpPr>
          <p:cNvPr id="7" name="Text 2"/>
          <p:cNvSpPr/>
          <p:nvPr/>
        </p:nvSpPr>
        <p:spPr>
          <a:xfrm>
            <a:off x="2898100" y="5534620"/>
            <a:ext cx="2426851" cy="303252"/>
          </a:xfrm>
          <a:prstGeom prst="rect">
            <a:avLst/>
          </a:prstGeom>
          <a:noFill/>
          <a:ln/>
        </p:spPr>
        <p:txBody>
          <a:bodyPr wrap="none" rtlCol="0" anchor="t"/>
          <a:lstStyle/>
          <a:p>
            <a:pPr marL="0" indent="0" algn="l">
              <a:lnSpc>
                <a:spcPts val="2389"/>
              </a:lnSpc>
              <a:buNone/>
            </a:pPr>
            <a:r>
              <a:rPr lang="en-US" sz="1911" dirty="0">
                <a:solidFill>
                  <a:srgbClr val="404155"/>
                </a:solidFill>
                <a:latin typeface="Corben" pitchFamily="34" charset="0"/>
                <a:ea typeface="Corben" pitchFamily="34" charset="-122"/>
                <a:cs typeface="Corben" pitchFamily="34" charset="-120"/>
              </a:rPr>
              <a:t>Expand Services</a:t>
            </a:r>
            <a:endParaRPr lang="en-US" sz="1911" dirty="0"/>
          </a:p>
        </p:txBody>
      </p:sp>
      <p:sp>
        <p:nvSpPr>
          <p:cNvPr id="8" name="Text 3"/>
          <p:cNvSpPr/>
          <p:nvPr/>
        </p:nvSpPr>
        <p:spPr>
          <a:xfrm>
            <a:off x="2898100" y="5954316"/>
            <a:ext cx="2685931" cy="931902"/>
          </a:xfrm>
          <a:prstGeom prst="rect">
            <a:avLst/>
          </a:prstGeom>
          <a:noFill/>
          <a:ln/>
        </p:spPr>
        <p:txBody>
          <a:bodyPr wrap="square" rtlCol="0" anchor="t"/>
          <a:lstStyle/>
          <a:p>
            <a:pPr marL="0" indent="0" algn="l">
              <a:lnSpc>
                <a:spcPts val="2446"/>
              </a:lnSpc>
              <a:buNone/>
            </a:pPr>
            <a:r>
              <a:rPr lang="en-US" sz="1529" dirty="0">
                <a:solidFill>
                  <a:srgbClr val="404155"/>
                </a:solidFill>
                <a:latin typeface="Nobile" pitchFamily="34" charset="0"/>
                <a:ea typeface="Nobile" pitchFamily="34" charset="-122"/>
                <a:cs typeface="Nobile" pitchFamily="34" charset="-120"/>
              </a:rPr>
              <a:t>Buddy Help plans to continuously expand its services to more rural areas.</a:t>
            </a:r>
            <a:endParaRPr lang="en-US" sz="1529" dirty="0"/>
          </a:p>
        </p:txBody>
      </p:sp>
      <p:pic>
        <p:nvPicPr>
          <p:cNvPr id="9" name="Image 3" descr="preencoded.png"/>
          <p:cNvPicPr>
            <a:picLocks noChangeAspect="1"/>
          </p:cNvPicPr>
          <p:nvPr/>
        </p:nvPicPr>
        <p:blipFill>
          <a:blip r:embed="rId6"/>
          <a:stretch>
            <a:fillRect/>
          </a:stretch>
        </p:blipFill>
        <p:spPr>
          <a:xfrm>
            <a:off x="5778103" y="4466868"/>
            <a:ext cx="3074075" cy="776526"/>
          </a:xfrm>
          <a:prstGeom prst="rect">
            <a:avLst/>
          </a:prstGeom>
        </p:spPr>
      </p:pic>
      <p:sp>
        <p:nvSpPr>
          <p:cNvPr id="10" name="Text 4"/>
          <p:cNvSpPr/>
          <p:nvPr/>
        </p:nvSpPr>
        <p:spPr>
          <a:xfrm>
            <a:off x="5972175" y="5534620"/>
            <a:ext cx="2685931" cy="606504"/>
          </a:xfrm>
          <a:prstGeom prst="rect">
            <a:avLst/>
          </a:prstGeom>
          <a:noFill/>
          <a:ln/>
        </p:spPr>
        <p:txBody>
          <a:bodyPr wrap="square" rtlCol="0" anchor="t"/>
          <a:lstStyle/>
          <a:p>
            <a:pPr marL="0" indent="0" algn="l">
              <a:lnSpc>
                <a:spcPts val="2389"/>
              </a:lnSpc>
              <a:buNone/>
            </a:pPr>
            <a:r>
              <a:rPr lang="en-US" sz="1911" dirty="0">
                <a:solidFill>
                  <a:srgbClr val="404155"/>
                </a:solidFill>
                <a:latin typeface="Corben" pitchFamily="34" charset="0"/>
                <a:ea typeface="Corben" pitchFamily="34" charset="-122"/>
                <a:cs typeface="Corben" pitchFamily="34" charset="-120"/>
              </a:rPr>
              <a:t>Collaborate with Communities</a:t>
            </a:r>
            <a:endParaRPr lang="en-US" sz="1911" dirty="0"/>
          </a:p>
        </p:txBody>
      </p:sp>
      <p:sp>
        <p:nvSpPr>
          <p:cNvPr id="11" name="Text 5"/>
          <p:cNvSpPr/>
          <p:nvPr/>
        </p:nvSpPr>
        <p:spPr>
          <a:xfrm>
            <a:off x="5972175" y="6257568"/>
            <a:ext cx="2685931" cy="1242536"/>
          </a:xfrm>
          <a:prstGeom prst="rect">
            <a:avLst/>
          </a:prstGeom>
          <a:noFill/>
          <a:ln/>
        </p:spPr>
        <p:txBody>
          <a:bodyPr wrap="square" rtlCol="0" anchor="t"/>
          <a:lstStyle/>
          <a:p>
            <a:pPr marL="0" indent="0" algn="l">
              <a:lnSpc>
                <a:spcPts val="2446"/>
              </a:lnSpc>
              <a:buNone/>
            </a:pPr>
            <a:r>
              <a:rPr lang="en-US" sz="1529" dirty="0">
                <a:solidFill>
                  <a:srgbClr val="404155"/>
                </a:solidFill>
                <a:latin typeface="Nobile" pitchFamily="34" charset="0"/>
                <a:ea typeface="Nobile" pitchFamily="34" charset="-122"/>
                <a:cs typeface="Nobile" pitchFamily="34" charset="-120"/>
              </a:rPr>
              <a:t>We will work closely with local organizations to better serve the needs of rural residents.</a:t>
            </a:r>
            <a:endParaRPr lang="en-US" sz="1529" dirty="0"/>
          </a:p>
        </p:txBody>
      </p:sp>
      <p:pic>
        <p:nvPicPr>
          <p:cNvPr id="12" name="Image 4" descr="preencoded.png"/>
          <p:cNvPicPr>
            <a:picLocks noChangeAspect="1"/>
          </p:cNvPicPr>
          <p:nvPr/>
        </p:nvPicPr>
        <p:blipFill>
          <a:blip r:embed="rId7"/>
          <a:stretch>
            <a:fillRect/>
          </a:stretch>
        </p:blipFill>
        <p:spPr>
          <a:xfrm>
            <a:off x="8852178" y="4466868"/>
            <a:ext cx="3074194" cy="776526"/>
          </a:xfrm>
          <a:prstGeom prst="rect">
            <a:avLst/>
          </a:prstGeom>
        </p:spPr>
      </p:pic>
      <p:sp>
        <p:nvSpPr>
          <p:cNvPr id="13" name="Text 6"/>
          <p:cNvSpPr/>
          <p:nvPr/>
        </p:nvSpPr>
        <p:spPr>
          <a:xfrm>
            <a:off x="9046250" y="5534620"/>
            <a:ext cx="2447092" cy="303252"/>
          </a:xfrm>
          <a:prstGeom prst="rect">
            <a:avLst/>
          </a:prstGeom>
          <a:noFill/>
          <a:ln/>
        </p:spPr>
        <p:txBody>
          <a:bodyPr wrap="none" rtlCol="0" anchor="t"/>
          <a:lstStyle/>
          <a:p>
            <a:pPr marL="0" indent="0" algn="l">
              <a:lnSpc>
                <a:spcPts val="2389"/>
              </a:lnSpc>
              <a:buNone/>
            </a:pPr>
            <a:r>
              <a:rPr lang="en-US" sz="1911" dirty="0">
                <a:solidFill>
                  <a:srgbClr val="404155"/>
                </a:solidFill>
                <a:latin typeface="Corben" pitchFamily="34" charset="0"/>
                <a:ea typeface="Corben" pitchFamily="34" charset="-122"/>
                <a:cs typeface="Corben" pitchFamily="34" charset="-120"/>
              </a:rPr>
              <a:t>Improve Accessibility</a:t>
            </a:r>
            <a:endParaRPr lang="en-US" sz="1911" dirty="0"/>
          </a:p>
        </p:txBody>
      </p:sp>
      <p:sp>
        <p:nvSpPr>
          <p:cNvPr id="14" name="Text 7"/>
          <p:cNvSpPr/>
          <p:nvPr/>
        </p:nvSpPr>
        <p:spPr>
          <a:xfrm>
            <a:off x="9046250" y="5954316"/>
            <a:ext cx="2686050" cy="931902"/>
          </a:xfrm>
          <a:prstGeom prst="rect">
            <a:avLst/>
          </a:prstGeom>
          <a:noFill/>
          <a:ln/>
        </p:spPr>
        <p:txBody>
          <a:bodyPr wrap="square" rtlCol="0" anchor="t"/>
          <a:lstStyle/>
          <a:p>
            <a:pPr marL="0" indent="0" algn="l">
              <a:lnSpc>
                <a:spcPts val="2446"/>
              </a:lnSpc>
              <a:buNone/>
            </a:pPr>
            <a:r>
              <a:rPr lang="en-US" sz="1529" dirty="0">
                <a:solidFill>
                  <a:srgbClr val="404155"/>
                </a:solidFill>
                <a:latin typeface="Nobile" pitchFamily="34" charset="0"/>
                <a:ea typeface="Nobile" pitchFamily="34" charset="-122"/>
                <a:cs typeface="Nobile" pitchFamily="34" charset="-120"/>
              </a:rPr>
              <a:t>Our commitment is to make essential labor services more accessible to all.</a:t>
            </a:r>
            <a:endParaRPr lang="en-US" sz="152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534</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Corben</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Amogh Kulkarni</cp:lastModifiedBy>
  <cp:revision>2</cp:revision>
  <dcterms:created xsi:type="dcterms:W3CDTF">2024-06-02T09:02:28Z</dcterms:created>
  <dcterms:modified xsi:type="dcterms:W3CDTF">2024-06-02T09:08:24Z</dcterms:modified>
</cp:coreProperties>
</file>