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1"/>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BAA2-4B1A-454C-AF24-2E3755585B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E117E0-7076-D04A-85F1-9249C9287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E6F86-6A10-9D4F-8503-A37589AE0C2A}"/>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5" name="Footer Placeholder 4">
            <a:extLst>
              <a:ext uri="{FF2B5EF4-FFF2-40B4-BE49-F238E27FC236}">
                <a16:creationId xmlns:a16="http://schemas.microsoft.com/office/drawing/2014/main" id="{B6EBB0AB-7E9F-A746-AAFF-047C07279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AE832-1434-BB43-A60D-3B192E659982}"/>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233855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3C42-AC3B-E447-90E2-3EA63F6B2E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4DEFFA-B827-D24B-8072-7032893F5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0D6A1-FAC9-4F4D-BAE8-E5C9CA17107A}"/>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5" name="Footer Placeholder 4">
            <a:extLst>
              <a:ext uri="{FF2B5EF4-FFF2-40B4-BE49-F238E27FC236}">
                <a16:creationId xmlns:a16="http://schemas.microsoft.com/office/drawing/2014/main" id="{FB75C0C9-B79B-4D4F-A9D1-3269002D3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CDD36-512D-634D-88F5-C9EC7F71D5DD}"/>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194313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5CB25D-AD01-4E45-8CBB-6C0032F77A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70B74B-9697-7843-A585-9FAB041DB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1EA93-E817-FF44-88EB-B228F347EDAC}"/>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5" name="Footer Placeholder 4">
            <a:extLst>
              <a:ext uri="{FF2B5EF4-FFF2-40B4-BE49-F238E27FC236}">
                <a16:creationId xmlns:a16="http://schemas.microsoft.com/office/drawing/2014/main" id="{40D0DAA4-C9F7-F444-8512-AA7EC8A8B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C7D7D-7CFA-BB40-B0F6-7651F31A00B9}"/>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176505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CD66-C2F1-0340-BD6E-48D3D1277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770E7-16BE-1A42-B395-BBBCBCA68F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CA30D-228C-D94C-8304-392A56EA19F3}"/>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5" name="Footer Placeholder 4">
            <a:extLst>
              <a:ext uri="{FF2B5EF4-FFF2-40B4-BE49-F238E27FC236}">
                <a16:creationId xmlns:a16="http://schemas.microsoft.com/office/drawing/2014/main" id="{3E614C3B-B7BB-344E-91D3-6E0BB3BE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CD9CB-91A3-844B-B965-808B495DE212}"/>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151170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20FB-2049-B749-8629-EF66D0910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560F98-DC89-284C-9DB3-E5FCC150A2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D8CB45-8E74-BE47-B2A6-5241CB9260BE}"/>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5" name="Footer Placeholder 4">
            <a:extLst>
              <a:ext uri="{FF2B5EF4-FFF2-40B4-BE49-F238E27FC236}">
                <a16:creationId xmlns:a16="http://schemas.microsoft.com/office/drawing/2014/main" id="{CF2C40E8-FC96-584E-8431-C7BC339D0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C3C8E-C56B-3742-91F3-45C1DB6AD59D}"/>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56937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8A9B-CFD9-4C4B-976A-B309A74EA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8BCE65-B788-C347-9096-B171561BB7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ADEB89-AB67-AB4F-A1C3-3B8AA1BBD0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B263DF-042D-BD46-B3BD-5E0D447C436B}"/>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6" name="Footer Placeholder 5">
            <a:extLst>
              <a:ext uri="{FF2B5EF4-FFF2-40B4-BE49-F238E27FC236}">
                <a16:creationId xmlns:a16="http://schemas.microsoft.com/office/drawing/2014/main" id="{3609E04A-BDED-394D-9C09-5A8630656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5A73C-C85C-954D-88C4-D050FC7A896B}"/>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75032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9697-48F8-E342-B699-9ED21074F9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2501A-39D9-374A-A7B9-AADDB4977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43669-E8A5-9049-8916-B2207AA0EC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87EFEF-A853-4C4D-A2E3-21F61C5F2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A92986-C263-8F46-A02B-19894BE5F2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69AB5F-A3FE-A04D-A8B3-7CFF4F202DF5}"/>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8" name="Footer Placeholder 7">
            <a:extLst>
              <a:ext uri="{FF2B5EF4-FFF2-40B4-BE49-F238E27FC236}">
                <a16:creationId xmlns:a16="http://schemas.microsoft.com/office/drawing/2014/main" id="{231FFB79-9BC4-E142-ACEE-4C20BD3AA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D701C-157F-BA41-9738-AA3E6A41646D}"/>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382708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2313-3101-AA46-BBD2-03C3699BF8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7BEE9-82FD-6741-8BEF-1AEB5BF81454}"/>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4" name="Footer Placeholder 3">
            <a:extLst>
              <a:ext uri="{FF2B5EF4-FFF2-40B4-BE49-F238E27FC236}">
                <a16:creationId xmlns:a16="http://schemas.microsoft.com/office/drawing/2014/main" id="{E4851AAB-6397-4A4E-B8AA-987B012597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814422-032B-3C4A-B7A7-6F22AC6D9BEE}"/>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365741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8A72B-81B8-7B47-94DE-A16F6E60E7E4}"/>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3" name="Footer Placeholder 2">
            <a:extLst>
              <a:ext uri="{FF2B5EF4-FFF2-40B4-BE49-F238E27FC236}">
                <a16:creationId xmlns:a16="http://schemas.microsoft.com/office/drawing/2014/main" id="{92F1D2B9-FE2B-DA4E-9AA2-591859D063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77F3D0-6BD8-F64F-9295-DAA827FF954B}"/>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316046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DA03-922E-074C-AA10-3B59CF30C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F31706-93A2-4246-A69F-63AEA90FA9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964F8-9C17-7C4A-8E59-AA1F87FBC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F0C34-3CF4-0B45-85F8-67C91F563331}"/>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6" name="Footer Placeholder 5">
            <a:extLst>
              <a:ext uri="{FF2B5EF4-FFF2-40B4-BE49-F238E27FC236}">
                <a16:creationId xmlns:a16="http://schemas.microsoft.com/office/drawing/2014/main" id="{CDC1F042-29A7-794B-AB8D-A993D1059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D0843-B4EF-9D4C-9DF9-F3FDA3D8B6C4}"/>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103934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0987-40FC-B948-828A-15BF7F250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9E6BE8-AC94-DC42-B759-EE182CC53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73F155-BB9D-0C42-A8DF-D4B86286E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5EA70-9301-B74C-838D-1B82ADE1FCB6}"/>
              </a:ext>
            </a:extLst>
          </p:cNvPr>
          <p:cNvSpPr>
            <a:spLocks noGrp="1"/>
          </p:cNvSpPr>
          <p:nvPr>
            <p:ph type="dt" sz="half" idx="10"/>
          </p:nvPr>
        </p:nvSpPr>
        <p:spPr/>
        <p:txBody>
          <a:bodyPr/>
          <a:lstStyle/>
          <a:p>
            <a:fld id="{876F4420-6BE8-584A-A742-F75AF088DBEA}" type="datetimeFigureOut">
              <a:rPr lang="en-US" smtClean="0"/>
              <a:t>4/9/20</a:t>
            </a:fld>
            <a:endParaRPr lang="en-US"/>
          </a:p>
        </p:txBody>
      </p:sp>
      <p:sp>
        <p:nvSpPr>
          <p:cNvPr id="6" name="Footer Placeholder 5">
            <a:extLst>
              <a:ext uri="{FF2B5EF4-FFF2-40B4-BE49-F238E27FC236}">
                <a16:creationId xmlns:a16="http://schemas.microsoft.com/office/drawing/2014/main" id="{EDB53097-7C35-3642-8CB9-381D1D869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C4AA5-40BB-3948-BC88-AB61A87A8D4E}"/>
              </a:ext>
            </a:extLst>
          </p:cNvPr>
          <p:cNvSpPr>
            <a:spLocks noGrp="1"/>
          </p:cNvSpPr>
          <p:nvPr>
            <p:ph type="sldNum" sz="quarter" idx="12"/>
          </p:nvPr>
        </p:nvSpPr>
        <p:spPr/>
        <p:txBody>
          <a:bodyPr/>
          <a:lstStyle/>
          <a:p>
            <a:fld id="{AC1612FE-9066-BD42-97E3-8347E0320134}" type="slidenum">
              <a:rPr lang="en-US" smtClean="0"/>
              <a:t>‹#›</a:t>
            </a:fld>
            <a:endParaRPr lang="en-US"/>
          </a:p>
        </p:txBody>
      </p:sp>
    </p:spTree>
    <p:extLst>
      <p:ext uri="{BB962C8B-B14F-4D97-AF65-F5344CB8AC3E}">
        <p14:creationId xmlns:p14="http://schemas.microsoft.com/office/powerpoint/2010/main" val="327916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6C5F4-04F1-9F41-AB47-4817AEBB29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2884C5-EB60-F94F-AC96-AC5B98C026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E5804-AB3A-CA41-BDC9-85B20F23E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F4420-6BE8-584A-A742-F75AF088DBEA}" type="datetimeFigureOut">
              <a:rPr lang="en-US" smtClean="0"/>
              <a:t>4/9/20</a:t>
            </a:fld>
            <a:endParaRPr lang="en-US"/>
          </a:p>
        </p:txBody>
      </p:sp>
      <p:sp>
        <p:nvSpPr>
          <p:cNvPr id="5" name="Footer Placeholder 4">
            <a:extLst>
              <a:ext uri="{FF2B5EF4-FFF2-40B4-BE49-F238E27FC236}">
                <a16:creationId xmlns:a16="http://schemas.microsoft.com/office/drawing/2014/main" id="{9DDEE8E7-DA0F-934A-ACF2-2F69A84678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61AE89-B181-744B-9BE1-0F5D139B07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612FE-9066-BD42-97E3-8347E0320134}" type="slidenum">
              <a:rPr lang="en-US" smtClean="0"/>
              <a:t>‹#›</a:t>
            </a:fld>
            <a:endParaRPr lang="en-US"/>
          </a:p>
        </p:txBody>
      </p:sp>
    </p:spTree>
    <p:extLst>
      <p:ext uri="{BB962C8B-B14F-4D97-AF65-F5344CB8AC3E}">
        <p14:creationId xmlns:p14="http://schemas.microsoft.com/office/powerpoint/2010/main" val="1545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0346-8062-034F-A7DE-20EF0FC98894}"/>
              </a:ext>
            </a:extLst>
          </p:cNvPr>
          <p:cNvSpPr>
            <a:spLocks noGrp="1"/>
          </p:cNvSpPr>
          <p:nvPr>
            <p:ph type="ctrTitle"/>
          </p:nvPr>
        </p:nvSpPr>
        <p:spPr/>
        <p:txBody>
          <a:bodyPr/>
          <a:lstStyle/>
          <a:p>
            <a:r>
              <a:rPr lang="en-US" dirty="0"/>
              <a:t>Design Quality Process</a:t>
            </a:r>
          </a:p>
        </p:txBody>
      </p:sp>
      <p:sp>
        <p:nvSpPr>
          <p:cNvPr id="3" name="Subtitle 2">
            <a:extLst>
              <a:ext uri="{FF2B5EF4-FFF2-40B4-BE49-F238E27FC236}">
                <a16:creationId xmlns:a16="http://schemas.microsoft.com/office/drawing/2014/main" id="{D92DC496-FFF0-AE4F-A0B3-B642E18404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463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C256-B12E-C341-9388-3E6B07F7765F}"/>
              </a:ext>
            </a:extLst>
          </p:cNvPr>
          <p:cNvSpPr>
            <a:spLocks noGrp="1"/>
          </p:cNvSpPr>
          <p:nvPr>
            <p:ph type="title"/>
          </p:nvPr>
        </p:nvSpPr>
        <p:spPr/>
        <p:txBody>
          <a:bodyPr/>
          <a:lstStyle/>
          <a:p>
            <a:r>
              <a:rPr lang="en-US" dirty="0"/>
              <a:t>Guiding Standards</a:t>
            </a:r>
          </a:p>
        </p:txBody>
      </p:sp>
      <p:sp>
        <p:nvSpPr>
          <p:cNvPr id="3" name="Content Placeholder 2">
            <a:extLst>
              <a:ext uri="{FF2B5EF4-FFF2-40B4-BE49-F238E27FC236}">
                <a16:creationId xmlns:a16="http://schemas.microsoft.com/office/drawing/2014/main" id="{D725F777-100E-9E4A-AA2C-E8F3C0BA430F}"/>
              </a:ext>
            </a:extLst>
          </p:cNvPr>
          <p:cNvSpPr>
            <a:spLocks noGrp="1"/>
          </p:cNvSpPr>
          <p:nvPr>
            <p:ph idx="1"/>
          </p:nvPr>
        </p:nvSpPr>
        <p:spPr/>
        <p:txBody>
          <a:bodyPr>
            <a:normAutofit lnSpcReduction="10000"/>
          </a:bodyPr>
          <a:lstStyle/>
          <a:p>
            <a:r>
              <a:rPr lang="en-US" dirty="0"/>
              <a:t>ISO 13485 - </a:t>
            </a:r>
            <a:r>
              <a:rPr lang="en-US" i="1" dirty="0"/>
              <a:t>Medical devices -- Quality management systems </a:t>
            </a:r>
          </a:p>
          <a:p>
            <a:pPr lvl="1"/>
            <a:r>
              <a:rPr lang="en-US" dirty="0"/>
              <a:t>Standards that guides the development of medical devices</a:t>
            </a:r>
          </a:p>
          <a:p>
            <a:pPr lvl="1"/>
            <a:r>
              <a:rPr lang="en-US" dirty="0"/>
              <a:t>Voluntary Standard</a:t>
            </a:r>
          </a:p>
          <a:p>
            <a:pPr lvl="1"/>
            <a:r>
              <a:rPr lang="en-US" dirty="0"/>
              <a:t>Covers Organization, Human resources, Quality documentation system, design/development, manufacturing, parts sourcing…</a:t>
            </a:r>
          </a:p>
          <a:p>
            <a:r>
              <a:rPr lang="en-US" dirty="0"/>
              <a:t>We are focusing on complying with design and development so that the design is well documented.</a:t>
            </a:r>
          </a:p>
          <a:p>
            <a:r>
              <a:rPr lang="en-US" dirty="0"/>
              <a:t>This will allow us to quickly transition the design to a manufacturing partner and adhere to regulatory standards.</a:t>
            </a:r>
          </a:p>
          <a:p>
            <a:r>
              <a:rPr lang="en-US" dirty="0"/>
              <a:t>The manufacturing partner or marketing partner is ultimately responsible for quality</a:t>
            </a:r>
          </a:p>
        </p:txBody>
      </p:sp>
    </p:spTree>
    <p:extLst>
      <p:ext uri="{BB962C8B-B14F-4D97-AF65-F5344CB8AC3E}">
        <p14:creationId xmlns:p14="http://schemas.microsoft.com/office/powerpoint/2010/main" val="200771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87FE-2851-624F-956B-1E1168B359E8}"/>
              </a:ext>
            </a:extLst>
          </p:cNvPr>
          <p:cNvSpPr>
            <a:spLocks noGrp="1"/>
          </p:cNvSpPr>
          <p:nvPr>
            <p:ph type="title"/>
          </p:nvPr>
        </p:nvSpPr>
        <p:spPr/>
        <p:txBody>
          <a:bodyPr/>
          <a:lstStyle/>
          <a:p>
            <a:r>
              <a:rPr lang="en-US" dirty="0"/>
              <a:t>Project Phases</a:t>
            </a:r>
          </a:p>
        </p:txBody>
      </p:sp>
      <p:sp>
        <p:nvSpPr>
          <p:cNvPr id="3" name="Content Placeholder 2">
            <a:extLst>
              <a:ext uri="{FF2B5EF4-FFF2-40B4-BE49-F238E27FC236}">
                <a16:creationId xmlns:a16="http://schemas.microsoft.com/office/drawing/2014/main" id="{37C57858-E3E7-E84A-9781-48A91B2EEFAC}"/>
              </a:ext>
            </a:extLst>
          </p:cNvPr>
          <p:cNvSpPr>
            <a:spLocks noGrp="1"/>
          </p:cNvSpPr>
          <p:nvPr>
            <p:ph idx="1"/>
          </p:nvPr>
        </p:nvSpPr>
        <p:spPr/>
        <p:txBody>
          <a:bodyPr>
            <a:normAutofit fontScale="70000" lnSpcReduction="20000"/>
          </a:bodyPr>
          <a:lstStyle/>
          <a:p>
            <a:r>
              <a:rPr lang="en-US" dirty="0"/>
              <a:t>Planning</a:t>
            </a:r>
          </a:p>
          <a:p>
            <a:pPr lvl="1"/>
            <a:r>
              <a:rPr lang="en-US" dirty="0"/>
              <a:t>Design Development/Quality Plan – defines how the project will be performed and what deliverables there will be in each phase</a:t>
            </a:r>
          </a:p>
          <a:p>
            <a:pPr lvl="1"/>
            <a:r>
              <a:rPr lang="en-US" dirty="0"/>
              <a:t>User Needs / Design Inputs – What do we want the product to do</a:t>
            </a:r>
          </a:p>
          <a:p>
            <a:pPr lvl="1"/>
            <a:r>
              <a:rPr lang="en-US" dirty="0"/>
              <a:t>Preliminary Risk Analysis</a:t>
            </a:r>
          </a:p>
          <a:p>
            <a:r>
              <a:rPr lang="en-US" dirty="0"/>
              <a:t>Design Development</a:t>
            </a:r>
          </a:p>
          <a:p>
            <a:pPr lvl="1"/>
            <a:r>
              <a:rPr lang="en-US" dirty="0"/>
              <a:t>Where the design takes place</a:t>
            </a:r>
          </a:p>
          <a:p>
            <a:pPr lvl="1"/>
            <a:r>
              <a:rPr lang="en-US" dirty="0"/>
              <a:t>Deliverables are subsystem requirements (software, electrical)</a:t>
            </a:r>
          </a:p>
          <a:p>
            <a:pPr lvl="1"/>
            <a:r>
              <a:rPr lang="en-US" dirty="0"/>
              <a:t>Design Risk Analysis (DFMEA)</a:t>
            </a:r>
          </a:p>
          <a:p>
            <a:pPr lvl="1"/>
            <a:r>
              <a:rPr lang="en-US" dirty="0"/>
              <a:t>Design Outputs – Specifications (CAD, schematic, source code and design reviews)</a:t>
            </a:r>
          </a:p>
          <a:p>
            <a:r>
              <a:rPr lang="en-US" dirty="0"/>
              <a:t>Verification</a:t>
            </a:r>
          </a:p>
          <a:p>
            <a:pPr lvl="1"/>
            <a:r>
              <a:rPr lang="en-US" dirty="0"/>
              <a:t>Activities showing that requirements were met and works as intended.  Includes protocols with established criterion</a:t>
            </a:r>
          </a:p>
          <a:p>
            <a:r>
              <a:rPr lang="en-US" dirty="0"/>
              <a:t>Validation</a:t>
            </a:r>
          </a:p>
          <a:p>
            <a:pPr lvl="1"/>
            <a:r>
              <a:rPr lang="en-US" dirty="0"/>
              <a:t>Activities which show that user needs were met.  Addresses clinical use.</a:t>
            </a:r>
          </a:p>
          <a:p>
            <a:r>
              <a:rPr lang="en-US" dirty="0"/>
              <a:t>Design Transfer – The transfer to manufacturing (will be handled later)</a:t>
            </a:r>
          </a:p>
          <a:p>
            <a:pPr marL="457200" lvl="1" indent="0">
              <a:buNone/>
            </a:pPr>
            <a:endParaRPr lang="en-US" dirty="0"/>
          </a:p>
          <a:p>
            <a:endParaRPr lang="en-US" dirty="0"/>
          </a:p>
        </p:txBody>
      </p:sp>
    </p:spTree>
    <p:extLst>
      <p:ext uri="{BB962C8B-B14F-4D97-AF65-F5344CB8AC3E}">
        <p14:creationId xmlns:p14="http://schemas.microsoft.com/office/powerpoint/2010/main" val="335336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666A-3ED3-A54A-8DED-626909D1BDD1}"/>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79F70B12-C820-A040-9B92-DAB65A1D75A0}"/>
              </a:ext>
            </a:extLst>
          </p:cNvPr>
          <p:cNvSpPr>
            <a:spLocks noGrp="1"/>
          </p:cNvSpPr>
          <p:nvPr>
            <p:ph idx="1"/>
          </p:nvPr>
        </p:nvSpPr>
        <p:spPr/>
        <p:txBody>
          <a:bodyPr/>
          <a:lstStyle/>
          <a:p>
            <a:r>
              <a:rPr lang="en-US" dirty="0"/>
              <a:t>The records of the design go into a Design History File (DHF)</a:t>
            </a:r>
          </a:p>
          <a:p>
            <a:r>
              <a:rPr lang="en-US" dirty="0"/>
              <a:t>These documents will be kept in a separate location from the general development files</a:t>
            </a:r>
          </a:p>
          <a:p>
            <a:pPr lvl="1"/>
            <a:r>
              <a:rPr lang="en-US" dirty="0"/>
              <a:t>Approved Requirements</a:t>
            </a:r>
          </a:p>
          <a:p>
            <a:pPr lvl="1"/>
            <a:r>
              <a:rPr lang="en-US" dirty="0"/>
              <a:t>Risk Analysis</a:t>
            </a:r>
          </a:p>
          <a:p>
            <a:pPr lvl="1"/>
            <a:r>
              <a:rPr lang="en-US" dirty="0"/>
              <a:t>Final Design Outputs</a:t>
            </a:r>
          </a:p>
          <a:p>
            <a:pPr lvl="1"/>
            <a:r>
              <a:rPr lang="en-US" dirty="0"/>
              <a:t>Verification Protocols and Reports</a:t>
            </a:r>
          </a:p>
          <a:p>
            <a:r>
              <a:rPr lang="en-US" dirty="0"/>
              <a:t>Phase Reviews</a:t>
            </a:r>
          </a:p>
          <a:p>
            <a:pPr lvl="1"/>
            <a:r>
              <a:rPr lang="en-US" dirty="0"/>
              <a:t>At the end of each phase there will be a phase review which shows that all deliverables were met.  </a:t>
            </a:r>
          </a:p>
          <a:p>
            <a:pPr lvl="1"/>
            <a:endParaRPr lang="en-US" dirty="0"/>
          </a:p>
        </p:txBody>
      </p:sp>
    </p:spTree>
    <p:extLst>
      <p:ext uri="{BB962C8B-B14F-4D97-AF65-F5344CB8AC3E}">
        <p14:creationId xmlns:p14="http://schemas.microsoft.com/office/powerpoint/2010/main" val="127670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A0D6-6D4D-F74C-BBFA-4543DB0AECB3}"/>
              </a:ext>
            </a:extLst>
          </p:cNvPr>
          <p:cNvSpPr>
            <a:spLocks noGrp="1"/>
          </p:cNvSpPr>
          <p:nvPr>
            <p:ph type="title"/>
          </p:nvPr>
        </p:nvSpPr>
        <p:spPr/>
        <p:txBody>
          <a:bodyPr/>
          <a:lstStyle/>
          <a:p>
            <a:r>
              <a:rPr lang="en-US" dirty="0"/>
              <a:t>Software Quality</a:t>
            </a:r>
          </a:p>
        </p:txBody>
      </p:sp>
      <p:sp>
        <p:nvSpPr>
          <p:cNvPr id="3" name="Content Placeholder 2">
            <a:extLst>
              <a:ext uri="{FF2B5EF4-FFF2-40B4-BE49-F238E27FC236}">
                <a16:creationId xmlns:a16="http://schemas.microsoft.com/office/drawing/2014/main" id="{E81CEA46-A519-DD40-8042-F232C4B962AF}"/>
              </a:ext>
            </a:extLst>
          </p:cNvPr>
          <p:cNvSpPr>
            <a:spLocks noGrp="1"/>
          </p:cNvSpPr>
          <p:nvPr>
            <p:ph idx="1"/>
          </p:nvPr>
        </p:nvSpPr>
        <p:spPr/>
        <p:txBody>
          <a:bodyPr>
            <a:normAutofit/>
          </a:bodyPr>
          <a:lstStyle/>
          <a:p>
            <a:r>
              <a:rPr lang="en-US" dirty="0"/>
              <a:t>IEC 62304 Provides a guideline on the software development lifecycle</a:t>
            </a:r>
          </a:p>
          <a:p>
            <a:r>
              <a:rPr lang="en-US" dirty="0"/>
              <a:t>Requires Established Lifecycle Plan with the following</a:t>
            </a:r>
          </a:p>
          <a:p>
            <a:pPr lvl="1"/>
            <a:r>
              <a:rPr lang="en-US" dirty="0"/>
              <a:t>Software Architecture – High level description</a:t>
            </a:r>
          </a:p>
          <a:p>
            <a:pPr lvl="1"/>
            <a:r>
              <a:rPr lang="en-US" dirty="0"/>
              <a:t>Software Detailed Design – Unit/Module level documentation</a:t>
            </a:r>
          </a:p>
          <a:p>
            <a:pPr lvl="1"/>
            <a:r>
              <a:rPr lang="en-US" dirty="0"/>
              <a:t>Software Development Environment definition – IDE/compiler etc..</a:t>
            </a:r>
          </a:p>
          <a:p>
            <a:pPr lvl="1"/>
            <a:r>
              <a:rPr lang="en-US" dirty="0"/>
              <a:t>Software Risk Analysis</a:t>
            </a:r>
          </a:p>
          <a:p>
            <a:pPr lvl="1"/>
            <a:r>
              <a:rPr lang="en-US" dirty="0"/>
              <a:t>Software Requirements</a:t>
            </a:r>
          </a:p>
          <a:p>
            <a:pPr lvl="1"/>
            <a:r>
              <a:rPr lang="en-US" dirty="0"/>
              <a:t>Software Unit Testing</a:t>
            </a:r>
          </a:p>
          <a:p>
            <a:pPr lvl="1"/>
            <a:r>
              <a:rPr lang="en-US" dirty="0"/>
              <a:t>Software Integration Testing</a:t>
            </a:r>
          </a:p>
          <a:p>
            <a:pPr lvl="1"/>
            <a:r>
              <a:rPr lang="en-US" dirty="0"/>
              <a:t>Software Validation </a:t>
            </a:r>
          </a:p>
        </p:txBody>
      </p:sp>
    </p:spTree>
    <p:extLst>
      <p:ext uri="{BB962C8B-B14F-4D97-AF65-F5344CB8AC3E}">
        <p14:creationId xmlns:p14="http://schemas.microsoft.com/office/powerpoint/2010/main" val="177021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446A-869D-794A-BAD5-C4FEFC5F1DED}"/>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a16="http://schemas.microsoft.com/office/drawing/2014/main" id="{11973F81-7614-8641-AFE0-A01D3F2C1999}"/>
              </a:ext>
            </a:extLst>
          </p:cNvPr>
          <p:cNvSpPr>
            <a:spLocks noGrp="1"/>
          </p:cNvSpPr>
          <p:nvPr>
            <p:ph idx="1"/>
          </p:nvPr>
        </p:nvSpPr>
        <p:spPr/>
        <p:txBody>
          <a:bodyPr>
            <a:normAutofit fontScale="92500" lnSpcReduction="10000"/>
          </a:bodyPr>
          <a:lstStyle/>
          <a:p>
            <a:r>
              <a:rPr lang="en-US" dirty="0"/>
              <a:t>Initial prototype development can continue without all processes in place.</a:t>
            </a:r>
          </a:p>
          <a:p>
            <a:r>
              <a:rPr lang="en-US" dirty="0"/>
              <a:t>We should do enough to ensure that the design is safe and controlled</a:t>
            </a:r>
          </a:p>
          <a:p>
            <a:pPr lvl="1"/>
            <a:r>
              <a:rPr lang="en-US" dirty="0"/>
              <a:t>Risk Analysis should be complete and design outputs should be frozen</a:t>
            </a:r>
          </a:p>
          <a:p>
            <a:pPr lvl="1"/>
            <a:r>
              <a:rPr lang="en-US" dirty="0"/>
              <a:t>Verification should be done to ensure that there are no issues.</a:t>
            </a:r>
          </a:p>
          <a:p>
            <a:r>
              <a:rPr lang="en-US" dirty="0"/>
              <a:t>As we near the need for the next phase we can evaluate and determine what documentation we need to close out the current phase.  Quality people will make sure that documentation is transferred to a controlled location </a:t>
            </a:r>
            <a:r>
              <a:rPr lang="en-US"/>
              <a:t>and labelled.</a:t>
            </a:r>
            <a:endParaRPr lang="en-US" dirty="0"/>
          </a:p>
          <a:p>
            <a:r>
              <a:rPr lang="en-US" dirty="0"/>
              <a:t>The compliance is ultimately up to the company marketing the product.  </a:t>
            </a:r>
          </a:p>
          <a:p>
            <a:r>
              <a:rPr lang="en-US" dirty="0"/>
              <a:t>Regulatory requirements vary country to country and are also relaxed in time of emergency.</a:t>
            </a:r>
          </a:p>
        </p:txBody>
      </p:sp>
    </p:spTree>
    <p:extLst>
      <p:ext uri="{BB962C8B-B14F-4D97-AF65-F5344CB8AC3E}">
        <p14:creationId xmlns:p14="http://schemas.microsoft.com/office/powerpoint/2010/main" val="1119415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449</Words>
  <Application>Microsoft Macintosh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Design Quality Process</vt:lpstr>
      <vt:lpstr>Guiding Standards</vt:lpstr>
      <vt:lpstr>Project Phases</vt:lpstr>
      <vt:lpstr>Documentation</vt:lpstr>
      <vt:lpstr>Software Quality</vt:lpstr>
      <vt:lpstr>Our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Process</dc:title>
  <dc:creator>Daniel Burnham</dc:creator>
  <cp:lastModifiedBy>Daniel Burnham</cp:lastModifiedBy>
  <cp:revision>5</cp:revision>
  <dcterms:created xsi:type="dcterms:W3CDTF">2020-04-09T16:06:05Z</dcterms:created>
  <dcterms:modified xsi:type="dcterms:W3CDTF">2020-04-09T16:40:31Z</dcterms:modified>
</cp:coreProperties>
</file>