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ACC1-03F5-8845-AC12-08C85C9E1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1D5EA-020E-5B42-AEF8-B6BF09C31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90D4-8718-3C4E-B76B-5649B750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67A5-52F1-D24F-9BF0-03CDD545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6F5A-22FD-6749-A070-7116B6BF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3987-D769-2242-A1D2-FE47D8A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7E6D-EAF7-A24B-81F3-60896E79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86A3D-302C-2E4B-AA33-CBE3CEEB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5A89-0F98-6449-AA65-EA5EB887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57CF-5EBF-A440-81FD-FB800991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0046D-D4F5-2E4C-8AF9-DE54C6CC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BAEC9-7084-8243-8ECE-B27325489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C16E-E8BA-ED4A-A094-D6F31929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8F9A8-71E2-0940-B938-6AE3999D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2FEC-899F-E446-BE7C-958D77E0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FD55-85B6-9348-8EB3-0DE948BB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7AE8-EE68-CD46-958C-6C8039F9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BE6E-7056-1948-9F44-B09F5FA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910B6-C4E1-024E-9380-CE9451BC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DE72-6C21-8C44-AD64-29351533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C503-B8F3-C64F-AC9F-8FFDB673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7429-10F1-B14A-A5B8-2429E64D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6F543-0FB7-F443-B6E8-A23DED1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06CA-03ED-BB4A-B088-B4508235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64A2-E0B1-6946-A432-B00EBF61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E0F9-A1CD-2F42-A3EE-35BD3A1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400C-B64C-D34B-BF84-4410E2DF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0D9FC-22CE-3242-949E-57ADFF82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463C-49C8-1649-B661-30B76A17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08407-EF47-954D-A9FA-2BF93A86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8097-F9E0-5A45-9A7D-12036A73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E6DB-B824-A343-AB36-76CB913D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0AB2-FC29-E042-8D68-4B9B9020B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FD1D-387E-6F4C-A6A5-069D5F25B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E4454-102D-6F47-A0CB-B6E7F12B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608B-2ECE-9744-9D13-CE7A0962A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6BA1-533A-9F4C-A52A-B42C2C28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7BECF-9921-014D-B0FE-1F681E72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46228-3F7F-E749-8896-969CB50E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D241-9D70-1E4E-BDC6-69F04BDE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B2280-CED7-9048-AFF8-7D7B204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73F5E-F0D5-2345-9C16-B513CC95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8F7ED-F0AB-4446-80E7-FAEFA83D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33AC2-373F-E148-9BE1-1F7F6527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AAFB2-F6C5-A74C-AEBF-CCFEE653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A54C-A7AF-C641-918B-35B6031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5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B1FE-87B0-E547-90DD-16DF8798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6D87-EF12-8B49-A7F8-259B6B2F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B836A-E55B-0442-9CAD-4E49A4B3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3AA29-3BF2-164A-860A-0E9819B6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F4D5-F7D9-324C-B53B-E132F54F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3C3E-042A-E248-B2A7-0B6B8A87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F8FA-5C23-B142-B89F-7C57568C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70431-31FA-DA41-AC2E-FEE666046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807B9-9FE1-694C-A651-DB19BCA1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E086-C2B1-C845-855E-1198D9AC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4E3A-E34A-2C42-89FC-7926F779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8318E-9E33-0D47-9F46-4794CB99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2930B-78F7-004A-846B-EC189BB4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57561-6A8F-6C43-8919-F245AC85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6776-78B8-1E49-8C9F-0D121D6E6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B400-091A-0F45-A31C-6BE766F14E25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C502-AFF5-C54A-98BD-5282FFDA2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DB2F-6522-D744-8DEC-A1671B065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3CBF-A899-CF46-B879-7F843C9E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CAF6-4723-E346-AFCA-2054955B6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 for Medical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96665-1D6A-F145-AB9F-66ACB3906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E90-AC86-C74C-AEB8-5A07B054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E745-30D9-7444-B960-5A922367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Plan with acceptance criteria – Document what the unit test is testing and what the expected outputs are</a:t>
            </a:r>
          </a:p>
          <a:p>
            <a:pPr lvl="1"/>
            <a:r>
              <a:rPr lang="en-US" dirty="0"/>
              <a:t>Test variable </a:t>
            </a:r>
            <a:r>
              <a:rPr lang="en-US" dirty="0" err="1"/>
              <a:t>init</a:t>
            </a:r>
            <a:r>
              <a:rPr lang="en-US" dirty="0"/>
              <a:t>, boundary conditions, memory management as needed</a:t>
            </a:r>
          </a:p>
          <a:p>
            <a:r>
              <a:rPr lang="en-US" dirty="0"/>
              <a:t>Integration Testing</a:t>
            </a:r>
          </a:p>
          <a:p>
            <a:pPr lvl="1"/>
            <a:r>
              <a:rPr lang="en-US" dirty="0"/>
              <a:t>Integration Test Plan – Have plan for how we will integrate the components and test together</a:t>
            </a:r>
          </a:p>
          <a:p>
            <a:r>
              <a:rPr lang="en-US" dirty="0"/>
              <a:t>System Verification</a:t>
            </a:r>
          </a:p>
          <a:p>
            <a:pPr lvl="1"/>
            <a:r>
              <a:rPr lang="en-US" dirty="0"/>
              <a:t>Verify that all requirements are met and that all risk mitigations work</a:t>
            </a:r>
          </a:p>
        </p:txBody>
      </p:sp>
    </p:spTree>
    <p:extLst>
      <p:ext uri="{BB962C8B-B14F-4D97-AF65-F5344CB8AC3E}">
        <p14:creationId xmlns:p14="http://schemas.microsoft.com/office/powerpoint/2010/main" val="143459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D6CA-5AF2-1144-82BA-074B2006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0225-C2C6-A946-B7A3-685B8A01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decide this later</a:t>
            </a:r>
          </a:p>
          <a:p>
            <a:pPr lvl="1"/>
            <a:r>
              <a:rPr lang="en-US" dirty="0"/>
              <a:t>Who we partner with and how we distribute will affect this.</a:t>
            </a:r>
          </a:p>
          <a:p>
            <a:pPr lvl="1"/>
            <a:r>
              <a:rPr lang="en-US" dirty="0"/>
              <a:t>At minimum we will have to track bugs and talk about how these get triaged.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DB14-18C3-5B42-989B-8A719703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23"/>
            <a:ext cx="10515600" cy="1325563"/>
          </a:xfrm>
        </p:spPr>
        <p:txBody>
          <a:bodyPr/>
          <a:lstStyle/>
          <a:p>
            <a:r>
              <a:rPr lang="en-US" dirty="0"/>
              <a:t>How we can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8920-92AD-FA43-A3F4-152E7852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686"/>
            <a:ext cx="10515600" cy="47182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TBD – We need to come to a consensus on how to manage</a:t>
            </a:r>
          </a:p>
          <a:p>
            <a:r>
              <a:rPr lang="en-US" dirty="0"/>
              <a:t>Group called </a:t>
            </a:r>
            <a:r>
              <a:rPr lang="en-US" dirty="0" err="1"/>
              <a:t>Innolitics</a:t>
            </a:r>
            <a:r>
              <a:rPr lang="en-US" dirty="0"/>
              <a:t> developed RDM to simplify process in </a:t>
            </a:r>
            <a:r>
              <a:rPr lang="en-US" dirty="0" err="1"/>
              <a:t>github</a:t>
            </a:r>
            <a:r>
              <a:rPr lang="en-US" dirty="0"/>
              <a:t>.  Takes </a:t>
            </a:r>
            <a:r>
              <a:rPr lang="en-US" dirty="0" err="1"/>
              <a:t>yaml</a:t>
            </a:r>
            <a:r>
              <a:rPr lang="en-US" dirty="0"/>
              <a:t> and creates markdown and PDF documents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innolitics</a:t>
            </a:r>
            <a:r>
              <a:rPr lang="en-US" dirty="0"/>
              <a:t>/</a:t>
            </a:r>
            <a:r>
              <a:rPr lang="en-US" dirty="0" err="1"/>
              <a:t>rdm</a:t>
            </a:r>
            <a:endParaRPr lang="en-US" dirty="0"/>
          </a:p>
          <a:p>
            <a:r>
              <a:rPr lang="en-US" dirty="0"/>
              <a:t>My Recommendations</a:t>
            </a:r>
          </a:p>
          <a:p>
            <a:pPr lvl="1"/>
            <a:r>
              <a:rPr lang="en-US" dirty="0"/>
              <a:t>Keep as much documentation as we can in the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Coding Standards, Toolchain definitions, tools, dependencies can be markdown pages</a:t>
            </a:r>
          </a:p>
          <a:p>
            <a:pPr lvl="2"/>
            <a:r>
              <a:rPr lang="en-US" dirty="0"/>
              <a:t>Architecture Can be implemented as a wiki or use RDM above</a:t>
            </a:r>
          </a:p>
          <a:p>
            <a:pPr lvl="2"/>
            <a:r>
              <a:rPr lang="en-US" dirty="0"/>
              <a:t>Software Requirements should be documented separately and referenced in all git issues.  Tasks that aren’t related to software requirements specifically can be tagged with #</a:t>
            </a:r>
            <a:r>
              <a:rPr lang="en-US" dirty="0" err="1"/>
              <a:t>devops</a:t>
            </a:r>
            <a:r>
              <a:rPr lang="en-US" dirty="0"/>
              <a:t>, #bugfix etc..</a:t>
            </a:r>
          </a:p>
          <a:p>
            <a:pPr lvl="2"/>
            <a:r>
              <a:rPr lang="en-US" dirty="0"/>
              <a:t>Detailed Design – Tricky, usually defined a separate document,  if we are disciplined, we could break software up into “module” folders and place documents defining each</a:t>
            </a:r>
          </a:p>
          <a:p>
            <a:pPr lvl="2"/>
            <a:r>
              <a:rPr lang="en-US" dirty="0"/>
              <a:t>Hazard analysis – Manage in excel similar to the systems hazard analysis</a:t>
            </a:r>
          </a:p>
          <a:p>
            <a:pPr lvl="2"/>
            <a:r>
              <a:rPr lang="en-US" dirty="0"/>
              <a:t>Verification – Will need to define the protocols and reports</a:t>
            </a:r>
          </a:p>
          <a:p>
            <a:pPr lvl="3"/>
            <a:r>
              <a:rPr lang="en-US" dirty="0"/>
              <a:t>Unit Testing – Can use generator in the comments of the unit test to generate all the documentation or potentially use issues (have done this in JIRA)</a:t>
            </a:r>
          </a:p>
          <a:p>
            <a:r>
              <a:rPr lang="en-US" dirty="0"/>
              <a:t>As long as we have all this and follow the process we can reformat the documents later </a:t>
            </a:r>
            <a:r>
              <a:rPr lang="en-US"/>
              <a:t>for submission.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9B13-DFE6-754A-B276-C9D58BF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62304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97AD-BC64-4947-BDF5-E8724EC0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IEC 62304 – International Medical device software lifecycle standard</a:t>
            </a:r>
          </a:p>
          <a:p>
            <a:r>
              <a:rPr lang="en-US" dirty="0"/>
              <a:t>Mandates that the developing entity have the following:</a:t>
            </a:r>
          </a:p>
          <a:p>
            <a:pPr lvl="1"/>
            <a:r>
              <a:rPr lang="en-US" dirty="0"/>
              <a:t>Software quality standards</a:t>
            </a:r>
          </a:p>
          <a:p>
            <a:pPr lvl="1"/>
            <a:r>
              <a:rPr lang="en-US" dirty="0"/>
              <a:t>Software risk analysis</a:t>
            </a:r>
          </a:p>
          <a:p>
            <a:pPr lvl="1"/>
            <a:r>
              <a:rPr lang="en-US" dirty="0"/>
              <a:t>Defined software development process</a:t>
            </a:r>
          </a:p>
          <a:p>
            <a:pPr lvl="1"/>
            <a:r>
              <a:rPr lang="en-US" dirty="0"/>
              <a:t>Software architecture and detailed design definition</a:t>
            </a:r>
          </a:p>
          <a:p>
            <a:pPr lvl="1"/>
            <a:r>
              <a:rPr lang="en-US" dirty="0"/>
              <a:t>Software release configuration management</a:t>
            </a:r>
          </a:p>
          <a:p>
            <a:pPr lvl="1"/>
            <a:r>
              <a:rPr lang="en-US" dirty="0"/>
              <a:t>Software testing structure</a:t>
            </a:r>
          </a:p>
          <a:p>
            <a:pPr lvl="1"/>
            <a:r>
              <a:rPr lang="en-US" dirty="0"/>
              <a:t>Software maintenance plan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9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D2EC-8A05-9C4E-96DB-B91625B8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4"/>
            <a:ext cx="10515600" cy="1325563"/>
          </a:xfrm>
        </p:spPr>
        <p:txBody>
          <a:bodyPr/>
          <a:lstStyle/>
          <a:p>
            <a:r>
              <a:rPr lang="en-US" dirty="0"/>
              <a:t>Deliverables from 62304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7222-4F83-804E-8938-EDA77A9B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7"/>
            <a:ext cx="10515600" cy="4351338"/>
          </a:xfrm>
        </p:spPr>
        <p:txBody>
          <a:bodyPr/>
          <a:lstStyle/>
          <a:p>
            <a:r>
              <a:rPr lang="en-US" dirty="0"/>
              <a:t>Determined by software risk class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2F2D4E-44D3-064B-8D21-D1EB620D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23884"/>
              </p:ext>
            </p:extLst>
          </p:nvPr>
        </p:nvGraphicFramePr>
        <p:xfrm>
          <a:off x="1371600" y="2044115"/>
          <a:ext cx="9159228" cy="4448760"/>
        </p:xfrm>
        <a:graphic>
          <a:graphicData uri="http://schemas.openxmlformats.org/drawingml/2006/table">
            <a:tbl>
              <a:tblPr/>
              <a:tblGrid>
                <a:gridCol w="2289807">
                  <a:extLst>
                    <a:ext uri="{9D8B030D-6E8A-4147-A177-3AD203B41FA5}">
                      <a16:colId xmlns:a16="http://schemas.microsoft.com/office/drawing/2014/main" val="732126707"/>
                    </a:ext>
                  </a:extLst>
                </a:gridCol>
                <a:gridCol w="2289807">
                  <a:extLst>
                    <a:ext uri="{9D8B030D-6E8A-4147-A177-3AD203B41FA5}">
                      <a16:colId xmlns:a16="http://schemas.microsoft.com/office/drawing/2014/main" val="675161877"/>
                    </a:ext>
                  </a:extLst>
                </a:gridCol>
                <a:gridCol w="2289807">
                  <a:extLst>
                    <a:ext uri="{9D8B030D-6E8A-4147-A177-3AD203B41FA5}">
                      <a16:colId xmlns:a16="http://schemas.microsoft.com/office/drawing/2014/main" val="1063124418"/>
                    </a:ext>
                  </a:extLst>
                </a:gridCol>
                <a:gridCol w="2289807">
                  <a:extLst>
                    <a:ext uri="{9D8B030D-6E8A-4147-A177-3AD203B41FA5}">
                      <a16:colId xmlns:a16="http://schemas.microsoft.com/office/drawing/2014/main" val="1523050879"/>
                    </a:ext>
                  </a:extLst>
                </a:gridCol>
              </a:tblGrid>
              <a:tr h="28185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Software documentation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Class A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Class B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Class C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96808"/>
                  </a:ext>
                </a:extLst>
              </a:tr>
              <a:tr h="4946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development planning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07350"/>
                  </a:ext>
                </a:extLst>
              </a:tr>
              <a:tr h="4946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requirements analysis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25505"/>
                  </a:ext>
                </a:extLst>
              </a:tr>
              <a:tr h="4946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architectural design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06948"/>
                  </a:ext>
                </a:extLst>
              </a:tr>
              <a:tr h="28185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detailed design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2231"/>
                  </a:ext>
                </a:extLst>
              </a:tr>
              <a:tr h="4946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unit implementation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26951"/>
                  </a:ext>
                </a:extLst>
              </a:tr>
              <a:tr h="28185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unit verification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38317"/>
                  </a:ext>
                </a:extLst>
              </a:tr>
              <a:tr h="49465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integration and integration testing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03462"/>
                  </a:ext>
                </a:extLst>
              </a:tr>
              <a:tr h="28185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system testing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48268"/>
                  </a:ext>
                </a:extLst>
              </a:tr>
              <a:tr h="28185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Software release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X</a:t>
                      </a:r>
                    </a:p>
                  </a:txBody>
                  <a:tcPr marL="79115" marR="79115" marT="39558" marB="3955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8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E0BC-2564-DE4B-8A7B-21206381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Software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7F37F-AAA6-B24B-9C80-CD3724DF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0838" y="1825625"/>
            <a:ext cx="4652962" cy="4351338"/>
          </a:xfrm>
        </p:spPr>
        <p:txBody>
          <a:bodyPr/>
          <a:lstStyle/>
          <a:p>
            <a:r>
              <a:rPr lang="en-US" dirty="0"/>
              <a:t>Controller Software is definitely a Class C software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Depending on what we end up architecting UI may be class B, but probably better to approach as class C for now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88875-A2F7-9F4E-B949-3228686E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1174245"/>
            <a:ext cx="5534026" cy="531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6BB6-3930-3643-A1EC-FD6A6655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9C5BA5-6E06-5242-AF6A-5C916DD5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following</a:t>
            </a:r>
          </a:p>
          <a:p>
            <a:pPr lvl="1"/>
            <a:r>
              <a:rPr lang="en-US" dirty="0"/>
              <a:t>Requirements Management</a:t>
            </a:r>
          </a:p>
          <a:p>
            <a:pPr lvl="1"/>
            <a:r>
              <a:rPr lang="en-US" dirty="0"/>
              <a:t>Lifecycle model – Agile/waterfall or combination</a:t>
            </a:r>
          </a:p>
          <a:p>
            <a:pPr lvl="1"/>
            <a:r>
              <a:rPr lang="en-US" dirty="0"/>
              <a:t>Development Environment</a:t>
            </a:r>
          </a:p>
          <a:p>
            <a:pPr lvl="2"/>
            <a:r>
              <a:rPr lang="en-US" dirty="0"/>
              <a:t>Tools – Languages Toolchain, Test automation tools, IDE etc..</a:t>
            </a:r>
          </a:p>
          <a:p>
            <a:pPr lvl="2"/>
            <a:r>
              <a:rPr lang="en-US" dirty="0"/>
              <a:t>Configuration Management– git, CI</a:t>
            </a:r>
          </a:p>
          <a:p>
            <a:pPr lvl="2"/>
            <a:r>
              <a:rPr lang="en-US" dirty="0"/>
              <a:t>Coding standards</a:t>
            </a:r>
          </a:p>
          <a:p>
            <a:pPr lvl="2"/>
            <a:r>
              <a:rPr lang="en-US" dirty="0"/>
              <a:t>Any libraries that are necessary</a:t>
            </a:r>
          </a:p>
          <a:p>
            <a:pPr lvl="1"/>
            <a:r>
              <a:rPr lang="en-US" dirty="0"/>
              <a:t>Bug/Issue reporting process</a:t>
            </a:r>
          </a:p>
          <a:p>
            <a:pPr lvl="1"/>
            <a:r>
              <a:rPr lang="en-US" dirty="0"/>
              <a:t>Plans for handling software not developed internally (SOUP) – QT etc..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724D-A04E-4049-8C92-6B6C9E4A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D8E4-228D-6644-9972-C5DAC130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Separate from system requirements</a:t>
            </a:r>
          </a:p>
          <a:p>
            <a:r>
              <a:rPr lang="en-US" dirty="0"/>
              <a:t>Need to be broken down into: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Non-Functional – Hardware requirements, constraints, etc..</a:t>
            </a:r>
          </a:p>
          <a:p>
            <a:pPr lvl="1"/>
            <a:r>
              <a:rPr lang="en-US" dirty="0"/>
              <a:t>Functional – What the software will do</a:t>
            </a:r>
          </a:p>
          <a:p>
            <a:pPr lvl="1"/>
            <a:r>
              <a:rPr lang="en-US" dirty="0"/>
              <a:t>Performance – Specific performance requirement</a:t>
            </a:r>
          </a:p>
          <a:p>
            <a:pPr lvl="2"/>
            <a:r>
              <a:rPr lang="en-US" dirty="0"/>
              <a:t> (Software shall Perform XX in XX with XX accuracy)</a:t>
            </a:r>
          </a:p>
          <a:p>
            <a:r>
              <a:rPr lang="en-US" dirty="0"/>
              <a:t>Areas</a:t>
            </a:r>
          </a:p>
          <a:p>
            <a:pPr lvl="1"/>
            <a:r>
              <a:rPr lang="en-US" dirty="0"/>
              <a:t>States of the software</a:t>
            </a:r>
          </a:p>
          <a:p>
            <a:pPr lvl="1"/>
            <a:r>
              <a:rPr lang="en-US" dirty="0"/>
              <a:t>Module functional specifications</a:t>
            </a:r>
          </a:p>
          <a:p>
            <a:pPr lvl="1"/>
            <a:r>
              <a:rPr lang="en-US" dirty="0"/>
              <a:t>Usability /UI specifications</a:t>
            </a:r>
          </a:p>
          <a:p>
            <a:pPr lvl="1"/>
            <a:r>
              <a:rPr lang="en-US" dirty="0"/>
              <a:t>Interface Specifications – To hardware, other software etc..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5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BF6C-4219-9047-ABC2-4D025928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753C-EE6E-8146-8315-5EADC094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hazards that can be caused by the software</a:t>
            </a:r>
          </a:p>
          <a:p>
            <a:pPr lvl="1"/>
            <a:r>
              <a:rPr lang="en-US" dirty="0"/>
              <a:t>Hazard to patient</a:t>
            </a:r>
          </a:p>
          <a:p>
            <a:pPr lvl="1"/>
            <a:r>
              <a:rPr lang="en-US" dirty="0"/>
              <a:t>Hazard to clinician</a:t>
            </a:r>
          </a:p>
          <a:p>
            <a:pPr lvl="1"/>
            <a:r>
              <a:rPr lang="en-US" dirty="0"/>
              <a:t>Cybersecurity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Top Down – Start with hazards defined in the system hazards, and say how software can contribute (Fault Tree)</a:t>
            </a:r>
          </a:p>
          <a:p>
            <a:pPr lvl="1"/>
            <a:r>
              <a:rPr lang="en-US" dirty="0"/>
              <a:t>Bottom up – Analyze each module and state how this can lead to failure (DFMEA, single fault)</a:t>
            </a:r>
          </a:p>
          <a:p>
            <a:pPr lvl="1"/>
            <a:r>
              <a:rPr lang="en-US" dirty="0"/>
              <a:t>Combine both into single Analysis</a:t>
            </a:r>
          </a:p>
        </p:txBody>
      </p:sp>
    </p:spTree>
    <p:extLst>
      <p:ext uri="{BB962C8B-B14F-4D97-AF65-F5344CB8AC3E}">
        <p14:creationId xmlns:p14="http://schemas.microsoft.com/office/powerpoint/2010/main" val="37013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550E-6930-2245-98F4-57D1D5D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4C16-B85B-EB43-A21D-565EA7BC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level description of the software before implemented</a:t>
            </a:r>
          </a:p>
          <a:p>
            <a:r>
              <a:rPr lang="en-US" dirty="0"/>
              <a:t>Physical Description</a:t>
            </a:r>
          </a:p>
          <a:p>
            <a:pPr lvl="1"/>
            <a:r>
              <a:rPr lang="en-US" dirty="0"/>
              <a:t>Controller Software runs on controller board</a:t>
            </a:r>
          </a:p>
          <a:p>
            <a:pPr lvl="1"/>
            <a:r>
              <a:rPr lang="en-US" dirty="0"/>
              <a:t>UI runs on Raspberry PI</a:t>
            </a:r>
          </a:p>
          <a:p>
            <a:pPr lvl="1"/>
            <a:r>
              <a:rPr lang="en-US" dirty="0"/>
              <a:t>Connected by UART</a:t>
            </a:r>
          </a:p>
          <a:p>
            <a:r>
              <a:rPr lang="en-US" dirty="0"/>
              <a:t>Block Diagram of software modules</a:t>
            </a:r>
          </a:p>
          <a:p>
            <a:pPr lvl="1"/>
            <a:r>
              <a:rPr lang="en-US" dirty="0"/>
              <a:t>Include the SOUP (QT, RTOS etc..)</a:t>
            </a:r>
          </a:p>
          <a:p>
            <a:r>
              <a:rPr lang="en-US" dirty="0"/>
              <a:t>Software Interfaces</a:t>
            </a:r>
          </a:p>
          <a:p>
            <a:r>
              <a:rPr lang="en-US" dirty="0"/>
              <a:t>Workflow or desired states</a:t>
            </a:r>
          </a:p>
          <a:p>
            <a:r>
              <a:rPr lang="en-US" dirty="0"/>
              <a:t>Trace from the architecture to the requirements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5D9-5305-8C47-BAB2-469BE89A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7B5C-CBCC-EC4D-A225-7FD94571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stating how it will be done (can be iterative in agile approach)</a:t>
            </a:r>
          </a:p>
          <a:p>
            <a:r>
              <a:rPr lang="en-US" dirty="0"/>
              <a:t>Detailed documentation</a:t>
            </a:r>
          </a:p>
          <a:p>
            <a:pPr lvl="1"/>
            <a:r>
              <a:rPr lang="en-US" dirty="0"/>
              <a:t>UML charts</a:t>
            </a:r>
          </a:p>
          <a:p>
            <a:pPr lvl="1"/>
            <a:r>
              <a:rPr lang="en-US" dirty="0"/>
              <a:t>Functional descriptions</a:t>
            </a:r>
          </a:p>
          <a:p>
            <a:pPr lvl="1"/>
            <a:r>
              <a:rPr lang="en-US" dirty="0"/>
              <a:t>Algorithm overview</a:t>
            </a:r>
          </a:p>
          <a:p>
            <a:r>
              <a:rPr lang="en-US" dirty="0"/>
              <a:t>Trace from the detailed design to the requirements</a:t>
            </a:r>
          </a:p>
          <a:p>
            <a:pPr lvl="1"/>
            <a:r>
              <a:rPr lang="en-US" dirty="0"/>
              <a:t>Ex. Module XX implements XX requirement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759</Words>
  <Application>Microsoft Macintosh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Software Quality for Medical Devices</vt:lpstr>
      <vt:lpstr>62304 Overview </vt:lpstr>
      <vt:lpstr>Deliverables from 62304</vt:lpstr>
      <vt:lpstr>Software Classification</vt:lpstr>
      <vt:lpstr>Software development plan</vt:lpstr>
      <vt:lpstr>Software Requirements Documentation</vt:lpstr>
      <vt:lpstr>Software Risk Analysis</vt:lpstr>
      <vt:lpstr>Software Architecture</vt:lpstr>
      <vt:lpstr>Software Detailed Design</vt:lpstr>
      <vt:lpstr>Verification</vt:lpstr>
      <vt:lpstr>Software Maintenance</vt:lpstr>
      <vt:lpstr>How we can Implement?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for Medical Devices</dc:title>
  <dc:creator>Daniel Burnham</dc:creator>
  <cp:lastModifiedBy>Daniel Burnham</cp:lastModifiedBy>
  <cp:revision>7</cp:revision>
  <dcterms:created xsi:type="dcterms:W3CDTF">2020-04-22T15:12:06Z</dcterms:created>
  <dcterms:modified xsi:type="dcterms:W3CDTF">2020-04-22T16:11:22Z</dcterms:modified>
</cp:coreProperties>
</file>