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 rtl="0">
      <a:defRPr lang="pt-br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51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E947F2B1-E2BA-4CED-821E-46D9EECC59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A25549B-65C1-4BEA-996B-FAC71F70893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F5B266-F467-492B-9CB1-9D8DAE746656}" type="datetimeFigureOut">
              <a:rPr lang="pt-BR" smtClean="0"/>
              <a:t>03/09/2025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4B1A06E0-82A3-4C94-B558-074B3248DF5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C170E91-12FF-42BD-8BDC-7AF2690C420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8A62FC-A62D-4526-B7F3-A3D1B8D0761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032981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C4594-5209-43CD-867D-84E7774A7507}" type="datetimeFigureOut">
              <a:rPr lang="pt-BR" smtClean="0"/>
              <a:t>03/09/2025</a:t>
            </a:fld>
            <a:endParaRPr lang="pt-BR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noProof="0" dirty="0"/>
              <a:t>Editar estilos de texto Mestre</a:t>
            </a:r>
            <a:endParaRPr lang="pt-BR" dirty="0"/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D7D9D4-EF1E-4C2E-9DBA-ADFF91DD6475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064827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marR="0" indent="0" algn="l" defTabSz="914400" rtl="0" eaLnBrk="1" fontAlgn="auto" latinLnBrk="0" hangingPunct="1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D7D9D4-EF1E-4C2E-9DBA-ADFF91DD6475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958708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upo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tângulo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orma livre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orma Livre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tângulo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orma livre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orma livre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orma livre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orma livre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orma livre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orma livre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orma livre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orma livre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orma livre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orma livre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orma livre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orma livre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orma livre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orma livre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orma livre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orma livre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orma livre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orma livre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orma livre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orma livre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orma livre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orma livre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orma livre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orma livre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tângulo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orma livre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orma livre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orma livre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orma livre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orma livre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orma livre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orma livre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orma livre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orma livre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orma livre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orma livre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tângulo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orma livre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orma livre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orma livre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orma livre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orma livre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orma livre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orma livre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orma livre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orma livre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orma livre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orma livre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orma livre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orma livre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1876424" y="1122363"/>
            <a:ext cx="8791575" cy="2387600"/>
          </a:xfrm>
        </p:spPr>
        <p:txBody>
          <a:bodyPr rtlCol="0" anchor="b">
            <a:normAutofit/>
          </a:bodyPr>
          <a:lstStyle>
            <a:lvl1pPr algn="l">
              <a:defRPr sz="48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 hasCustomPrompt="1"/>
          </p:nvPr>
        </p:nvSpPr>
        <p:spPr>
          <a:xfrm>
            <a:off x="1876424" y="3602038"/>
            <a:ext cx="8791575" cy="1655762"/>
          </a:xfrm>
        </p:spPr>
        <p:txBody>
          <a:bodyPr rtlCol="0"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BR" noProof="0"/>
              <a:t>Clique para editar o estilo de subtítulo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 rtlCol="0"/>
          <a:lstStyle/>
          <a:p>
            <a:pPr rtl="0"/>
            <a:fld id="{A36D024B-6521-43EE-B75B-026EF60BA7AA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1425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m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4304664"/>
            <a:ext cx="9912355" cy="819355"/>
          </a:xfrm>
        </p:spPr>
        <p:txBody>
          <a:bodyPr rtlCol="0" anchor="b">
            <a:normAutofit/>
          </a:bodyPr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5124020"/>
            <a:ext cx="9910859" cy="682472"/>
          </a:xfrm>
        </p:spPr>
        <p:txBody>
          <a:bodyPr rtlCol="0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3D46644-0C8C-4B2E-8369-CCEA0EB26CA8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53284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56" y="609600"/>
            <a:ext cx="9905955" cy="3429000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4419599"/>
            <a:ext cx="9904459" cy="1371599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B5BEA7F-1AFB-49DD-A3F1-64E1620E51B2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5424546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rtlCol="0" anchor="ctr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3" hasCustomPrompt="1"/>
          </p:nvPr>
        </p:nvSpPr>
        <p:spPr>
          <a:xfrm>
            <a:off x="1720644" y="3365557"/>
            <a:ext cx="8752299" cy="548968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1" y="4309919"/>
            <a:ext cx="9906002" cy="1489496"/>
          </a:xfrm>
        </p:spPr>
        <p:txBody>
          <a:bodyPr rtlCol="0"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9A47D19-B5A2-4A09-8BCF-61189AC8F394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  <p:sp>
        <p:nvSpPr>
          <p:cNvPr id="60" name="Caixa de texto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  <p:sp>
        <p:nvSpPr>
          <p:cNvPr id="61" name="Caixa de texto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 rtl="0"/>
            <a:r>
              <a:rPr lang="pt-BR" sz="8000" noProof="0">
                <a:solidFill>
                  <a:schemeClr val="tx1"/>
                </a:solidFill>
                <a:effectLst/>
              </a:rPr>
              <a:t>"</a:t>
            </a:r>
          </a:p>
        </p:txBody>
      </p:sp>
    </p:spTree>
    <p:extLst>
      <p:ext uri="{BB962C8B-B14F-4D97-AF65-F5344CB8AC3E}">
        <p14:creationId xmlns:p14="http://schemas.microsoft.com/office/powerpoint/2010/main" val="10052723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0" y="2134041"/>
            <a:ext cx="9906001" cy="2511835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364" y="4657655"/>
            <a:ext cx="9904505" cy="1140644"/>
          </a:xfrm>
        </p:spPr>
        <p:txBody>
          <a:bodyPr rtlCol="0"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49D303F-115C-4AB0-BF64-F84AF60E4332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140553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ítulo 1"/>
          <p:cNvSpPr>
            <a:spLocks noGrp="1"/>
          </p:cNvSpPr>
          <p:nvPr>
            <p:ph type="title" hasCustomPrompt="1"/>
          </p:nvPr>
        </p:nvSpPr>
        <p:spPr>
          <a:xfrm>
            <a:off x="1141413" y="609600"/>
            <a:ext cx="9905998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7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0" y="2674463"/>
            <a:ext cx="3196899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8" name="Espaço Reservado para Texto 3"/>
          <p:cNvSpPr>
            <a:spLocks noGrp="1"/>
          </p:cNvSpPr>
          <p:nvPr>
            <p:ph type="body" sz="half" idx="15" hasCustomPrompt="1"/>
          </p:nvPr>
        </p:nvSpPr>
        <p:spPr>
          <a:xfrm>
            <a:off x="1127918" y="3360263"/>
            <a:ext cx="3208735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9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514766" y="2677635"/>
            <a:ext cx="3184385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0" name="Espaço Reservado para Texto 3"/>
          <p:cNvSpPr>
            <a:spLocks noGrp="1"/>
          </p:cNvSpPr>
          <p:nvPr>
            <p:ph type="body" sz="half" idx="16" hasCustomPrompt="1"/>
          </p:nvPr>
        </p:nvSpPr>
        <p:spPr>
          <a:xfrm>
            <a:off x="4504213" y="3363435"/>
            <a:ext cx="3195830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1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442" y="2674463"/>
            <a:ext cx="3194968" cy="685800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12" name="Espaço Reservado para Texto 3"/>
          <p:cNvSpPr>
            <a:spLocks noGrp="1"/>
          </p:cNvSpPr>
          <p:nvPr>
            <p:ph type="body" sz="half" idx="17" hasCustomPrompt="1"/>
          </p:nvPr>
        </p:nvSpPr>
        <p:spPr>
          <a:xfrm>
            <a:off x="7852442" y="3360263"/>
            <a:ext cx="3194968" cy="2430936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4196294-876E-45EB-8002-578B34D9D72B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26960505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na de imagem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ítulo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19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3" y="4404596"/>
            <a:ext cx="319524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0" name="Espaço reservado para imagem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1" name="Espaço Reservado para Texto 3"/>
          <p:cNvSpPr>
            <a:spLocks noGrp="1"/>
          </p:cNvSpPr>
          <p:nvPr>
            <p:ph type="body" sz="half" idx="18" hasCustomPrompt="1"/>
          </p:nvPr>
        </p:nvSpPr>
        <p:spPr>
          <a:xfrm>
            <a:off x="1141413" y="4980858"/>
            <a:ext cx="3195240" cy="817843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2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4489053" y="4404596"/>
            <a:ext cx="3200400" cy="576262"/>
          </a:xfrm>
        </p:spPr>
        <p:txBody>
          <a:bodyPr rtlCol="0"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3" name="Espaço Reservado para Imagem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4" name="Espaço Reservado para Texto 3"/>
          <p:cNvSpPr>
            <a:spLocks noGrp="1"/>
          </p:cNvSpPr>
          <p:nvPr>
            <p:ph type="body" sz="half" idx="19" hasCustomPrompt="1"/>
          </p:nvPr>
        </p:nvSpPr>
        <p:spPr>
          <a:xfrm>
            <a:off x="4487593" y="4980857"/>
            <a:ext cx="3200400" cy="810342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25" name="Espaço reservado para texto 4"/>
          <p:cNvSpPr>
            <a:spLocks noGrp="1"/>
          </p:cNvSpPr>
          <p:nvPr>
            <p:ph type="body" sz="quarter" idx="13" hasCustomPrompt="1"/>
          </p:nvPr>
        </p:nvSpPr>
        <p:spPr>
          <a:xfrm>
            <a:off x="7852567" y="4404595"/>
            <a:ext cx="3190741" cy="576262"/>
          </a:xfrm>
        </p:spPr>
        <p:txBody>
          <a:bodyPr rtlCol="0" anchor="b">
            <a:noAutofit/>
          </a:bodyPr>
          <a:lstStyle>
            <a:lvl1pPr marL="0" indent="0" rtl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26" name="Espaço Reservado para Imagem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 rtl="0">
              <a:buNone/>
            </a:pPr>
            <a:r>
              <a:rPr lang="pt-BR" noProof="0"/>
              <a:t>Clique no ícone para adicionar uma imagem</a:t>
            </a:r>
          </a:p>
        </p:txBody>
      </p:sp>
      <p:sp>
        <p:nvSpPr>
          <p:cNvPr id="27" name="Espaço Reservado para Texto 3"/>
          <p:cNvSpPr>
            <a:spLocks noGrp="1"/>
          </p:cNvSpPr>
          <p:nvPr>
            <p:ph type="body" sz="half" idx="20" hasCustomPrompt="1"/>
          </p:nvPr>
        </p:nvSpPr>
        <p:spPr>
          <a:xfrm>
            <a:off x="7852442" y="4980854"/>
            <a:ext cx="3194968" cy="810345"/>
          </a:xfrm>
        </p:spPr>
        <p:txBody>
          <a:bodyPr rtlCol="0"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848C094-59C3-4D57-80C2-C16021DBB375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820160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/>
        <p:txBody>
          <a:bodyPr vert="eaVert" rtlCol="0" anchor="t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8E65B06-1465-42AE-BF94-C0F0F1ABA3D0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6360534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 hasCustomPrompt="1"/>
          </p:nvPr>
        </p:nvSpPr>
        <p:spPr>
          <a:xfrm>
            <a:off x="9042400" y="609599"/>
            <a:ext cx="2005011" cy="5181601"/>
          </a:xfrm>
        </p:spPr>
        <p:txBody>
          <a:bodyPr vert="eaVert"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 hasCustomPrompt="1"/>
          </p:nvPr>
        </p:nvSpPr>
        <p:spPr>
          <a:xfrm>
            <a:off x="1141410" y="609599"/>
            <a:ext cx="7748590" cy="5181601"/>
          </a:xfrm>
        </p:spPr>
        <p:txBody>
          <a:bodyPr vert="eaVert"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B04C83B-3B65-45AF-99D0-468CEDD0DC72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187062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/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0C596BE-B23C-4E59-BC1A-9483DC8394B5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088080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1411" y="1419226"/>
            <a:ext cx="9906000" cy="2852737"/>
          </a:xfrm>
        </p:spPr>
        <p:txBody>
          <a:bodyPr rtlCol="0" anchor="b">
            <a:normAutofit/>
          </a:bodyPr>
          <a:lstStyle>
            <a:lvl1pPr>
              <a:defRPr sz="36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4424362"/>
            <a:ext cx="9906000" cy="1374776"/>
          </a:xfrm>
        </p:spPr>
        <p:txBody>
          <a:bodyPr rtlCol="0"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FD7BE37-C264-483A-9871-139F2D8C2CAC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74279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is conteú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 hasCustomPrompt="1"/>
          </p:nvPr>
        </p:nvSpPr>
        <p:spPr>
          <a:xfrm>
            <a:off x="1141410" y="2249486"/>
            <a:ext cx="4878389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6172200" y="2249486"/>
            <a:ext cx="4875211" cy="3541714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CBF9FE5-D85B-40F6-BDA0-C55FD244BAE0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16150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 rtlCol="0"/>
          <a:lstStyle/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 hasCustomPrompt="1"/>
          </p:nvPr>
        </p:nvSpPr>
        <p:spPr>
          <a:xfrm>
            <a:off x="1141411" y="2249486"/>
            <a:ext cx="4878392" cy="823912"/>
          </a:xfrm>
        </p:spPr>
        <p:txBody>
          <a:bodyPr rtlCol="0"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 hasCustomPrompt="1"/>
          </p:nvPr>
        </p:nvSpPr>
        <p:spPr>
          <a:xfrm>
            <a:off x="1141410" y="3073397"/>
            <a:ext cx="4878391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0" y="2249485"/>
            <a:ext cx="4875210" cy="823912"/>
          </a:xfrm>
        </p:spPr>
        <p:txBody>
          <a:bodyPr rtlCol="0" anchor="b"/>
          <a:lstStyle>
            <a:lvl1pPr marL="0" indent="0" rtl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pt-BR" noProof="0" dirty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 hasCustomPrompt="1"/>
          </p:nvPr>
        </p:nvSpPr>
        <p:spPr>
          <a:xfrm>
            <a:off x="6172200" y="3073397"/>
            <a:ext cx="4875210" cy="2717801"/>
          </a:xfrm>
        </p:spPr>
        <p:txBody>
          <a:bodyPr rtlCol="0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31AF743-7AA7-4A27-A8F7-F31693243353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9" name="Espaço Reservado para o Número do Slide 8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082054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/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01EAB95-A7A3-4242-8365-938AB69D927B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9566226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17E8544A-C266-48C9-A6C9-13B162D21F47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4841419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146705" y="609601"/>
            <a:ext cx="3856037" cy="1639884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estilo de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56200" y="592666"/>
            <a:ext cx="5891209" cy="5198534"/>
          </a:xfrm>
        </p:spPr>
        <p:txBody>
          <a:bodyPr rtlCol="0" anchor="ctr"/>
          <a:lstStyle/>
          <a:p>
            <a:pPr lvl="0" rtl="0"/>
            <a:r>
              <a:rPr lang="pt-BR" noProof="0"/>
              <a:t>Editar estilos de texto Mestre</a:t>
            </a:r>
          </a:p>
          <a:p>
            <a:pPr lvl="1" rtl="0"/>
            <a:r>
              <a:rPr lang="pt-BR" noProof="0"/>
              <a:t>Segundo nível</a:t>
            </a:r>
          </a:p>
          <a:p>
            <a:pPr lvl="2" rtl="0"/>
            <a:r>
              <a:rPr lang="pt-BR" noProof="0"/>
              <a:t>Terceiro nível</a:t>
            </a:r>
          </a:p>
          <a:p>
            <a:pPr lvl="3" rtl="0"/>
            <a:r>
              <a:rPr lang="pt-BR" noProof="0"/>
              <a:t>Quarto nível</a:t>
            </a:r>
          </a:p>
          <a:p>
            <a:pPr lvl="4" rtl="0"/>
            <a:r>
              <a:rPr lang="pt-BR" noProof="0"/>
              <a:t>Quinto nível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6705" y="2249486"/>
            <a:ext cx="3856037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F205157-E6F1-45B4-B896-DE2A344F09C6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069401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pt-BR" noProof="0"/>
              <a:t>Clique para editar o título Mestre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pt-BR" noProof="0"/>
              <a:t>Clique no ícone para adicionar uma imagem</a:t>
            </a:r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1141410" y="2249486"/>
            <a:ext cx="5934511" cy="3541714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pt-BR" noProof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71F8E9B-B567-4425-A671-20F07253D543}" type="datetime1">
              <a:rPr lang="pt-BR" noProof="0" smtClean="0"/>
              <a:t>03/09/2025</a:t>
            </a:fld>
            <a:endParaRPr lang="pt-BR" noProof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pt-BR" noProof="0"/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6D22F896-40B5-4ADD-8801-0D06FADFA095}" type="slidenum">
              <a:rPr lang="pt-BR" noProof="0" smtClean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279425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upo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upo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tângulo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orma livre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orma Livre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orma livre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orma Livre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orma livre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orma livre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orma livre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orma livre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orma livre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orma livre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ha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orma livre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orma livre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orma livre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orma livre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tângulo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orma livre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orma livre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orma livre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orma livre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orma livre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orma livre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orma livre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orma livre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orma livre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orma livre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upo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orma livre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orma livre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orma livre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orma livre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orma livre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orma livre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orma livre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orma livre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orma livre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tângulo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endParaRPr lang="pt-BR" noProof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BR" noProof="0" dirty="0"/>
              <a:t>Editar estilos de texto Mestre</a:t>
            </a:r>
          </a:p>
          <a:p>
            <a:pPr lvl="1" rtl="0"/>
            <a:r>
              <a:rPr lang="pt-BR" noProof="0" dirty="0"/>
              <a:t>Segundo nível</a:t>
            </a:r>
          </a:p>
          <a:p>
            <a:pPr lvl="2" rtl="0"/>
            <a:r>
              <a:rPr lang="pt-BR" noProof="0" dirty="0"/>
              <a:t>Terceiro nível</a:t>
            </a:r>
          </a:p>
          <a:p>
            <a:pPr lvl="3" rtl="0"/>
            <a:r>
              <a:rPr lang="pt-BR" noProof="0" dirty="0"/>
              <a:t>Quarto nível</a:t>
            </a:r>
          </a:p>
          <a:p>
            <a:pPr lvl="4" rtl="0"/>
            <a:r>
              <a:rPr lang="pt-BR" noProof="0" dirty="0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0B1C55FA-99E2-4221-8083-01517F2C3AC3}" type="datetime1">
              <a:rPr lang="pt-BR" noProof="0" smtClean="0"/>
              <a:t>03/09/2025</a:t>
            </a:fld>
            <a:endParaRPr lang="pt-BR" noProof="0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pt-BR" noProof="0"/>
          </a:p>
        </p:txBody>
      </p:sp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6D22F896-40B5-4ADD-8801-0D06FADFA095}" type="slidenum">
              <a:rPr lang="pt-BR" noProof="0" smtClean="0"/>
              <a:pPr rtl="0"/>
              <a:t>‹nº›</a:t>
            </a:fld>
            <a:endParaRPr lang="pt-BR" noProof="0"/>
          </a:p>
        </p:txBody>
      </p:sp>
    </p:spTree>
    <p:extLst>
      <p:ext uri="{BB962C8B-B14F-4D97-AF65-F5344CB8AC3E}">
        <p14:creationId xmlns:p14="http://schemas.microsoft.com/office/powerpoint/2010/main" val="376098732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  <p:sldLayoutId id="2147483682" r:id="rId13"/>
    <p:sldLayoutId id="2147483683" r:id="rId14"/>
    <p:sldLayoutId id="2147483684" r:id="rId15"/>
    <p:sldLayoutId id="2147483685" r:id="rId16"/>
    <p:sldLayoutId id="2147483686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abrasel.com.br/noticias/noticias/o-que-e-a-lgpd-e-como-ela-impacta-brasileiros-e-empresas/?gad_campaigniD" TargetMode="External"/><Relationship Id="rId2" Type="http://schemas.openxmlformats.org/officeDocument/2006/relationships/hyperlink" Target="https://cyberpost.co/how-does-the-anti-cheat-work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trustness.com.br/glossario/o-que-e-seguranca-fisica-entenda-o-conceito/" TargetMode="External"/><Relationship Id="rId5" Type="http://schemas.openxmlformats.org/officeDocument/2006/relationships/hyperlink" Target="https://faq.whatsapp.com/820124435853543/?locale=pt_BR" TargetMode="External"/><Relationship Id="rId4" Type="http://schemas.openxmlformats.org/officeDocument/2006/relationships/hyperlink" Target="https://www.kaspersky.com/resource-center/definitions/what-is-a-vpn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68D3E5-C7A3-47DF-A374-46BF83A699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00212" y="1041400"/>
            <a:ext cx="8791575" cy="2387600"/>
          </a:xfrm>
        </p:spPr>
        <p:txBody>
          <a:bodyPr rtlCol="0">
            <a:normAutofit fontScale="90000"/>
          </a:bodyPr>
          <a:lstStyle/>
          <a:p>
            <a:pPr algn="ctr"/>
            <a:r>
              <a:rPr lang="pt-BR" sz="5400" b="1" dirty="0"/>
              <a:t>Exemplos de Aplicações Práticas em Sistemas Computacionais e Segurança</a:t>
            </a:r>
            <a:endParaRPr lang="pt-BR" sz="5400" b="1" dirty="0">
              <a:latin typeface="Rockwell" panose="02060603020205020403" pitchFamily="18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E78725B-6E40-4D82-B375-7831D81C29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4157132"/>
            <a:ext cx="8791575" cy="2116667"/>
          </a:xfrm>
        </p:spPr>
        <p:txBody>
          <a:bodyPr rtlCol="0">
            <a:normAutofit/>
          </a:bodyPr>
          <a:lstStyle/>
          <a:p>
            <a:pPr algn="just" rtl="0"/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Lucas Peres Simões , RA: 825154655</a:t>
            </a:r>
          </a:p>
          <a:p>
            <a:pPr algn="just" rtl="0"/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Mike Brian Magati dos Santos , RA: 825130703</a:t>
            </a:r>
          </a:p>
          <a:p>
            <a:pPr algn="just" rtl="0"/>
            <a:r>
              <a:rPr lang="pt-BR" sz="2400" cap="none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- Pedro Henrique Guimarães Restani , RA: 825255169</a:t>
            </a:r>
          </a:p>
        </p:txBody>
      </p:sp>
    </p:spTree>
    <p:extLst>
      <p:ext uri="{BB962C8B-B14F-4D97-AF65-F5344CB8AC3E}">
        <p14:creationId xmlns:p14="http://schemas.microsoft.com/office/powerpoint/2010/main" val="18193592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4C8708-B706-A973-0C1E-34B776D61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 Anti-cheats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9573338-2BF3-9A09-3E59-0522A538FA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3"/>
            <a:ext cx="10102321" cy="4168246"/>
          </a:xfrm>
        </p:spPr>
        <p:txBody>
          <a:bodyPr>
            <a:normAutofit fontScale="92500" lnSpcReduction="20000"/>
          </a:bodyPr>
          <a:lstStyle/>
          <a:p>
            <a:pPr algn="just"/>
            <a:r>
              <a:rPr lang="pt-BR" sz="1800" dirty="0"/>
              <a:t>Um Anti-cheat opera de várias formas, seja da mais comum que é apenas analisar se há algum arquivo suspeito na maquina do sujeito para até análise comportamental.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Anti-cheats modernos operam com análise comportamental, que observam comportamentos atípicos durante a partida, como: </a:t>
            </a:r>
            <a:r>
              <a:rPr lang="pt-BR" sz="1800" b="1" dirty="0"/>
              <a:t>Mira muito precisa </a:t>
            </a:r>
            <a:r>
              <a:rPr lang="pt-BR" sz="1800" dirty="0"/>
              <a:t>e</a:t>
            </a:r>
            <a:r>
              <a:rPr lang="pt-BR" sz="1800" b="1" dirty="0"/>
              <a:t> Noção de jogo além do comum.</a:t>
            </a:r>
          </a:p>
          <a:p>
            <a:pPr algn="just"/>
            <a:endParaRPr lang="pt-BR" sz="1800" b="1" dirty="0"/>
          </a:p>
          <a:p>
            <a:pPr algn="just"/>
            <a:r>
              <a:rPr lang="pt-BR" sz="1800" dirty="0"/>
              <a:t>Após identificar o suspeito, o sistema pode aplicar um banimento temporário ou um permanente. Há também casos de o suspeito tomar um </a:t>
            </a:r>
            <a:r>
              <a:rPr lang="pt-BR" sz="1800" i="1" dirty="0"/>
              <a:t>shadowban, isolando o suspeito em partidas com outros suspeitos.</a:t>
            </a:r>
          </a:p>
          <a:p>
            <a:pPr algn="just"/>
            <a:endParaRPr lang="pt-BR" sz="1800" i="1" dirty="0"/>
          </a:p>
          <a:p>
            <a:pPr algn="just"/>
            <a:r>
              <a:rPr lang="pt-BR" sz="1800" dirty="0"/>
              <a:t>O VAC (Valve Anti-Cheat) utiliza as normas citadas, o VAC analisa comportamentos suspeitos e faz varreduras nos arquivos. Assim que um cheat é detectado, a partida é cancelada, porém o banimento não é imediato, isso torna mais difícil para os desenvolvedores de cheat descobrirem como passar da detecção. </a:t>
            </a:r>
          </a:p>
          <a:p>
            <a:pPr algn="just"/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21874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03A705-79C3-A9D8-AC79-8C47082886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92D5767-122E-19B8-81CA-58B13B4FB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 </a:t>
            </a:r>
            <a:r>
              <a:rPr lang="pt-BR" b="1" dirty="0"/>
              <a:t>Lei Geral de Proteção de Dados (LGPD)</a:t>
            </a:r>
            <a:endParaRPr lang="pt-BR" sz="6000" b="1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A05A43-9C6C-BF5F-094E-B98A5D26D1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2"/>
            <a:ext cx="10254720" cy="465084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/>
              <a:t>A Lei Geral de Proteção de Dados (LGPD) estabelece diretrizes rigorosas para o tratamento de dados pessoais, ela tem como objetivo garantir que os dados sejam coletados e processados de maneira ética e transparente, prezando a proteção e privacidade dos cidadãos.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1600" dirty="0"/>
              <a:t>A lei entrou em vigor no ano de 2020, a sua implementação representa um marco significativo na forma de como os dados são tratados pelas organizações e empresas.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1600" dirty="0"/>
              <a:t>A Privacidade de dados é fundamental no contexto digital, já que a coleta de informações pessoais vem subindo em uma escala sem precedentes. A Importância da privacidade está diretamente ligada à proteção dos titulares e à manutenção da confiança entre consumidores e empresas ou organizações.</a:t>
            </a:r>
          </a:p>
          <a:p>
            <a:pPr algn="just"/>
            <a:endParaRPr lang="pt-BR" sz="1600" i="1" dirty="0"/>
          </a:p>
          <a:p>
            <a:pPr algn="just"/>
            <a:r>
              <a:rPr lang="pt-BR" sz="1600" dirty="0"/>
              <a:t>A Lei é muito crucial na área da saúde, a LGPD garante que hospitais e clínicas coletem e armazenem prontuários médicos apenas com consentimento, aplicando confidencialidade, integridade e legalidade para proteger os dados dos pacientes</a:t>
            </a:r>
            <a:endParaRPr lang="pt-BR" sz="1600" i="1" dirty="0"/>
          </a:p>
          <a:p>
            <a:pPr marL="0" indent="0" algn="just">
              <a:buNone/>
            </a:pPr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2798700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B5C410-3FC1-5067-ADE2-8DD0AA0755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7F776E-0E0B-5B8D-7328-C0A4E3C51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6000" b="1" dirty="0"/>
              <a:t> </a:t>
            </a:r>
            <a:r>
              <a:rPr lang="pt-BR" sz="4900" b="1" dirty="0"/>
              <a:t>VPN (VIRTUAL PRIVATE NETWORK)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EDF11B4-6F84-0024-903C-FDAD27264D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2"/>
            <a:ext cx="10254720" cy="4650847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O VPN (Virtual Private Network) atua da seguinte maneira, após se conectar ao servidor VPN, ele estabelece uma conexão criptografada e segura, mascarando seu IP e tornado sua atividade online privada e protegida.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Utilizar um VPN é crucial caso deseje usar a internet de maneira segura, dados não criptografados podem ser vistos por qualquer um, incluindo Hackers e Criminosos, com o VPN seus dados estarão muito mais protegidos e muito menos prováveis de serem vazados.</a:t>
            </a:r>
          </a:p>
          <a:p>
            <a:pPr marL="0" indent="0" algn="just">
              <a:buNone/>
            </a:pPr>
            <a:endParaRPr lang="pt-BR" sz="1800" i="1" dirty="0"/>
          </a:p>
          <a:p>
            <a:pPr algn="just"/>
            <a:r>
              <a:rPr lang="pt-BR" sz="1800" dirty="0"/>
              <a:t>Não confunda VPN com um serviço de antivírus, enquanto o VPN protege seu IP e criptografa o seu histórico, ele não protege sua máquina de trojans, malwares, bots e tais instalados. </a:t>
            </a:r>
          </a:p>
          <a:p>
            <a:pPr algn="just"/>
            <a:endParaRPr lang="pt-BR" sz="1800" i="1" dirty="0"/>
          </a:p>
          <a:p>
            <a:pPr algn="just"/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6004053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90BAF1-5445-8500-3422-17E66C9D90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DDDC31-CAAA-ED17-D3DA-07EEF00F6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000" b="1" dirty="0"/>
              <a:t>Criptografia de ponta a ponta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E9DA0F2-7876-ECC2-2495-3543BF7F6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2"/>
            <a:ext cx="10254720" cy="4650847"/>
          </a:xfrm>
        </p:spPr>
        <p:txBody>
          <a:bodyPr>
            <a:normAutofit/>
          </a:bodyPr>
          <a:lstStyle/>
          <a:p>
            <a:pPr algn="just"/>
            <a:r>
              <a:rPr lang="pt-BR" sz="1800" dirty="0"/>
              <a:t>A criptografia de ponta a ponta garante privacidade e segurança em chats, garantindo que mensagens pessoais fiquem somente entre você e a pessoa com quem está conversando, nem mesmo o próprio aplicativo/provedor do chat. </a:t>
            </a:r>
            <a:r>
              <a:rPr lang="pt-BR" sz="1800" i="1" dirty="0"/>
              <a:t> </a:t>
            </a:r>
            <a:endParaRPr lang="pt-BR" sz="1800" dirty="0"/>
          </a:p>
          <a:p>
            <a:pPr algn="just"/>
            <a:endParaRPr lang="pt-BR" sz="1800" i="1" dirty="0"/>
          </a:p>
          <a:p>
            <a:pPr algn="just"/>
            <a:r>
              <a:rPr lang="pt-BR" sz="1800" dirty="0"/>
              <a:t>A criptografia funciona da maneira que apenas você e a pessoa que está conversando recebam acesso à chave especial para ter acesso as mensagens, o processo todo é realizado automaticamente e não requer que o usuário tenha que ativar para garantir sua segurança. </a:t>
            </a:r>
          </a:p>
          <a:p>
            <a:pPr algn="just"/>
            <a:endParaRPr lang="pt-BR" sz="1800" dirty="0"/>
          </a:p>
          <a:p>
            <a:pPr algn="just"/>
            <a:r>
              <a:rPr lang="pt-BR" sz="1800" dirty="0"/>
              <a:t>Aplicativos como o Whatsapp passou a usar a criptografia de ponta a ponta de forma total e automática para todas as pessoas em abril de 2016, após seu início gradual em novembro de 2014.</a:t>
            </a:r>
          </a:p>
          <a:p>
            <a:pPr algn="just"/>
            <a:endParaRPr lang="pt-BR" sz="1800" i="1" dirty="0"/>
          </a:p>
        </p:txBody>
      </p:sp>
    </p:spTree>
    <p:extLst>
      <p:ext uri="{BB962C8B-B14F-4D97-AF65-F5344CB8AC3E}">
        <p14:creationId xmlns:p14="http://schemas.microsoft.com/office/powerpoint/2010/main" val="3125924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232C3A-0555-577C-65B2-476E65BBF9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0ADF1D-A290-2443-8886-2B327FFD0C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2800" b="1" dirty="0"/>
              <a:t>Segurança física (biometria, cartões de acesso e etc)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EB55230-47C5-7458-2FCD-A74D35900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2"/>
            <a:ext cx="10254720" cy="4650847"/>
          </a:xfrm>
        </p:spPr>
        <p:txBody>
          <a:bodyPr>
            <a:normAutofit lnSpcReduction="10000"/>
          </a:bodyPr>
          <a:lstStyle/>
          <a:p>
            <a:pPr algn="just"/>
            <a:r>
              <a:rPr lang="pt-BR" sz="1600" dirty="0"/>
              <a:t>A utilização de biometrias passaram a ser cada vez mais comuns por todo o mundo, por ser difícil de falsificar e garante que apenas os usuários certos tenham acesso. Ela utiliza características únicas do corpo para autenticar a identidade da pessoa, como: </a:t>
            </a:r>
            <a:r>
              <a:rPr lang="pt-BR" sz="1600" b="1" dirty="0"/>
              <a:t>Impressão Digital</a:t>
            </a:r>
            <a:r>
              <a:rPr lang="pt-BR" sz="1600" dirty="0"/>
              <a:t>, </a:t>
            </a:r>
            <a:r>
              <a:rPr lang="pt-BR" sz="1600" b="1" dirty="0"/>
              <a:t>Reconhecimento Facial </a:t>
            </a:r>
            <a:r>
              <a:rPr lang="pt-BR" sz="1600" dirty="0"/>
              <a:t>e </a:t>
            </a:r>
            <a:r>
              <a:rPr lang="pt-BR" sz="1600" b="1" dirty="0"/>
              <a:t>Íris</a:t>
            </a:r>
            <a:r>
              <a:rPr lang="pt-BR" sz="1600" dirty="0"/>
              <a:t>. </a:t>
            </a:r>
          </a:p>
          <a:p>
            <a:pPr algn="just"/>
            <a:endParaRPr lang="pt-BR" sz="1600" b="1" dirty="0"/>
          </a:p>
          <a:p>
            <a:pPr algn="just"/>
            <a:r>
              <a:rPr lang="pt-BR" sz="1600" dirty="0"/>
              <a:t>Cartões de acesso magnéticos ou RFID funcionam com chips ou faixas que ao se aproximarem do leitor, ele valida se a pessoa tem acesso ao local, muitas vezes estão integrados a sistemas que registram horário e identidade do usuário.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utilizações de senhas e crachás não foram descartadas, pelo contrário, elas foram complementadas com as anteriormente citadas, muita das vezes são utilizadas em conjunto com a biometria, assim tendo uma autenticação de multifator.</a:t>
            </a:r>
          </a:p>
          <a:p>
            <a:pPr algn="just"/>
            <a:endParaRPr lang="pt-BR" sz="1600" dirty="0"/>
          </a:p>
          <a:p>
            <a:pPr algn="just"/>
            <a:r>
              <a:rPr lang="pt-BR" sz="1600" dirty="0"/>
              <a:t>A Utilização dessas normas são aplicadas em todo tipo de ambiente privado, sendo eles: Hospitais, Empresas, Bancos, Universidades, Escolas, Condomínios Residenciais e entre outros. </a:t>
            </a:r>
          </a:p>
          <a:p>
            <a:pPr algn="just"/>
            <a:endParaRPr lang="pt-BR" sz="18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9507175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66543A-7534-1567-4135-D1FF66A8B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697FB4-89FE-3E16-0DDD-05EEEBC6D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305251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pt-BR" sz="4800" b="1" dirty="0"/>
              <a:t>bibliografia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B0E0554-1F4A-142B-4567-99CB4D15B8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1978552"/>
            <a:ext cx="10254720" cy="4650847"/>
          </a:xfrm>
        </p:spPr>
        <p:txBody>
          <a:bodyPr>
            <a:normAutofit/>
          </a:bodyPr>
          <a:lstStyle/>
          <a:p>
            <a:pPr algn="just"/>
            <a:r>
              <a:rPr lang="pt-BR" sz="1800" b="1" dirty="0"/>
              <a:t>ANTI-CHEAT: 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https://cyberpost.co/how-does-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the</a:t>
            </a:r>
            <a:r>
              <a:rPr lang="pt-BR" sz="1800" dirty="0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-anti-cheat-</a:t>
            </a:r>
            <a:r>
              <a:rPr lang="pt-BR" sz="1800" dirty="0" err="1">
                <a:solidFill>
                  <a:schemeClr val="accent1">
                    <a:lumMod val="60000"/>
                    <a:lumOff val="40000"/>
                  </a:schemeClr>
                </a:solidFill>
                <a:hlinkClick r:id="rId2"/>
              </a:rPr>
              <a:t>work</a:t>
            </a:r>
            <a:endParaRPr lang="pt-BR" sz="18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0" indent="0" algn="just">
              <a:buNone/>
            </a:pPr>
            <a:endParaRPr lang="pt-BR" sz="1800" dirty="0"/>
          </a:p>
          <a:p>
            <a:pPr algn="just"/>
            <a:r>
              <a:rPr lang="pt-BR" sz="1800" b="1" dirty="0"/>
              <a:t>LGPD: </a:t>
            </a:r>
            <a:r>
              <a:rPr lang="pt-BR" sz="1800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</a:t>
            </a:r>
            <a:r>
              <a:rPr lang="pt-BR" sz="1800" dirty="0" err="1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abrasel.com.br</a:t>
            </a:r>
            <a:r>
              <a:rPr lang="pt-BR" sz="1800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/noticias/noticias/o-que-e-a-</a:t>
            </a:r>
            <a:r>
              <a:rPr lang="pt-BR" sz="1800" dirty="0" err="1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lgpd</a:t>
            </a:r>
            <a:r>
              <a:rPr lang="pt-BR" sz="1800" dirty="0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-e-como-ela-impacta-brasileiros-e-empresas/?</a:t>
            </a:r>
            <a:r>
              <a:rPr lang="pt-BR" sz="1800" dirty="0" err="1">
                <a:solidFill>
                  <a:srgbClr val="6EAC1C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gad_campaigniD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b="1" dirty="0"/>
              <a:t>VPN:</a:t>
            </a:r>
            <a:r>
              <a:rPr lang="pt-BR" sz="1800" dirty="0"/>
              <a:t> </a:t>
            </a:r>
            <a:r>
              <a:rPr lang="pt-BR" sz="1800" dirty="0">
                <a:hlinkClick r:id="rId4"/>
              </a:rPr>
              <a:t>https://</a:t>
            </a:r>
            <a:r>
              <a:rPr lang="pt-BR" sz="1800" dirty="0" err="1">
                <a:hlinkClick r:id="rId4"/>
              </a:rPr>
              <a:t>www.kaspersky.com</a:t>
            </a:r>
            <a:r>
              <a:rPr lang="pt-BR" sz="1800" dirty="0">
                <a:hlinkClick r:id="rId4"/>
              </a:rPr>
              <a:t>/</a:t>
            </a:r>
            <a:r>
              <a:rPr lang="pt-BR" sz="1800" dirty="0" err="1">
                <a:hlinkClick r:id="rId4"/>
              </a:rPr>
              <a:t>resource</a:t>
            </a:r>
            <a:r>
              <a:rPr lang="pt-BR" sz="1800" dirty="0">
                <a:hlinkClick r:id="rId4"/>
              </a:rPr>
              <a:t>-center/</a:t>
            </a:r>
            <a:r>
              <a:rPr lang="pt-BR" sz="1800" dirty="0" err="1">
                <a:hlinkClick r:id="rId4"/>
              </a:rPr>
              <a:t>definitions</a:t>
            </a:r>
            <a:r>
              <a:rPr lang="pt-BR" sz="1800" dirty="0">
                <a:hlinkClick r:id="rId4"/>
              </a:rPr>
              <a:t>/what-</a:t>
            </a:r>
            <a:r>
              <a:rPr lang="pt-BR" sz="1800" dirty="0" err="1">
                <a:hlinkClick r:id="rId4"/>
              </a:rPr>
              <a:t>is</a:t>
            </a:r>
            <a:r>
              <a:rPr lang="pt-BR" sz="1800" dirty="0">
                <a:hlinkClick r:id="rId4"/>
              </a:rPr>
              <a:t>-a-</a:t>
            </a:r>
            <a:r>
              <a:rPr lang="pt-BR" sz="1800" dirty="0" err="1">
                <a:hlinkClick r:id="rId4"/>
              </a:rPr>
              <a:t>vpn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b="1" dirty="0"/>
              <a:t>CRIPTOGRAFIA DE PONTA A PONTA: </a:t>
            </a:r>
            <a:r>
              <a:rPr lang="pt-BR" sz="1800" dirty="0">
                <a:hlinkClick r:id="rId5"/>
              </a:rPr>
              <a:t>https://</a:t>
            </a:r>
            <a:r>
              <a:rPr lang="pt-BR" sz="1800" dirty="0" err="1">
                <a:hlinkClick r:id="rId5"/>
              </a:rPr>
              <a:t>faq.whatsapp.com</a:t>
            </a:r>
            <a:r>
              <a:rPr lang="pt-BR" sz="1800" dirty="0">
                <a:hlinkClick r:id="rId5"/>
              </a:rPr>
              <a:t>/820124435853543/?</a:t>
            </a:r>
            <a:r>
              <a:rPr lang="pt-BR" sz="1800" dirty="0" err="1">
                <a:hlinkClick r:id="rId5"/>
              </a:rPr>
              <a:t>locale</a:t>
            </a:r>
            <a:r>
              <a:rPr lang="pt-BR" sz="1800" dirty="0">
                <a:hlinkClick r:id="rId5"/>
              </a:rPr>
              <a:t>=</a:t>
            </a:r>
            <a:r>
              <a:rPr lang="pt-BR" sz="1800" dirty="0" err="1">
                <a:hlinkClick r:id="rId5"/>
              </a:rPr>
              <a:t>pt_BR</a:t>
            </a:r>
            <a:endParaRPr lang="pt-BR" sz="1800" dirty="0"/>
          </a:p>
          <a:p>
            <a:pPr algn="just"/>
            <a:endParaRPr lang="pt-BR" sz="1800" dirty="0"/>
          </a:p>
          <a:p>
            <a:pPr algn="just"/>
            <a:r>
              <a:rPr lang="pt-BR" sz="1800" b="1" dirty="0"/>
              <a:t>SEGURANÇA FÍSICA: </a:t>
            </a:r>
            <a:r>
              <a:rPr lang="pt-BR" sz="1800" dirty="0">
                <a:hlinkClick r:id="rId6"/>
              </a:rPr>
              <a:t>https://</a:t>
            </a:r>
            <a:r>
              <a:rPr lang="pt-BR" sz="1800" dirty="0" err="1">
                <a:hlinkClick r:id="rId6"/>
              </a:rPr>
              <a:t>trustness.com.br</a:t>
            </a:r>
            <a:r>
              <a:rPr lang="pt-BR" sz="1800" dirty="0">
                <a:hlinkClick r:id="rId6"/>
              </a:rPr>
              <a:t>/</a:t>
            </a:r>
            <a:r>
              <a:rPr lang="pt-BR" sz="1800" dirty="0" err="1">
                <a:hlinkClick r:id="rId6"/>
              </a:rPr>
              <a:t>glossario</a:t>
            </a:r>
            <a:r>
              <a:rPr lang="pt-BR" sz="1800" dirty="0">
                <a:hlinkClick r:id="rId6"/>
              </a:rPr>
              <a:t>/o-que-e-</a:t>
            </a:r>
            <a:r>
              <a:rPr lang="pt-BR" sz="1800" dirty="0" err="1">
                <a:hlinkClick r:id="rId6"/>
              </a:rPr>
              <a:t>seguranca</a:t>
            </a:r>
            <a:r>
              <a:rPr lang="pt-BR" sz="1800" dirty="0">
                <a:hlinkClick r:id="rId6"/>
              </a:rPr>
              <a:t>-</a:t>
            </a:r>
            <a:r>
              <a:rPr lang="pt-BR" sz="1800" dirty="0" err="1">
                <a:hlinkClick r:id="rId6"/>
              </a:rPr>
              <a:t>fisica</a:t>
            </a:r>
            <a:r>
              <a:rPr lang="pt-BR" sz="1800" dirty="0">
                <a:hlinkClick r:id="rId6"/>
              </a:rPr>
              <a:t>-entenda-o-conceito/</a:t>
            </a:r>
            <a:endParaRPr lang="pt-BR" sz="1800" dirty="0"/>
          </a:p>
          <a:p>
            <a:pPr algn="just"/>
            <a:endParaRPr lang="pt-BR" sz="1800" dirty="0"/>
          </a:p>
        </p:txBody>
      </p:sp>
    </p:spTree>
    <p:extLst>
      <p:ext uri="{BB962C8B-B14F-4D97-AF65-F5344CB8AC3E}">
        <p14:creationId xmlns:p14="http://schemas.microsoft.com/office/powerpoint/2010/main" val="3683150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FA1184-E27D-7A99-E3C4-091C4848F1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pt-BR" sz="6600" b="1" dirty="0"/>
              <a:t>OBRIGADO!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DDC445B-2272-9C7D-98E9-F12856180574}"/>
              </a:ext>
            </a:extLst>
          </p:cNvPr>
          <p:cNvSpPr>
            <a:spLocks noGrp="1"/>
          </p:cNvSpPr>
          <p:nvPr>
            <p:ph idx="1"/>
          </p:nvPr>
        </p:nvSpPr>
        <p:spPr>
          <a:xfrm flipH="1">
            <a:off x="11047411" y="5723467"/>
            <a:ext cx="45719" cy="67734"/>
          </a:xfrm>
        </p:spPr>
        <p:txBody>
          <a:bodyPr>
            <a:normAutofit fontScale="25000" lnSpcReduction="20000"/>
          </a:bodyPr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5798596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30478291_TF77815013" id="{E30E2F6C-5D44-4D3E-8213-EDE611CF4B2F}" vid="{3526DC68-6CC1-492C-872A-53A0297BCE91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Ciclo de solução de problemas </Template>
  <TotalTime>63</TotalTime>
  <Words>872</Words>
  <Application>Microsoft Office PowerPoint</Application>
  <PresentationFormat>Widescreen</PresentationFormat>
  <Paragraphs>58</Paragraphs>
  <Slides>8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Arial</vt:lpstr>
      <vt:lpstr>Calibri</vt:lpstr>
      <vt:lpstr>Rockwell</vt:lpstr>
      <vt:lpstr>Tahoma</vt:lpstr>
      <vt:lpstr>Tw Cen MT</vt:lpstr>
      <vt:lpstr>Circuito</vt:lpstr>
      <vt:lpstr>Exemplos de Aplicações Práticas em Sistemas Computacionais e Segurança</vt:lpstr>
      <vt:lpstr> Anti-cheats</vt:lpstr>
      <vt:lpstr> Lei Geral de Proteção de Dados (LGPD)</vt:lpstr>
      <vt:lpstr> VPN (VIRTUAL PRIVATE NETWORK)</vt:lpstr>
      <vt:lpstr>Criptografia de ponta a ponta </vt:lpstr>
      <vt:lpstr>Segurança física (biometria, cartões de acesso e etc)</vt:lpstr>
      <vt:lpstr>bibliografia</vt:lpstr>
      <vt:lpstr>OBRIGADO!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Pedro Henrique Guimarães Restani</dc:creator>
  <cp:lastModifiedBy>Pedro Henrique Guimarães Restani</cp:lastModifiedBy>
  <cp:revision>1</cp:revision>
  <dcterms:created xsi:type="dcterms:W3CDTF">2025-09-03T17:14:12Z</dcterms:created>
  <dcterms:modified xsi:type="dcterms:W3CDTF">2025-09-03T18:18:07Z</dcterms:modified>
</cp:coreProperties>
</file>