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4" r:id="rId26"/>
    <p:sldId id="283" r:id="rId27"/>
    <p:sldId id="258" r:id="rId2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F83FF47-48BF-4462-A838-8CFB05D37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EEE936-BE53-45A0-A63E-E50950A59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B23564-883E-4860-A6BB-6A09431CF5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207CBA-2A24-40F1-88AC-2427980E13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07355F-29B3-40A2-B33F-125816516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776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93B5DE-67CE-4531-9881-15534B34B9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2034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4A7CC0-54BE-4088-B096-7B09B59AAE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E87C02-FE40-4F2C-9D01-91E1284724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21365-6714-48B8-AC49-5489D9250D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18148-275B-4C7B-B12F-5385980633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8000D-C263-413E-8FE5-CB714AD5EB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63241-0C6E-4A09-ACEF-4D8AF2DCD5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1B6F0-DC7C-47C1-A869-8A68425A9A5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3C722C-F95C-4126-85B1-A75F048853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2EB2A-CD3A-4773-9E9C-0A57EA7C54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0FDEBC-CE08-4D50-A3A6-ADCB301E66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1BAB6B-BD25-46C4-876E-7122798D8C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0238E-FFB5-450C-AD98-38D83B958F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80397-065C-46F2-8F1F-733F6A4EE3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80397-065C-46F2-8F1F-733F6A4EE3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667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80397-065C-46F2-8F1F-733F6A4EE3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34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80397-065C-46F2-8F1F-733F6A4EE3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39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80397-065C-46F2-8F1F-733F6A4EE3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2BCD3-19F4-4FA0-B54E-8998B1CB45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69E6C6-FF2E-4F9D-A759-41086DAE05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984E1D-2420-4F06-ADF9-3F25DFC4C3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A60FD-DE83-47AE-B48B-44B9B43FAA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989DCF-338E-4A2C-BBDC-DB96A3A974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40E3A9-7D71-4853-86B2-F493E41EF3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28147C-8B21-4E8C-91F6-46531F1FDE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44CC-60A9-4064-9DA2-EB019371278B}" type="datetimeFigureOut">
              <a:rPr lang="pt-BR" smtClean="0"/>
              <a:t>20/05/2021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pt-BR"/>
              <a:t>Algoritmos e Lógica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Atribuição em C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16407"/>
            <a:ext cx="8229600" cy="4738531"/>
          </a:xfrm>
        </p:spPr>
        <p:txBody>
          <a:bodyPr>
            <a:noAutofit/>
          </a:bodyPr>
          <a:lstStyle/>
          <a:p>
            <a:r>
              <a:rPr lang="pt-BR" sz="2000" dirty="0"/>
              <a:t>variavel = conteudo;</a:t>
            </a:r>
          </a:p>
        </p:txBody>
      </p:sp>
    </p:spTree>
    <p:extLst>
      <p:ext uri="{BB962C8B-B14F-4D97-AF65-F5344CB8AC3E}">
        <p14:creationId xmlns:p14="http://schemas.microsoft.com/office/powerpoint/2010/main" val="194353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Operadores</a:t>
            </a:r>
          </a:p>
        </p:txBody>
      </p:sp>
      <p:sp>
        <p:nvSpPr>
          <p:cNvPr id="1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02410"/>
            <a:ext cx="8784976" cy="4843793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000" b="1" dirty="0"/>
              <a:t>Aritméticos</a:t>
            </a:r>
          </a:p>
          <a:p>
            <a:pPr>
              <a:buNone/>
            </a:pPr>
            <a:r>
              <a:rPr lang="en-US" sz="2000" dirty="0"/>
              <a:t>+		soma</a:t>
            </a:r>
          </a:p>
          <a:p>
            <a:pPr>
              <a:buNone/>
            </a:pPr>
            <a:r>
              <a:rPr lang="en-US" sz="2000" dirty="0"/>
              <a:t>-		subtração</a:t>
            </a:r>
          </a:p>
          <a:p>
            <a:pPr>
              <a:buNone/>
            </a:pPr>
            <a:r>
              <a:rPr lang="en-US" sz="2000" dirty="0"/>
              <a:t>*		multiplicação</a:t>
            </a:r>
          </a:p>
          <a:p>
            <a:pPr>
              <a:buNone/>
            </a:pPr>
            <a:r>
              <a:rPr lang="en-US" sz="2000" dirty="0"/>
              <a:t>/		divisão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Lógicos</a:t>
            </a:r>
          </a:p>
          <a:p>
            <a:pPr>
              <a:buNone/>
            </a:pPr>
            <a:r>
              <a:rPr lang="en-US" sz="2000" dirty="0"/>
              <a:t>&amp;&amp;	e</a:t>
            </a:r>
          </a:p>
          <a:p>
            <a:pPr>
              <a:buNone/>
            </a:pPr>
            <a:r>
              <a:rPr lang="en-US" sz="2000" dirty="0"/>
              <a:t>||		ou</a:t>
            </a:r>
          </a:p>
          <a:p>
            <a:pPr>
              <a:buNone/>
            </a:pPr>
            <a:r>
              <a:rPr lang="en-US" sz="2000" dirty="0"/>
              <a:t>!		não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Relacionais</a:t>
            </a:r>
          </a:p>
          <a:p>
            <a:pPr>
              <a:buNone/>
            </a:pPr>
            <a:r>
              <a:rPr lang="en-US" sz="2000" dirty="0"/>
              <a:t>==	igual a</a:t>
            </a:r>
          </a:p>
          <a:p>
            <a:pPr>
              <a:buNone/>
            </a:pPr>
            <a:r>
              <a:rPr lang="en-US" sz="2000" dirty="0"/>
              <a:t>&gt; 	Maior que</a:t>
            </a:r>
          </a:p>
          <a:p>
            <a:pPr>
              <a:buNone/>
            </a:pPr>
            <a:r>
              <a:rPr lang="en-US" sz="2000" dirty="0"/>
              <a:t>&lt;		Menor que</a:t>
            </a:r>
          </a:p>
          <a:p>
            <a:pPr>
              <a:buNone/>
            </a:pPr>
            <a:r>
              <a:rPr lang="en-US" sz="2000" dirty="0"/>
              <a:t>&gt;=	Maior ou igual a</a:t>
            </a:r>
          </a:p>
          <a:p>
            <a:pPr>
              <a:buNone/>
            </a:pPr>
            <a:r>
              <a:rPr lang="en-US" sz="2000" dirty="0"/>
              <a:t>&lt;=	Menor ou igual a</a:t>
            </a:r>
          </a:p>
          <a:p>
            <a:pPr>
              <a:buNone/>
            </a:pPr>
            <a:r>
              <a:rPr lang="en-US" sz="2000" dirty="0"/>
              <a:t>!=	diferente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Incremento e Decremento</a:t>
            </a:r>
          </a:p>
          <a:p>
            <a:pPr>
              <a:buNone/>
            </a:pPr>
            <a:r>
              <a:rPr lang="en-US" sz="2000" dirty="0"/>
              <a:t>++	incrementa uma unidade</a:t>
            </a:r>
          </a:p>
          <a:p>
            <a:pPr>
              <a:buNone/>
            </a:pPr>
            <a:r>
              <a:rPr lang="en-US" sz="2000" dirty="0"/>
              <a:t>--	decrementa uma unidade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542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Operadores</a:t>
            </a:r>
          </a:p>
        </p:txBody>
      </p:sp>
      <p:sp>
        <p:nvSpPr>
          <p:cNvPr id="11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311145"/>
            <a:ext cx="8784976" cy="4843793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sz="2000" b="1" dirty="0"/>
              <a:t>Aritméticos de atribuição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&lt;variável&gt; &lt;operador&gt; = &lt;expressão&gt;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equivale a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&lt;variável&gt; = &lt;variável&gt; &lt;operador&gt; (&lt;expressão&gt;);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Exemplos:</a:t>
            </a:r>
          </a:p>
          <a:p>
            <a:pPr>
              <a:buNone/>
            </a:pPr>
            <a:r>
              <a:rPr lang="en-US" sz="2000" dirty="0"/>
              <a:t>i+ = 2;	equivale a i = i + 2;</a:t>
            </a:r>
          </a:p>
          <a:p>
            <a:pPr>
              <a:buNone/>
            </a:pPr>
            <a:r>
              <a:rPr lang="en-US" sz="2000" dirty="0"/>
              <a:t>x* = y + 2;	equivale a x = x * (y + 2);</a:t>
            </a:r>
          </a:p>
          <a:p>
            <a:pPr>
              <a:buNone/>
            </a:pPr>
            <a:r>
              <a:rPr lang="en-US" sz="2000" dirty="0"/>
              <a:t>d- = 3;	equivale a d = d – 3;</a:t>
            </a:r>
          </a:p>
          <a:p>
            <a:pPr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8536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Strings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02410"/>
            <a:ext cx="8229600" cy="4738531"/>
          </a:xfrm>
        </p:spPr>
        <p:txBody>
          <a:bodyPr>
            <a:noAutofit/>
          </a:bodyPr>
          <a:lstStyle/>
          <a:p>
            <a:r>
              <a:rPr lang="pt-BR" sz="2000" dirty="0"/>
              <a:t>Uma String é uma sequência de caracteres entre aspas duplas:</a:t>
            </a:r>
            <a:r>
              <a:rPr lang="pt-BR" sz="2000" b="1" i="1" dirty="0"/>
              <a:t> "exemplo de uma string em C"</a:t>
            </a:r>
            <a:r>
              <a:rPr lang="pt-BR" sz="2000" dirty="0"/>
              <a:t>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b="1" dirty="0"/>
              <a:t>Exemplo:</a:t>
            </a:r>
          </a:p>
          <a:p>
            <a:pPr marL="109728" indent="0">
              <a:buNone/>
            </a:pPr>
            <a:endParaRPr lang="en-US" sz="2000" b="1" dirty="0"/>
          </a:p>
          <a:p>
            <a:pPr marL="109728" indent="0">
              <a:buNone/>
            </a:pPr>
            <a:r>
              <a:rPr lang="en-US" sz="2000" dirty="0"/>
              <a:t>char nome[80];</a:t>
            </a:r>
          </a:p>
          <a:p>
            <a:pPr marL="109728" indent="0">
              <a:buNone/>
            </a:pPr>
            <a:r>
              <a:rPr lang="en-US" sz="2000" dirty="0"/>
              <a:t>char cidade[50];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67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A função </a:t>
            </a:r>
            <a:r>
              <a:rPr lang="pt-BR" i="1" dirty="0"/>
              <a:t>printf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02410"/>
            <a:ext cx="8229600" cy="4738531"/>
          </a:xfrm>
        </p:spPr>
        <p:txBody>
          <a:bodyPr>
            <a:noAutofit/>
          </a:bodyPr>
          <a:lstStyle/>
          <a:p>
            <a:r>
              <a:rPr lang="pt-BR" sz="2000" dirty="0"/>
              <a:t>A função printf exibe um ou mais dados na tela. Para tanto ele deve receber pelo menos dois parâmetros, separados por vírgula: </a:t>
            </a:r>
          </a:p>
          <a:p>
            <a:pPr lvl="1"/>
            <a:r>
              <a:rPr lang="pt-BR" sz="2000" dirty="0"/>
              <a:t>um string de formato que define, através de caracteres especiais, os tipos dos dados a serem impressos e suas posições na linha de impressão; </a:t>
            </a:r>
          </a:p>
          <a:p>
            <a:pPr lvl="1"/>
            <a:r>
              <a:rPr lang="pt-BR" sz="2000" dirty="0"/>
              <a:t>um dado a ser impresso. Este dado pode ser qualquer um dos dados visto anteriormente. 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b="1" dirty="0"/>
              <a:t>			Por exemplo:</a:t>
            </a:r>
          </a:p>
          <a:p>
            <a:pPr marL="109728" indent="0">
              <a:buNone/>
            </a:pPr>
            <a:r>
              <a:rPr lang="pt-BR" sz="2000" b="1" dirty="0"/>
              <a:t>			printf("%s","teste");</a:t>
            </a:r>
          </a:p>
          <a:p>
            <a:pPr marL="109728" indent="0">
              <a:buNone/>
            </a:pPr>
            <a:r>
              <a:rPr lang="pt-BR" sz="2000" dirty="0"/>
              <a:t>			"</a:t>
            </a:r>
            <a:r>
              <a:rPr lang="pt-BR" sz="2000" b="1" dirty="0"/>
              <a:t>%s</a:t>
            </a:r>
            <a:r>
              <a:rPr lang="pt-BR" sz="2000" dirty="0"/>
              <a:t>" : é a string de formato</a:t>
            </a:r>
            <a:br>
              <a:rPr lang="pt-BR" sz="2000" dirty="0"/>
            </a:br>
            <a:r>
              <a:rPr lang="pt-BR" sz="2000" dirty="0"/>
              <a:t>			"</a:t>
            </a:r>
            <a:r>
              <a:rPr lang="pt-BR" sz="2000" b="1" dirty="0"/>
              <a:t>teste</a:t>
            </a:r>
            <a:r>
              <a:rPr lang="pt-BR" sz="2000" dirty="0"/>
              <a:t>" : é o dado a ser impresso.</a:t>
            </a:r>
          </a:p>
          <a:p>
            <a:pPr marL="109728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420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A função </a:t>
            </a:r>
            <a:r>
              <a:rPr lang="pt-BR" i="1" dirty="0"/>
              <a:t>printf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02410"/>
            <a:ext cx="8229600" cy="473853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dirty="0"/>
              <a:t>A </a:t>
            </a:r>
            <a:r>
              <a:rPr lang="pt-BR" sz="2000" b="1" i="1" dirty="0"/>
              <a:t>string de formato </a:t>
            </a:r>
            <a:r>
              <a:rPr lang="pt-BR" sz="2000" dirty="0"/>
              <a:t> define quais os tipos dos dados a serem impressos. O símbolo </a:t>
            </a:r>
            <a:r>
              <a:rPr lang="pt-BR" sz="2000" b="1" dirty="0"/>
              <a:t>%s</a:t>
            </a:r>
            <a:r>
              <a:rPr lang="pt-BR" sz="2000" dirty="0"/>
              <a:t> será substituído pelo dado que vem após a vírgula.</a:t>
            </a:r>
            <a:br>
              <a:rPr lang="pt-BR" sz="2000" dirty="0"/>
            </a:br>
            <a:r>
              <a:rPr lang="pt-BR" sz="2000" dirty="0"/>
              <a:t>Os </a:t>
            </a:r>
            <a:r>
              <a:rPr lang="pt-BR" sz="2000" b="1" dirty="0"/>
              <a:t>dados</a:t>
            </a:r>
            <a:r>
              <a:rPr lang="pt-BR" sz="2000" dirty="0"/>
              <a:t> definem quais os valores a serem impressos.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pt-BR" sz="2000" dirty="0"/>
              <a:t>Se for necessário, um string de formato pode definir que mais de um dado será impresso. Para tanto, dentro da string de formato deve haver mais de um </a:t>
            </a:r>
            <a:r>
              <a:rPr lang="pt-BR" sz="2000" b="1" dirty="0"/>
              <a:t>%</a:t>
            </a:r>
            <a:r>
              <a:rPr lang="pt-BR" sz="2000" dirty="0"/>
              <a:t>, um para cada dado a ser impresso.</a:t>
            </a:r>
            <a:br>
              <a:rPr lang="pt-BR" sz="2000" dirty="0"/>
            </a:br>
            <a:r>
              <a:rPr lang="pt-BR" sz="2000" dirty="0"/>
              <a:t>Neste caso, os dados devem vir após a string de formato separados por vírgulas.</a:t>
            </a:r>
          </a:p>
        </p:txBody>
      </p:sp>
    </p:spTree>
    <p:extLst>
      <p:ext uri="{BB962C8B-B14F-4D97-AF65-F5344CB8AC3E}">
        <p14:creationId xmlns:p14="http://schemas.microsoft.com/office/powerpoint/2010/main" val="225247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A função </a:t>
            </a:r>
            <a:r>
              <a:rPr lang="pt-BR" i="1" dirty="0"/>
              <a:t>printf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02410"/>
            <a:ext cx="8229600" cy="473853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b="1" dirty="0"/>
              <a:t>Por exemplo:</a:t>
            </a:r>
            <a:endParaRPr lang="pt-BR" sz="2000" dirty="0"/>
          </a:p>
          <a:p>
            <a:pPr marL="109728" indent="0">
              <a:buNone/>
            </a:pPr>
            <a:r>
              <a:rPr lang="pt-BR" sz="2000" b="1" dirty="0"/>
              <a:t>printf("%s %s","teste1", "outra string");</a:t>
            </a:r>
            <a:endParaRPr lang="pt-BR" sz="2000" dirty="0"/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dirty="0"/>
              <a:t>Isto irá imprimir o string </a:t>
            </a:r>
            <a:r>
              <a:rPr lang="pt-BR" sz="2000" b="1" dirty="0"/>
              <a:t>teste1 </a:t>
            </a:r>
            <a:r>
              <a:rPr lang="pt-BR" sz="2000" dirty="0"/>
              <a:t>deixar 1 espaço em branco e imprimir ao lado o string </a:t>
            </a:r>
            <a:r>
              <a:rPr lang="pt-BR" sz="2000" b="1" dirty="0"/>
              <a:t>outra string</a:t>
            </a:r>
            <a:r>
              <a:rPr lang="pt-BR" sz="2000" dirty="0"/>
              <a:t>, assim :</a:t>
            </a:r>
          </a:p>
          <a:p>
            <a:pPr marL="109728" indent="0">
              <a:buNone/>
            </a:pPr>
            <a:r>
              <a:rPr lang="pt-BR" sz="2000" b="1" dirty="0"/>
              <a:t>teste1 outra string</a:t>
            </a:r>
            <a:endParaRPr lang="pt-BR" sz="2000" dirty="0"/>
          </a:p>
          <a:p>
            <a:pPr marL="109728" indent="0">
              <a:buNone/>
            </a:pP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9466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i="1" dirty="0">
                <a:effectLst/>
              </a:rPr>
              <a:t>A função “scanf”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02410"/>
            <a:ext cx="8517632" cy="4738531"/>
          </a:xfrm>
        </p:spPr>
        <p:txBody>
          <a:bodyPr>
            <a:noAutofit/>
          </a:bodyPr>
          <a:lstStyle/>
          <a:p>
            <a:r>
              <a:rPr lang="pt-BR" sz="2000" dirty="0"/>
              <a:t>A função </a:t>
            </a:r>
            <a:r>
              <a:rPr lang="pt-BR" sz="2000" b="1" i="1" dirty="0"/>
              <a:t>scanf( ) </a:t>
            </a:r>
            <a:r>
              <a:rPr lang="pt-BR" sz="2000" dirty="0"/>
              <a:t>é uma das funções de entrada de dados da Linguagem C, que pode ser usada para ler virtualmente qualquer tipo de dado inserido por meio do teclado, frequentemente ela é usada para a entrada de números inteiros ou de ponto flutuante. A forma geral da função </a:t>
            </a:r>
            <a:r>
              <a:rPr lang="pt-BR" sz="2000" b="1" i="1" dirty="0"/>
              <a:t>scanf( ) </a:t>
            </a:r>
            <a:r>
              <a:rPr lang="pt-BR" sz="2000" dirty="0"/>
              <a:t>é:</a:t>
            </a:r>
          </a:p>
          <a:p>
            <a:pPr marL="109728" indent="0">
              <a:buNone/>
            </a:pPr>
            <a:endParaRPr lang="en-US" sz="2000" b="1" i="1" dirty="0"/>
          </a:p>
          <a:p>
            <a:pPr marL="109728" indent="0">
              <a:buNone/>
            </a:pPr>
            <a:r>
              <a:rPr lang="pt-BR" sz="2000" b="1" dirty="0"/>
              <a:t>   scanf (“string de controle”, lista de argumentos);</a:t>
            </a:r>
            <a:endParaRPr lang="pt-BR" sz="2000" dirty="0"/>
          </a:p>
          <a:p>
            <a:pPr marL="109728" indent="0">
              <a:buNone/>
            </a:pPr>
            <a:endParaRPr lang="en-US" sz="2000" b="1" i="1" dirty="0"/>
          </a:p>
          <a:p>
            <a:pPr marL="109728" indent="0">
              <a:buNone/>
            </a:pPr>
            <a:endParaRPr lang="pt-BR" sz="2000" b="1" i="1" dirty="0"/>
          </a:p>
        </p:txBody>
      </p:sp>
    </p:spTree>
    <p:extLst>
      <p:ext uri="{BB962C8B-B14F-4D97-AF65-F5344CB8AC3E}">
        <p14:creationId xmlns:p14="http://schemas.microsoft.com/office/powerpoint/2010/main" val="124747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i="1" dirty="0">
                <a:effectLst/>
              </a:rPr>
              <a:t>A função “scanf”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02410"/>
            <a:ext cx="8517632" cy="4738531"/>
          </a:xfrm>
        </p:spPr>
        <p:txBody>
          <a:bodyPr>
            <a:noAutofit/>
          </a:bodyPr>
          <a:lstStyle/>
          <a:p>
            <a:r>
              <a:rPr lang="pt-BR" sz="2000" dirty="0"/>
              <a:t>Os especificadores de formato de entrada são precedidos por um sinal </a:t>
            </a:r>
            <a:r>
              <a:rPr lang="pt-BR" sz="2000" b="1" i="1" dirty="0"/>
              <a:t>% </a:t>
            </a:r>
            <a:r>
              <a:rPr lang="pt-BR" sz="2000" dirty="0"/>
              <a:t>e dizem à função </a:t>
            </a:r>
            <a:r>
              <a:rPr lang="pt-BR" sz="2000" b="1" i="1" dirty="0"/>
              <a:t>scanf( ) </a:t>
            </a:r>
            <a:r>
              <a:rPr lang="pt-BR" sz="2000" dirty="0"/>
              <a:t>qual tipo de dado deve ser lido em seguida. Esses códigos são listados na tabela a seguir.</a:t>
            </a:r>
          </a:p>
          <a:p>
            <a:endParaRPr lang="pt-BR" sz="2000" b="1" i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82"/>
              </p:ext>
            </p:extLst>
          </p:nvPr>
        </p:nvGraphicFramePr>
        <p:xfrm>
          <a:off x="575001" y="2492896"/>
          <a:ext cx="8043124" cy="3647748"/>
        </p:xfrm>
        <a:graphic>
          <a:graphicData uri="http://schemas.openxmlformats.org/drawingml/2006/table">
            <a:tbl>
              <a:tblPr/>
              <a:tblGrid>
                <a:gridCol w="1431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Times New Roman"/>
                          <a:ea typeface="Times New Roman"/>
                        </a:rPr>
                        <a:t>Código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Times New Roman"/>
                          <a:ea typeface="Times New Roman"/>
                        </a:rPr>
                        <a:t>Significado</a:t>
                      </a:r>
                      <a:endParaRPr lang="pt-B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%c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único caractere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%d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decimal inteiro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%i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decimal inteiro (não pode ser octal ou hexadecimal)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%u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decimal sem sinal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%e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número em ponto flutuante com sinal opcional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%f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número em ponto flutuante com ponto opcional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%g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número em ponto flutuante com expoente opcional (double)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%o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número em base octal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%s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uma string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%x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número em base hexadecimal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%p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/>
                          <a:ea typeface="Times New Roman"/>
                        </a:rPr>
                        <a:t>Lê um ponteiro</a:t>
                      </a:r>
                    </a:p>
                  </a:txBody>
                  <a:tcPr marL="44450" marR="4445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61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i="1" dirty="0">
                <a:effectLst/>
              </a:rPr>
              <a:t>Comando “scanf”</a:t>
            </a:r>
            <a:endParaRPr lang="pt-BR" dirty="0"/>
          </a:p>
        </p:txBody>
      </p:sp>
      <p:sp>
        <p:nvSpPr>
          <p:cNvPr id="11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258394"/>
            <a:ext cx="8229600" cy="4738531"/>
          </a:xfrm>
        </p:spPr>
        <p:txBody>
          <a:bodyPr numCol="2">
            <a:noAutofit/>
          </a:bodyPr>
          <a:lstStyle/>
          <a:p>
            <a:pPr marL="109728" indent="0">
              <a:buNone/>
            </a:pPr>
            <a:r>
              <a:rPr lang="en-US" sz="2000" i="1" dirty="0"/>
              <a:t>Exemplos:</a:t>
            </a:r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r>
              <a:rPr lang="en-US" sz="2000" dirty="0"/>
              <a:t>#include &lt;stdio.h&gt;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void main()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{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	int count;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	scanf("%d ", &amp;count);</a:t>
            </a:r>
            <a:endParaRPr lang="pt-BR" sz="2000" dirty="0"/>
          </a:p>
          <a:p>
            <a:pPr marL="109728" indent="0">
              <a:buNone/>
            </a:pPr>
            <a:r>
              <a:rPr lang="pt-BR" sz="2000" dirty="0"/>
              <a:t>}</a:t>
            </a:r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#include &lt;stdio.h&gt;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void main(void)</a:t>
            </a:r>
            <a:endParaRPr lang="pt-BR" sz="2000" dirty="0"/>
          </a:p>
          <a:p>
            <a:pPr marL="109728" indent="0">
              <a:buNone/>
            </a:pPr>
            <a:r>
              <a:rPr lang="pt-BR" sz="2000" dirty="0"/>
              <a:t>{</a:t>
            </a:r>
          </a:p>
          <a:p>
            <a:pPr marL="109728" indent="0">
              <a:buNone/>
            </a:pPr>
            <a:r>
              <a:rPr lang="pt-BR" sz="2000" dirty="0"/>
              <a:t>	char nome[40];</a:t>
            </a:r>
          </a:p>
          <a:p>
            <a:pPr marL="109728" indent="0">
              <a:buNone/>
            </a:pPr>
            <a:r>
              <a:rPr lang="pt-BR" sz="2000" dirty="0"/>
              <a:t>	scanf("%s", nome);</a:t>
            </a:r>
          </a:p>
          <a:p>
            <a:pPr marL="109728" indent="0">
              <a:buNone/>
            </a:pPr>
            <a:r>
              <a:rPr lang="pt-BR" sz="2000" dirty="0"/>
              <a:t>}</a:t>
            </a:r>
          </a:p>
          <a:p>
            <a:pPr marL="109728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034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Aula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 Linguagem de Programação C</a:t>
            </a:r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i="1" dirty="0">
                <a:effectLst/>
              </a:rPr>
              <a:t>Comando “scanf”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200383"/>
            <a:ext cx="8229600" cy="4738531"/>
          </a:xfrm>
        </p:spPr>
        <p:txBody>
          <a:bodyPr numCol="1">
            <a:noAutofit/>
          </a:bodyPr>
          <a:lstStyle/>
          <a:p>
            <a:pPr marL="109728" indent="0">
              <a:buNone/>
            </a:pPr>
            <a:r>
              <a:rPr lang="pt-BR" sz="2000" dirty="0"/>
              <a:t>Pode-se ler mais de um número, basta indicar os tipos em sequência, assim como a separação física utilizada entre os números.</a:t>
            </a:r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r>
              <a:rPr lang="en-US" sz="2000" i="1" dirty="0"/>
              <a:t>Exemplo:</a:t>
            </a:r>
          </a:p>
          <a:p>
            <a:pPr marL="109728" indent="0">
              <a:buNone/>
            </a:pPr>
            <a:endParaRPr lang="en-US" sz="2000" i="1" dirty="0"/>
          </a:p>
          <a:p>
            <a:pPr marL="109728" indent="0">
              <a:buNone/>
            </a:pPr>
            <a:r>
              <a:rPr lang="en-US" sz="2000" dirty="0"/>
              <a:t>#include &lt;stdio.h&gt;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void main(void)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{</a:t>
            </a:r>
            <a:endParaRPr lang="pt-BR" sz="2000" dirty="0"/>
          </a:p>
          <a:p>
            <a:pPr marL="109728" indent="0">
              <a:buNone/>
            </a:pPr>
            <a:r>
              <a:rPr lang="en-US" sz="2000" dirty="0"/>
              <a:t>	int a,b;</a:t>
            </a:r>
            <a:endParaRPr lang="pt-BR" sz="2000" dirty="0"/>
          </a:p>
          <a:p>
            <a:pPr marL="109728" indent="0">
              <a:buNone/>
            </a:pPr>
            <a:r>
              <a:rPr lang="pt-BR" sz="2000" dirty="0"/>
              <a:t>	scanf("%d,%d", &amp;a, &amp;b);</a:t>
            </a:r>
          </a:p>
          <a:p>
            <a:pPr marL="109728" indent="0">
              <a:buNone/>
            </a:pPr>
            <a:r>
              <a:rPr lang="pt-BR" sz="2000" dirty="0"/>
              <a:t>}</a:t>
            </a:r>
          </a:p>
          <a:p>
            <a:pPr marL="109728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2275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 Condicional - IF</a:t>
            </a:r>
          </a:p>
        </p:txBody>
      </p:sp>
      <p:sp>
        <p:nvSpPr>
          <p:cNvPr id="11" name="Espaço Reservado para Conteúdo 1"/>
          <p:cNvSpPr>
            <a:spLocks noGrp="1"/>
          </p:cNvSpPr>
          <p:nvPr>
            <p:ph idx="1"/>
          </p:nvPr>
        </p:nvSpPr>
        <p:spPr>
          <a:xfrm>
            <a:off x="158824" y="1200383"/>
            <a:ext cx="8589640" cy="47385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	O comando IF serve para </a:t>
            </a:r>
            <a:r>
              <a:rPr lang="pt-BR" sz="2000" b="1" dirty="0"/>
              <a:t>alterar o fluxo de execução de um programa</a:t>
            </a:r>
            <a:r>
              <a:rPr lang="pt-BR" sz="2000" dirty="0"/>
              <a:t> em C baseado no valor, </a:t>
            </a:r>
            <a:r>
              <a:rPr lang="pt-BR" sz="2000" b="1" dirty="0"/>
              <a:t>verdadeiro ou falso</a:t>
            </a:r>
            <a:r>
              <a:rPr lang="pt-BR" sz="2000" dirty="0"/>
              <a:t>, de uma </a:t>
            </a:r>
            <a:r>
              <a:rPr lang="pt-BR" sz="2000" b="1" dirty="0"/>
              <a:t>expressão lógica</a:t>
            </a:r>
            <a:r>
              <a:rPr lang="pt-BR" sz="2000" dirty="0"/>
              <a:t>.</a:t>
            </a:r>
          </a:p>
          <a:p>
            <a:pPr>
              <a:buNone/>
            </a:pPr>
            <a:endParaRPr lang="en-US" sz="2000" b="1" dirty="0"/>
          </a:p>
          <a:p>
            <a:pPr marL="109728" indent="0">
              <a:buNone/>
            </a:pPr>
            <a:r>
              <a:rPr lang="pt-BR" sz="1600" b="1" dirty="0"/>
              <a:t>Exemplo 1:</a:t>
            </a:r>
            <a:endParaRPr lang="pt-BR" sz="1600" dirty="0"/>
          </a:p>
          <a:p>
            <a:pPr marL="109728" indent="0">
              <a:buNone/>
            </a:pPr>
            <a:r>
              <a:rPr lang="pt-BR" sz="1600" b="1" dirty="0"/>
              <a:t>if (condicao)</a:t>
            </a:r>
            <a:br>
              <a:rPr lang="pt-BR" sz="1600" dirty="0"/>
            </a:br>
            <a:r>
              <a:rPr lang="pt-BR" sz="1600" dirty="0"/>
              <a:t>	</a:t>
            </a:r>
            <a:r>
              <a:rPr lang="pt-BR" sz="1600" b="1" dirty="0"/>
              <a:t>comando1;</a:t>
            </a:r>
            <a:r>
              <a:rPr lang="pt-BR" sz="1600" dirty="0"/>
              <a:t> // executado se “codicao" for verdadeira</a:t>
            </a:r>
            <a:br>
              <a:rPr lang="pt-BR" sz="1600" dirty="0"/>
            </a:br>
            <a:r>
              <a:rPr lang="pt-BR" sz="1600" b="1" dirty="0"/>
              <a:t>comando2; </a:t>
            </a:r>
            <a:r>
              <a:rPr lang="pt-BR" sz="1600" dirty="0"/>
              <a:t>// executado sempre independente da condição</a:t>
            </a:r>
          </a:p>
          <a:p>
            <a:pPr marL="109728" indent="0">
              <a:buNone/>
            </a:pPr>
            <a:endParaRPr lang="pt-BR" sz="1600" b="1" dirty="0"/>
          </a:p>
          <a:p>
            <a:pPr marL="109728" indent="0">
              <a:buNone/>
            </a:pPr>
            <a:r>
              <a:rPr lang="pt-BR" sz="1600" b="1" dirty="0"/>
              <a:t>Exemplo 2:</a:t>
            </a:r>
            <a:endParaRPr lang="pt-BR" sz="1600" dirty="0"/>
          </a:p>
          <a:p>
            <a:pPr marL="109728" indent="0">
              <a:buNone/>
            </a:pPr>
            <a:r>
              <a:rPr lang="pt-BR" sz="1600" b="1" dirty="0"/>
              <a:t>if (condicao)</a:t>
            </a:r>
            <a:br>
              <a:rPr lang="pt-BR" sz="1600" b="1" dirty="0"/>
            </a:br>
            <a:r>
              <a:rPr lang="pt-BR" sz="1600" dirty="0"/>
              <a:t>	</a:t>
            </a:r>
            <a:r>
              <a:rPr lang="pt-BR" sz="1600" b="1" dirty="0"/>
              <a:t>comando1;</a:t>
            </a:r>
            <a:r>
              <a:rPr lang="pt-BR" sz="1600" dirty="0"/>
              <a:t> // executado se “condicao" for verdadeira</a:t>
            </a:r>
            <a:br>
              <a:rPr lang="pt-BR" sz="1600" dirty="0"/>
            </a:br>
            <a:r>
              <a:rPr lang="pt-BR" sz="1600" b="1" dirty="0"/>
              <a:t>else</a:t>
            </a:r>
            <a:r>
              <a:rPr lang="pt-BR" sz="1600" dirty="0"/>
              <a:t> </a:t>
            </a:r>
          </a:p>
          <a:p>
            <a:pPr marL="109728" indent="0">
              <a:buNone/>
            </a:pPr>
            <a:r>
              <a:rPr lang="pt-BR" sz="1600" dirty="0"/>
              <a:t>	</a:t>
            </a:r>
            <a:r>
              <a:rPr lang="pt-BR" sz="1600" b="1" dirty="0"/>
              <a:t>comando2;</a:t>
            </a:r>
            <a:r>
              <a:rPr lang="pt-BR" sz="1600" dirty="0"/>
              <a:t> // executado se “condicao" for falsa</a:t>
            </a:r>
            <a:br>
              <a:rPr lang="pt-BR" sz="1600" dirty="0"/>
            </a:br>
            <a:r>
              <a:rPr lang="pt-BR" sz="1600" b="1" dirty="0"/>
              <a:t>comando3;</a:t>
            </a:r>
            <a:r>
              <a:rPr lang="pt-BR" sz="1600" dirty="0"/>
              <a:t> // executado sempre, independente  // do resultado do teste</a:t>
            </a:r>
          </a:p>
          <a:p>
            <a:pPr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193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 Condicional - IF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200383"/>
            <a:ext cx="8589640" cy="473853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b="1" dirty="0"/>
              <a:t>Exemplo 3:</a:t>
            </a:r>
            <a:endParaRPr lang="pt-BR" sz="2000" dirty="0"/>
          </a:p>
          <a:p>
            <a:pPr marL="109728" indent="0">
              <a:buNone/>
            </a:pPr>
            <a:r>
              <a:rPr lang="pt-BR" sz="2000" b="1" dirty="0"/>
              <a:t>if (condicao)</a:t>
            </a:r>
            <a:br>
              <a:rPr lang="pt-BR" sz="2000" b="1" dirty="0"/>
            </a:br>
            <a:r>
              <a:rPr lang="pt-BR" sz="2000" b="1" dirty="0"/>
              <a:t>{</a:t>
            </a:r>
            <a:br>
              <a:rPr lang="pt-BR" sz="2000" b="1" dirty="0"/>
            </a:br>
            <a:r>
              <a:rPr lang="pt-BR" sz="2000" b="1" dirty="0"/>
              <a:t>	comando1; </a:t>
            </a:r>
            <a:r>
              <a:rPr lang="pt-BR" sz="2000" dirty="0"/>
              <a:t>// executados se “condicao" for verdadeira</a:t>
            </a:r>
            <a:br>
              <a:rPr lang="pt-BR" sz="2000" b="1" dirty="0"/>
            </a:br>
            <a:r>
              <a:rPr lang="pt-BR" sz="2000" b="1" dirty="0"/>
              <a:t>	comando2;</a:t>
            </a:r>
            <a:br>
              <a:rPr lang="pt-BR" sz="2000" b="1" dirty="0"/>
            </a:br>
            <a:r>
              <a:rPr lang="pt-BR" sz="2000" b="1" dirty="0"/>
              <a:t>	comando3;</a:t>
            </a:r>
            <a:br>
              <a:rPr lang="pt-BR" sz="2000" b="1" dirty="0"/>
            </a:br>
            <a:r>
              <a:rPr lang="pt-BR" sz="2000" b="1" dirty="0"/>
              <a:t>}</a:t>
            </a:r>
            <a:br>
              <a:rPr lang="pt-BR" sz="2000" b="1" dirty="0"/>
            </a:br>
            <a:r>
              <a:rPr lang="pt-BR" sz="2000" b="1" dirty="0"/>
              <a:t>else </a:t>
            </a:r>
            <a:br>
              <a:rPr lang="pt-BR" sz="2000" b="1" dirty="0"/>
            </a:br>
            <a:r>
              <a:rPr lang="pt-BR" sz="2000" b="1" dirty="0"/>
              <a:t>{</a:t>
            </a:r>
            <a:br>
              <a:rPr lang="pt-BR" sz="2000" b="1" dirty="0"/>
            </a:br>
            <a:r>
              <a:rPr lang="pt-BR" sz="2000" b="1" dirty="0"/>
              <a:t>	comando4; // </a:t>
            </a:r>
            <a:r>
              <a:rPr lang="pt-BR" sz="2000" dirty="0"/>
              <a:t>executado se “condicao" for falsa</a:t>
            </a:r>
            <a:br>
              <a:rPr lang="pt-BR" sz="2000" dirty="0"/>
            </a:br>
            <a:r>
              <a:rPr lang="pt-BR" sz="2000" b="1" dirty="0"/>
              <a:t>	comando5;</a:t>
            </a:r>
            <a:br>
              <a:rPr lang="pt-BR" sz="2000" b="1" dirty="0"/>
            </a:br>
            <a:r>
              <a:rPr lang="pt-BR" sz="2000" b="1" dirty="0"/>
              <a:t>	comando6;</a:t>
            </a:r>
            <a:br>
              <a:rPr lang="pt-BR" sz="2000" b="1" dirty="0"/>
            </a:br>
            <a:r>
              <a:rPr lang="pt-BR" sz="2000" b="1" dirty="0"/>
              <a:t>}</a:t>
            </a:r>
            <a:br>
              <a:rPr lang="pt-BR" sz="2000" b="1" dirty="0"/>
            </a:br>
            <a:r>
              <a:rPr lang="pt-BR" sz="2000" b="1" dirty="0"/>
              <a:t>comando7; </a:t>
            </a:r>
            <a:r>
              <a:rPr lang="pt-BR" sz="2000" dirty="0"/>
              <a:t>// executado sempre independente da condição</a:t>
            </a:r>
            <a:br>
              <a:rPr lang="pt-BR" sz="2000" b="1" dirty="0"/>
            </a:br>
            <a:r>
              <a:rPr lang="pt-BR" sz="2000" b="1" dirty="0"/>
              <a:t>comando8; </a:t>
            </a:r>
            <a:r>
              <a:rPr lang="pt-BR" sz="2000" dirty="0"/>
              <a:t>// executado sempre independente da condição</a:t>
            </a:r>
          </a:p>
          <a:p>
            <a:pPr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995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pt-BR" dirty="0"/>
              <a:t>Comando Condicional - Switch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7183" y="1556792"/>
            <a:ext cx="8589640" cy="438885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b="1" dirty="0"/>
              <a:t>switch (expressão)</a:t>
            </a:r>
          </a:p>
          <a:p>
            <a:pPr marL="109728" indent="0">
              <a:buNone/>
            </a:pPr>
            <a:r>
              <a:rPr lang="pt-BR" sz="2000" b="1" dirty="0"/>
              <a:t> {</a:t>
            </a:r>
          </a:p>
          <a:p>
            <a:pPr marL="109728" indent="0">
              <a:buNone/>
            </a:pPr>
            <a:r>
              <a:rPr lang="pt-BR" sz="2000" b="1" dirty="0"/>
              <a:t>    	case valor1:</a:t>
            </a:r>
          </a:p>
          <a:p>
            <a:pPr marL="109728" indent="0">
              <a:buNone/>
            </a:pPr>
            <a:r>
              <a:rPr lang="pt-BR" sz="2000" b="1" dirty="0"/>
              <a:t>       		comandos;</a:t>
            </a:r>
          </a:p>
          <a:p>
            <a:pPr marL="109728" indent="0">
              <a:buNone/>
            </a:pPr>
            <a:r>
              <a:rPr lang="pt-BR" sz="2000" b="1" dirty="0"/>
              <a:t>       		break;</a:t>
            </a:r>
          </a:p>
          <a:p>
            <a:pPr marL="109728" indent="0">
              <a:buNone/>
            </a:pPr>
            <a:r>
              <a:rPr lang="pt-BR" sz="2000" b="1" dirty="0"/>
              <a:t>    	case valor2:</a:t>
            </a:r>
          </a:p>
          <a:p>
            <a:pPr marL="109728" indent="0">
              <a:buNone/>
            </a:pPr>
            <a:r>
              <a:rPr lang="pt-BR" sz="2000" b="1" dirty="0"/>
              <a:t>       		comandos;</a:t>
            </a:r>
          </a:p>
          <a:p>
            <a:pPr marL="109728" indent="0">
              <a:buNone/>
            </a:pPr>
            <a:r>
              <a:rPr lang="pt-BR" sz="2000" b="1" dirty="0"/>
              <a:t>       		break;</a:t>
            </a:r>
          </a:p>
          <a:p>
            <a:pPr marL="109728" indent="0">
              <a:buNone/>
            </a:pPr>
            <a:r>
              <a:rPr lang="pt-BR" sz="2000" b="1" dirty="0"/>
              <a:t>    	...</a:t>
            </a:r>
          </a:p>
          <a:p>
            <a:pPr marL="109728" indent="0">
              <a:buNone/>
            </a:pPr>
            <a:r>
              <a:rPr lang="pt-BR" sz="2000" b="1" dirty="0"/>
              <a:t>    	default:</a:t>
            </a:r>
          </a:p>
          <a:p>
            <a:pPr marL="109728" indent="0">
              <a:buNone/>
            </a:pPr>
            <a:r>
              <a:rPr lang="pt-BR" sz="2000" b="1" dirty="0"/>
              <a:t>       		comandos;</a:t>
            </a:r>
          </a:p>
          <a:p>
            <a:pPr marL="109728" indent="0">
              <a:buNone/>
            </a:pPr>
            <a:r>
              <a:rPr lang="pt-BR" sz="2000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5878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Comando Repetição -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7183" y="1556792"/>
            <a:ext cx="8589640" cy="438885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b="1" dirty="0"/>
              <a:t> </a:t>
            </a:r>
            <a:r>
              <a:rPr lang="pt-BR" sz="2000" b="1" dirty="0" err="1"/>
              <a:t>int</a:t>
            </a:r>
            <a:r>
              <a:rPr lang="pt-BR" sz="2000" b="1" dirty="0"/>
              <a:t> i = 1;</a:t>
            </a:r>
          </a:p>
          <a:p>
            <a:pPr marL="109728" indent="0">
              <a:buNone/>
            </a:pPr>
            <a:endParaRPr lang="pt-BR" sz="2000" b="1" dirty="0"/>
          </a:p>
          <a:p>
            <a:pPr marL="109728" indent="0">
              <a:buNone/>
            </a:pPr>
            <a:r>
              <a:rPr lang="pt-BR" sz="2000" b="1" dirty="0" err="1"/>
              <a:t>while</a:t>
            </a:r>
            <a:r>
              <a:rPr lang="pt-BR" sz="2000" b="1" dirty="0"/>
              <a:t> (i &lt;= 10)</a:t>
            </a:r>
          </a:p>
          <a:p>
            <a:pPr marL="109728" indent="0">
              <a:buNone/>
            </a:pPr>
            <a:r>
              <a:rPr lang="pt-BR" sz="2000" b="1" dirty="0"/>
              <a:t>{</a:t>
            </a:r>
          </a:p>
          <a:p>
            <a:pPr marL="109728" indent="0"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printf</a:t>
            </a:r>
            <a:r>
              <a:rPr lang="pt-BR" sz="2000" b="1" dirty="0"/>
              <a:t>(“%d“, i);</a:t>
            </a:r>
          </a:p>
          <a:p>
            <a:pPr marL="109728" indent="0">
              <a:buNone/>
            </a:pPr>
            <a:r>
              <a:rPr lang="pt-BR" sz="2000" b="1" dirty="0"/>
              <a:t>	i = i + 1;</a:t>
            </a:r>
          </a:p>
          <a:p>
            <a:pPr marL="109728" indent="0">
              <a:buNone/>
            </a:pPr>
            <a:r>
              <a:rPr lang="pt-BR" sz="2000" b="1" dirty="0"/>
              <a:t>}</a:t>
            </a:r>
          </a:p>
          <a:p>
            <a:pPr marL="109728" indent="0">
              <a:buNone/>
            </a:pPr>
            <a:endParaRPr lang="pt-BR" sz="2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670208-9248-4D76-966F-E20CC163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56792"/>
            <a:ext cx="3236212" cy="45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 Repetição – Do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7183" y="1556792"/>
            <a:ext cx="8589640" cy="438885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b="1" dirty="0"/>
              <a:t> </a:t>
            </a:r>
          </a:p>
          <a:p>
            <a:pPr marL="109728" indent="0">
              <a:buNone/>
            </a:pPr>
            <a:r>
              <a:rPr lang="pt-BR" sz="2000" b="1" dirty="0" err="1"/>
              <a:t>int</a:t>
            </a:r>
            <a:r>
              <a:rPr lang="pt-BR" sz="2000" b="1" dirty="0"/>
              <a:t> i = 0</a:t>
            </a:r>
          </a:p>
          <a:p>
            <a:pPr marL="109728" indent="0">
              <a:buNone/>
            </a:pPr>
            <a:endParaRPr lang="pt-BR" sz="2000" b="1" dirty="0"/>
          </a:p>
          <a:p>
            <a:pPr marL="109728" indent="0">
              <a:buNone/>
            </a:pPr>
            <a:r>
              <a:rPr lang="pt-BR" sz="2000" b="1" dirty="0"/>
              <a:t>do{</a:t>
            </a:r>
          </a:p>
          <a:p>
            <a:pPr marL="109728" indent="0"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printf</a:t>
            </a:r>
            <a:r>
              <a:rPr lang="pt-BR" sz="2000" b="1" dirty="0"/>
              <a:t>(“%d“, i);</a:t>
            </a:r>
          </a:p>
          <a:p>
            <a:pPr marL="109728" indent="0">
              <a:buNone/>
            </a:pPr>
            <a:r>
              <a:rPr lang="pt-BR" sz="2000" b="1" dirty="0"/>
              <a:t>	i = i + 1;	</a:t>
            </a:r>
          </a:p>
          <a:p>
            <a:pPr marL="109728" indent="0">
              <a:buNone/>
            </a:pPr>
            <a:r>
              <a:rPr lang="pt-BR" sz="2000" b="1" dirty="0"/>
              <a:t>} </a:t>
            </a:r>
            <a:r>
              <a:rPr lang="pt-BR" sz="2000" b="1" dirty="0" err="1"/>
              <a:t>while</a:t>
            </a:r>
            <a:r>
              <a:rPr lang="pt-BR" sz="2000" b="1" dirty="0"/>
              <a:t> (i &lt; 10);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E25957E-BA59-4691-852D-C61B5F4C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50529"/>
            <a:ext cx="2621459" cy="46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9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 Repetição - For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7183" y="1556792"/>
            <a:ext cx="8589640" cy="438885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b="1" dirty="0"/>
              <a:t> </a:t>
            </a:r>
          </a:p>
          <a:p>
            <a:pPr marL="109728" indent="0">
              <a:buNone/>
            </a:pPr>
            <a:r>
              <a:rPr lang="pt-BR" sz="2000" b="1" dirty="0"/>
              <a:t>for (i=1; i&lt;=10; i++)</a:t>
            </a:r>
          </a:p>
          <a:p>
            <a:pPr marL="109728" indent="0">
              <a:buNone/>
            </a:pPr>
            <a:r>
              <a:rPr lang="pt-BR" sz="2000" b="1" dirty="0"/>
              <a:t>{</a:t>
            </a:r>
          </a:p>
          <a:p>
            <a:pPr marL="109728" indent="0"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printf</a:t>
            </a:r>
            <a:r>
              <a:rPr lang="pt-BR" sz="2000" b="1" dirty="0"/>
              <a:t>(“%d“, i);</a:t>
            </a:r>
          </a:p>
          <a:p>
            <a:pPr marL="109728" indent="0">
              <a:buNone/>
            </a:pPr>
            <a:r>
              <a:rPr lang="pt-BR" sz="2000" b="1" dirty="0"/>
              <a:t>}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EEF9F8-12AF-48A5-9B55-51418E9A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556792"/>
            <a:ext cx="3729800" cy="38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8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000" dirty="0"/>
              <a:t>ALP Lista 15 - Exercício de Linguagem de Programação C</a:t>
            </a:r>
          </a:p>
          <a:p>
            <a:pPr lvl="0" algn="just"/>
            <a:r>
              <a:rPr lang="pt-BR" sz="2000" dirty="0"/>
              <a:t>ALP Lista 16 - Exercício de Linguagem de Programação C – </a:t>
            </a:r>
            <a:r>
              <a:rPr lang="pt-BR" sz="2000" dirty="0" err="1"/>
              <a:t>While</a:t>
            </a:r>
            <a:endParaRPr lang="pt-BR" sz="2000" dirty="0"/>
          </a:p>
          <a:p>
            <a:pPr lvl="0" algn="just"/>
            <a:r>
              <a:rPr lang="pt-BR" sz="2000" dirty="0"/>
              <a:t>ALP Lista 17 - Exercício de Linguagem de Programação C – Do </a:t>
            </a:r>
            <a:r>
              <a:rPr lang="pt-BR" sz="2000" dirty="0" err="1"/>
              <a:t>While</a:t>
            </a:r>
            <a:endParaRPr lang="pt-BR" sz="2000" dirty="0"/>
          </a:p>
          <a:p>
            <a:pPr lvl="0" algn="just"/>
            <a:r>
              <a:rPr lang="pt-BR" sz="2000" dirty="0"/>
              <a:t>ALP Lista 18 - Exercício de Linguagem de Programação C - For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355716"/>
            <a:ext cx="2974098" cy="175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4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Sobre a Linguagem C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16407"/>
            <a:ext cx="8229600" cy="473853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000" dirty="0"/>
              <a:t> 	A linguagem de programação C foi criada na década de 70, por Dennis Ritchie, que a implementou, pela primeira vez, em um computador DEC PDP11, rodando o sistema operacional UNIX.</a:t>
            </a:r>
          </a:p>
          <a:p>
            <a:pPr algn="just">
              <a:buNone/>
            </a:pPr>
            <a:r>
              <a:rPr lang="pt-BR" sz="2000" dirty="0"/>
              <a:t>	</a:t>
            </a:r>
          </a:p>
          <a:p>
            <a:pPr algn="just">
              <a:buNone/>
            </a:pPr>
            <a:r>
              <a:rPr lang="pt-BR" sz="2000" dirty="0"/>
              <a:t>	C é considerada uma linguagem de programação genérica e que pode ser utilizada para a criação de diversos tipos de programas, desde softwares de alto nível, como programas comerciais, até sistemas de baixo nível, como programas para automação industrial e sistemas para dispositivos embarcados.</a:t>
            </a:r>
          </a:p>
          <a:p>
            <a:pPr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666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Características da Linguagem C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16407"/>
            <a:ext cx="8229600" cy="4738531"/>
          </a:xfrm>
        </p:spPr>
        <p:txBody>
          <a:bodyPr>
            <a:noAutofit/>
          </a:bodyPr>
          <a:lstStyle/>
          <a:p>
            <a:r>
              <a:rPr lang="pt-BR" sz="2000" dirty="0"/>
              <a:t> C é uma linguagem de programação </a:t>
            </a:r>
            <a:r>
              <a:rPr lang="pt-BR" sz="2000" i="1" dirty="0"/>
              <a:t>case sensitive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Os comandos em C são escritos em minúsculo</a:t>
            </a:r>
          </a:p>
        </p:txBody>
      </p:sp>
    </p:spTree>
    <p:extLst>
      <p:ext uri="{BB962C8B-B14F-4D97-AF65-F5344CB8AC3E}">
        <p14:creationId xmlns:p14="http://schemas.microsoft.com/office/powerpoint/2010/main" val="386153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Palavras reservadas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16407"/>
            <a:ext cx="8229600" cy="4738531"/>
          </a:xfrm>
        </p:spPr>
        <p:txBody>
          <a:bodyPr>
            <a:noAutofit/>
          </a:bodyPr>
          <a:lstStyle/>
          <a:p>
            <a:r>
              <a:rPr lang="pt-BR" sz="2000" dirty="0"/>
              <a:t>As palavras reservadas da linguagem C são palavras que fazem parte da sua  estrutura e têm significados pré-determinados. Elas não podem ser redefinidas e  não podem ser utilizadas como identificadores de variáveis, procedures, functions etc. Algumas das palavras reservadas são: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58594"/>
            <a:ext cx="4968552" cy="310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3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pt-BR" dirty="0"/>
              <a:t>Comentários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16407"/>
            <a:ext cx="8229600" cy="4738531"/>
          </a:xfrm>
        </p:spPr>
        <p:txBody>
          <a:bodyPr>
            <a:noAutofit/>
          </a:bodyPr>
          <a:lstStyle/>
          <a:p>
            <a:r>
              <a:rPr lang="pt-BR" sz="2000" dirty="0"/>
              <a:t>Os comentários tornam o código fonte de um programa mais legível, o que facilita as futuras manutenções.</a:t>
            </a:r>
          </a:p>
          <a:p>
            <a:endParaRPr lang="pt-BR" sz="2000" dirty="0"/>
          </a:p>
          <a:p>
            <a:r>
              <a:rPr lang="pt-BR" sz="2000" dirty="0"/>
              <a:t>Para se realizar um comentário em C, basta iniciar o texto que se quer comentar com uma barra e asterisco (</a:t>
            </a:r>
            <a:r>
              <a:rPr lang="pt-BR" sz="2000" b="1" dirty="0"/>
              <a:t>/*</a:t>
            </a:r>
            <a:r>
              <a:rPr lang="pt-BR" sz="2000" dirty="0"/>
              <a:t>) e terminar com um asterisco e uma barra (</a:t>
            </a:r>
            <a:r>
              <a:rPr lang="pt-BR" sz="2000" b="1" dirty="0"/>
              <a:t>*/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69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Arquivos-Cabeçalhos - Bibliotecas</a:t>
            </a: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46856" y="1416407"/>
            <a:ext cx="8229600" cy="4738531"/>
          </a:xfrm>
        </p:spPr>
        <p:txBody>
          <a:bodyPr>
            <a:noAutofit/>
          </a:bodyPr>
          <a:lstStyle/>
          <a:p>
            <a:r>
              <a:rPr lang="pt-BR" sz="2000" dirty="0"/>
              <a:t>São arquivos que contem funções (comandos) para ajudar no desenvolvimento de algoritmos. A extensão .h vem de </a:t>
            </a:r>
            <a:r>
              <a:rPr lang="pt-BR" sz="2000" b="1" dirty="0"/>
              <a:t>header </a:t>
            </a:r>
            <a:r>
              <a:rPr lang="pt-BR" sz="2000" dirty="0"/>
              <a:t>(cabeçalho em inglês)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Exemplo:</a:t>
            </a:r>
            <a:r>
              <a:rPr lang="pt-BR" sz="2000" dirty="0"/>
              <a:t> stdio.h, conio.h, string.h</a:t>
            </a:r>
          </a:p>
        </p:txBody>
      </p:sp>
    </p:spTree>
    <p:extLst>
      <p:ext uri="{BB962C8B-B14F-4D97-AF65-F5344CB8AC3E}">
        <p14:creationId xmlns:p14="http://schemas.microsoft.com/office/powerpoint/2010/main" val="13904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 de um programa em C</a:t>
            </a:r>
          </a:p>
        </p:txBody>
      </p:sp>
      <p:sp>
        <p:nvSpPr>
          <p:cNvPr id="1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72391"/>
            <a:ext cx="8856984" cy="47385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b="1" dirty="0"/>
              <a:t>#include </a:t>
            </a:r>
            <a:r>
              <a:rPr lang="pt-BR" sz="1800" dirty="0"/>
              <a:t>&lt; Bibliotecas usadas pelo programa &gt; &lt;stdio.h&gt;, &lt;conio.h&gt;</a:t>
            </a:r>
          </a:p>
          <a:p>
            <a:pPr>
              <a:buNone/>
            </a:pPr>
            <a:r>
              <a:rPr lang="pt-BR" sz="1800" b="1" dirty="0"/>
              <a:t> </a:t>
            </a:r>
            <a:endParaRPr lang="pt-BR" sz="1800" dirty="0"/>
          </a:p>
          <a:p>
            <a:pPr>
              <a:buNone/>
            </a:pPr>
            <a:r>
              <a:rPr lang="en-US" sz="1800" b="1" dirty="0"/>
              <a:t>void main() </a:t>
            </a:r>
            <a:r>
              <a:rPr lang="en-US" sz="1800" dirty="0"/>
              <a:t>//função principal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{</a:t>
            </a:r>
            <a:endParaRPr lang="pt-BR" sz="1800" b="1" dirty="0"/>
          </a:p>
          <a:p>
            <a:pPr>
              <a:buNone/>
            </a:pPr>
            <a:r>
              <a:rPr lang="pt-BR" sz="1800" b="1" dirty="0"/>
              <a:t>const </a:t>
            </a:r>
            <a:r>
              <a:rPr lang="pt-BR" sz="1800" dirty="0"/>
              <a:t>&lt; declaração de constantes &gt;  int numero = 1;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b="1" dirty="0"/>
              <a:t>tipo_variavel </a:t>
            </a:r>
            <a:r>
              <a:rPr lang="pt-BR" sz="1800" dirty="0"/>
              <a:t>nome;</a:t>
            </a:r>
            <a:r>
              <a:rPr lang="pt-BR" sz="1800" b="1" dirty="0"/>
              <a:t> 	</a:t>
            </a:r>
            <a:r>
              <a:rPr lang="pt-BR" sz="1800" dirty="0"/>
              <a:t>&lt; declaração de variáveis &gt; char nome[80];</a:t>
            </a:r>
          </a:p>
          <a:p>
            <a:pPr>
              <a:buNone/>
            </a:pPr>
            <a:endParaRPr lang="pt-BR" sz="1800" b="1" dirty="0"/>
          </a:p>
          <a:p>
            <a:pPr>
              <a:buNone/>
            </a:pPr>
            <a:r>
              <a:rPr lang="pt-BR" sz="1800" dirty="0"/>
              <a:t>&lt; comandos &gt;</a:t>
            </a:r>
          </a:p>
          <a:p>
            <a:pPr>
              <a:buNone/>
            </a:pPr>
            <a:r>
              <a:rPr lang="pt-BR" sz="1800" dirty="0"/>
              <a:t>&lt; comandos &gt;	</a:t>
            </a:r>
          </a:p>
          <a:p>
            <a:pPr>
              <a:buNone/>
            </a:pPr>
            <a:r>
              <a:rPr lang="en-US" sz="1800" b="1" dirty="0"/>
              <a:t>}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sz="1800" b="1" dirty="0"/>
              <a:t>Obs: </a:t>
            </a:r>
            <a:r>
              <a:rPr lang="en-US" sz="1800" dirty="0"/>
              <a:t>todas as instruções em C devem ser terminadas em ponto e virgula (;)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440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Tipos básicos de dados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78" y="1231371"/>
            <a:ext cx="7333930" cy="49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92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1546</Words>
  <Application>Microsoft Office PowerPoint</Application>
  <PresentationFormat>Apresentação na tela (4:3)</PresentationFormat>
  <Paragraphs>243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Tema do Office</vt:lpstr>
      <vt:lpstr>Algoritmos e Lógica de Programação</vt:lpstr>
      <vt:lpstr>Aula 9</vt:lpstr>
      <vt:lpstr>Sobre a Linguagem C</vt:lpstr>
      <vt:lpstr>Características da Linguagem C</vt:lpstr>
      <vt:lpstr>Palavras reservadas</vt:lpstr>
      <vt:lpstr>Comentários</vt:lpstr>
      <vt:lpstr>Arquivos-Cabeçalhos - Bibliotecas</vt:lpstr>
      <vt:lpstr>Estrutura de um programa em C</vt:lpstr>
      <vt:lpstr>Tipos básicos de dados</vt:lpstr>
      <vt:lpstr>Atribuição em C</vt:lpstr>
      <vt:lpstr>Operadores</vt:lpstr>
      <vt:lpstr>Operadores</vt:lpstr>
      <vt:lpstr>Strings</vt:lpstr>
      <vt:lpstr>A função printf</vt:lpstr>
      <vt:lpstr>A função printf</vt:lpstr>
      <vt:lpstr>A função printf</vt:lpstr>
      <vt:lpstr>A função “scanf”</vt:lpstr>
      <vt:lpstr>A função “scanf”</vt:lpstr>
      <vt:lpstr>Comando “scanf”</vt:lpstr>
      <vt:lpstr>Comando “scanf”</vt:lpstr>
      <vt:lpstr>Comando Condicional - IF</vt:lpstr>
      <vt:lpstr>Comando Condicional - IF</vt:lpstr>
      <vt:lpstr>Comando Condicional - Switch</vt:lpstr>
      <vt:lpstr>Comando Repetição - While</vt:lpstr>
      <vt:lpstr>Comando Repetição – Do While</vt:lpstr>
      <vt:lpstr>Comando Repetição - For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 (GERECIA DE QUALIDADE E PROJETOS)</cp:lastModifiedBy>
  <cp:revision>29</cp:revision>
  <dcterms:created xsi:type="dcterms:W3CDTF">2014-09-02T19:41:53Z</dcterms:created>
  <dcterms:modified xsi:type="dcterms:W3CDTF">2021-05-21T01:15:40Z</dcterms:modified>
</cp:coreProperties>
</file>