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3" r:id="rId9"/>
    <p:sldId id="261" r:id="rId10"/>
    <p:sldId id="277" r:id="rId11"/>
    <p:sldId id="265" r:id="rId12"/>
    <p:sldId id="266" r:id="rId13"/>
    <p:sldId id="275" r:id="rId14"/>
    <p:sldId id="271" r:id="rId15"/>
    <p:sldId id="262" r:id="rId16"/>
    <p:sldId id="282" r:id="rId17"/>
    <p:sldId id="268" r:id="rId18"/>
    <p:sldId id="264" r:id="rId19"/>
    <p:sldId id="272" r:id="rId20"/>
    <p:sldId id="283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FD930-5F7B-40FC-B4B8-80FF4BE1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D426D-27D4-4720-983C-00EFF10ED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729D0F-9501-4C6B-BAD7-926E4970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2573-319E-484F-8B53-237279A2304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F8EB4B-B56B-4B78-9296-C1A8340A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2F6E8-F9AA-4A92-ACD3-681EB581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E15-5ECF-4FF5-86E9-52C94F52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04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520E3-3959-44E8-9EC8-FA8C80B3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D27F31-1AF4-4FC8-95D7-90F2EE92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22C1A-7D3E-482B-B428-125B6ACC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2573-319E-484F-8B53-237279A2304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7D1C8E-B7CE-4C60-A2CC-2D291DCD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947369-8580-4529-99CF-4C8EB259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E15-5ECF-4FF5-86E9-52C94F52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77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C303A7-0AAE-447D-84F9-E21D1EA1E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9F2E45-305E-4617-8F3B-69FAFD6C0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D2F197-1EB3-4464-B0C3-4F05AF35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2573-319E-484F-8B53-237279A2304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18917C-1B1F-4A31-A3A1-EDC35837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1A315-9A29-4DED-BE21-D425968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E15-5ECF-4FF5-86E9-52C94F52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9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A388C-89FC-4ADB-B056-865D8E5C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A24BE-47CD-4844-83B8-6D07E773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8CEE9-92C3-4556-B440-6551C3D4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2573-319E-484F-8B53-237279A2304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C4EB45-1380-4A97-A130-C0EE4C8E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0A415-67AC-4D06-BE4B-77050BEE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E15-5ECF-4FF5-86E9-52C94F52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26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0B960-41A1-4EE5-B218-20366EE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724C9C-7154-4185-9F82-A87FD4F0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355CA-BF63-4E49-BFF4-D6B88F0F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2573-319E-484F-8B53-237279A2304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625BB-0896-4DE4-B418-4250D8CF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D0AEC5-C757-49E6-BB0A-C7F9BB99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E15-5ECF-4FF5-86E9-52C94F52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1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D7BC4-1AE9-45BF-AEB8-5609E7E7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94AF73-AA39-474A-ACAC-16F01A522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FF5941-7CAB-4CAC-A362-5F25EBB02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0B486F-D9B0-4FB3-ADAA-273355FB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2573-319E-484F-8B53-237279A2304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5D9D4-681F-479D-8119-0E899424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402644-16A4-4B35-B566-9624712E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E15-5ECF-4FF5-86E9-52C94F52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01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C83A4-270E-49F6-A5AF-BDF6A193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25E6FD-9BC3-40BB-BD61-CACD5179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67AEEE-EC10-4B77-A3BE-06AD67315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9D26E2-009C-4E61-B154-246A3EB91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F5F2B6-0EE1-4DA1-9AE6-76E756A03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4F9C44-FF20-4398-931F-F18045EF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2573-319E-484F-8B53-237279A2304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219E16-CD67-4017-9CF3-11596CA7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B71639-1EE9-4BAF-B0D0-7DCA3E1D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E15-5ECF-4FF5-86E9-52C94F52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9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EFF28-E7A5-45DB-889A-5806E18E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3CA4C3-E7A1-4FA8-BC58-1367EE26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2573-319E-484F-8B53-237279A2304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62C0A7-3DDA-4D44-9F48-89A154A9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CF5DFD-4461-430F-ABDA-4A88D89D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E15-5ECF-4FF5-86E9-52C94F52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0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228DFF-A72D-4FCF-985D-8E6C668A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2573-319E-484F-8B53-237279A2304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2471E2-FA85-400F-9883-9E42E91B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D3ED23-CE25-45A1-8CCC-3164BC5B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E15-5ECF-4FF5-86E9-52C94F52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68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E68CA-5FFA-4B00-B7FF-342EA293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66978-0A51-4AC1-A580-FEC685D5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3F6DE1-10F2-4A1E-867C-2E83F2B2F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0AB2C9-EA9A-486A-A194-1BD730C8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2573-319E-484F-8B53-237279A2304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672ECD-C4C2-4AC1-BA55-0AC6B111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378953-F5D6-4BEA-98C5-B6EA7D95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E15-5ECF-4FF5-86E9-52C94F52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8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8811C-4624-44BF-8C0A-A5E3E9ED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A2EF58-14D3-4EFD-AFA1-993BAC059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7C6088-0495-4EBD-BDCA-FFF6AF704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6F9676-0FD3-4672-A72A-EDC8C591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2573-319E-484F-8B53-237279A2304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74F9BA-A3B2-45AB-A0A5-A78DB777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62661-577D-4078-AE59-EF552B03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E15-5ECF-4FF5-86E9-52C94F52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7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1160BF-AC04-41EC-972A-E6758AF3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B375E5-D3E0-496E-9A7E-FE18BAA9A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A0FA72-8E71-47B4-859C-FBFD9D44C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2573-319E-484F-8B53-237279A2304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1A617-E333-4383-9457-AFF7232ED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72B5-DBDC-43CD-A62E-0C5723458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2E15-5ECF-4FF5-86E9-52C94F52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9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89E3A-FAD7-4C1B-8754-2CA9C97AB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944" y="1186796"/>
            <a:ext cx="9144000" cy="2387600"/>
          </a:xfrm>
        </p:spPr>
        <p:txBody>
          <a:bodyPr/>
          <a:lstStyle/>
          <a:p>
            <a:r>
              <a:rPr lang="pt-BR" dirty="0"/>
              <a:t>GitHub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E90277-96CA-8265-DA85-AD7FBE2F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438" y="2440921"/>
            <a:ext cx="1133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3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58692-546E-47BA-A421-B6D66D3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Readme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5CC34A-7533-473A-8BF1-9D04A8E39891}"/>
              </a:ext>
            </a:extLst>
          </p:cNvPr>
          <p:cNvSpPr txBox="1">
            <a:spLocks/>
          </p:cNvSpPr>
          <p:nvPr/>
        </p:nvSpPr>
        <p:spPr>
          <a:xfrm>
            <a:off x="1021302" y="2141537"/>
            <a:ext cx="3939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Você pode adicionar um arquivo README ao seu repositório para informar outras pessoas por que seu projeto é útil, o que elas podem fazer com o projeto e como elas podem usá-lo.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5203A2-4C8C-43FB-AC2F-B9A3D1CE1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3" t="27470" r="29853" b="27711"/>
          <a:stretch/>
        </p:blipFill>
        <p:spPr>
          <a:xfrm>
            <a:off x="4961290" y="2368626"/>
            <a:ext cx="6973678" cy="30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58692-546E-47BA-A421-B6D66D3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4C3D20-6D9C-4D61-A9FB-C82BB022C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" t="15422" r="29852" b="22088"/>
          <a:stretch/>
        </p:blipFill>
        <p:spPr>
          <a:xfrm>
            <a:off x="4776730" y="1690688"/>
            <a:ext cx="6717304" cy="3809084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F59FD01-30E9-494E-87CB-3D8913FDE7A2}"/>
              </a:ext>
            </a:extLst>
          </p:cNvPr>
          <p:cNvSpPr txBox="1">
            <a:spLocks/>
          </p:cNvSpPr>
          <p:nvPr/>
        </p:nvSpPr>
        <p:spPr>
          <a:xfrm>
            <a:off x="605388" y="1910183"/>
            <a:ext cx="3939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Onde serão armazenado todos os arquivos do projeto. É neste função, que será possível entender todas as verões que um arquivo possui, bem como rastrear todas as suas alterações.</a:t>
            </a:r>
          </a:p>
        </p:txBody>
      </p:sp>
    </p:spTree>
    <p:extLst>
      <p:ext uri="{BB962C8B-B14F-4D97-AF65-F5344CB8AC3E}">
        <p14:creationId xmlns:p14="http://schemas.microsoft.com/office/powerpoint/2010/main" val="389763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58692-546E-47BA-A421-B6D66D3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Issues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BCA6F-A0B0-48BF-ADC4-86BEB3C6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209"/>
            <a:ext cx="4901588" cy="527707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 err="1"/>
              <a:t>Issues</a:t>
            </a:r>
            <a:r>
              <a:rPr lang="pt-BR" dirty="0"/>
              <a:t> significa ‘Problemas’ em inglês e essa função é justamente sobre isso. Com ela é possível identificar um bug ou outro problema no repositório do projeto e indicar que há um erro ali, ou até sugerir a solução.</a:t>
            </a:r>
          </a:p>
          <a:p>
            <a:pPr algn="ctr"/>
            <a:endParaRPr lang="pt-BR" dirty="0"/>
          </a:p>
          <a:p>
            <a:pPr marL="0" indent="0" algn="ctr">
              <a:buNone/>
            </a:pPr>
            <a:r>
              <a:rPr lang="pt-BR" dirty="0"/>
              <a:t>Além disso, essa funcionalidade auxilia na gestão de projetos, indicando quais etapas ainda são necessárias e o que é preciso realizar nessa fase.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1DFDCF-8562-43D7-93E2-2A787B5E3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" t="10602" r="5757" b="10041"/>
          <a:stretch/>
        </p:blipFill>
        <p:spPr>
          <a:xfrm>
            <a:off x="5739788" y="2129793"/>
            <a:ext cx="6318897" cy="3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3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58692-546E-47BA-A421-B6D66D3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F84D7F4-575B-473F-B285-F3DDEBECE1A7}"/>
              </a:ext>
            </a:extLst>
          </p:cNvPr>
          <p:cNvSpPr txBox="1">
            <a:spLocks/>
          </p:cNvSpPr>
          <p:nvPr/>
        </p:nvSpPr>
        <p:spPr>
          <a:xfrm>
            <a:off x="838200" y="1443209"/>
            <a:ext cx="4901588" cy="5277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Use uma </a:t>
            </a:r>
            <a:r>
              <a:rPr lang="pt-BR" dirty="0" err="1"/>
              <a:t>branches</a:t>
            </a:r>
            <a:r>
              <a:rPr lang="pt-BR" dirty="0"/>
              <a:t> para isolar o trabalho de desenvolvimento sem afetar outras ramificações no repositório.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Cada repositório tem uma ramificação padrão e pode ter várias outras ramificações. Você pode mesclar uma ramificação em outra ramificação usando uma solicitação </a:t>
            </a:r>
            <a:r>
              <a:rPr lang="pt-BR" dirty="0" err="1"/>
              <a:t>pull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A3FED6-D3A3-4D0C-951F-6B0FA6AC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107" y="2653344"/>
            <a:ext cx="5739590" cy="241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0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58692-546E-47BA-A421-B6D66D3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0D3BE8-45CD-4490-BEE0-4C3967EB4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3" t="35020" r="37461" b="26104"/>
          <a:stretch/>
        </p:blipFill>
        <p:spPr>
          <a:xfrm>
            <a:off x="4600460" y="2274582"/>
            <a:ext cx="6860319" cy="3131131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2AD1D09-8364-46BF-B8FB-8636D6444D91}"/>
              </a:ext>
            </a:extLst>
          </p:cNvPr>
          <p:cNvSpPr txBox="1">
            <a:spLocks/>
          </p:cNvSpPr>
          <p:nvPr/>
        </p:nvSpPr>
        <p:spPr>
          <a:xfrm>
            <a:off x="419559" y="1465242"/>
            <a:ext cx="3987188" cy="527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Assim como ao salvar um arquivo que foi editado, um </a:t>
            </a:r>
            <a:r>
              <a:rPr lang="pt-BR" dirty="0" err="1"/>
              <a:t>commit</a:t>
            </a:r>
            <a:r>
              <a:rPr lang="pt-BR" dirty="0"/>
              <a:t> registra alterações em um ou mais arquivos no seu </a:t>
            </a:r>
            <a:r>
              <a:rPr lang="pt-BR" dirty="0" err="1"/>
              <a:t>branch</a:t>
            </a:r>
            <a:r>
              <a:rPr lang="pt-BR" dirty="0"/>
              <a:t>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atribui a cada </a:t>
            </a:r>
            <a:r>
              <a:rPr lang="pt-BR" dirty="0" err="1"/>
              <a:t>commit</a:t>
            </a:r>
            <a:r>
              <a:rPr lang="pt-BR" dirty="0"/>
              <a:t> um ID exclusivo, denominado SHA ou </a:t>
            </a:r>
            <a:r>
              <a:rPr lang="pt-BR" dirty="0" err="1"/>
              <a:t>hash</a:t>
            </a:r>
            <a:r>
              <a:rPr lang="pt-BR" dirty="0"/>
              <a:t>, que identifica: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Cada uma das alterações feitas;</a:t>
            </a:r>
          </a:p>
          <a:p>
            <a:pPr marL="0" indent="0">
              <a:buNone/>
            </a:pPr>
            <a:r>
              <a:rPr lang="pt-BR" dirty="0"/>
              <a:t> - O momento em que as alterações foram feitas;</a:t>
            </a:r>
          </a:p>
          <a:p>
            <a:pPr marL="0" indent="0">
              <a:buNone/>
            </a:pPr>
            <a:r>
              <a:rPr lang="pt-BR" dirty="0"/>
              <a:t>-O autor das alterações.</a:t>
            </a:r>
          </a:p>
        </p:txBody>
      </p:sp>
    </p:spTree>
    <p:extLst>
      <p:ext uri="{BB962C8B-B14F-4D97-AF65-F5344CB8AC3E}">
        <p14:creationId xmlns:p14="http://schemas.microsoft.com/office/powerpoint/2010/main" val="330597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D2847-C2AF-4D13-AD48-590533AA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Comparar Versão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C8308BB8-2A30-43D1-93C7-F675D9B36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04" b="7629"/>
          <a:stretch/>
        </p:blipFill>
        <p:spPr>
          <a:xfrm>
            <a:off x="6096000" y="2710149"/>
            <a:ext cx="5675847" cy="3446654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D0F7753-FE70-4B5D-B49D-8693BB899A0F}"/>
              </a:ext>
            </a:extLst>
          </p:cNvPr>
          <p:cNvSpPr txBox="1">
            <a:spLocks/>
          </p:cNvSpPr>
          <p:nvPr/>
        </p:nvSpPr>
        <p:spPr>
          <a:xfrm>
            <a:off x="838200" y="1443209"/>
            <a:ext cx="3522319" cy="5277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Permite comparar todas as versões de um arquivo que esteja no repositório, de forma a entender todo o histórico de alterações. Importante ter padronização no processo de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23D246A-4856-4594-8097-0087C13324A2}"/>
              </a:ext>
            </a:extLst>
          </p:cNvPr>
          <p:cNvSpPr txBox="1">
            <a:spLocks/>
          </p:cNvSpPr>
          <p:nvPr/>
        </p:nvSpPr>
        <p:spPr>
          <a:xfrm>
            <a:off x="1761781" y="6372443"/>
            <a:ext cx="8450855" cy="36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dirty="0"/>
              <a:t>Obs.: clicar sobre o texto do </a:t>
            </a:r>
            <a:r>
              <a:rPr lang="pt-BR" sz="2000" dirty="0" err="1"/>
              <a:t>commit</a:t>
            </a:r>
            <a:r>
              <a:rPr lang="pt-BR" sz="2000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16E6C1-93FD-44BB-8E94-A069236BC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6" t="33092" r="62685" b="32531"/>
          <a:stretch/>
        </p:blipFill>
        <p:spPr>
          <a:xfrm>
            <a:off x="5233013" y="438970"/>
            <a:ext cx="3106756" cy="22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1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58692-546E-47BA-A421-B6D66D3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BCA6F-A0B0-48BF-ADC4-86BEB3C6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90"/>
            <a:ext cx="10923494" cy="2864224"/>
          </a:xfrm>
        </p:spPr>
        <p:txBody>
          <a:bodyPr numCol="2">
            <a:normAutofit/>
          </a:bodyPr>
          <a:lstStyle/>
          <a:p>
            <a:r>
              <a:rPr lang="pt-BR" sz="2400" dirty="0"/>
              <a:t>Em inglês significa ‘Submeter Pedido’ e é uma maneira de enviar sugestões e novos detalhes ao repositório, sendo necessário a revisão dos responsáveis pelo projeto antes da implementação.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Além disso, é possível colaborar com os demais usuários da plataforma, utilizando o GitHub como uma rede social, seguindo outras pessoas, curtindo projetos, trocando mensagens e recebendo notificações.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DFCC5B-BECC-BB7F-F7DE-AF55B1B6E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" t="14243" r="2132" b="32067"/>
          <a:stretch/>
        </p:blipFill>
        <p:spPr>
          <a:xfrm>
            <a:off x="1790577" y="3628651"/>
            <a:ext cx="9198034" cy="28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9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58692-546E-47BA-A421-B6D66D3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Actions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6058DFE-939C-4D8D-849B-6EC79E7179EF}"/>
              </a:ext>
            </a:extLst>
          </p:cNvPr>
          <p:cNvSpPr txBox="1">
            <a:spLocks/>
          </p:cNvSpPr>
          <p:nvPr/>
        </p:nvSpPr>
        <p:spPr>
          <a:xfrm>
            <a:off x="838200" y="1443209"/>
            <a:ext cx="3522319" cy="527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GitHub </a:t>
            </a:r>
            <a:r>
              <a:rPr lang="pt-BR" dirty="0" err="1"/>
              <a:t>Actions</a:t>
            </a:r>
            <a:r>
              <a:rPr lang="pt-BR" dirty="0"/>
              <a:t> é uma plataforma de integração contínua e entrega contínua (CI/CD) que permite automatizar a sua compilação, testar e pipeline de implantação. É possível criar fluxos de trabalho que criam e testam cada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no seu repositório, ou implantar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 mesclados em produção.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8EB47A-681C-4867-AABD-79A21D03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268" y="2603518"/>
            <a:ext cx="6648866" cy="23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01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D2847-C2AF-4D13-AD48-590533AA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Desktop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F2C1CF-0CC4-41D7-85DD-789E6CB0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040" y="1443209"/>
            <a:ext cx="6705600" cy="461010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9BEEF20-9706-406B-9825-D54BDF4CCD8A}"/>
              </a:ext>
            </a:extLst>
          </p:cNvPr>
          <p:cNvSpPr txBox="1">
            <a:spLocks/>
          </p:cNvSpPr>
          <p:nvPr/>
        </p:nvSpPr>
        <p:spPr>
          <a:xfrm>
            <a:off x="838200" y="1443209"/>
            <a:ext cx="3522319" cy="5277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O GitHub Desktop é um aplicativo que permite que você interaja com o GitHub usando uma GUI em vez da linha de comando ou de um navegador web.</a:t>
            </a:r>
          </a:p>
        </p:txBody>
      </p:sp>
    </p:spTree>
    <p:extLst>
      <p:ext uri="{BB962C8B-B14F-4D97-AF65-F5344CB8AC3E}">
        <p14:creationId xmlns:p14="http://schemas.microsoft.com/office/powerpoint/2010/main" val="250698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D2847-C2AF-4D13-AD48-590533AA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Comandos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1DB512A-455C-428F-833D-5113C50AF2A5}"/>
              </a:ext>
            </a:extLst>
          </p:cNvPr>
          <p:cNvSpPr txBox="1">
            <a:spLocks/>
          </p:cNvSpPr>
          <p:nvPr/>
        </p:nvSpPr>
        <p:spPr>
          <a:xfrm>
            <a:off x="838200" y="1443209"/>
            <a:ext cx="3522319" cy="5277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Também é possível utilizar o </a:t>
            </a:r>
            <a:r>
              <a:rPr lang="pt-BR" dirty="0" err="1"/>
              <a:t>Git</a:t>
            </a:r>
            <a:r>
              <a:rPr lang="pt-BR" dirty="0"/>
              <a:t> através de comandos, integrando as </a:t>
            </a:r>
            <a:r>
              <a:rPr lang="pt-BR" dirty="0" err="1"/>
              <a:t>IDEs</a:t>
            </a:r>
            <a:r>
              <a:rPr lang="pt-BR" dirty="0"/>
              <a:t> de desenvolvimento com o repositório.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3E71BC-D96B-4A57-9FFC-741B6432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91" y="1197883"/>
            <a:ext cx="730846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3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FD408-371F-4E90-B8D1-33BB947B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01EEB-BA8E-456A-A0AF-52D89B3F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Criado pelo engenheiro de software Linus Torvalds, conhecido por ter desenvolvido, também, o núcleo Linux, o GIT é um Sistema de Controle de Versões Distribuído — ou DVCS.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Estes sistemas de controle possuem a função de registrar quaisquer alterações feitas em cima de um código, armazenando essas informações e permitindo que, caso seja necessário, um(a) programador(a) possa regredir a versões anteriores de uma aplicação de modo simples e rápido.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Este tipo de sistema também simplifica muito o processo de compartilhamento de um projeto com um time, por exemplo, ou com outros(as) programadores(as).</a:t>
            </a:r>
          </a:p>
        </p:txBody>
      </p:sp>
    </p:spTree>
    <p:extLst>
      <p:ext uri="{BB962C8B-B14F-4D97-AF65-F5344CB8AC3E}">
        <p14:creationId xmlns:p14="http://schemas.microsoft.com/office/powerpoint/2010/main" val="3176848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58692-546E-47BA-A421-B6D66D34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4"/>
            <a:ext cx="10515600" cy="1325563"/>
          </a:xfrm>
        </p:spPr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BCA6F-A0B0-48BF-ADC4-86BEB3C6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Para que serve e como utilizar os processos abaixo no GitHub?</a:t>
            </a:r>
          </a:p>
          <a:p>
            <a:pPr lvl="1"/>
            <a:endParaRPr lang="pt-BR" dirty="0"/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Releases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 err="1"/>
              <a:t>Packages</a:t>
            </a:r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dirty="0" err="1"/>
              <a:t>Tags</a:t>
            </a:r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dirty="0" err="1"/>
              <a:t>Forks</a:t>
            </a:r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dirty="0" err="1"/>
              <a:t>Github</a:t>
            </a:r>
            <a:r>
              <a:rPr lang="pt-BR" sz="2800" dirty="0"/>
              <a:t> Desktop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2E7797-7C99-2112-95FF-8D590AA7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106" y="2622176"/>
            <a:ext cx="3267635" cy="32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59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58692-546E-47BA-A421-B6D66D3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BCA6F-A0B0-48BF-ADC4-86BEB3C6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586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58692-546E-47BA-A421-B6D66D3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Packages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BCA6F-A0B0-48BF-ADC4-86BEB3C6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935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58692-546E-47BA-A421-B6D66D3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BCA6F-A0B0-48BF-ADC4-86BEB3C6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863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58692-546E-47BA-A421-B6D66D3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Forks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BCA6F-A0B0-48BF-ADC4-86BEB3C6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64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FD408-371F-4E90-B8D1-33BB947B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01EEB-BA8E-456A-A0AF-52D89B3F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 </a:t>
            </a:r>
            <a:r>
              <a:rPr lang="pt-BR" dirty="0" err="1"/>
              <a:t>Github</a:t>
            </a:r>
            <a:r>
              <a:rPr lang="pt-BR" dirty="0"/>
              <a:t> é uma plataforma de hospedagem de código-fonte com controle de versão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É utilizada por desenvolvedores para buscar a contribuição de outros usuários no desenvolvimento de determinado projeto ou para divulgá-lo, servindo assim como um portfólio.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Trata-se de um serviço online que adiciona funcionalidades às utilidades do </a:t>
            </a:r>
            <a:r>
              <a:rPr lang="pt-BR" dirty="0" err="1"/>
              <a:t>Git</a:t>
            </a:r>
            <a:r>
              <a:rPr lang="pt-BR" dirty="0"/>
              <a:t>, por meio do qual se presta o controle de versão. Em outras palavras, esses sistemas são complementares.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principais recursos oferecidos pelo </a:t>
            </a:r>
            <a:r>
              <a:rPr lang="pt-BR" dirty="0" err="1"/>
              <a:t>Github</a:t>
            </a:r>
            <a:r>
              <a:rPr lang="pt-BR" dirty="0"/>
              <a:t> ao seu projeto são discutidos a seguir. </a:t>
            </a:r>
          </a:p>
        </p:txBody>
      </p:sp>
    </p:spTree>
    <p:extLst>
      <p:ext uri="{BB962C8B-B14F-4D97-AF65-F5344CB8AC3E}">
        <p14:creationId xmlns:p14="http://schemas.microsoft.com/office/powerpoint/2010/main" val="356638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FD408-371F-4E90-B8D1-33BB947B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9F7B09-2D27-7B19-30B9-A365970C2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5" t="15425" r="27500" b="49246"/>
          <a:stretch/>
        </p:blipFill>
        <p:spPr>
          <a:xfrm>
            <a:off x="5424950" y="2133599"/>
            <a:ext cx="6195409" cy="2767667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8A8BE7E-907C-53F5-8817-B0F3CD621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998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Criar uma conta individual no </a:t>
            </a:r>
            <a:r>
              <a:rPr lang="pt-BR" dirty="0" err="1"/>
              <a:t>Github</a:t>
            </a:r>
            <a:r>
              <a:rPr lang="pt-BR" dirty="0"/>
              <a:t> e garantir acesso exclusivo, de preferência com duplo fator de autenticação por questões de segurança da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295246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FD408-371F-4E90-B8D1-33BB947B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BDF4C56-32CA-BA05-1635-F24B6D49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28" y="2668307"/>
            <a:ext cx="393998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O </a:t>
            </a:r>
            <a:r>
              <a:rPr lang="pt-BR" dirty="0" err="1"/>
              <a:t>Github</a:t>
            </a:r>
            <a:r>
              <a:rPr lang="pt-BR" dirty="0"/>
              <a:t> é uma rede social de profissional de TI, sendo assim, ter o perfil configurado, ajuda no networking.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E391E8-3303-42AB-A11D-5E8651F36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9" t="16385" r="4652" b="11004"/>
          <a:stretch/>
        </p:blipFill>
        <p:spPr>
          <a:xfrm>
            <a:off x="4505899" y="1698166"/>
            <a:ext cx="7473970" cy="37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E319F-6F8C-416D-A337-1043C19C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AAC2C7-B5F0-0FD0-AFEF-295602AF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191" y="1592077"/>
            <a:ext cx="3863074" cy="4500282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4A3562A-EFDC-FE29-7C41-08601504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452" y="2141537"/>
            <a:ext cx="393998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As organizações são contas compartilhadas nas quais empresas e projetos de código aberto podem colaborar em diversas iniciativas ao mesmo tempo, com recursos administrativos e de segurança sofisticados.</a:t>
            </a:r>
          </a:p>
        </p:txBody>
      </p:sp>
    </p:spTree>
    <p:extLst>
      <p:ext uri="{BB962C8B-B14F-4D97-AF65-F5344CB8AC3E}">
        <p14:creationId xmlns:p14="http://schemas.microsoft.com/office/powerpoint/2010/main" val="233781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D2847-C2AF-4D13-AD48-590533AA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7DCE0A6-6440-4AED-B0DB-F2C520D2C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42" b="8443"/>
          <a:stretch/>
        </p:blipFill>
        <p:spPr>
          <a:xfrm>
            <a:off x="5669367" y="2008095"/>
            <a:ext cx="5801784" cy="359484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0C8FB-6A05-C4B5-BAE0-3D094BFA7420}"/>
              </a:ext>
            </a:extLst>
          </p:cNvPr>
          <p:cNvSpPr txBox="1">
            <a:spLocks/>
          </p:cNvSpPr>
          <p:nvPr/>
        </p:nvSpPr>
        <p:spPr>
          <a:xfrm>
            <a:off x="1298452" y="2141537"/>
            <a:ext cx="3939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É possível criar projetos para organizar as atividades do desenvolvimento de software, alinhados com a processo de desenvolvimento de software da equipe.</a:t>
            </a:r>
          </a:p>
        </p:txBody>
      </p:sp>
    </p:spTree>
    <p:extLst>
      <p:ext uri="{BB962C8B-B14F-4D97-AF65-F5344CB8AC3E}">
        <p14:creationId xmlns:p14="http://schemas.microsoft.com/office/powerpoint/2010/main" val="207406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D2847-C2AF-4D13-AD48-590533AA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Planejar Projetos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2A1112F-9E1A-4080-9A8A-AA597262A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56" b="7217"/>
          <a:stretch/>
        </p:blipFill>
        <p:spPr>
          <a:xfrm>
            <a:off x="5543240" y="2061882"/>
            <a:ext cx="5801784" cy="361277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17C1CB-EF2F-932D-875B-4119C2C913C0}"/>
              </a:ext>
            </a:extLst>
          </p:cNvPr>
          <p:cNvSpPr txBox="1">
            <a:spLocks/>
          </p:cNvSpPr>
          <p:nvPr/>
        </p:nvSpPr>
        <p:spPr>
          <a:xfrm>
            <a:off x="1065369" y="2284972"/>
            <a:ext cx="3939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Para cada atividade do projeto, é possível indicar todas as ações necessárias para realiza-la, bem como atribuir o profissional responsável, além da rastreabilidade da execução.</a:t>
            </a:r>
          </a:p>
        </p:txBody>
      </p:sp>
    </p:spTree>
    <p:extLst>
      <p:ext uri="{BB962C8B-B14F-4D97-AF65-F5344CB8AC3E}">
        <p14:creationId xmlns:p14="http://schemas.microsoft.com/office/powerpoint/2010/main" val="139757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D2847-C2AF-4D13-AD48-590533AA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7C0CB02-9946-45BC-A2DC-41782A96F01D}"/>
              </a:ext>
            </a:extLst>
          </p:cNvPr>
          <p:cNvSpPr txBox="1">
            <a:spLocks/>
          </p:cNvSpPr>
          <p:nvPr/>
        </p:nvSpPr>
        <p:spPr>
          <a:xfrm>
            <a:off x="1021302" y="2141537"/>
            <a:ext cx="3939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Um repositório contém todos os arquivos do seu projeto e o histórico de revisão de cada arquivo. Você pode discutir e gerenciar o trabalho do projeto dentro do repositório.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BCB0BA-5E31-4BE2-9969-859C90E44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0" t="18313" r="23327" b="10040"/>
          <a:stretch/>
        </p:blipFill>
        <p:spPr>
          <a:xfrm>
            <a:off x="5104077" y="848298"/>
            <a:ext cx="6368553" cy="53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44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867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GitHub</vt:lpstr>
      <vt:lpstr>Sobre o Git</vt:lpstr>
      <vt:lpstr>Sobre o GitHub</vt:lpstr>
      <vt:lpstr>Conta</vt:lpstr>
      <vt:lpstr>Perfil</vt:lpstr>
      <vt:lpstr>Organizações</vt:lpstr>
      <vt:lpstr>Projetos</vt:lpstr>
      <vt:lpstr>Planejar Projetos</vt:lpstr>
      <vt:lpstr>Repositório</vt:lpstr>
      <vt:lpstr>Readme</vt:lpstr>
      <vt:lpstr>Code</vt:lpstr>
      <vt:lpstr>Issues</vt:lpstr>
      <vt:lpstr>Branches</vt:lpstr>
      <vt:lpstr>Commit</vt:lpstr>
      <vt:lpstr>Comparar Versão</vt:lpstr>
      <vt:lpstr>Pull requests</vt:lpstr>
      <vt:lpstr>Actions</vt:lpstr>
      <vt:lpstr>GitHub Desktop</vt:lpstr>
      <vt:lpstr>Git Comandos</vt:lpstr>
      <vt:lpstr>Atividade</vt:lpstr>
      <vt:lpstr>Releases</vt:lpstr>
      <vt:lpstr>Packages</vt:lpstr>
      <vt:lpstr>Tags</vt:lpstr>
      <vt:lpstr>Forks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de GitHub</dc:title>
  <dc:creator>ALISSON AUGUSTO CARNELOS KUHN</dc:creator>
  <cp:lastModifiedBy>ALISSON AUGUSTO CARNELOS KUHN</cp:lastModifiedBy>
  <cp:revision>38</cp:revision>
  <dcterms:created xsi:type="dcterms:W3CDTF">2023-03-03T00:39:53Z</dcterms:created>
  <dcterms:modified xsi:type="dcterms:W3CDTF">2023-03-13T23:35:57Z</dcterms:modified>
</cp:coreProperties>
</file>