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1" r:id="rId5"/>
    <p:sldId id="269" r:id="rId6"/>
    <p:sldId id="259" r:id="rId7"/>
    <p:sldId id="261" r:id="rId8"/>
    <p:sldId id="262" r:id="rId9"/>
    <p:sldId id="272" r:id="rId10"/>
    <p:sldId id="263" r:id="rId11"/>
    <p:sldId id="273" r:id="rId12"/>
    <p:sldId id="266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09"/>
    <p:restoredTop sz="94545"/>
  </p:normalViewPr>
  <p:slideViewPr>
    <p:cSldViewPr snapToGrid="0" snapToObjects="1">
      <p:cViewPr varScale="1">
        <p:scale>
          <a:sx n="56" d="100"/>
          <a:sy n="56" d="100"/>
        </p:scale>
        <p:origin x="19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73A6E-8688-CC41-921E-E451BE011200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6797-9D1C-0444-AF91-DE4A8F058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E5E-B1C9-FC46-A51B-3B3EFB6CE5C5}" type="datetimeFigureOut">
              <a:rPr kumimoji="1" lang="zh-CN" altLang="en-US" smtClean="0"/>
              <a:t>2017/5/3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CF5-F395-FE4E-90BC-311A17F9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028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E5E-B1C9-FC46-A51B-3B3EFB6CE5C5}" type="datetimeFigureOut">
              <a:rPr kumimoji="1" lang="zh-CN" altLang="en-US" smtClean="0"/>
              <a:t>2017/5/3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CF5-F395-FE4E-90BC-311A17F9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536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E5E-B1C9-FC46-A51B-3B3EFB6CE5C5}" type="datetimeFigureOut">
              <a:rPr kumimoji="1" lang="zh-CN" altLang="en-US" smtClean="0"/>
              <a:t>2017/5/3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CF5-F395-FE4E-90BC-311A17F9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27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E5E-B1C9-FC46-A51B-3B3EFB6CE5C5}" type="datetimeFigureOut">
              <a:rPr kumimoji="1" lang="zh-CN" altLang="en-US" smtClean="0"/>
              <a:t>2017/5/3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CF5-F395-FE4E-90BC-311A17F9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180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E5E-B1C9-FC46-A51B-3B3EFB6CE5C5}" type="datetimeFigureOut">
              <a:rPr kumimoji="1" lang="zh-CN" altLang="en-US" smtClean="0"/>
              <a:t>2017/5/3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CF5-F395-FE4E-90BC-311A17F9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39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E5E-B1C9-FC46-A51B-3B3EFB6CE5C5}" type="datetimeFigureOut">
              <a:rPr kumimoji="1" lang="zh-CN" altLang="en-US" smtClean="0"/>
              <a:t>2017/5/3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CF5-F395-FE4E-90BC-311A17F9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93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E5E-B1C9-FC46-A51B-3B3EFB6CE5C5}" type="datetimeFigureOut">
              <a:rPr kumimoji="1" lang="zh-CN" altLang="en-US" smtClean="0"/>
              <a:t>2017/5/3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CF5-F395-FE4E-90BC-311A17F9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71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E5E-B1C9-FC46-A51B-3B3EFB6CE5C5}" type="datetimeFigureOut">
              <a:rPr kumimoji="1" lang="zh-CN" altLang="en-US" smtClean="0"/>
              <a:t>2017/5/3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CF5-F395-FE4E-90BC-311A17F9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68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E5E-B1C9-FC46-A51B-3B3EFB6CE5C5}" type="datetimeFigureOut">
              <a:rPr kumimoji="1" lang="zh-CN" altLang="en-US" smtClean="0"/>
              <a:t>2017/5/3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CF5-F395-FE4E-90BC-311A17F9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365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E5E-B1C9-FC46-A51B-3B3EFB6CE5C5}" type="datetimeFigureOut">
              <a:rPr kumimoji="1" lang="zh-CN" altLang="en-US" smtClean="0"/>
              <a:t>2017/5/3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CF5-F395-FE4E-90BC-311A17F9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936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E5E-B1C9-FC46-A51B-3B3EFB6CE5C5}" type="datetimeFigureOut">
              <a:rPr kumimoji="1" lang="zh-CN" altLang="en-US" smtClean="0"/>
              <a:t>2017/5/3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CF5-F395-FE4E-90BC-311A17F9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904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7FE5E-B1C9-FC46-A51B-3B3EFB6CE5C5}" type="datetimeFigureOut">
              <a:rPr kumimoji="1" lang="zh-CN" altLang="en-US" smtClean="0"/>
              <a:t>2017/5/3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9ECF5-F395-FE4E-90BC-311A17F9A8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991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88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MF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</a:t>
            </a:r>
            <a:r>
              <a:rPr lang="en-US" dirty="0" smtClean="0"/>
              <a:t>are </a:t>
            </a:r>
            <a:r>
              <a:rPr lang="en-US" dirty="0"/>
              <a:t>likely to ask for suggestions from their local </a:t>
            </a:r>
            <a:r>
              <a:rPr lang="en-US" dirty="0" smtClean="0"/>
              <a:t>friends</a:t>
            </a:r>
          </a:p>
          <a:p>
            <a:r>
              <a:rPr lang="en-US" dirty="0" smtClean="0"/>
              <a:t>Users tend </a:t>
            </a:r>
            <a:r>
              <a:rPr lang="en-US" dirty="0"/>
              <a:t>to seek suggestions from </a:t>
            </a:r>
            <a:r>
              <a:rPr lang="en-US" dirty="0" smtClean="0"/>
              <a:t>those </a:t>
            </a:r>
            <a:r>
              <a:rPr lang="en-US" dirty="0"/>
              <a:t>with high </a:t>
            </a:r>
            <a:r>
              <a:rPr lang="en-US" dirty="0" smtClean="0"/>
              <a:t>reputations</a:t>
            </a:r>
          </a:p>
          <a:p>
            <a:r>
              <a:rPr lang="en-US" dirty="0" smtClean="0"/>
              <a:t>Combined the two indication, social MF is modeled as: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48" y="3528808"/>
            <a:ext cx="3886537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3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780" y="406400"/>
            <a:ext cx="5852160" cy="43891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60" y="4795520"/>
            <a:ext cx="72390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36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79570" y="500743"/>
            <a:ext cx="1415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smtClean="0"/>
              <a:t>Result</a:t>
            </a:r>
            <a:endParaRPr kumimoji="1" lang="zh-CN" alt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202" y="1147074"/>
            <a:ext cx="7421880" cy="55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89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78680" y="602672"/>
            <a:ext cx="4582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/>
              <a:t>Discussion</a:t>
            </a:r>
            <a:endParaRPr kumimoji="1" lang="zh-CN" altLang="en-US" sz="36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8937" y="1569751"/>
            <a:ext cx="10537371" cy="4351338"/>
          </a:xfrm>
        </p:spPr>
        <p:txBody>
          <a:bodyPr/>
          <a:lstStyle/>
          <a:p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team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gradient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derivation</a:t>
            </a:r>
            <a:endParaRPr lang="en-US" dirty="0"/>
          </a:p>
          <a:p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enough,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did</a:t>
            </a:r>
            <a:r>
              <a:rPr lang="zh-CN" altLang="en-US" dirty="0" smtClean="0"/>
              <a:t> </a:t>
            </a:r>
            <a:r>
              <a:rPr lang="en-US" altLang="zh-CN" dirty="0" smtClean="0"/>
              <a:t>further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advanced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model.</a:t>
            </a:r>
            <a:endParaRPr lang="en-US" dirty="0"/>
          </a:p>
          <a:p>
            <a:r>
              <a:rPr lang="en-US" altLang="zh-CN" dirty="0" smtClean="0"/>
              <a:t>Finally,</a:t>
            </a:r>
            <a:r>
              <a:rPr lang="zh-CN" altLang="en-US" dirty="0" smtClean="0"/>
              <a:t> </a:t>
            </a:r>
            <a:r>
              <a:rPr lang="en-US" altLang="zh-CN" dirty="0" smtClean="0"/>
              <a:t>ten-fold</a:t>
            </a:r>
            <a:r>
              <a:rPr lang="zh-CN" altLang="en-US" dirty="0" smtClean="0"/>
              <a:t> </a:t>
            </a:r>
            <a:r>
              <a:rPr lang="en-US" altLang="zh-CN" dirty="0" smtClean="0"/>
              <a:t>cross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validation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turning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30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61999"/>
            <a:ext cx="12192001" cy="517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0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724855" y="1401448"/>
            <a:ext cx="10780251" cy="4632374"/>
            <a:chOff x="436097" y="980343"/>
            <a:chExt cx="10780251" cy="4632374"/>
          </a:xfrm>
        </p:grpSpPr>
        <p:grpSp>
          <p:nvGrpSpPr>
            <p:cNvPr id="5" name="组 4"/>
            <p:cNvGrpSpPr/>
            <p:nvPr/>
          </p:nvGrpSpPr>
          <p:grpSpPr>
            <a:xfrm>
              <a:off x="436097" y="980343"/>
              <a:ext cx="8806377" cy="4632374"/>
              <a:chOff x="1252024" y="938140"/>
              <a:chExt cx="8806377" cy="4632374"/>
            </a:xfrm>
          </p:grpSpPr>
          <p:grpSp>
            <p:nvGrpSpPr>
              <p:cNvPr id="7" name="组 6"/>
              <p:cNvGrpSpPr/>
              <p:nvPr/>
            </p:nvGrpSpPr>
            <p:grpSpPr>
              <a:xfrm>
                <a:off x="4516609" y="938140"/>
                <a:ext cx="5541792" cy="4632374"/>
                <a:chOff x="1337310" y="628650"/>
                <a:chExt cx="5541792" cy="4632374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1337310" y="628650"/>
                  <a:ext cx="3028950" cy="11201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/>
                    <a:t>Basic</a:t>
                  </a:r>
                  <a:r>
                    <a:rPr kumimoji="1" lang="zh-CN" altLang="en-US" dirty="0" smtClean="0"/>
                    <a:t> </a:t>
                  </a:r>
                  <a:r>
                    <a:rPr kumimoji="1" lang="en-US" altLang="zh-CN" dirty="0" smtClean="0"/>
                    <a:t>MF</a:t>
                  </a:r>
                  <a:endParaRPr kumimoji="1" lang="zh-CN" altLang="en-US" dirty="0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1337310" y="2384767"/>
                  <a:ext cx="3028950" cy="11201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/>
                    <a:t>Social</a:t>
                  </a:r>
                  <a:r>
                    <a:rPr kumimoji="1" lang="zh-CN" altLang="en-US" dirty="0" smtClean="0"/>
                    <a:t> </a:t>
                  </a:r>
                  <a:r>
                    <a:rPr kumimoji="1" lang="en-US" altLang="zh-CN" dirty="0" smtClean="0"/>
                    <a:t>MF</a:t>
                  </a:r>
                  <a:endParaRPr kumimoji="1" lang="zh-CN" altLang="en-US" dirty="0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1337310" y="4140884"/>
                  <a:ext cx="3028950" cy="11201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/>
                    <a:t>Topic</a:t>
                  </a:r>
                  <a:r>
                    <a:rPr kumimoji="1" lang="zh-CN" altLang="en-US" dirty="0" smtClean="0"/>
                    <a:t> </a:t>
                  </a:r>
                  <a:r>
                    <a:rPr kumimoji="1" lang="en-US" altLang="zh-CN" dirty="0" smtClean="0"/>
                    <a:t>MF</a:t>
                  </a:r>
                  <a:endParaRPr kumimoji="1" lang="zh-CN" altLang="en-US" dirty="0"/>
                </a:p>
              </p:txBody>
            </p:sp>
            <p:cxnSp>
              <p:nvCxnSpPr>
                <p:cNvPr id="15" name="直线连接符 14"/>
                <p:cNvCxnSpPr/>
                <p:nvPr/>
              </p:nvCxnSpPr>
              <p:spPr>
                <a:xfrm>
                  <a:off x="4366260" y="2944837"/>
                  <a:ext cx="16828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线连接符 15"/>
                <p:cNvCxnSpPr/>
                <p:nvPr/>
              </p:nvCxnSpPr>
              <p:spPr>
                <a:xfrm>
                  <a:off x="4366260" y="4700954"/>
                  <a:ext cx="16828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线连接符 16"/>
                <p:cNvCxnSpPr/>
                <p:nvPr/>
              </p:nvCxnSpPr>
              <p:spPr>
                <a:xfrm>
                  <a:off x="6049108" y="1188720"/>
                  <a:ext cx="0" cy="35122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线箭头连接符 17"/>
                <p:cNvCxnSpPr/>
                <p:nvPr/>
              </p:nvCxnSpPr>
              <p:spPr>
                <a:xfrm flipV="1">
                  <a:off x="6049108" y="2944836"/>
                  <a:ext cx="829994" cy="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矩形 7"/>
              <p:cNvSpPr/>
              <p:nvPr/>
            </p:nvSpPr>
            <p:spPr>
              <a:xfrm>
                <a:off x="1252024" y="2694257"/>
                <a:ext cx="2293034" cy="11201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Data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Pre-processing</a:t>
                </a:r>
                <a:endParaRPr kumimoji="1" lang="zh-CN" altLang="en-US" dirty="0"/>
              </a:p>
            </p:txBody>
          </p:sp>
          <p:cxnSp>
            <p:nvCxnSpPr>
              <p:cNvPr id="9" name="直线箭头连接符 8"/>
              <p:cNvCxnSpPr>
                <a:endCxn id="6" idx="1"/>
              </p:cNvCxnSpPr>
              <p:nvPr/>
            </p:nvCxnSpPr>
            <p:spPr>
              <a:xfrm flipV="1">
                <a:off x="2398541" y="1498210"/>
                <a:ext cx="2118068" cy="11960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线箭头连接符 9"/>
              <p:cNvCxnSpPr>
                <a:endCxn id="7" idx="1"/>
              </p:cNvCxnSpPr>
              <p:nvPr/>
            </p:nvCxnSpPr>
            <p:spPr>
              <a:xfrm>
                <a:off x="3545058" y="3254327"/>
                <a:ext cx="9715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线箭头连接符 10"/>
              <p:cNvCxnSpPr>
                <a:endCxn id="8" idx="1"/>
              </p:cNvCxnSpPr>
              <p:nvPr/>
            </p:nvCxnSpPr>
            <p:spPr>
              <a:xfrm>
                <a:off x="2532185" y="3814397"/>
                <a:ext cx="1984424" cy="11960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/>
            <p:cNvSpPr/>
            <p:nvPr/>
          </p:nvSpPr>
          <p:spPr>
            <a:xfrm>
              <a:off x="9237199" y="2789066"/>
              <a:ext cx="1979149" cy="10149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Combination</a:t>
              </a:r>
              <a:endParaRPr kumimoji="1" lang="zh-CN" altLang="en-US" dirty="0"/>
            </a:p>
          </p:txBody>
        </p:sp>
      </p:grpSp>
      <p:cxnSp>
        <p:nvCxnSpPr>
          <p:cNvPr id="22" name="直线连接符 21"/>
          <p:cNvCxnSpPr>
            <a:endCxn id="12" idx="3"/>
          </p:cNvCxnSpPr>
          <p:nvPr/>
        </p:nvCxnSpPr>
        <p:spPr>
          <a:xfrm flipH="1">
            <a:off x="7018390" y="1961518"/>
            <a:ext cx="1682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201834" y="455219"/>
            <a:ext cx="4131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solidFill>
                  <a:schemeClr val="bg1"/>
                </a:solidFill>
              </a:rPr>
              <a:t>Overall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Structure</a:t>
            </a:r>
            <a:endParaRPr kumimoji="1"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443482"/>
            <a:ext cx="5294715" cy="39710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43481"/>
            <a:ext cx="5294716" cy="3971036"/>
          </a:xfrm>
          <a:prstGeom prst="rect">
            <a:avLst/>
          </a:prstGeom>
        </p:spPr>
      </p:pic>
      <p:cxnSp>
        <p:nvCxnSpPr>
          <p:cNvPr id="27" name="Straight Connector 2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566660" y="4366260"/>
            <a:ext cx="365760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9" idx="0"/>
          </p:cNvCxnSpPr>
          <p:nvPr/>
        </p:nvCxnSpPr>
        <p:spPr>
          <a:xfrm>
            <a:off x="5440680" y="1920240"/>
            <a:ext cx="2308860" cy="2446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9" idx="4"/>
          </p:cNvCxnSpPr>
          <p:nvPr/>
        </p:nvCxnSpPr>
        <p:spPr>
          <a:xfrm flipV="1">
            <a:off x="5440680" y="4732020"/>
            <a:ext cx="2308860" cy="2514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09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443482"/>
            <a:ext cx="5294715" cy="3971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43481"/>
            <a:ext cx="5294716" cy="3971036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6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1453" y="2805545"/>
            <a:ext cx="6100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/>
              <a:t>Paper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&amp;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Related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Work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9862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MF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241869" cy="4351338"/>
          </a:xfrm>
        </p:spPr>
        <p:txBody>
          <a:bodyPr/>
          <a:lstStyle/>
          <a:p>
            <a:r>
              <a:rPr lang="en-US" dirty="0" smtClean="0"/>
              <a:t>Basic MF uses SVD method to deposit the rating matrix into U*V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Predict unknown rating by U*V</a:t>
            </a:r>
          </a:p>
          <a:p>
            <a:endParaRPr lang="en-US" dirty="0"/>
          </a:p>
          <a:p>
            <a:r>
              <a:rPr lang="en-US" dirty="0" smtClean="0"/>
              <a:t>The latent factor number K chosen 30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006" y="4231806"/>
            <a:ext cx="2990492" cy="5143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069" y="880450"/>
            <a:ext cx="4101737" cy="28206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086" y="2920386"/>
            <a:ext cx="3826160" cy="4933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069" y="3701142"/>
            <a:ext cx="4101737" cy="284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5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MF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616337" cy="4351338"/>
          </a:xfrm>
        </p:spPr>
        <p:txBody>
          <a:bodyPr/>
          <a:lstStyle/>
          <a:p>
            <a:r>
              <a:rPr lang="en-US" dirty="0"/>
              <a:t>To get the topic distribution of reviews and words, LDA (Latent </a:t>
            </a:r>
            <a:r>
              <a:rPr lang="en-US" dirty="0" err="1"/>
              <a:t>Dirichlet</a:t>
            </a:r>
            <a:r>
              <a:rPr lang="en-US" dirty="0"/>
              <a:t> Allocation) is </a:t>
            </a:r>
            <a:r>
              <a:rPr lang="en-US" dirty="0" smtClean="0"/>
              <a:t>used</a:t>
            </a:r>
          </a:p>
          <a:p>
            <a:r>
              <a:rPr lang="en-US" dirty="0" smtClean="0"/>
              <a:t>The model is trained as: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Result after parameter adjust,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0.907157138867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383" y="3715519"/>
            <a:ext cx="3528366" cy="571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714" y="234494"/>
            <a:ext cx="3143251" cy="223263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715" y="2466367"/>
            <a:ext cx="3143250" cy="2180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6714" y="4639837"/>
            <a:ext cx="3143251" cy="214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7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23290"/>
            <a:ext cx="5852160" cy="43891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7680" y="1323340"/>
            <a:ext cx="48463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Pre-processed </a:t>
            </a:r>
            <a:r>
              <a:rPr lang="en-US" sz="2400" dirty="0"/>
              <a:t>all reviews </a:t>
            </a:r>
          </a:p>
          <a:p>
            <a:endParaRPr lang="en-US" sz="2400" dirty="0"/>
          </a:p>
          <a:p>
            <a:r>
              <a:rPr lang="en-US" sz="2400" dirty="0" smtClean="0"/>
              <a:t>For </a:t>
            </a:r>
            <a:r>
              <a:rPr lang="en-US" sz="2400" dirty="0"/>
              <a:t>each business, we grouped all its reviews in training data as bag-of-words, and then use the LDA library to calculate the topic distribution for each business.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For </a:t>
            </a:r>
            <a:r>
              <a:rPr lang="en-US" sz="2400" dirty="0"/>
              <a:t>each user, we calculate his/her topic rating using linear regression based on his/her real-ratings in </a:t>
            </a:r>
            <a:r>
              <a:rPr lang="en-US" sz="2400" dirty="0" smtClean="0"/>
              <a:t>training </a:t>
            </a:r>
            <a:r>
              <a:rPr lang="en-US" sz="2400" dirty="0"/>
              <a:t>data </a:t>
            </a:r>
            <a:r>
              <a:rPr lang="en-US" sz="2400" dirty="0" smtClean="0"/>
              <a:t>subtract </a:t>
            </a:r>
            <a:r>
              <a:rPr lang="en-US" sz="2400" dirty="0" err="1"/>
              <a:t>Ubb</a:t>
            </a:r>
            <a:r>
              <a:rPr lang="en-US" sz="2400" dirty="0"/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130" y="5536505"/>
            <a:ext cx="67691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4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208</Words>
  <Application>Microsoft Macintosh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Courier New</vt:lpstr>
      <vt:lpstr>DengXian</vt:lpstr>
      <vt:lpstr>DengXian Light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MF</vt:lpstr>
      <vt:lpstr>Topic MF</vt:lpstr>
      <vt:lpstr>PowerPoint Presentation</vt:lpstr>
      <vt:lpstr>Social MF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Ruicong Cai</dc:creator>
  <cp:lastModifiedBy>Ye Yuan</cp:lastModifiedBy>
  <cp:revision>8</cp:revision>
  <dcterms:created xsi:type="dcterms:W3CDTF">2017-05-02T21:25:37Z</dcterms:created>
  <dcterms:modified xsi:type="dcterms:W3CDTF">2017-05-03T20:44:55Z</dcterms:modified>
</cp:coreProperties>
</file>