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33"/>
  </p:notesMasterIdLst>
  <p:handoutMasterIdLst>
    <p:handoutMasterId r:id="rId34"/>
  </p:handoutMasterIdLst>
  <p:sldIdLst>
    <p:sldId id="603" r:id="rId2"/>
    <p:sldId id="644" r:id="rId3"/>
    <p:sldId id="645" r:id="rId4"/>
    <p:sldId id="646" r:id="rId5"/>
    <p:sldId id="647" r:id="rId6"/>
    <p:sldId id="648" r:id="rId7"/>
    <p:sldId id="649" r:id="rId8"/>
    <p:sldId id="650" r:id="rId9"/>
    <p:sldId id="651" r:id="rId10"/>
    <p:sldId id="613" r:id="rId11"/>
    <p:sldId id="614" r:id="rId12"/>
    <p:sldId id="634" r:id="rId13"/>
    <p:sldId id="652" r:id="rId14"/>
    <p:sldId id="654" r:id="rId15"/>
    <p:sldId id="616" r:id="rId16"/>
    <p:sldId id="618" r:id="rId17"/>
    <p:sldId id="655" r:id="rId18"/>
    <p:sldId id="622" r:id="rId19"/>
    <p:sldId id="660" r:id="rId20"/>
    <p:sldId id="661" r:id="rId21"/>
    <p:sldId id="620" r:id="rId22"/>
    <p:sldId id="619" r:id="rId23"/>
    <p:sldId id="621" r:id="rId24"/>
    <p:sldId id="624" r:id="rId25"/>
    <p:sldId id="625" r:id="rId26"/>
    <p:sldId id="635" r:id="rId27"/>
    <p:sldId id="656" r:id="rId28"/>
    <p:sldId id="633" r:id="rId29"/>
    <p:sldId id="632" r:id="rId30"/>
    <p:sldId id="643" r:id="rId31"/>
    <p:sldId id="659" r:id="rId32"/>
  </p:sldIdLst>
  <p:sldSz cx="9906000" cy="6858000" type="A4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Clr>
        <a:schemeClr val="tx1"/>
      </a:buClr>
      <a:buFont typeface="Wingdings" pitchFamily="2" charset="2"/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Clr>
        <a:schemeClr val="tx1"/>
      </a:buClr>
      <a:buFont typeface="Wingdings" pitchFamily="2" charset="2"/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Clr>
        <a:schemeClr val="tx1"/>
      </a:buClr>
      <a:buFont typeface="Wingdings" pitchFamily="2" charset="2"/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Clr>
        <a:schemeClr val="tx1"/>
      </a:buClr>
      <a:buFont typeface="Wingdings" pitchFamily="2" charset="2"/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Clr>
        <a:schemeClr val="tx1"/>
      </a:buClr>
      <a:buFont typeface="Wingdings" pitchFamily="2" charset="2"/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8">
          <p15:clr>
            <a:srgbClr val="A4A3A4"/>
          </p15:clr>
        </p15:guide>
        <p15:guide id="2" pos="1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CCFFCC"/>
    <a:srgbClr val="FFFF99"/>
    <a:srgbClr val="FFCC99"/>
    <a:srgbClr val="99FF99"/>
    <a:srgbClr val="C0C0C0"/>
    <a:srgbClr val="9C9C9C"/>
    <a:srgbClr val="AFAFAF"/>
    <a:srgbClr val="D1D1D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8965" autoAdjust="0"/>
  </p:normalViewPr>
  <p:slideViewPr>
    <p:cSldViewPr snapToGrid="0">
      <p:cViewPr varScale="1">
        <p:scale>
          <a:sx n="99" d="100"/>
          <a:sy n="99" d="100"/>
        </p:scale>
        <p:origin x="1584" y="78"/>
      </p:cViewPr>
      <p:guideLst>
        <p:guide orient="horz" pos="1318"/>
        <p:guide pos="1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4242" y="540"/>
      </p:cViewPr>
      <p:guideLst>
        <p:guide orient="horz" pos="3224"/>
        <p:guide pos="22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85" tIns="48142" rIns="96285" bIns="48142" numCol="1" anchor="t" anchorCtr="0" compatLnSpc="1">
            <a:prstTxWarp prst="textNoShape">
              <a:avLst/>
            </a:prstTxWarp>
          </a:bodyPr>
          <a:lstStyle>
            <a:lvl1pPr defTabSz="962025">
              <a:buClrTx/>
              <a:buFontTx/>
              <a:buNone/>
              <a:defRPr sz="1300">
                <a:latin typeface="Times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85" tIns="48142" rIns="96285" bIns="48142" numCol="1" anchor="t" anchorCtr="0" compatLnSpc="1">
            <a:prstTxWarp prst="textNoShape">
              <a:avLst/>
            </a:prstTxWarp>
          </a:bodyPr>
          <a:lstStyle>
            <a:lvl1pPr algn="r" defTabSz="962025">
              <a:buClrTx/>
              <a:buFontTx/>
              <a:buNone/>
              <a:defRPr sz="1300">
                <a:latin typeface="Times" charset="0"/>
              </a:defRPr>
            </a:lvl1pPr>
          </a:lstStyle>
          <a:p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85" tIns="48142" rIns="96285" bIns="48142" numCol="1" anchor="b" anchorCtr="0" compatLnSpc="1">
            <a:prstTxWarp prst="textNoShape">
              <a:avLst/>
            </a:prstTxWarp>
          </a:bodyPr>
          <a:lstStyle>
            <a:lvl1pPr defTabSz="962025">
              <a:buClrTx/>
              <a:buFontTx/>
              <a:buNone/>
              <a:defRPr sz="1300">
                <a:latin typeface="Times" charset="0"/>
              </a:defRPr>
            </a:lvl1pPr>
          </a:lstStyle>
          <a:p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85" tIns="48142" rIns="96285" bIns="48142" numCol="1" anchor="b" anchorCtr="0" compatLnSpc="1">
            <a:prstTxWarp prst="textNoShape">
              <a:avLst/>
            </a:prstTxWarp>
          </a:bodyPr>
          <a:lstStyle>
            <a:lvl1pPr algn="r" defTabSz="962025">
              <a:buClrTx/>
              <a:buFontTx/>
              <a:buNone/>
              <a:defRPr sz="1300">
                <a:latin typeface="Times" charset="0"/>
              </a:defRPr>
            </a:lvl1pPr>
          </a:lstStyle>
          <a:p>
            <a:fld id="{07B2FC47-A39E-4ED8-9E96-E6F4CFCBBFAC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295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6285" tIns="48142" rIns="96285" bIns="48142" numCol="1" anchor="ctr" anchorCtr="0" compatLnSpc="1">
            <a:prstTxWarp prst="textNoShape">
              <a:avLst/>
            </a:prstTxWarp>
          </a:bodyPr>
          <a:lstStyle>
            <a:lvl1pPr defTabSz="962025">
              <a:spcBef>
                <a:spcPct val="50000"/>
              </a:spcBef>
              <a:buClr>
                <a:srgbClr val="6699FF"/>
              </a:buClr>
              <a:buFont typeface="Zapf Dingbats" charset="2"/>
              <a:buChar char="n"/>
              <a:defRPr sz="1300" b="1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6285" tIns="48142" rIns="96285" bIns="48142" numCol="1" anchor="ctr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50000"/>
              </a:spcBef>
              <a:buClr>
                <a:srgbClr val="6699FF"/>
              </a:buClr>
              <a:buFont typeface="Zapf Dingbats" charset="2"/>
              <a:buChar char="n"/>
              <a:defRPr sz="1300" b="1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8350"/>
            <a:ext cx="55419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04900" y="5116513"/>
            <a:ext cx="5203825" cy="4349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6285" tIns="48142" rIns="96285" bIns="481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6285" tIns="48142" rIns="96285" bIns="48142" numCol="1" anchor="b" anchorCtr="0" compatLnSpc="1">
            <a:prstTxWarp prst="textNoShape">
              <a:avLst/>
            </a:prstTxWarp>
          </a:bodyPr>
          <a:lstStyle>
            <a:lvl1pPr defTabSz="962025">
              <a:spcBef>
                <a:spcPct val="50000"/>
              </a:spcBef>
              <a:buClr>
                <a:srgbClr val="6699FF"/>
              </a:buClr>
              <a:buFont typeface="Zapf Dingbats" charset="2"/>
              <a:buChar char="n"/>
              <a:defRPr sz="1300" b="1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6285" tIns="48142" rIns="96285" bIns="48142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50000"/>
              </a:spcBef>
              <a:buClr>
                <a:srgbClr val="6699FF"/>
              </a:buClr>
              <a:buFont typeface="Zapf Dingbats" charset="2"/>
              <a:buChar char="n"/>
              <a:defRPr sz="1300" b="1">
                <a:latin typeface="Arial" pitchFamily="34" charset="0"/>
              </a:defRPr>
            </a:lvl1pPr>
          </a:lstStyle>
          <a:p>
            <a:fld id="{601AE1A6-D8F0-4FE1-A4DB-029683679595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2009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buClr>
        <a:srgbClr val="003366"/>
      </a:buClr>
      <a:buSzPct val="90000"/>
      <a:buFont typeface="Wingdings" pitchFamily="2" charset="2"/>
      <a:buChar char="l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Clr>
        <a:srgbClr val="003366"/>
      </a:buClr>
      <a:buSzPct val="90000"/>
      <a:buFont typeface="Wingdings" pitchFamily="2" charset="2"/>
      <a:buChar char="l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Clr>
        <a:srgbClr val="003366"/>
      </a:buClr>
      <a:buSzPct val="90000"/>
      <a:buFont typeface="Wingdings" pitchFamily="2" charset="2"/>
      <a:buChar char="l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Clr>
        <a:srgbClr val="003366"/>
      </a:buClr>
      <a:buSzPct val="90000"/>
      <a:buFont typeface="Wingdings" pitchFamily="2" charset="2"/>
      <a:buChar char="l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Clr>
        <a:srgbClr val="003366"/>
      </a:buClr>
      <a:buSzPct val="90000"/>
      <a:buFont typeface="Wingdings" pitchFamily="2" charset="2"/>
      <a:buChar char="l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me\Java\jdk-6-docs\api\java\lang\Iterable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6" Type="http://schemas.openxmlformats.org/officeDocument/2006/relationships/hyperlink" Target="file:///C:\Programme\Java\jdk-6-docs\api\java\util\List.html" TargetMode="External"/><Relationship Id="rId5" Type="http://schemas.openxmlformats.org/officeDocument/2006/relationships/hyperlink" Target="file:///C:\Programme\Java\jdk-6-docs\api\java\util\AbstractCollection.html" TargetMode="External"/><Relationship Id="rId4" Type="http://schemas.openxmlformats.org/officeDocument/2006/relationships/hyperlink" Target="file:///C:\Programme\Java\jdk-6-docs\api\java\util\Collection.html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3C1C18-2C4F-460F-9EDB-D6E71DCCA1CA}" type="slidenum">
              <a:rPr lang="en-US"/>
              <a:pPr/>
              <a:t>1</a:t>
            </a:fld>
            <a:endParaRPr lang="en-US"/>
          </a:p>
        </p:txBody>
      </p:sp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212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Typparameter definieren eine neue Dimension im Typsystem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01AE1A6-D8F0-4FE1-A4DB-02968367959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96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bei </a:t>
            </a:r>
            <a:r>
              <a:rPr lang="de-DE" dirty="0" err="1" smtClean="0"/>
              <a:t>Bound</a:t>
            </a:r>
            <a:r>
              <a:rPr lang="de-DE" dirty="0" smtClean="0"/>
              <a:t> muss zuerst Klasse stehen dann beliebig viele Interfaces oder nur Interfaces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3366"/>
              </a:buClr>
              <a:buSzPct val="90000"/>
              <a:buFont typeface="Wingdings" pitchFamily="2" charset="2"/>
              <a:buChar char="l"/>
              <a:tabLst/>
              <a:defRPr/>
            </a:pPr>
            <a:r>
              <a:rPr lang="de-DE" dirty="0" smtClean="0"/>
              <a:t>  Typvariable</a:t>
            </a:r>
            <a:r>
              <a:rPr lang="de-DE" baseline="0" dirty="0" smtClean="0"/>
              <a:t> kann in </a:t>
            </a:r>
            <a:r>
              <a:rPr lang="de-DE" baseline="0" dirty="0" err="1" smtClean="0"/>
              <a:t>Bounds</a:t>
            </a:r>
            <a:r>
              <a:rPr lang="de-DE" baseline="0" dirty="0" smtClean="0"/>
              <a:t> weiterverwendet werden: </a:t>
            </a:r>
            <a:r>
              <a:rPr lang="de-DE" baseline="0" dirty="0" err="1" smtClean="0"/>
              <a:t>Enum</a:t>
            </a:r>
            <a:r>
              <a:rPr lang="de-DE" baseline="0" dirty="0" smtClean="0"/>
              <a:t>&lt;E </a:t>
            </a:r>
            <a:r>
              <a:rPr lang="de-DE" baseline="0" dirty="0" err="1" smtClean="0"/>
              <a:t>extends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Enum</a:t>
            </a:r>
            <a:r>
              <a:rPr lang="de-DE" baseline="0" dirty="0" smtClean="0"/>
              <a:t>&lt;E&gt;&gt;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Angabe der </a:t>
            </a:r>
            <a:r>
              <a:rPr lang="de-DE" dirty="0" err="1" smtClean="0"/>
              <a:t>Bounds</a:t>
            </a:r>
            <a:r>
              <a:rPr lang="de-DE" dirty="0" smtClean="0"/>
              <a:t>: Bei der </a:t>
            </a:r>
            <a:r>
              <a:rPr lang="de-DE" b="1" u="sng" dirty="0" smtClean="0"/>
              <a:t>Deklaration </a:t>
            </a:r>
            <a:r>
              <a:rPr lang="de-DE" dirty="0" smtClean="0"/>
              <a:t>des Typparameters, d.h.</a:t>
            </a:r>
          </a:p>
          <a:p>
            <a:pPr lvl="2"/>
            <a:r>
              <a:rPr lang="de-DE" dirty="0" smtClean="0"/>
              <a:t>Bei generischen Klassen: hinter dem Klassennamen</a:t>
            </a:r>
          </a:p>
          <a:p>
            <a:pPr lvl="2"/>
            <a:r>
              <a:rPr lang="de-DE" dirty="0" smtClean="0"/>
              <a:t>Bei generischen Methoden: hinter </a:t>
            </a:r>
            <a:r>
              <a:rPr lang="de-DE" dirty="0" err="1" smtClean="0"/>
              <a:t>static</a:t>
            </a:r>
            <a:endParaRPr lang="de-DE" dirty="0" smtClean="0"/>
          </a:p>
          <a:p>
            <a:pPr lvl="2"/>
            <a:r>
              <a:rPr lang="de-DE" dirty="0" smtClean="0"/>
              <a:t>Bei Wildcards: siehe nächste Folien.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01AE1A6-D8F0-4FE1-A4DB-02968367959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0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4E6198-FDD2-46A3-BDB7-9B7ECC853CDF}" type="slidenum">
              <a:rPr lang="en-US"/>
              <a:pPr/>
              <a:t>23</a:t>
            </a:fld>
            <a:endParaRPr lang="en-US"/>
          </a:p>
        </p:txBody>
      </p:sp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3550" cy="3838575"/>
          </a:xfrm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6900" cy="4603750"/>
          </a:xfrm>
        </p:spPr>
        <p:txBody>
          <a:bodyPr/>
          <a:lstStyle/>
          <a:p>
            <a:pPr>
              <a:buNone/>
            </a:pPr>
            <a:r>
              <a:rPr lang="de-DE" u="none" dirty="0" err="1" smtClean="0">
                <a:solidFill>
                  <a:schemeClr val="tx1"/>
                </a:solidFill>
              </a:rPr>
              <a:t>public</a:t>
            </a:r>
            <a:r>
              <a:rPr lang="de-DE" u="none" dirty="0" smtClean="0">
                <a:solidFill>
                  <a:schemeClr val="tx1"/>
                </a:solidFill>
              </a:rPr>
              <a:t> </a:t>
            </a:r>
            <a:r>
              <a:rPr lang="de-DE" u="none" dirty="0" err="1" smtClean="0">
                <a:solidFill>
                  <a:schemeClr val="tx1"/>
                </a:solidFill>
              </a:rPr>
              <a:t>interface</a:t>
            </a:r>
            <a:r>
              <a:rPr lang="de-DE" u="none" dirty="0" smtClean="0">
                <a:solidFill>
                  <a:schemeClr val="tx1"/>
                </a:solidFill>
              </a:rPr>
              <a:t> </a:t>
            </a:r>
            <a:r>
              <a:rPr lang="de-DE" b="1" u="none" dirty="0" err="1" smtClean="0">
                <a:solidFill>
                  <a:schemeClr val="tx1"/>
                </a:solidFill>
              </a:rPr>
              <a:t>Collection</a:t>
            </a:r>
            <a:r>
              <a:rPr lang="de-DE" b="1" u="none" dirty="0" smtClean="0">
                <a:solidFill>
                  <a:schemeClr val="tx1"/>
                </a:solidFill>
              </a:rPr>
              <a:t>&lt;E&gt;</a:t>
            </a:r>
            <a:r>
              <a:rPr lang="de-DE" u="none" dirty="0" err="1" smtClean="0">
                <a:solidFill>
                  <a:schemeClr val="tx1"/>
                </a:solidFill>
              </a:rPr>
              <a:t>extends</a:t>
            </a:r>
            <a:r>
              <a:rPr lang="de-DE" u="none" dirty="0" smtClean="0">
                <a:solidFill>
                  <a:schemeClr val="tx1"/>
                </a:solidFill>
              </a:rPr>
              <a:t> </a:t>
            </a:r>
            <a:r>
              <a:rPr lang="de-DE" b="0" i="0" u="none" dirty="0" err="1" smtClean="0">
                <a:solidFill>
                  <a:schemeClr val="tx1"/>
                </a:solidFill>
                <a:hlinkClick r:id="rId3" action="ppaction://hlinkfile" tooltip="interface in java.lang"/>
              </a:rPr>
              <a:t>Iterable</a:t>
            </a:r>
            <a:r>
              <a:rPr lang="de-DE" u="none" dirty="0" smtClean="0">
                <a:solidFill>
                  <a:schemeClr val="tx1"/>
                </a:solidFill>
              </a:rPr>
              <a:t>&lt;E&gt;</a:t>
            </a:r>
          </a:p>
          <a:p>
            <a:pPr>
              <a:buNone/>
            </a:pPr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b="1" dirty="0" smtClean="0"/>
              <a:t>List&lt;E&gt;</a:t>
            </a:r>
            <a:r>
              <a:rPr lang="de-DE" dirty="0" err="1" smtClean="0"/>
              <a:t>extends</a:t>
            </a:r>
            <a:r>
              <a:rPr lang="de-DE" dirty="0" smtClean="0"/>
              <a:t> </a:t>
            </a:r>
            <a:r>
              <a:rPr lang="de-DE" dirty="0" err="1" smtClean="0">
                <a:hlinkClick r:id="rId4" action="ppaction://hlinkfile" tooltip="interface in java.util"/>
              </a:rPr>
              <a:t>Collection</a:t>
            </a:r>
            <a:r>
              <a:rPr lang="de-DE" dirty="0" smtClean="0"/>
              <a:t>&lt;E&gt;</a:t>
            </a:r>
          </a:p>
          <a:p>
            <a:pPr>
              <a:buNone/>
            </a:pPr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abstract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b="1" dirty="0" err="1" smtClean="0"/>
              <a:t>AbstractList</a:t>
            </a:r>
            <a:r>
              <a:rPr lang="de-DE" b="1" dirty="0" smtClean="0"/>
              <a:t>&lt;E&gt;</a:t>
            </a:r>
            <a:r>
              <a:rPr lang="de-DE" dirty="0" err="1" smtClean="0"/>
              <a:t>extends</a:t>
            </a:r>
            <a:r>
              <a:rPr lang="de-DE" dirty="0" smtClean="0"/>
              <a:t> </a:t>
            </a:r>
            <a:r>
              <a:rPr lang="de-DE" dirty="0" err="1" smtClean="0">
                <a:hlinkClick r:id="rId5" action="ppaction://hlinkfile" tooltip="class in java.util"/>
              </a:rPr>
              <a:t>AbstractCollection</a:t>
            </a:r>
            <a:r>
              <a:rPr lang="de-DE" dirty="0" smtClean="0"/>
              <a:t>&lt;E&gt;</a:t>
            </a:r>
            <a:r>
              <a:rPr lang="de-DE" dirty="0" err="1" smtClean="0"/>
              <a:t>implements</a:t>
            </a:r>
            <a:r>
              <a:rPr lang="de-DE" dirty="0" smtClean="0"/>
              <a:t> </a:t>
            </a:r>
            <a:r>
              <a:rPr lang="de-DE" dirty="0" smtClean="0">
                <a:hlinkClick r:id="rId6" action="ppaction://hlinkfile" tooltip="interface in java.util"/>
              </a:rPr>
              <a:t>List</a:t>
            </a:r>
            <a:r>
              <a:rPr lang="de-DE" dirty="0" smtClean="0"/>
              <a:t>&lt;E&gt;</a:t>
            </a:r>
            <a:endParaRPr lang="de-DE" u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655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EB679-F24D-48A7-85DA-8F3FCBAAAF89}" type="slidenum">
              <a:rPr lang="en-US"/>
              <a:pPr/>
              <a:t>24</a:t>
            </a:fld>
            <a:endParaRPr lang="en-US"/>
          </a:p>
        </p:txBody>
      </p:sp>
      <p:sp>
        <p:nvSpPr>
          <p:cNvPr id="96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3550" cy="3838575"/>
          </a:xfrm>
          <a:ln/>
        </p:spPr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6900" cy="460375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903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CB1C9B-668B-4DE4-9AAC-BE51DB4ACD8D}" type="slidenum">
              <a:rPr lang="en-US"/>
              <a:pPr/>
              <a:t>25</a:t>
            </a:fld>
            <a:endParaRPr lang="en-US"/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3550" cy="3838575"/>
          </a:xfrm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6900" cy="4603750"/>
          </a:xfrm>
        </p:spPr>
        <p:txBody>
          <a:bodyPr/>
          <a:lstStyle/>
          <a:p>
            <a:r>
              <a:rPr lang="de-DE" dirty="0" smtClean="0"/>
              <a:t> ? </a:t>
            </a:r>
            <a:r>
              <a:rPr lang="de-DE" dirty="0" err="1" smtClean="0"/>
              <a:t>extends</a:t>
            </a:r>
            <a:r>
              <a:rPr lang="de-DE" dirty="0" smtClean="0"/>
              <a:t> T    = </a:t>
            </a:r>
            <a:r>
              <a:rPr lang="de-DE" dirty="0" err="1" smtClean="0"/>
              <a:t>wildcard</a:t>
            </a:r>
            <a:r>
              <a:rPr lang="de-DE" dirty="0" smtClean="0"/>
              <a:t> mit </a:t>
            </a:r>
            <a:r>
              <a:rPr lang="de-DE" dirty="0" err="1" smtClean="0"/>
              <a:t>Bounds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 </a:t>
            </a:r>
            <a:r>
              <a:rPr lang="de-DE" dirty="0" err="1" smtClean="0"/>
              <a:t>Bsp</a:t>
            </a:r>
            <a:r>
              <a:rPr lang="de-DE" dirty="0" smtClean="0"/>
              <a:t>: </a:t>
            </a:r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boolean</a:t>
            </a:r>
            <a:r>
              <a:rPr lang="de-DE" dirty="0" smtClean="0"/>
              <a:t> </a:t>
            </a:r>
            <a:r>
              <a:rPr lang="de-DE" dirty="0" err="1" smtClean="0"/>
              <a:t>containsAll</a:t>
            </a:r>
            <a:r>
              <a:rPr lang="de-DE" dirty="0" smtClean="0"/>
              <a:t>(</a:t>
            </a:r>
            <a:r>
              <a:rPr lang="de-DE" dirty="0" err="1" smtClean="0"/>
              <a:t>Collection</a:t>
            </a:r>
            <a:r>
              <a:rPr lang="de-DE" dirty="0" smtClean="0"/>
              <a:t>&lt;?&gt; </a:t>
            </a:r>
            <a:r>
              <a:rPr lang="de-DE" dirty="0" err="1" smtClean="0"/>
              <a:t>xs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r>
              <a:rPr lang="de-DE" dirty="0" smtClean="0"/>
              <a:t>C&lt;?&gt; c = </a:t>
            </a:r>
            <a:r>
              <a:rPr lang="de-DE" dirty="0" err="1" smtClean="0"/>
              <a:t>ca</a:t>
            </a:r>
            <a:r>
              <a:rPr lang="de-DE" dirty="0" smtClean="0"/>
              <a:t>;</a:t>
            </a:r>
          </a:p>
          <a:p>
            <a:pPr>
              <a:buNone/>
            </a:pPr>
            <a:r>
              <a:rPr lang="de-DE" dirty="0" smtClean="0"/>
              <a:t>ArrayList&lt;C&lt;?&gt;&gt; </a:t>
            </a:r>
            <a:r>
              <a:rPr lang="de-DE" dirty="0" err="1" smtClean="0"/>
              <a:t>list</a:t>
            </a:r>
            <a:r>
              <a:rPr lang="de-DE" dirty="0" smtClean="0"/>
              <a:t> = </a:t>
            </a:r>
            <a:r>
              <a:rPr lang="de-DE" dirty="0" err="1" smtClean="0"/>
              <a:t>new</a:t>
            </a:r>
            <a:r>
              <a:rPr lang="de-DE" dirty="0" smtClean="0"/>
              <a:t> ArrayList&lt;C&lt;?&gt;&gt;()</a:t>
            </a:r>
          </a:p>
          <a:p>
            <a:pPr>
              <a:buNone/>
            </a:pPr>
            <a:r>
              <a:rPr lang="de-DE" dirty="0" err="1" smtClean="0"/>
              <a:t>Collection</a:t>
            </a:r>
            <a:r>
              <a:rPr lang="de-DE" dirty="0" smtClean="0"/>
              <a:t>&lt;? </a:t>
            </a:r>
            <a:r>
              <a:rPr lang="de-DE" dirty="0" err="1" smtClean="0"/>
              <a:t>extends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&gt; </a:t>
            </a:r>
            <a:r>
              <a:rPr lang="de-DE" dirty="0" err="1" smtClean="0"/>
              <a:t>co</a:t>
            </a:r>
            <a:r>
              <a:rPr lang="de-DE" dirty="0" smtClean="0"/>
              <a:t> =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r>
              <a:rPr lang="de-DE" dirty="0" smtClean="0"/>
              <a:t>&lt;</a:t>
            </a:r>
            <a:r>
              <a:rPr lang="de-DE" dirty="0" err="1" smtClean="0"/>
              <a:t>Number</a:t>
            </a:r>
            <a:r>
              <a:rPr lang="de-DE" dirty="0" smtClean="0"/>
              <a:t>&gt;();</a:t>
            </a:r>
          </a:p>
          <a:p>
            <a:pPr>
              <a:buNone/>
            </a:pPr>
            <a:r>
              <a:rPr lang="de-DE" dirty="0" smtClean="0"/>
              <a:t>Co.add(</a:t>
            </a:r>
            <a:r>
              <a:rPr lang="de-DE" dirty="0" err="1" smtClean="0"/>
              <a:t>new</a:t>
            </a:r>
            <a:r>
              <a:rPr lang="de-DE" dirty="0" smtClean="0"/>
              <a:t> Boolean(</a:t>
            </a:r>
            <a:r>
              <a:rPr lang="de-DE" dirty="0" err="1" smtClean="0"/>
              <a:t>true</a:t>
            </a:r>
            <a:r>
              <a:rPr lang="de-DE" dirty="0" smtClean="0"/>
              <a:t>))  // Compiler Fehler</a:t>
            </a:r>
          </a:p>
          <a:p>
            <a:pPr>
              <a:buNone/>
            </a:pPr>
            <a:r>
              <a:rPr lang="de-DE" dirty="0" err="1" smtClean="0"/>
              <a:t>Collection</a:t>
            </a:r>
            <a:r>
              <a:rPr lang="de-DE" dirty="0" smtClean="0"/>
              <a:t>&lt;?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</a:t>
            </a:r>
            <a:r>
              <a:rPr lang="de-DE" baseline="0" dirty="0" smtClean="0"/>
              <a:t>&gt; </a:t>
            </a:r>
            <a:r>
              <a:rPr lang="de-DE" baseline="0" dirty="0" err="1" smtClean="0"/>
              <a:t>co</a:t>
            </a:r>
            <a:r>
              <a:rPr lang="de-DE" baseline="0" dirty="0" smtClean="0"/>
              <a:t> =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Collection&lt;Long&gt;();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1551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Vorteil Wildcards: es</a:t>
            </a:r>
            <a:r>
              <a:rPr lang="de-DE" baseline="0" dirty="0" smtClean="0"/>
              <a:t> lässt sich flexiblerer Code schreiben, meist Einsatz als für Methoden Parameter</a:t>
            </a:r>
          </a:p>
          <a:p>
            <a:r>
              <a:rPr lang="de-DE" baseline="0" dirty="0" smtClean="0"/>
              <a:t> </a:t>
            </a:r>
            <a:r>
              <a:rPr lang="de-DE" baseline="0" dirty="0" err="1" smtClean="0"/>
              <a:t>Bsp.Comparator</a:t>
            </a:r>
            <a:r>
              <a:rPr lang="de-DE" baseline="0" dirty="0" smtClean="0"/>
              <a:t>:</a:t>
            </a:r>
          </a:p>
          <a:p>
            <a:pPr>
              <a:buNone/>
            </a:pPr>
            <a:r>
              <a:rPr lang="de-DE" baseline="0" dirty="0" smtClean="0"/>
              <a:t>    Variante 1: nur </a:t>
            </a:r>
            <a:r>
              <a:rPr lang="de-DE" baseline="0" dirty="0" err="1" smtClean="0"/>
              <a:t>Comparator</a:t>
            </a:r>
            <a:r>
              <a:rPr lang="de-DE" baseline="0" dirty="0" smtClean="0"/>
              <a:t>&lt;T&gt;  -&gt; für Typ T muss ein </a:t>
            </a:r>
            <a:r>
              <a:rPr lang="de-DE" baseline="0" dirty="0" err="1" smtClean="0"/>
              <a:t>Comparator</a:t>
            </a:r>
            <a:r>
              <a:rPr lang="de-DE" baseline="0" dirty="0" smtClean="0"/>
              <a:t> implementiert sein.</a:t>
            </a:r>
          </a:p>
          <a:p>
            <a:pPr>
              <a:buNone/>
            </a:pPr>
            <a:r>
              <a:rPr lang="de-DE" baseline="0" dirty="0" smtClean="0"/>
              <a:t>    Variante 2: </a:t>
            </a:r>
            <a:r>
              <a:rPr lang="de-DE" baseline="0" dirty="0" err="1" smtClean="0"/>
              <a:t>Comparator</a:t>
            </a:r>
            <a:r>
              <a:rPr lang="de-DE" baseline="0" dirty="0" smtClean="0"/>
              <a:t>&lt;? Super T&gt; für T muss kein </a:t>
            </a:r>
            <a:r>
              <a:rPr lang="de-DE" baseline="0" dirty="0" err="1" smtClean="0"/>
              <a:t>Comparator</a:t>
            </a:r>
            <a:r>
              <a:rPr lang="de-DE" baseline="0" dirty="0" smtClean="0"/>
              <a:t> implementiert sein wenn die Basisklassen dies bereits machen.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01AE1A6-D8F0-4FE1-A4DB-02968367959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5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de-DE" sz="1800" dirty="0" smtClean="0">
                <a:solidFill>
                  <a:schemeClr val="tx1"/>
                </a:solidFill>
              </a:rPr>
              <a:t>Generische Arrays sind nicht erlaubt, da nicht typsicher</a:t>
            </a:r>
          </a:p>
          <a:p>
            <a:pPr marL="522288" lvl="1" indent="0">
              <a:lnSpc>
                <a:spcPct val="80000"/>
              </a:lnSpc>
              <a:buNone/>
            </a:pPr>
            <a:r>
              <a:rPr lang="de-DE" dirty="0" smtClean="0">
                <a:solidFill>
                  <a:schemeClr val="tx1"/>
                </a:solidFill>
              </a:rPr>
              <a:t>Compiler kann nicht garantieren, dass keine Typfehler zur Laufzeit auftreten.</a:t>
            </a:r>
          </a:p>
          <a:p>
            <a:pPr>
              <a:buNone/>
            </a:pPr>
            <a:r>
              <a:rPr lang="de-DE" dirty="0" smtClean="0"/>
              <a:t>erlaubt: t[] a = (T[])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[100]</a:t>
            </a:r>
          </a:p>
          <a:p>
            <a:pPr>
              <a:buNone/>
            </a:pPr>
            <a:r>
              <a:rPr lang="de-DE" dirty="0" smtClean="0"/>
              <a:t>Aber unterläuft statische</a:t>
            </a:r>
            <a:r>
              <a:rPr lang="de-DE" baseline="0" dirty="0" smtClean="0"/>
              <a:t> Typprüfung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01AE1A6-D8F0-4FE1-A4DB-02968367959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55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Checked Interface Wrappers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Collections.checked</a:t>
            </a:r>
            <a:r>
              <a:rPr lang="en-US" dirty="0" smtClean="0"/>
              <a:t> </a:t>
            </a:r>
            <a:r>
              <a:rPr lang="en-US" i="1" dirty="0" smtClean="0"/>
              <a:t>interface</a:t>
            </a:r>
            <a:r>
              <a:rPr lang="en-US" dirty="0" smtClean="0"/>
              <a:t> wrappers are provided for use with generic collections. These implementations return a </a:t>
            </a:r>
            <a:r>
              <a:rPr lang="en-US" i="1" dirty="0" smtClean="0"/>
              <a:t>dynamically</a:t>
            </a:r>
            <a:r>
              <a:rPr lang="en-US" dirty="0" smtClean="0"/>
              <a:t> type-safe view of the specified collection, which throws a </a:t>
            </a:r>
            <a:r>
              <a:rPr lang="en-US" dirty="0" err="1" smtClean="0"/>
              <a:t>ClassCastException</a:t>
            </a:r>
            <a:r>
              <a:rPr lang="en-US" dirty="0" smtClean="0"/>
              <a:t> if a client attempts to add an element of the wrong type. The generics mechanism in the language provides compile-time (static) type-checking, but it is possible to defeat this mechanism. </a:t>
            </a:r>
            <a:r>
              <a:rPr lang="en-US" smtClean="0"/>
              <a:t>Dynamically type-safe views eliminate this possibility entirely. </a:t>
            </a:r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01AE1A6-D8F0-4FE1-A4DB-02968367959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6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01AE1A6-D8F0-4FE1-A4DB-02968367959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06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01AE1A6-D8F0-4FE1-A4DB-02968367959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1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 wird ersetzt durch String,</a:t>
            </a:r>
            <a:r>
              <a:rPr lang="de-DE" baseline="0" dirty="0" smtClean="0"/>
              <a:t> Integer, Auto, …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01AE1A6-D8F0-4FE1-A4DB-02968367959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9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5E878A-DF5C-49C8-BAD5-984D2EBB1C24}" type="slidenum">
              <a:rPr lang="en-US"/>
              <a:pPr/>
              <a:t>10</a:t>
            </a:fld>
            <a:endParaRPr lang="en-US"/>
          </a:p>
        </p:txBody>
      </p:sp>
      <p:sp>
        <p:nvSpPr>
          <p:cNvPr id="94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3550" cy="3838575"/>
          </a:xfrm>
          <a:ln/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6900" cy="4603750"/>
          </a:xfrm>
        </p:spPr>
        <p:txBody>
          <a:bodyPr/>
          <a:lstStyle/>
          <a:p>
            <a:r>
              <a:rPr lang="de-DE" dirty="0" smtClean="0"/>
              <a:t> generisch: </a:t>
            </a:r>
          </a:p>
          <a:p>
            <a:r>
              <a:rPr lang="de-DE" dirty="0" smtClean="0"/>
              <a:t>   beliebige Objekte erlaubt</a:t>
            </a:r>
          </a:p>
          <a:p>
            <a:r>
              <a:rPr lang="de-DE" dirty="0" smtClean="0"/>
              <a:t>   Algorithmen der Klasse sind unabhängig von konkreten Datentypen implementiert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324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8EB465-7239-43FF-AB48-3BE6BCCC7D43}" type="slidenum">
              <a:rPr lang="en-US"/>
              <a:pPr/>
              <a:t>11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3550" cy="3838575"/>
          </a:xfrm>
          <a:ln/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6900" cy="460375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96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73CC49-7162-4C96-8F9E-4A4EF19CF6DD}" type="slidenum">
              <a:rPr lang="en-US"/>
              <a:pPr/>
              <a:t>12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768350"/>
            <a:ext cx="5541963" cy="3836988"/>
          </a:xfrm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862513"/>
          </a:xfrm>
        </p:spPr>
        <p:txBody>
          <a:bodyPr/>
          <a:lstStyle/>
          <a:p>
            <a:r>
              <a:rPr lang="de-DE" dirty="0" err="1"/>
              <a:t>Coding</a:t>
            </a:r>
            <a:r>
              <a:rPr lang="de-DE" dirty="0"/>
              <a:t>-Style: Typ-Variable ist ein Buchstabe in </a:t>
            </a:r>
            <a:r>
              <a:rPr lang="de-DE" dirty="0" smtClean="0"/>
              <a:t>Großschreibung</a:t>
            </a:r>
          </a:p>
          <a:p>
            <a:endParaRPr lang="de-DE" dirty="0" smtClean="0"/>
          </a:p>
          <a:p>
            <a:pPr>
              <a:buNone/>
            </a:pPr>
            <a:r>
              <a:rPr lang="de-DE" dirty="0" smtClean="0"/>
              <a:t>Class Pair{</a:t>
            </a:r>
          </a:p>
          <a:p>
            <a:pPr>
              <a:buNone/>
            </a:pPr>
            <a:r>
              <a:rPr lang="de-DE" dirty="0" smtClean="0"/>
              <a:t>  private K </a:t>
            </a:r>
            <a:r>
              <a:rPr lang="de-DE" dirty="0" err="1" smtClean="0"/>
              <a:t>key</a:t>
            </a:r>
            <a:r>
              <a:rPr lang="de-DE" dirty="0" smtClean="0"/>
              <a:t>;</a:t>
            </a:r>
          </a:p>
          <a:p>
            <a:pPr>
              <a:buNone/>
            </a:pPr>
            <a:r>
              <a:rPr lang="de-DE" dirty="0" smtClean="0"/>
              <a:t>  private V </a:t>
            </a:r>
            <a:r>
              <a:rPr lang="de-DE" dirty="0" err="1" smtClean="0"/>
              <a:t>value</a:t>
            </a:r>
            <a:r>
              <a:rPr lang="de-DE" dirty="0" smtClean="0"/>
              <a:t>;</a:t>
            </a:r>
          </a:p>
          <a:p>
            <a:pPr>
              <a:buNone/>
            </a:pPr>
            <a:r>
              <a:rPr lang="de-DE" dirty="0" smtClean="0"/>
              <a:t>  …</a:t>
            </a:r>
          </a:p>
          <a:p>
            <a:pPr>
              <a:buNone/>
            </a:pPr>
            <a:r>
              <a:rPr lang="de-DE" dirty="0" smtClean="0"/>
              <a:t>}</a:t>
            </a:r>
          </a:p>
          <a:p>
            <a:pPr>
              <a:buNone/>
            </a:pPr>
            <a:endParaRPr lang="de-DE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3366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de-DE" b="1" i="0" dirty="0" smtClean="0"/>
              <a:t>Parametrisierter Typ </a:t>
            </a:r>
            <a:r>
              <a:rPr lang="de-DE" b="0" i="0" dirty="0" smtClean="0"/>
              <a:t>muss Klassentyp sein, Basistypen (z.B. </a:t>
            </a:r>
            <a:r>
              <a:rPr lang="de-DE" b="0" i="0" dirty="0" err="1" smtClean="0"/>
              <a:t>int</a:t>
            </a:r>
            <a:r>
              <a:rPr lang="de-DE" b="0" i="0" dirty="0" smtClean="0"/>
              <a:t>) nicht erlaubt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b="1" dirty="0" smtClean="0"/>
              <a:t>Typ-Parameter</a:t>
            </a:r>
            <a:r>
              <a:rPr lang="de-DE" baseline="0" dirty="0" smtClean="0"/>
              <a:t> kann verschachtelt werden, z.B. </a:t>
            </a:r>
            <a:r>
              <a:rPr lang="de-DE" baseline="0" dirty="0" err="1" smtClean="0"/>
              <a:t>Map</a:t>
            </a:r>
            <a:r>
              <a:rPr lang="de-DE" baseline="0" dirty="0" smtClean="0"/>
              <a:t>&lt;String, </a:t>
            </a:r>
            <a:r>
              <a:rPr lang="de-DE" baseline="0" dirty="0" err="1" smtClean="0"/>
              <a:t>Map</a:t>
            </a:r>
            <a:r>
              <a:rPr lang="de-DE" baseline="0" dirty="0" smtClean="0"/>
              <a:t>&lt;</a:t>
            </a:r>
            <a:r>
              <a:rPr lang="de-DE" baseline="0" dirty="0" err="1" smtClean="0"/>
              <a:t>String,Integer</a:t>
            </a:r>
            <a:r>
              <a:rPr lang="de-DE" baseline="0" dirty="0" smtClean="0"/>
              <a:t>&gt;&gt; </a:t>
            </a:r>
            <a:r>
              <a:rPr lang="de-DE" baseline="0" dirty="0" err="1" smtClean="0"/>
              <a:t>multimap</a:t>
            </a:r>
            <a:endParaRPr lang="de-DE" dirty="0" smtClean="0"/>
          </a:p>
          <a:p>
            <a:pPr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173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de-DE" sz="1800" dirty="0" smtClean="0">
                <a:solidFill>
                  <a:schemeClr val="tx1"/>
                </a:solidFill>
              </a:rPr>
              <a:t>Generische Arrays sind nicht erlaubt, da nicht typsicher</a:t>
            </a:r>
          </a:p>
          <a:p>
            <a:pPr marL="522288" lvl="1" indent="0">
              <a:lnSpc>
                <a:spcPct val="80000"/>
              </a:lnSpc>
              <a:buNone/>
            </a:pPr>
            <a:r>
              <a:rPr lang="de-DE" dirty="0" smtClean="0">
                <a:solidFill>
                  <a:schemeClr val="tx1"/>
                </a:solidFill>
              </a:rPr>
              <a:t>Compiler kann nicht garantieren, dass keine Typfehler zur Laufzeit auftreten.</a:t>
            </a:r>
          </a:p>
          <a:p>
            <a:pPr>
              <a:buNone/>
            </a:pPr>
            <a:r>
              <a:rPr lang="de-DE" dirty="0" smtClean="0"/>
              <a:t>erlaubt: t[] a = (T[])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[100]</a:t>
            </a:r>
          </a:p>
          <a:p>
            <a:pPr>
              <a:buNone/>
            </a:pPr>
            <a:r>
              <a:rPr lang="de-DE" dirty="0" smtClean="0"/>
              <a:t>Aber unterläuft statische</a:t>
            </a:r>
            <a:r>
              <a:rPr lang="de-DE" baseline="0" dirty="0" smtClean="0"/>
              <a:t> Typprüfung</a:t>
            </a: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01AE1A6-D8F0-4FE1-A4DB-02968367959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0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de-DE" sz="1200" b="1" dirty="0" smtClean="0">
                <a:latin typeface="Arial" pitchFamily="34" charset="0"/>
              </a:rPr>
              <a:t>Die Anweisung </a:t>
            </a:r>
            <a:r>
              <a:rPr lang="de-DE" sz="1200" b="1" dirty="0" err="1" smtClean="0">
                <a:solidFill>
                  <a:srgbClr val="CC3300"/>
                </a:solidFill>
                <a:latin typeface="Arial" pitchFamily="34" charset="0"/>
              </a:rPr>
              <a:t>alist_n</a:t>
            </a:r>
            <a:r>
              <a:rPr lang="de-DE" sz="1200" b="1" dirty="0" smtClean="0">
                <a:solidFill>
                  <a:srgbClr val="CC3300"/>
                </a:solidFill>
                <a:latin typeface="Arial" pitchFamily="34" charset="0"/>
              </a:rPr>
              <a:t> = </a:t>
            </a:r>
            <a:r>
              <a:rPr lang="de-DE" sz="1200" b="1" dirty="0" err="1" smtClean="0">
                <a:solidFill>
                  <a:srgbClr val="CC3300"/>
                </a:solidFill>
                <a:latin typeface="Arial" pitchFamily="34" charset="0"/>
              </a:rPr>
              <a:t>alist_i</a:t>
            </a:r>
            <a:r>
              <a:rPr lang="de-DE" sz="1200" b="1" dirty="0" smtClean="0">
                <a:latin typeface="Arial" pitchFamily="34" charset="0"/>
              </a:rPr>
              <a:t> würde die Konsistenz der Datentypen potentiell an einer späteren Stelle verletzten, OHNE dass das vom JRE erkannt werden kann!</a:t>
            </a:r>
            <a:endParaRPr lang="de-DE" sz="1200" dirty="0" smtClean="0"/>
          </a:p>
          <a:p>
            <a:pPr>
              <a:lnSpc>
                <a:spcPct val="80000"/>
              </a:lnSpc>
              <a:defRPr/>
            </a:pPr>
            <a:r>
              <a:rPr lang="de-DE" sz="1200" dirty="0" smtClean="0"/>
              <a:t>Also: Zuweisung von Objekten der generischen Klasse </a:t>
            </a:r>
            <a:r>
              <a:rPr lang="de-DE" sz="1200" b="1" dirty="0" smtClean="0">
                <a:solidFill>
                  <a:srgbClr val="F19400"/>
                </a:solidFill>
              </a:rPr>
              <a:t>nicht typsicher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de-DE" sz="1200" b="1" dirty="0" smtClean="0">
                <a:solidFill>
                  <a:srgbClr val="F19400"/>
                </a:solidFill>
                <a:sym typeface="Wingdings" pitchFamily="2" charset="2"/>
              </a:rPr>
              <a:t> </a:t>
            </a:r>
            <a:r>
              <a:rPr lang="de-DE" sz="1200" b="1" dirty="0" smtClean="0"/>
              <a:t>Daher verboten = Compilerfehler</a:t>
            </a:r>
          </a:p>
          <a:p>
            <a:r>
              <a:rPr lang="de-DE" dirty="0" smtClean="0"/>
              <a:t> </a:t>
            </a:r>
          </a:p>
          <a:p>
            <a:r>
              <a:rPr lang="de-DE" dirty="0" err="1" smtClean="0"/>
              <a:t>Generics</a:t>
            </a:r>
            <a:r>
              <a:rPr lang="de-DE" dirty="0" smtClean="0"/>
              <a:t> sind invariant: die Ableitungsbeziehung zwischen Typparameter übertragt sich nicht auf die generischen Typen</a:t>
            </a:r>
          </a:p>
          <a:p>
            <a:endParaRPr lang="de-DE" dirty="0" smtClean="0"/>
          </a:p>
          <a:p>
            <a:r>
              <a:rPr lang="de-DE" dirty="0" smtClean="0"/>
              <a:t> Das wird später durch </a:t>
            </a:r>
            <a:r>
              <a:rPr lang="de-DE" dirty="0" err="1" smtClean="0"/>
              <a:t>kovariante</a:t>
            </a:r>
            <a:r>
              <a:rPr lang="de-DE" dirty="0" smtClean="0"/>
              <a:t> Wildcards gelöst:</a:t>
            </a:r>
          </a:p>
          <a:p>
            <a:pPr>
              <a:buNone/>
            </a:pPr>
            <a:r>
              <a:rPr lang="de-DE" baseline="0" dirty="0" smtClean="0"/>
              <a:t>    ArrayList&lt;? </a:t>
            </a:r>
            <a:r>
              <a:rPr lang="de-DE" baseline="0" dirty="0" err="1" smtClean="0"/>
              <a:t>extends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</a:t>
            </a:r>
            <a:r>
              <a:rPr lang="de-DE" baseline="0" dirty="0" smtClean="0"/>
              <a:t>&gt;  al;</a:t>
            </a:r>
            <a:br>
              <a:rPr lang="de-DE" baseline="0" dirty="0" smtClean="0"/>
            </a:br>
            <a:r>
              <a:rPr lang="de-DE" baseline="0" dirty="0" smtClean="0"/>
              <a:t>    al = </a:t>
            </a:r>
            <a:r>
              <a:rPr lang="de-DE" baseline="0" dirty="0" err="1" smtClean="0"/>
              <a:t>alist_i</a:t>
            </a:r>
            <a:r>
              <a:rPr lang="de-DE" baseline="0" dirty="0" smtClean="0"/>
              <a:t>;    // erlaubt da Integer zu </a:t>
            </a:r>
            <a:r>
              <a:rPr lang="de-DE" baseline="0" dirty="0" err="1" smtClean="0"/>
              <a:t>Number</a:t>
            </a:r>
            <a:r>
              <a:rPr lang="de-DE" baseline="0" dirty="0" smtClean="0"/>
              <a:t> kompatibel ist</a:t>
            </a:r>
          </a:p>
          <a:p>
            <a:pPr>
              <a:buNone/>
            </a:pPr>
            <a:r>
              <a:rPr lang="de-DE" baseline="0" dirty="0" smtClean="0"/>
              <a:t>    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01AE1A6-D8F0-4FE1-A4DB-02968367959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4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57250" y="1381125"/>
            <a:ext cx="8780463" cy="366713"/>
          </a:xfrm>
          <a:ln w="12700">
            <a:headEnd type="none" w="sm" len="sm"/>
            <a:tailEnd type="none" w="sm" len="sm"/>
          </a:ln>
          <a:effectLst/>
        </p:spPr>
        <p:txBody>
          <a:bodyPr lIns="91440" tIns="45720" rIns="91440" bIns="45720">
            <a:spAutoFit/>
          </a:bodyPr>
          <a:lstStyle>
            <a:lvl1pPr marL="0" indent="0" defTabSz="914400">
              <a:spcBef>
                <a:spcPct val="50000"/>
              </a:spcBef>
              <a:buClr>
                <a:srgbClr val="6699FF"/>
              </a:buClr>
              <a:buSzTx/>
              <a:buFont typeface="Zapf Dingbats" charset="2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Click to edit Master subtitle style</a:t>
            </a:r>
          </a:p>
        </p:txBody>
      </p:sp>
      <p:grpSp>
        <p:nvGrpSpPr>
          <p:cNvPr id="273419" name="Group 11"/>
          <p:cNvGrpSpPr>
            <a:grpSpLocks/>
          </p:cNvGrpSpPr>
          <p:nvPr userDrawn="1"/>
        </p:nvGrpSpPr>
        <p:grpSpPr bwMode="auto">
          <a:xfrm>
            <a:off x="1003300" y="6149975"/>
            <a:ext cx="363538" cy="334963"/>
            <a:chOff x="1306" y="3863"/>
            <a:chExt cx="229" cy="211"/>
          </a:xfrm>
        </p:grpSpPr>
        <p:sp>
          <p:nvSpPr>
            <p:cNvPr id="273414" name="Freeform 6"/>
            <p:cNvSpPr>
              <a:spLocks/>
            </p:cNvSpPr>
            <p:nvPr/>
          </p:nvSpPr>
          <p:spPr bwMode="auto">
            <a:xfrm>
              <a:off x="1306" y="3863"/>
              <a:ext cx="229" cy="211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79" y="0"/>
                </a:cxn>
                <a:cxn ang="0">
                  <a:pos x="794" y="0"/>
                </a:cxn>
                <a:cxn ang="0">
                  <a:pos x="809" y="5"/>
                </a:cxn>
                <a:cxn ang="0">
                  <a:pos x="821" y="9"/>
                </a:cxn>
                <a:cxn ang="0">
                  <a:pos x="833" y="17"/>
                </a:cxn>
                <a:cxn ang="0">
                  <a:pos x="840" y="26"/>
                </a:cxn>
                <a:cxn ang="0">
                  <a:pos x="845" y="38"/>
                </a:cxn>
                <a:cxn ang="0">
                  <a:pos x="850" y="52"/>
                </a:cxn>
                <a:cxn ang="0">
                  <a:pos x="851" y="71"/>
                </a:cxn>
                <a:cxn ang="0">
                  <a:pos x="851" y="776"/>
                </a:cxn>
                <a:cxn ang="0">
                  <a:pos x="850" y="779"/>
                </a:cxn>
                <a:cxn ang="0">
                  <a:pos x="850" y="783"/>
                </a:cxn>
                <a:cxn ang="0">
                  <a:pos x="850" y="791"/>
                </a:cxn>
                <a:cxn ang="0">
                  <a:pos x="845" y="805"/>
                </a:cxn>
                <a:cxn ang="0">
                  <a:pos x="840" y="818"/>
                </a:cxn>
                <a:cxn ang="0">
                  <a:pos x="833" y="829"/>
                </a:cxn>
                <a:cxn ang="0">
                  <a:pos x="821" y="836"/>
                </a:cxn>
                <a:cxn ang="0">
                  <a:pos x="809" y="842"/>
                </a:cxn>
                <a:cxn ang="0">
                  <a:pos x="794" y="846"/>
                </a:cxn>
                <a:cxn ang="0">
                  <a:pos x="786" y="846"/>
                </a:cxn>
                <a:cxn ang="0">
                  <a:pos x="782" y="846"/>
                </a:cxn>
                <a:cxn ang="0">
                  <a:pos x="779" y="848"/>
                </a:cxn>
                <a:cxn ang="0">
                  <a:pos x="72" y="848"/>
                </a:cxn>
                <a:cxn ang="0">
                  <a:pos x="53" y="846"/>
                </a:cxn>
                <a:cxn ang="0">
                  <a:pos x="39" y="842"/>
                </a:cxn>
                <a:cxn ang="0">
                  <a:pos x="26" y="836"/>
                </a:cxn>
                <a:cxn ang="0">
                  <a:pos x="17" y="829"/>
                </a:cxn>
                <a:cxn ang="0">
                  <a:pos x="8" y="818"/>
                </a:cxn>
                <a:cxn ang="0">
                  <a:pos x="4" y="805"/>
                </a:cxn>
                <a:cxn ang="0">
                  <a:pos x="0" y="791"/>
                </a:cxn>
                <a:cxn ang="0">
                  <a:pos x="0" y="776"/>
                </a:cxn>
                <a:cxn ang="0">
                  <a:pos x="0" y="71"/>
                </a:cxn>
                <a:cxn ang="0">
                  <a:pos x="0" y="52"/>
                </a:cxn>
                <a:cxn ang="0">
                  <a:pos x="4" y="38"/>
                </a:cxn>
                <a:cxn ang="0">
                  <a:pos x="8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9" y="5"/>
                </a:cxn>
                <a:cxn ang="0">
                  <a:pos x="53" y="0"/>
                </a:cxn>
                <a:cxn ang="0">
                  <a:pos x="72" y="0"/>
                </a:cxn>
              </a:cxnLst>
              <a:rect l="0" t="0" r="r" b="b"/>
              <a:pathLst>
                <a:path w="851" h="848">
                  <a:moveTo>
                    <a:pt x="72" y="0"/>
                  </a:moveTo>
                  <a:lnTo>
                    <a:pt x="779" y="0"/>
                  </a:lnTo>
                  <a:lnTo>
                    <a:pt x="794" y="0"/>
                  </a:lnTo>
                  <a:lnTo>
                    <a:pt x="809" y="5"/>
                  </a:lnTo>
                  <a:lnTo>
                    <a:pt x="821" y="9"/>
                  </a:lnTo>
                  <a:lnTo>
                    <a:pt x="833" y="17"/>
                  </a:lnTo>
                  <a:lnTo>
                    <a:pt x="840" y="26"/>
                  </a:lnTo>
                  <a:lnTo>
                    <a:pt x="845" y="38"/>
                  </a:lnTo>
                  <a:lnTo>
                    <a:pt x="850" y="52"/>
                  </a:lnTo>
                  <a:lnTo>
                    <a:pt x="851" y="71"/>
                  </a:lnTo>
                  <a:lnTo>
                    <a:pt x="851" y="776"/>
                  </a:lnTo>
                  <a:lnTo>
                    <a:pt x="850" y="779"/>
                  </a:lnTo>
                  <a:lnTo>
                    <a:pt x="850" y="783"/>
                  </a:lnTo>
                  <a:lnTo>
                    <a:pt x="850" y="791"/>
                  </a:lnTo>
                  <a:lnTo>
                    <a:pt x="845" y="805"/>
                  </a:lnTo>
                  <a:lnTo>
                    <a:pt x="840" y="818"/>
                  </a:lnTo>
                  <a:lnTo>
                    <a:pt x="833" y="829"/>
                  </a:lnTo>
                  <a:lnTo>
                    <a:pt x="821" y="836"/>
                  </a:lnTo>
                  <a:lnTo>
                    <a:pt x="809" y="842"/>
                  </a:lnTo>
                  <a:lnTo>
                    <a:pt x="794" y="846"/>
                  </a:lnTo>
                  <a:lnTo>
                    <a:pt x="786" y="846"/>
                  </a:lnTo>
                  <a:lnTo>
                    <a:pt x="782" y="846"/>
                  </a:lnTo>
                  <a:lnTo>
                    <a:pt x="779" y="848"/>
                  </a:lnTo>
                  <a:lnTo>
                    <a:pt x="72" y="848"/>
                  </a:lnTo>
                  <a:lnTo>
                    <a:pt x="53" y="846"/>
                  </a:lnTo>
                  <a:lnTo>
                    <a:pt x="39" y="842"/>
                  </a:lnTo>
                  <a:lnTo>
                    <a:pt x="26" y="836"/>
                  </a:lnTo>
                  <a:lnTo>
                    <a:pt x="17" y="829"/>
                  </a:lnTo>
                  <a:lnTo>
                    <a:pt x="8" y="818"/>
                  </a:lnTo>
                  <a:lnTo>
                    <a:pt x="4" y="805"/>
                  </a:lnTo>
                  <a:lnTo>
                    <a:pt x="0" y="791"/>
                  </a:lnTo>
                  <a:lnTo>
                    <a:pt x="0" y="776"/>
                  </a:lnTo>
                  <a:lnTo>
                    <a:pt x="0" y="71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8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9" y="5"/>
                  </a:lnTo>
                  <a:lnTo>
                    <a:pt x="53" y="0"/>
                  </a:lnTo>
                  <a:lnTo>
                    <a:pt x="72" y="0"/>
                  </a:lnTo>
                </a:path>
              </a:pathLst>
            </a:custGeom>
            <a:solidFill>
              <a:srgbClr val="CC0000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273415" name="Freeform 7"/>
            <p:cNvSpPr>
              <a:spLocks/>
            </p:cNvSpPr>
            <p:nvPr/>
          </p:nvSpPr>
          <p:spPr bwMode="auto">
            <a:xfrm>
              <a:off x="1387" y="3906"/>
              <a:ext cx="68" cy="125"/>
            </a:xfrm>
            <a:custGeom>
              <a:avLst/>
              <a:gdLst/>
              <a:ahLst/>
              <a:cxnLst>
                <a:cxn ang="0">
                  <a:pos x="252" y="248"/>
                </a:cxn>
                <a:cxn ang="0">
                  <a:pos x="0" y="0"/>
                </a:cxn>
                <a:cxn ang="0">
                  <a:pos x="0" y="500"/>
                </a:cxn>
                <a:cxn ang="0">
                  <a:pos x="252" y="248"/>
                </a:cxn>
              </a:cxnLst>
              <a:rect l="0" t="0" r="r" b="b"/>
              <a:pathLst>
                <a:path w="252" h="500">
                  <a:moveTo>
                    <a:pt x="252" y="248"/>
                  </a:moveTo>
                  <a:lnTo>
                    <a:pt x="0" y="0"/>
                  </a:lnTo>
                  <a:lnTo>
                    <a:pt x="0" y="500"/>
                  </a:lnTo>
                  <a:lnTo>
                    <a:pt x="252" y="24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73416" name="Text Box 8"/>
          <p:cNvSpPr txBox="1">
            <a:spLocks noChangeArrowheads="1"/>
          </p:cNvSpPr>
          <p:nvPr/>
        </p:nvSpPr>
        <p:spPr bwMode="auto">
          <a:xfrm>
            <a:off x="1466850" y="6170613"/>
            <a:ext cx="7848600" cy="290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6699FF"/>
              </a:buClr>
              <a:buFont typeface="Zapf Dingbats" charset="2"/>
              <a:buNone/>
            </a:pPr>
            <a:r>
              <a:rPr lang="de-DE" sz="1300" b="1" dirty="0" smtClean="0">
                <a:latin typeface="Arial" pitchFamily="34" charset="0"/>
              </a:rPr>
              <a:t>Martin Binder, </a:t>
            </a:r>
            <a:r>
              <a:rPr lang="de-DE" sz="1300" b="1" dirty="0">
                <a:latin typeface="Arial" pitchFamily="34" charset="0"/>
              </a:rPr>
              <a:t>FH Rosenheim, </a:t>
            </a:r>
            <a:r>
              <a:rPr lang="en-GB" sz="1300" b="1" dirty="0">
                <a:latin typeface="Arial" pitchFamily="34" charset="0"/>
              </a:rPr>
              <a:t>© </a:t>
            </a:r>
            <a:r>
              <a:rPr lang="de-DE" sz="1300" b="1" dirty="0" smtClean="0">
                <a:latin typeface="Arial" pitchFamily="34" charset="0"/>
              </a:rPr>
              <a:t>2015</a:t>
            </a:r>
            <a:endParaRPr lang="de-DE" sz="1300" b="1" dirty="0">
              <a:latin typeface="Arial" pitchFamily="34" charset="0"/>
            </a:endParaRPr>
          </a:p>
        </p:txBody>
      </p:sp>
      <p:sp>
        <p:nvSpPr>
          <p:cNvPr id="273417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857250" y="923925"/>
            <a:ext cx="8780463" cy="565150"/>
          </a:xfrm>
          <a:effectLst/>
        </p:spPr>
        <p:txBody>
          <a:bodyPr/>
          <a:lstStyle>
            <a:lvl1pPr>
              <a:defRPr sz="3100" b="1"/>
            </a:lvl1pPr>
          </a:lstStyle>
          <a:p>
            <a:r>
              <a:rPr lang="en-GB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48538" y="265113"/>
            <a:ext cx="2354262" cy="57070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0988" y="265113"/>
            <a:ext cx="6915150" cy="570706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775" y="265113"/>
            <a:ext cx="5713413" cy="4270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0988" y="1238250"/>
            <a:ext cx="4633912" cy="47339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67300" y="1238250"/>
            <a:ext cx="4635500" cy="47339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  <p:sp>
        <p:nvSpPr>
          <p:cNvPr id="6" name="Foliennummernplatzhalter 27"/>
          <p:cNvSpPr>
            <a:spLocks noGrp="1"/>
          </p:cNvSpPr>
          <p:nvPr userDrawn="1"/>
        </p:nvSpPr>
        <p:spPr bwMode="auto">
          <a:xfrm>
            <a:off x="9109166" y="6297590"/>
            <a:ext cx="796834" cy="376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fld id="{F0970F20-D3EB-47DD-9421-3892B2888F4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  <p:sp>
        <p:nvSpPr>
          <p:cNvPr id="5" name="Foliennummernplatzhalter 27"/>
          <p:cNvSpPr>
            <a:spLocks noGrp="1"/>
          </p:cNvSpPr>
          <p:nvPr userDrawn="1"/>
        </p:nvSpPr>
        <p:spPr bwMode="auto">
          <a:xfrm>
            <a:off x="9083041" y="6288882"/>
            <a:ext cx="822960" cy="376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fld id="{F0970F20-D3EB-47DD-9421-3892B2888F4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988" y="1238250"/>
            <a:ext cx="4633912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67300" y="1238250"/>
            <a:ext cx="46355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  <p:sp>
        <p:nvSpPr>
          <p:cNvPr id="4" name="Foliennummernplatzhalter 27"/>
          <p:cNvSpPr>
            <a:spLocks noGrp="1"/>
          </p:cNvSpPr>
          <p:nvPr userDrawn="1"/>
        </p:nvSpPr>
        <p:spPr bwMode="auto">
          <a:xfrm>
            <a:off x="9100456" y="6288882"/>
            <a:ext cx="805543" cy="376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fld id="{F0970F20-D3EB-47DD-9421-3892B2888F4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0988" y="1238250"/>
            <a:ext cx="9421812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Sie</a:t>
            </a:r>
            <a:r>
              <a:rPr lang="en-GB" dirty="0" smtClean="0"/>
              <a:t>, um die </a:t>
            </a:r>
            <a:r>
              <a:rPr lang="en-GB" dirty="0" err="1" smtClean="0"/>
              <a:t>Formate</a:t>
            </a:r>
            <a:r>
              <a:rPr lang="en-GB" dirty="0" smtClean="0"/>
              <a:t> des </a:t>
            </a:r>
            <a:r>
              <a:rPr lang="en-GB" dirty="0" err="1" smtClean="0"/>
              <a:t>Vorlagentextes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Sie</a:t>
            </a:r>
            <a:r>
              <a:rPr lang="en-GB" dirty="0" smtClean="0"/>
              <a:t>, um die </a:t>
            </a:r>
            <a:r>
              <a:rPr lang="en-GB" dirty="0" err="1" smtClean="0"/>
              <a:t>Formate</a:t>
            </a:r>
            <a:r>
              <a:rPr lang="en-GB" dirty="0" smtClean="0"/>
              <a:t> des </a:t>
            </a:r>
            <a:r>
              <a:rPr lang="en-GB" dirty="0" err="1" smtClean="0"/>
              <a:t>Vorlagentextes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Sie</a:t>
            </a:r>
            <a:r>
              <a:rPr lang="en-GB" dirty="0" smtClean="0"/>
              <a:t>, um die </a:t>
            </a:r>
            <a:r>
              <a:rPr lang="en-GB" dirty="0" err="1" smtClean="0"/>
              <a:t>Formate</a:t>
            </a:r>
            <a:r>
              <a:rPr lang="en-GB" dirty="0" smtClean="0"/>
              <a:t> des </a:t>
            </a:r>
            <a:r>
              <a:rPr lang="en-GB" dirty="0" err="1" smtClean="0"/>
              <a:t>Vorlagentextes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smtClean="0"/>
              <a:t>bearbeiten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Sie</a:t>
            </a:r>
            <a:r>
              <a:rPr lang="en-GB" dirty="0" smtClean="0"/>
              <a:t>, um die </a:t>
            </a:r>
            <a:r>
              <a:rPr lang="en-GB" dirty="0" err="1" smtClean="0"/>
              <a:t>Formate</a:t>
            </a:r>
            <a:r>
              <a:rPr lang="en-GB" dirty="0" smtClean="0"/>
              <a:t> des </a:t>
            </a:r>
            <a:r>
              <a:rPr lang="en-GB" dirty="0" err="1" smtClean="0"/>
              <a:t>Vorlagentextes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7874000" y="1246188"/>
            <a:ext cx="13176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de-DE"/>
          </a:p>
        </p:txBody>
      </p:sp>
      <p:sp>
        <p:nvSpPr>
          <p:cNvPr id="272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750" y="6292850"/>
            <a:ext cx="93868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  <a:spAutoFit/>
          </a:bodyPr>
          <a:lstStyle>
            <a:lvl1pPr defTabSz="1397000">
              <a:buClrTx/>
              <a:buFontTx/>
              <a:buNone/>
              <a:tabLst>
                <a:tab pos="8115300" algn="l"/>
              </a:tabLst>
              <a:defRPr sz="800">
                <a:solidFill>
                  <a:srgbClr val="4D4D4D"/>
                </a:solidFill>
                <a:latin typeface="+mn-lt"/>
              </a:defRPr>
            </a:lvl1pPr>
          </a:lstStyle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  <p:sp>
        <p:nvSpPr>
          <p:cNvPr id="27239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265113"/>
            <a:ext cx="5713413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GB" smtClean="0"/>
          </a:p>
        </p:txBody>
      </p:sp>
      <p:sp>
        <p:nvSpPr>
          <p:cNvPr id="272396" name="Freeform 12"/>
          <p:cNvSpPr>
            <a:spLocks/>
          </p:cNvSpPr>
          <p:nvPr/>
        </p:nvSpPr>
        <p:spPr bwMode="auto">
          <a:xfrm>
            <a:off x="282575" y="314325"/>
            <a:ext cx="363538" cy="334963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779" y="0"/>
              </a:cxn>
              <a:cxn ang="0">
                <a:pos x="794" y="0"/>
              </a:cxn>
              <a:cxn ang="0">
                <a:pos x="809" y="5"/>
              </a:cxn>
              <a:cxn ang="0">
                <a:pos x="821" y="9"/>
              </a:cxn>
              <a:cxn ang="0">
                <a:pos x="833" y="17"/>
              </a:cxn>
              <a:cxn ang="0">
                <a:pos x="840" y="26"/>
              </a:cxn>
              <a:cxn ang="0">
                <a:pos x="845" y="38"/>
              </a:cxn>
              <a:cxn ang="0">
                <a:pos x="850" y="52"/>
              </a:cxn>
              <a:cxn ang="0">
                <a:pos x="851" y="71"/>
              </a:cxn>
              <a:cxn ang="0">
                <a:pos x="851" y="776"/>
              </a:cxn>
              <a:cxn ang="0">
                <a:pos x="850" y="779"/>
              </a:cxn>
              <a:cxn ang="0">
                <a:pos x="850" y="783"/>
              </a:cxn>
              <a:cxn ang="0">
                <a:pos x="850" y="791"/>
              </a:cxn>
              <a:cxn ang="0">
                <a:pos x="845" y="805"/>
              </a:cxn>
              <a:cxn ang="0">
                <a:pos x="840" y="818"/>
              </a:cxn>
              <a:cxn ang="0">
                <a:pos x="833" y="829"/>
              </a:cxn>
              <a:cxn ang="0">
                <a:pos x="821" y="836"/>
              </a:cxn>
              <a:cxn ang="0">
                <a:pos x="809" y="842"/>
              </a:cxn>
              <a:cxn ang="0">
                <a:pos x="794" y="846"/>
              </a:cxn>
              <a:cxn ang="0">
                <a:pos x="786" y="846"/>
              </a:cxn>
              <a:cxn ang="0">
                <a:pos x="782" y="846"/>
              </a:cxn>
              <a:cxn ang="0">
                <a:pos x="779" y="848"/>
              </a:cxn>
              <a:cxn ang="0">
                <a:pos x="72" y="848"/>
              </a:cxn>
              <a:cxn ang="0">
                <a:pos x="53" y="846"/>
              </a:cxn>
              <a:cxn ang="0">
                <a:pos x="39" y="842"/>
              </a:cxn>
              <a:cxn ang="0">
                <a:pos x="26" y="836"/>
              </a:cxn>
              <a:cxn ang="0">
                <a:pos x="17" y="829"/>
              </a:cxn>
              <a:cxn ang="0">
                <a:pos x="8" y="818"/>
              </a:cxn>
              <a:cxn ang="0">
                <a:pos x="4" y="805"/>
              </a:cxn>
              <a:cxn ang="0">
                <a:pos x="0" y="791"/>
              </a:cxn>
              <a:cxn ang="0">
                <a:pos x="0" y="776"/>
              </a:cxn>
              <a:cxn ang="0">
                <a:pos x="0" y="71"/>
              </a:cxn>
              <a:cxn ang="0">
                <a:pos x="0" y="52"/>
              </a:cxn>
              <a:cxn ang="0">
                <a:pos x="4" y="38"/>
              </a:cxn>
              <a:cxn ang="0">
                <a:pos x="8" y="26"/>
              </a:cxn>
              <a:cxn ang="0">
                <a:pos x="17" y="17"/>
              </a:cxn>
              <a:cxn ang="0">
                <a:pos x="26" y="9"/>
              </a:cxn>
              <a:cxn ang="0">
                <a:pos x="39" y="5"/>
              </a:cxn>
              <a:cxn ang="0">
                <a:pos x="53" y="0"/>
              </a:cxn>
              <a:cxn ang="0">
                <a:pos x="72" y="0"/>
              </a:cxn>
            </a:cxnLst>
            <a:rect l="0" t="0" r="r" b="b"/>
            <a:pathLst>
              <a:path w="851" h="848">
                <a:moveTo>
                  <a:pt x="72" y="0"/>
                </a:moveTo>
                <a:lnTo>
                  <a:pt x="779" y="0"/>
                </a:lnTo>
                <a:lnTo>
                  <a:pt x="794" y="0"/>
                </a:lnTo>
                <a:lnTo>
                  <a:pt x="809" y="5"/>
                </a:lnTo>
                <a:lnTo>
                  <a:pt x="821" y="9"/>
                </a:lnTo>
                <a:lnTo>
                  <a:pt x="833" y="17"/>
                </a:lnTo>
                <a:lnTo>
                  <a:pt x="840" y="26"/>
                </a:lnTo>
                <a:lnTo>
                  <a:pt x="845" y="38"/>
                </a:lnTo>
                <a:lnTo>
                  <a:pt x="850" y="52"/>
                </a:lnTo>
                <a:lnTo>
                  <a:pt x="851" y="71"/>
                </a:lnTo>
                <a:lnTo>
                  <a:pt x="851" y="776"/>
                </a:lnTo>
                <a:lnTo>
                  <a:pt x="850" y="779"/>
                </a:lnTo>
                <a:lnTo>
                  <a:pt x="850" y="783"/>
                </a:lnTo>
                <a:lnTo>
                  <a:pt x="850" y="791"/>
                </a:lnTo>
                <a:lnTo>
                  <a:pt x="845" y="805"/>
                </a:lnTo>
                <a:lnTo>
                  <a:pt x="840" y="818"/>
                </a:lnTo>
                <a:lnTo>
                  <a:pt x="833" y="829"/>
                </a:lnTo>
                <a:lnTo>
                  <a:pt x="821" y="836"/>
                </a:lnTo>
                <a:lnTo>
                  <a:pt x="809" y="842"/>
                </a:lnTo>
                <a:lnTo>
                  <a:pt x="794" y="846"/>
                </a:lnTo>
                <a:lnTo>
                  <a:pt x="786" y="846"/>
                </a:lnTo>
                <a:lnTo>
                  <a:pt x="782" y="846"/>
                </a:lnTo>
                <a:lnTo>
                  <a:pt x="779" y="848"/>
                </a:lnTo>
                <a:lnTo>
                  <a:pt x="72" y="848"/>
                </a:lnTo>
                <a:lnTo>
                  <a:pt x="53" y="846"/>
                </a:lnTo>
                <a:lnTo>
                  <a:pt x="39" y="842"/>
                </a:lnTo>
                <a:lnTo>
                  <a:pt x="26" y="836"/>
                </a:lnTo>
                <a:lnTo>
                  <a:pt x="17" y="829"/>
                </a:lnTo>
                <a:lnTo>
                  <a:pt x="8" y="818"/>
                </a:lnTo>
                <a:lnTo>
                  <a:pt x="4" y="805"/>
                </a:lnTo>
                <a:lnTo>
                  <a:pt x="0" y="791"/>
                </a:lnTo>
                <a:lnTo>
                  <a:pt x="0" y="776"/>
                </a:lnTo>
                <a:lnTo>
                  <a:pt x="0" y="71"/>
                </a:lnTo>
                <a:lnTo>
                  <a:pt x="0" y="52"/>
                </a:lnTo>
                <a:lnTo>
                  <a:pt x="4" y="38"/>
                </a:lnTo>
                <a:lnTo>
                  <a:pt x="8" y="26"/>
                </a:lnTo>
                <a:lnTo>
                  <a:pt x="17" y="17"/>
                </a:lnTo>
                <a:lnTo>
                  <a:pt x="26" y="9"/>
                </a:lnTo>
                <a:lnTo>
                  <a:pt x="39" y="5"/>
                </a:lnTo>
                <a:lnTo>
                  <a:pt x="53" y="0"/>
                </a:lnTo>
                <a:lnTo>
                  <a:pt x="72" y="0"/>
                </a:lnTo>
              </a:path>
            </a:pathLst>
          </a:custGeom>
          <a:solidFill>
            <a:srgbClr val="CC0000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72397" name="Freeform 13"/>
          <p:cNvSpPr>
            <a:spLocks/>
          </p:cNvSpPr>
          <p:nvPr/>
        </p:nvSpPr>
        <p:spPr bwMode="auto">
          <a:xfrm>
            <a:off x="411163" y="382588"/>
            <a:ext cx="107950" cy="198437"/>
          </a:xfrm>
          <a:custGeom>
            <a:avLst/>
            <a:gdLst/>
            <a:ahLst/>
            <a:cxnLst>
              <a:cxn ang="0">
                <a:pos x="252" y="248"/>
              </a:cxn>
              <a:cxn ang="0">
                <a:pos x="0" y="0"/>
              </a:cxn>
              <a:cxn ang="0">
                <a:pos x="0" y="500"/>
              </a:cxn>
              <a:cxn ang="0">
                <a:pos x="252" y="248"/>
              </a:cxn>
            </a:cxnLst>
            <a:rect l="0" t="0" r="r" b="b"/>
            <a:pathLst>
              <a:path w="252" h="500">
                <a:moveTo>
                  <a:pt x="252" y="248"/>
                </a:moveTo>
                <a:lnTo>
                  <a:pt x="0" y="0"/>
                </a:lnTo>
                <a:lnTo>
                  <a:pt x="0" y="500"/>
                </a:lnTo>
                <a:lnTo>
                  <a:pt x="252" y="24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Arial" pitchFamily="34" charset="0"/>
        </a:defRPr>
      </a:lvl5pPr>
      <a:lvl6pPr marL="457200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Arial" pitchFamily="34" charset="0"/>
        </a:defRPr>
      </a:lvl6pPr>
      <a:lvl7pPr marL="914400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Arial" pitchFamily="34" charset="0"/>
        </a:defRPr>
      </a:lvl7pPr>
      <a:lvl8pPr marL="1371600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Arial" pitchFamily="34" charset="0"/>
        </a:defRPr>
      </a:lvl8pPr>
      <a:lvl9pPr marL="1828800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Arial" pitchFamily="34" charset="0"/>
        </a:defRPr>
      </a:lvl9pPr>
    </p:titleStyle>
    <p:bodyStyle>
      <a:lvl1pPr marL="285750" indent="-285750" algn="l" defTabSz="630238" rtl="0" eaLnBrk="0" fontAlgn="base" hangingPunct="0">
        <a:spcBef>
          <a:spcPct val="100000"/>
        </a:spcBef>
        <a:spcAft>
          <a:spcPct val="0"/>
        </a:spcAft>
        <a:buClr>
          <a:srgbClr val="00337F"/>
        </a:buClr>
        <a:buSzPct val="150000"/>
        <a:buFont typeface="Wingdings" pitchFamily="2" charset="2"/>
        <a:buBlip>
          <a:blip r:embed="rId14"/>
        </a:buBlip>
        <a:tabLst>
          <a:tab pos="285750" algn="l"/>
        </a:tabLs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62000" indent="-285750" algn="l" defTabSz="630238" rtl="0" eaLnBrk="0" fontAlgn="base" hangingPunct="0">
        <a:spcBef>
          <a:spcPct val="20000"/>
        </a:spcBef>
        <a:spcAft>
          <a:spcPct val="0"/>
        </a:spcAft>
        <a:buClr>
          <a:srgbClr val="00337F"/>
        </a:buClr>
        <a:buSzPct val="150000"/>
        <a:buFont typeface="Wingdings" pitchFamily="2" charset="2"/>
        <a:buBlip>
          <a:blip r:embed="rId14"/>
        </a:buBlip>
        <a:tabLst>
          <a:tab pos="285750" algn="l"/>
        </a:tabLst>
        <a:defRPr>
          <a:solidFill>
            <a:srgbClr val="000000"/>
          </a:solidFill>
          <a:latin typeface="+mn-lt"/>
        </a:defRPr>
      </a:lvl2pPr>
      <a:lvl3pPr marL="1181100" indent="-228600" algn="l" defTabSz="630238" rtl="0" eaLnBrk="0" fontAlgn="base" hangingPunct="0">
        <a:spcBef>
          <a:spcPct val="0"/>
        </a:spcBef>
        <a:spcAft>
          <a:spcPct val="0"/>
        </a:spcAft>
        <a:buClr>
          <a:srgbClr val="00337F"/>
        </a:buClr>
        <a:buSzPct val="150000"/>
        <a:buBlip>
          <a:blip r:embed="rId14"/>
        </a:buBlip>
        <a:tabLst>
          <a:tab pos="285750" algn="l"/>
        </a:tabLst>
        <a:defRPr sz="1600">
          <a:solidFill>
            <a:schemeClr val="tx1"/>
          </a:solidFill>
          <a:latin typeface="+mn-lt"/>
        </a:defRPr>
      </a:lvl3pPr>
      <a:lvl4pPr marL="1600200" indent="-228600" algn="l" defTabSz="630238" rtl="0" eaLnBrk="0" fontAlgn="base" hangingPunct="0">
        <a:spcBef>
          <a:spcPct val="20000"/>
        </a:spcBef>
        <a:spcAft>
          <a:spcPct val="0"/>
        </a:spcAft>
        <a:buClr>
          <a:srgbClr val="00337F"/>
        </a:buClr>
        <a:buSzPct val="150000"/>
        <a:buFont typeface="Wingdings" pitchFamily="2" charset="2"/>
        <a:buBlip>
          <a:blip r:embed="rId14"/>
        </a:buBlip>
        <a:tabLst>
          <a:tab pos="285750" algn="l"/>
        </a:tabLst>
        <a:defRPr sz="1400">
          <a:solidFill>
            <a:schemeClr val="tx1"/>
          </a:solidFill>
          <a:latin typeface="+mn-lt"/>
        </a:defRPr>
      </a:lvl4pPr>
      <a:lvl5pPr marL="2019300" indent="-228600" algn="l" defTabSz="630238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85750" algn="l"/>
        </a:tabLst>
        <a:defRPr sz="1400">
          <a:solidFill>
            <a:schemeClr val="tx1"/>
          </a:solidFill>
          <a:latin typeface="+mn-lt"/>
        </a:defRPr>
      </a:lvl5pPr>
      <a:lvl6pPr marL="2476500" indent="-228600" algn="l" defTabSz="630238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85750" algn="l"/>
        </a:tabLst>
        <a:defRPr sz="1400">
          <a:solidFill>
            <a:schemeClr val="tx1"/>
          </a:solidFill>
          <a:latin typeface="+mn-lt"/>
        </a:defRPr>
      </a:lvl6pPr>
      <a:lvl7pPr marL="2933700" indent="-228600" algn="l" defTabSz="630238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85750" algn="l"/>
        </a:tabLst>
        <a:defRPr sz="1400">
          <a:solidFill>
            <a:schemeClr val="tx1"/>
          </a:solidFill>
          <a:latin typeface="+mn-lt"/>
        </a:defRPr>
      </a:lvl7pPr>
      <a:lvl8pPr marL="3390900" indent="-228600" algn="l" defTabSz="630238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85750" algn="l"/>
        </a:tabLst>
        <a:defRPr sz="1400">
          <a:solidFill>
            <a:schemeClr val="tx1"/>
          </a:solidFill>
          <a:latin typeface="+mn-lt"/>
        </a:defRPr>
      </a:lvl8pPr>
      <a:lvl9pPr marL="3848100" indent="-228600" algn="l" defTabSz="630238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85750" algn="l"/>
        </a:tabLst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../../Daten/FH/jdk15-workshop/public%20interface%20Collection%20%3cE%3e%20extends%20Iterable%3cE%3e%20%7b%20%20%20%20int%20size();%20%20%20%20boolean%20isEmpty();%20%20%20%20boolean%20contains(Object%20o);%20%20%20%20Iterator%3cE%3e%20iterator();%20%20%20%20Object%5b%5d%20toArray();%20%20%20%20%3cT%3e%20T%5b%5d%20toArray(T%5b%5d%20ts);%20%20%20%20boolean%20add(E%20e);%20%20%20%20boolean%20remove(Object%20o);%20%20%20%20boolean%20containsAll(Collection%3c?%3e%20objects);%20%20%20%20boolean%20addAll(Collection%3c?%20extends%20E%3e%20es);%20%20%20%20boolean%20removeAll(Collection%3c?%3e%20objects);%20%20%20%20boolean%20retainAll(Collection%3c?%3e%20objects);%20%20%20%20void%20clear();%20%20%20%20boolean%20equals(Object%20o);%20%20%20%20int%20hashCode();%7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4650" y="1419225"/>
            <a:ext cx="8780463" cy="565150"/>
          </a:xfrm>
          <a:effectLst/>
        </p:spPr>
        <p:txBody>
          <a:bodyPr/>
          <a:lstStyle/>
          <a:p>
            <a:pPr algn="ctr"/>
            <a:r>
              <a:rPr lang="de-DE" dirty="0"/>
              <a:t>Programmieren 3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4650" y="2651125"/>
            <a:ext cx="8780463" cy="519113"/>
          </a:xfrm>
          <a:effectLst/>
        </p:spPr>
        <p:txBody>
          <a:bodyPr/>
          <a:lstStyle/>
          <a:p>
            <a:pPr algn="ctr"/>
            <a:r>
              <a:rPr lang="de-DE" sz="2800" b="1" dirty="0"/>
              <a:t>Kapitel </a:t>
            </a:r>
            <a:r>
              <a:rPr lang="de-DE" sz="2800" b="1" dirty="0" smtClean="0"/>
              <a:t>1: </a:t>
            </a:r>
            <a:r>
              <a:rPr lang="de-DE" sz="2800" b="1" dirty="0" err="1"/>
              <a:t>Generics</a:t>
            </a:r>
            <a:endParaRPr lang="de-DE" sz="2800" b="1" dirty="0"/>
          </a:p>
        </p:txBody>
      </p:sp>
      <p:sp>
        <p:nvSpPr>
          <p:cNvPr id="906244" name="Rectangle 4"/>
          <p:cNvSpPr>
            <a:spLocks noChangeArrowheads="1"/>
          </p:cNvSpPr>
          <p:nvPr/>
        </p:nvSpPr>
        <p:spPr bwMode="auto">
          <a:xfrm>
            <a:off x="3130951" y="3333750"/>
            <a:ext cx="5576887" cy="257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rgbClr val="6699FF"/>
              </a:buClr>
              <a:buFont typeface="Zapf Dingbats" charset="2"/>
              <a:buBlip>
                <a:blip r:embed="rId3"/>
              </a:buBlip>
            </a:pP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Beispiel</a:t>
            </a:r>
            <a:endParaRPr lang="en-US" sz="2000" dirty="0">
              <a:latin typeface="Arial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6699FF"/>
              </a:buClr>
              <a:buFont typeface="Zapf Dingbats" charset="2"/>
              <a:buBlip>
                <a:blip r:embed="rId3"/>
              </a:buBlip>
            </a:pP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</a:rPr>
              <a:t>Type-Erasure</a:t>
            </a:r>
            <a:endParaRPr lang="en-US" sz="2000" dirty="0">
              <a:latin typeface="Arial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6699FF"/>
              </a:buClr>
              <a:buFont typeface="Zapf Dingbats" charset="2"/>
              <a:buBlip>
                <a:blip r:embed="rId3"/>
              </a:buBlip>
            </a:pP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</a:rPr>
              <a:t>Typsystem</a:t>
            </a:r>
            <a:r>
              <a:rPr lang="en-US" sz="2000" dirty="0">
                <a:latin typeface="Arial" pitchFamily="34" charset="0"/>
              </a:rPr>
              <a:t> und </a:t>
            </a:r>
            <a:r>
              <a:rPr lang="en-US" sz="2000" dirty="0" err="1" smtClean="0">
                <a:latin typeface="Arial" pitchFamily="34" charset="0"/>
              </a:rPr>
              <a:t>Polymorphie</a:t>
            </a:r>
            <a:endParaRPr lang="en-US" sz="2000" dirty="0" smtClean="0">
              <a:latin typeface="Arial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6699FF"/>
              </a:buClr>
              <a:buFont typeface="Zapf Dingbats" charset="2"/>
              <a:buBlip>
                <a:blip r:embed="rId3"/>
              </a:buBlip>
            </a:pP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Generische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</a:rPr>
              <a:t>Methoden</a:t>
            </a:r>
            <a:endParaRPr lang="en-US" sz="2000" dirty="0">
              <a:latin typeface="Arial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6699FF"/>
              </a:buClr>
              <a:buFont typeface="Zapf Dingbats" charset="2"/>
              <a:buBlip>
                <a:blip r:embed="rId3"/>
              </a:buBlip>
            </a:pP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</a:rPr>
              <a:t>Bounds und Wildcards </a:t>
            </a:r>
            <a:endParaRPr lang="en-US" sz="2000" dirty="0">
              <a:latin typeface="Arial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6699FF"/>
              </a:buClr>
              <a:buFont typeface="Zapf Dingbats" charset="2"/>
              <a:buBlip>
                <a:blip r:embed="rId3"/>
              </a:buBlip>
            </a:pP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</a:rPr>
              <a:t>Einschränkungen</a:t>
            </a:r>
            <a:endParaRPr lang="de-DE" sz="20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Generics</a:t>
            </a:r>
            <a:r>
              <a:rPr lang="de-DE" b="1" dirty="0" smtClean="0"/>
              <a:t>  und Container-Klassen</a:t>
            </a:r>
            <a:endParaRPr lang="de-DE" b="1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538288"/>
            <a:ext cx="9204325" cy="4133850"/>
          </a:xfrm>
        </p:spPr>
        <p:txBody>
          <a:bodyPr/>
          <a:lstStyle/>
          <a:p>
            <a:r>
              <a:rPr lang="de-DE" dirty="0"/>
              <a:t>Containerklassen in JAVA 1.4 sind generisch benutzbar, aber nicht typsicher (enthalten nur Objekte).</a:t>
            </a:r>
          </a:p>
          <a:p>
            <a:r>
              <a:rPr lang="de-DE" dirty="0"/>
              <a:t>Der Programmierer ist für die Konsistenz (</a:t>
            </a:r>
            <a:r>
              <a:rPr lang="de-DE" dirty="0" err="1"/>
              <a:t>Casting</a:t>
            </a:r>
            <a:r>
              <a:rPr lang="de-DE" dirty="0"/>
              <a:t>) selbst verantwortlich.</a:t>
            </a:r>
            <a:endParaRPr lang="de-DE" sz="1800" dirty="0"/>
          </a:p>
        </p:txBody>
      </p:sp>
      <p:grpSp>
        <p:nvGrpSpPr>
          <p:cNvPr id="945156" name="Group 4"/>
          <p:cNvGrpSpPr>
            <a:grpSpLocks/>
          </p:cNvGrpSpPr>
          <p:nvPr/>
        </p:nvGrpSpPr>
        <p:grpSpPr bwMode="auto">
          <a:xfrm>
            <a:off x="4337050" y="2749550"/>
            <a:ext cx="2098675" cy="1433513"/>
            <a:chOff x="2100" y="2178"/>
            <a:chExt cx="1220" cy="903"/>
          </a:xfrm>
        </p:grpSpPr>
        <p:sp>
          <p:nvSpPr>
            <p:cNvPr id="945157" name="Rectangle 5"/>
            <p:cNvSpPr>
              <a:spLocks noChangeArrowheads="1"/>
            </p:cNvSpPr>
            <p:nvPr/>
          </p:nvSpPr>
          <p:spPr bwMode="auto">
            <a:xfrm>
              <a:off x="2148" y="2409"/>
              <a:ext cx="1008" cy="67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45158" name="Text Box 6"/>
            <p:cNvSpPr txBox="1">
              <a:spLocks noChangeArrowheads="1"/>
            </p:cNvSpPr>
            <p:nvPr/>
          </p:nvSpPr>
          <p:spPr bwMode="auto">
            <a:xfrm>
              <a:off x="2100" y="2178"/>
              <a:ext cx="1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buClrTx/>
                <a:buFontTx/>
                <a:buNone/>
              </a:pPr>
              <a:r>
                <a:rPr lang="de-DE" sz="1800">
                  <a:latin typeface="Arial" pitchFamily="34" charset="0"/>
                </a:rPr>
                <a:t>Container-Klasse</a:t>
              </a:r>
            </a:p>
          </p:txBody>
        </p:sp>
      </p:grpSp>
      <p:sp>
        <p:nvSpPr>
          <p:cNvPr id="945159" name="AutoShape 7"/>
          <p:cNvSpPr>
            <a:spLocks noChangeArrowheads="1"/>
          </p:cNvSpPr>
          <p:nvPr/>
        </p:nvSpPr>
        <p:spPr bwMode="auto">
          <a:xfrm>
            <a:off x="4667250" y="3344863"/>
            <a:ext cx="1238250" cy="6096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buClrTx/>
              <a:buFontTx/>
              <a:buNone/>
            </a:pPr>
            <a:r>
              <a:rPr lang="de-DE" sz="1800" b="1">
                <a:solidFill>
                  <a:schemeClr val="bg1"/>
                </a:solidFill>
                <a:latin typeface="Arial" pitchFamily="34" charset="0"/>
              </a:rPr>
              <a:t>Objekt</a:t>
            </a:r>
          </a:p>
        </p:txBody>
      </p:sp>
      <p:sp>
        <p:nvSpPr>
          <p:cNvPr id="945160" name="Rectangle 8"/>
          <p:cNvSpPr>
            <a:spLocks noChangeArrowheads="1"/>
          </p:cNvSpPr>
          <p:nvPr/>
        </p:nvSpPr>
        <p:spPr bwMode="auto">
          <a:xfrm>
            <a:off x="2090738" y="3421063"/>
            <a:ext cx="1155700" cy="533400"/>
          </a:xfrm>
          <a:prstGeom prst="rect">
            <a:avLst/>
          </a:prstGeom>
          <a:solidFill>
            <a:srgbClr val="CCCCFF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buClrTx/>
              <a:buFontTx/>
              <a:buNone/>
            </a:pPr>
            <a:r>
              <a:rPr lang="de-DE" sz="1800" b="1">
                <a:solidFill>
                  <a:srgbClr val="333399"/>
                </a:solidFill>
                <a:latin typeface="Arial" pitchFamily="34" charset="0"/>
              </a:rPr>
              <a:t>„Hello!“</a:t>
            </a:r>
            <a:endParaRPr lang="de-DE" sz="180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945161" name="Text Box 9"/>
          <p:cNvSpPr txBox="1">
            <a:spLocks noChangeArrowheads="1"/>
          </p:cNvSpPr>
          <p:nvPr/>
        </p:nvSpPr>
        <p:spPr bwMode="auto">
          <a:xfrm>
            <a:off x="3422650" y="3713163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800">
                <a:solidFill>
                  <a:srgbClr val="FF9933"/>
                </a:solidFill>
                <a:latin typeface="Arial" pitchFamily="34" charset="0"/>
              </a:rPr>
              <a:t>.</a:t>
            </a:r>
            <a:r>
              <a:rPr lang="de-DE" sz="1800">
                <a:solidFill>
                  <a:srgbClr val="FF0000"/>
                </a:solidFill>
                <a:latin typeface="Arial" pitchFamily="34" charset="0"/>
              </a:rPr>
              <a:t>add</a:t>
            </a:r>
          </a:p>
        </p:txBody>
      </p:sp>
      <p:sp>
        <p:nvSpPr>
          <p:cNvPr id="945162" name="Text Box 10"/>
          <p:cNvSpPr txBox="1">
            <a:spLocks noChangeArrowheads="1"/>
          </p:cNvSpPr>
          <p:nvPr/>
        </p:nvSpPr>
        <p:spPr bwMode="auto">
          <a:xfrm>
            <a:off x="6457950" y="36369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800">
                <a:solidFill>
                  <a:srgbClr val="FF9933"/>
                </a:solidFill>
                <a:latin typeface="Arial" pitchFamily="34" charset="0"/>
              </a:rPr>
              <a:t>.</a:t>
            </a:r>
            <a:r>
              <a:rPr lang="de-DE" sz="1800">
                <a:solidFill>
                  <a:srgbClr val="FF0000"/>
                </a:solidFill>
                <a:latin typeface="Arial" pitchFamily="34" charset="0"/>
              </a:rPr>
              <a:t>get</a:t>
            </a:r>
          </a:p>
        </p:txBody>
      </p:sp>
      <p:sp>
        <p:nvSpPr>
          <p:cNvPr id="945163" name="Text Box 11"/>
          <p:cNvSpPr txBox="1">
            <a:spLocks noChangeArrowheads="1"/>
          </p:cNvSpPr>
          <p:nvPr/>
        </p:nvSpPr>
        <p:spPr bwMode="auto">
          <a:xfrm>
            <a:off x="7286625" y="3076575"/>
            <a:ext cx="7032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6000" b="1">
                <a:solidFill>
                  <a:srgbClr val="FF0000"/>
                </a:solidFill>
                <a:latin typeface="Arial" pitchFamily="34" charset="0"/>
              </a:rPr>
              <a:t>?</a:t>
            </a:r>
          </a:p>
        </p:txBody>
      </p:sp>
      <p:sp>
        <p:nvSpPr>
          <p:cNvPr id="945164" name="Text Box 12"/>
          <p:cNvSpPr txBox="1">
            <a:spLocks noChangeArrowheads="1"/>
          </p:cNvSpPr>
          <p:nvPr/>
        </p:nvSpPr>
        <p:spPr bwMode="auto">
          <a:xfrm>
            <a:off x="1211263" y="4838700"/>
            <a:ext cx="773320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2000" b="1" dirty="0">
                <a:solidFill>
                  <a:schemeClr val="accent2"/>
                </a:solidFill>
                <a:latin typeface="Arial" pitchFamily="34" charset="0"/>
              </a:rPr>
              <a:t>Vorteil	   :</a:t>
            </a:r>
            <a:r>
              <a:rPr lang="de-DE" sz="2000" dirty="0">
                <a:latin typeface="Arial" pitchFamily="34" charset="0"/>
              </a:rPr>
              <a:t> </a:t>
            </a:r>
            <a:r>
              <a:rPr lang="de-DE" sz="2000" dirty="0" smtClean="0">
                <a:latin typeface="Arial" pitchFamily="34" charset="0"/>
              </a:rPr>
              <a:t>Code einfach </a:t>
            </a:r>
            <a:r>
              <a:rPr lang="de-DE" sz="2000" dirty="0">
                <a:latin typeface="Arial" pitchFamily="34" charset="0"/>
              </a:rPr>
              <a:t>zu programmieren</a:t>
            </a:r>
          </a:p>
          <a:p>
            <a:pPr eaLnBrk="1" hangingPunct="1">
              <a:buClrTx/>
              <a:buFontTx/>
              <a:buNone/>
            </a:pPr>
            <a:r>
              <a:rPr lang="de-DE" sz="2000" b="1" dirty="0">
                <a:solidFill>
                  <a:srgbClr val="FF0000"/>
                </a:solidFill>
                <a:latin typeface="Arial" pitchFamily="34" charset="0"/>
              </a:rPr>
              <a:t>Nachteil  :</a:t>
            </a:r>
            <a:r>
              <a:rPr lang="de-DE" sz="2000" dirty="0">
                <a:latin typeface="Arial" pitchFamily="34" charset="0"/>
              </a:rPr>
              <a:t> keine Typsicherheit zur Laufzeit</a:t>
            </a:r>
          </a:p>
          <a:p>
            <a:pPr eaLnBrk="1" hangingPunct="1">
              <a:buClrTx/>
              <a:buFontTx/>
              <a:buNone/>
            </a:pPr>
            <a:r>
              <a:rPr lang="de-DE" sz="2000" dirty="0">
                <a:latin typeface="Arial" pitchFamily="34" charset="0"/>
              </a:rPr>
              <a:t>Code nicht aussagekräftig (List von was?? Kunde, Konto, String ?)</a:t>
            </a:r>
          </a:p>
        </p:txBody>
      </p:sp>
      <p:sp>
        <p:nvSpPr>
          <p:cNvPr id="945165" name="Rectangle 13"/>
          <p:cNvSpPr>
            <a:spLocks noChangeArrowheads="1"/>
          </p:cNvSpPr>
          <p:nvPr/>
        </p:nvSpPr>
        <p:spPr bwMode="auto">
          <a:xfrm>
            <a:off x="1531938" y="2894013"/>
            <a:ext cx="942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800">
                <a:latin typeface="Arial" pitchFamily="34" charset="0"/>
              </a:rPr>
              <a:t>bisher:</a:t>
            </a:r>
          </a:p>
        </p:txBody>
      </p:sp>
      <p:sp>
        <p:nvSpPr>
          <p:cNvPr id="945166" name="Line 14"/>
          <p:cNvSpPr>
            <a:spLocks noChangeShapeType="1"/>
          </p:cNvSpPr>
          <p:nvPr/>
        </p:nvSpPr>
        <p:spPr bwMode="auto">
          <a:xfrm flipV="1">
            <a:off x="3352800" y="3657600"/>
            <a:ext cx="93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45167" name="Line 15"/>
          <p:cNvSpPr>
            <a:spLocks noChangeShapeType="1"/>
          </p:cNvSpPr>
          <p:nvPr/>
        </p:nvSpPr>
        <p:spPr bwMode="auto">
          <a:xfrm flipV="1">
            <a:off x="6324600" y="3606800"/>
            <a:ext cx="93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75 -0.00556 L 0.21042 -0.0055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45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945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4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5 0 " pathEditMode="relative" ptsTypes="AA">
                                      <p:cBhvr>
                                        <p:cTn id="32" dur="2000" fill="hold"/>
                                        <p:tgtEl>
                                          <p:spTgt spid="945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9" grpId="0" animBg="1"/>
      <p:bldP spid="945159" grpId="1" animBg="1"/>
      <p:bldP spid="945160" grpId="0" animBg="1"/>
      <p:bldP spid="945160" grpId="1" animBg="1"/>
      <p:bldP spid="945160" grpId="2" animBg="1"/>
      <p:bldP spid="945161" grpId="0"/>
      <p:bldP spid="945162" grpId="0"/>
      <p:bldP spid="945163" grpId="0"/>
      <p:bldP spid="9451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Generics</a:t>
            </a:r>
            <a:r>
              <a:rPr lang="de-DE" b="1" dirty="0"/>
              <a:t> </a:t>
            </a:r>
            <a:r>
              <a:rPr lang="de-DE" b="1" dirty="0" smtClean="0"/>
              <a:t>- </a:t>
            </a:r>
            <a:r>
              <a:rPr lang="de-DE" b="1" dirty="0"/>
              <a:t>Beispiel </a:t>
            </a:r>
            <a:r>
              <a:rPr lang="de-DE" b="1" dirty="0" err="1"/>
              <a:t>Stack</a:t>
            </a:r>
            <a:endParaRPr lang="de-DE" b="1" dirty="0"/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" y="882650"/>
            <a:ext cx="9594850" cy="54737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de-DE" sz="1600" b="1"/>
              <a:t>Implementierung bisher:</a:t>
            </a:r>
          </a:p>
        </p:txBody>
      </p:sp>
      <p:sp>
        <p:nvSpPr>
          <p:cNvPr id="947204" name="Text Box 4"/>
          <p:cNvSpPr txBox="1">
            <a:spLocks noChangeArrowheads="1"/>
          </p:cNvSpPr>
          <p:nvPr/>
        </p:nvSpPr>
        <p:spPr bwMode="auto">
          <a:xfrm>
            <a:off x="412750" y="2705100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de-DE" sz="1800">
              <a:latin typeface="Arial" pitchFamily="34" charset="0"/>
            </a:endParaRPr>
          </a:p>
        </p:txBody>
      </p:sp>
      <p:sp>
        <p:nvSpPr>
          <p:cNvPr id="947205" name="Text Box 5"/>
          <p:cNvSpPr txBox="1">
            <a:spLocks noChangeArrowheads="1"/>
          </p:cNvSpPr>
          <p:nvPr/>
        </p:nvSpPr>
        <p:spPr bwMode="auto">
          <a:xfrm>
            <a:off x="219075" y="1531938"/>
            <a:ext cx="4622800" cy="17446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200" b="1" dirty="0" err="1">
                <a:solidFill>
                  <a:srgbClr val="003300"/>
                </a:solidFill>
              </a:rPr>
              <a:t>class</a:t>
            </a:r>
            <a:r>
              <a:rPr lang="de-DE" sz="1200" b="1" dirty="0">
                <a:solidFill>
                  <a:srgbClr val="003300"/>
                </a:solidFill>
              </a:rPr>
              <a:t> </a:t>
            </a:r>
            <a:r>
              <a:rPr lang="de-DE" sz="1200" b="1" dirty="0" err="1">
                <a:solidFill>
                  <a:srgbClr val="003300"/>
                </a:solidFill>
              </a:rPr>
              <a:t>Stack</a:t>
            </a:r>
            <a:r>
              <a:rPr lang="de-DE" sz="1200" b="1" dirty="0">
                <a:solidFill>
                  <a:srgbClr val="003300"/>
                </a:solidFill>
              </a:rPr>
              <a:t> {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>
                <a:solidFill>
                  <a:srgbClr val="003300"/>
                </a:solidFill>
              </a:rPr>
              <a:t>   </a:t>
            </a:r>
            <a:r>
              <a:rPr lang="de-DE" sz="1200" b="1" dirty="0"/>
              <a:t>List</a:t>
            </a:r>
            <a:r>
              <a:rPr lang="de-DE" sz="1200" b="1" dirty="0">
                <a:solidFill>
                  <a:srgbClr val="003300"/>
                </a:solidFill>
              </a:rPr>
              <a:t> </a:t>
            </a:r>
            <a:r>
              <a:rPr lang="de-DE" sz="1200" b="1" dirty="0" err="1">
                <a:solidFill>
                  <a:srgbClr val="003300"/>
                </a:solidFill>
              </a:rPr>
              <a:t>data</a:t>
            </a:r>
            <a:r>
              <a:rPr lang="de-DE" sz="1200" b="1" dirty="0">
                <a:solidFill>
                  <a:srgbClr val="003300"/>
                </a:solidFill>
              </a:rPr>
              <a:t> = </a:t>
            </a:r>
            <a:r>
              <a:rPr lang="de-DE" sz="1200" b="1" dirty="0" err="1">
                <a:solidFill>
                  <a:srgbClr val="003300"/>
                </a:solidFill>
              </a:rPr>
              <a:t>new</a:t>
            </a:r>
            <a:r>
              <a:rPr lang="de-DE" sz="1200" b="1" dirty="0">
                <a:solidFill>
                  <a:srgbClr val="003300"/>
                </a:solidFill>
              </a:rPr>
              <a:t> ArrayList();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>
                <a:solidFill>
                  <a:srgbClr val="003300"/>
                </a:solidFill>
              </a:rPr>
              <a:t>   </a:t>
            </a:r>
            <a:r>
              <a:rPr lang="de-DE" sz="1200" b="1" dirty="0" err="1">
                <a:solidFill>
                  <a:srgbClr val="FF0000"/>
                </a:solidFill>
              </a:rPr>
              <a:t>Object</a:t>
            </a:r>
            <a:r>
              <a:rPr lang="de-DE" sz="1200" b="1" dirty="0">
                <a:solidFill>
                  <a:srgbClr val="003300"/>
                </a:solidFill>
              </a:rPr>
              <a:t> </a:t>
            </a:r>
            <a:r>
              <a:rPr lang="de-DE" sz="1200" b="1" dirty="0" err="1">
                <a:solidFill>
                  <a:srgbClr val="003300"/>
                </a:solidFill>
              </a:rPr>
              <a:t>pop</a:t>
            </a:r>
            <a:r>
              <a:rPr lang="de-DE" sz="1200" b="1" dirty="0">
                <a:solidFill>
                  <a:srgbClr val="003300"/>
                </a:solidFill>
              </a:rPr>
              <a:t>(){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>
                <a:solidFill>
                  <a:srgbClr val="003300"/>
                </a:solidFill>
              </a:rPr>
              <a:t>	</a:t>
            </a:r>
            <a:r>
              <a:rPr lang="de-DE" sz="1200" b="1" dirty="0" err="1">
                <a:solidFill>
                  <a:srgbClr val="003300"/>
                </a:solidFill>
              </a:rPr>
              <a:t>return</a:t>
            </a:r>
            <a:r>
              <a:rPr lang="de-DE" sz="1200" b="1" dirty="0">
                <a:solidFill>
                  <a:srgbClr val="003300"/>
                </a:solidFill>
              </a:rPr>
              <a:t> </a:t>
            </a:r>
            <a:r>
              <a:rPr lang="de-DE" sz="1200" b="1" dirty="0" err="1">
                <a:solidFill>
                  <a:srgbClr val="003300"/>
                </a:solidFill>
              </a:rPr>
              <a:t>data.remove</a:t>
            </a:r>
            <a:r>
              <a:rPr lang="de-DE" sz="1200" b="1" dirty="0">
                <a:solidFill>
                  <a:srgbClr val="003300"/>
                </a:solidFill>
              </a:rPr>
              <a:t>(</a:t>
            </a:r>
            <a:r>
              <a:rPr lang="de-DE" sz="1200" b="1" dirty="0" err="1">
                <a:solidFill>
                  <a:srgbClr val="003300"/>
                </a:solidFill>
              </a:rPr>
              <a:t>data.size</a:t>
            </a:r>
            <a:r>
              <a:rPr lang="de-DE" sz="1200" b="1" dirty="0">
                <a:solidFill>
                  <a:srgbClr val="003300"/>
                </a:solidFill>
              </a:rPr>
              <a:t> - 1);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>
                <a:solidFill>
                  <a:srgbClr val="003300"/>
                </a:solidFill>
              </a:rPr>
              <a:t>   }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>
                <a:solidFill>
                  <a:srgbClr val="003300"/>
                </a:solidFill>
              </a:rPr>
              <a:t>   </a:t>
            </a:r>
            <a:r>
              <a:rPr lang="de-DE" sz="1200" b="1" dirty="0" err="1">
                <a:solidFill>
                  <a:srgbClr val="003300"/>
                </a:solidFill>
              </a:rPr>
              <a:t>void</a:t>
            </a:r>
            <a:r>
              <a:rPr lang="de-DE" sz="1200" b="1" dirty="0">
                <a:solidFill>
                  <a:srgbClr val="003300"/>
                </a:solidFill>
              </a:rPr>
              <a:t> push (</a:t>
            </a:r>
            <a:r>
              <a:rPr lang="de-DE" sz="1200" b="1" dirty="0" err="1">
                <a:solidFill>
                  <a:srgbClr val="FF0000"/>
                </a:solidFill>
              </a:rPr>
              <a:t>Object</a:t>
            </a:r>
            <a:r>
              <a:rPr lang="de-DE" sz="1200" b="1" dirty="0">
                <a:solidFill>
                  <a:srgbClr val="003300"/>
                </a:solidFill>
              </a:rPr>
              <a:t> </a:t>
            </a:r>
            <a:r>
              <a:rPr lang="de-DE" sz="1200" b="1" dirty="0" err="1">
                <a:solidFill>
                  <a:srgbClr val="003300"/>
                </a:solidFill>
              </a:rPr>
              <a:t>element</a:t>
            </a:r>
            <a:r>
              <a:rPr lang="de-DE" sz="1200" b="1" dirty="0">
                <a:solidFill>
                  <a:srgbClr val="003300"/>
                </a:solidFill>
              </a:rPr>
              <a:t>){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>
                <a:solidFill>
                  <a:srgbClr val="003300"/>
                </a:solidFill>
              </a:rPr>
              <a:t>      data.add(</a:t>
            </a:r>
            <a:r>
              <a:rPr lang="de-DE" sz="1200" b="1" dirty="0" err="1">
                <a:solidFill>
                  <a:srgbClr val="003300"/>
                </a:solidFill>
              </a:rPr>
              <a:t>element</a:t>
            </a:r>
            <a:r>
              <a:rPr lang="de-DE" sz="1200" b="1" dirty="0">
                <a:solidFill>
                  <a:srgbClr val="003300"/>
                </a:solidFill>
              </a:rPr>
              <a:t>);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>
                <a:solidFill>
                  <a:srgbClr val="003300"/>
                </a:solidFill>
              </a:rPr>
              <a:t>   }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>
                <a:solidFill>
                  <a:srgbClr val="003300"/>
                </a:solidFill>
              </a:rPr>
              <a:t>}</a:t>
            </a:r>
            <a:endParaRPr lang="de-DE" sz="1200" dirty="0">
              <a:solidFill>
                <a:srgbClr val="003300"/>
              </a:solidFill>
            </a:endParaRPr>
          </a:p>
        </p:txBody>
      </p:sp>
      <p:sp>
        <p:nvSpPr>
          <p:cNvPr id="947206" name="Text Box 6"/>
          <p:cNvSpPr txBox="1">
            <a:spLocks noChangeArrowheads="1"/>
          </p:cNvSpPr>
          <p:nvPr/>
        </p:nvSpPr>
        <p:spPr bwMode="auto">
          <a:xfrm>
            <a:off x="4953000" y="1531938"/>
            <a:ext cx="4622800" cy="17446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200" b="1" dirty="0" err="1">
                <a:solidFill>
                  <a:srgbClr val="003300"/>
                </a:solidFill>
              </a:rPr>
              <a:t>class</a:t>
            </a:r>
            <a:r>
              <a:rPr lang="de-DE" sz="1200" b="1" dirty="0">
                <a:solidFill>
                  <a:srgbClr val="003300"/>
                </a:solidFill>
              </a:rPr>
              <a:t> </a:t>
            </a:r>
            <a:r>
              <a:rPr lang="de-DE" sz="1200" b="1" dirty="0" err="1"/>
              <a:t>Stack</a:t>
            </a:r>
            <a:r>
              <a:rPr lang="de-DE" sz="1200" b="1" dirty="0"/>
              <a:t>&lt;</a:t>
            </a:r>
            <a:r>
              <a:rPr lang="de-DE" sz="1200" b="1" dirty="0">
                <a:solidFill>
                  <a:schemeClr val="accent2"/>
                </a:solidFill>
              </a:rPr>
              <a:t>T</a:t>
            </a:r>
            <a:r>
              <a:rPr lang="de-DE" sz="1200" b="1" dirty="0">
                <a:solidFill>
                  <a:srgbClr val="003300"/>
                </a:solidFill>
              </a:rPr>
              <a:t>&gt; {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>
                <a:solidFill>
                  <a:srgbClr val="003300"/>
                </a:solidFill>
              </a:rPr>
              <a:t>   </a:t>
            </a:r>
            <a:r>
              <a:rPr lang="de-DE" sz="1200" b="1" dirty="0"/>
              <a:t>List&lt;</a:t>
            </a:r>
            <a:r>
              <a:rPr lang="de-DE" sz="1200" b="1" dirty="0">
                <a:solidFill>
                  <a:schemeClr val="accent2"/>
                </a:solidFill>
              </a:rPr>
              <a:t>T</a:t>
            </a:r>
            <a:r>
              <a:rPr lang="de-DE" sz="1200" b="1" dirty="0"/>
              <a:t>&gt;</a:t>
            </a:r>
            <a:r>
              <a:rPr lang="de-DE" sz="1200" b="1" dirty="0">
                <a:solidFill>
                  <a:srgbClr val="003300"/>
                </a:solidFill>
              </a:rPr>
              <a:t> </a:t>
            </a:r>
            <a:r>
              <a:rPr lang="de-DE" sz="1200" b="1" dirty="0" err="1">
                <a:solidFill>
                  <a:srgbClr val="003300"/>
                </a:solidFill>
              </a:rPr>
              <a:t>data</a:t>
            </a:r>
            <a:r>
              <a:rPr lang="de-DE" sz="1200" b="1" dirty="0">
                <a:solidFill>
                  <a:srgbClr val="003300"/>
                </a:solidFill>
              </a:rPr>
              <a:t> = </a:t>
            </a:r>
            <a:r>
              <a:rPr lang="de-DE" sz="1200" b="1" dirty="0" err="1">
                <a:solidFill>
                  <a:srgbClr val="003300"/>
                </a:solidFill>
              </a:rPr>
              <a:t>new</a:t>
            </a:r>
            <a:r>
              <a:rPr lang="de-DE" sz="1200" b="1" dirty="0">
                <a:solidFill>
                  <a:srgbClr val="003300"/>
                </a:solidFill>
              </a:rPr>
              <a:t> ArrayList&lt;</a:t>
            </a:r>
            <a:r>
              <a:rPr lang="de-DE" sz="1200" b="1" dirty="0">
                <a:solidFill>
                  <a:schemeClr val="accent2"/>
                </a:solidFill>
              </a:rPr>
              <a:t>T</a:t>
            </a:r>
            <a:r>
              <a:rPr lang="de-DE" sz="1200" b="1" dirty="0">
                <a:solidFill>
                  <a:srgbClr val="003300"/>
                </a:solidFill>
              </a:rPr>
              <a:t>&gt;();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>
                <a:solidFill>
                  <a:srgbClr val="003300"/>
                </a:solidFill>
              </a:rPr>
              <a:t>   </a:t>
            </a:r>
            <a:r>
              <a:rPr lang="de-DE" sz="1200" b="1" dirty="0">
                <a:solidFill>
                  <a:schemeClr val="accent2"/>
                </a:solidFill>
              </a:rPr>
              <a:t>T</a:t>
            </a:r>
            <a:r>
              <a:rPr lang="de-DE" sz="1200" b="1" dirty="0">
                <a:solidFill>
                  <a:srgbClr val="003300"/>
                </a:solidFill>
              </a:rPr>
              <a:t> </a:t>
            </a:r>
            <a:r>
              <a:rPr lang="de-DE" sz="1200" b="1" dirty="0" err="1">
                <a:solidFill>
                  <a:srgbClr val="003300"/>
                </a:solidFill>
              </a:rPr>
              <a:t>pop</a:t>
            </a:r>
            <a:r>
              <a:rPr lang="de-DE" sz="1200" b="1" dirty="0">
                <a:solidFill>
                  <a:srgbClr val="003300"/>
                </a:solidFill>
              </a:rPr>
              <a:t>(){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>
                <a:solidFill>
                  <a:srgbClr val="003300"/>
                </a:solidFill>
              </a:rPr>
              <a:t>	</a:t>
            </a:r>
            <a:r>
              <a:rPr lang="de-DE" sz="1200" b="1" dirty="0" err="1">
                <a:solidFill>
                  <a:srgbClr val="003300"/>
                </a:solidFill>
              </a:rPr>
              <a:t>return</a:t>
            </a:r>
            <a:r>
              <a:rPr lang="de-DE" sz="1200" b="1" dirty="0">
                <a:solidFill>
                  <a:srgbClr val="003300"/>
                </a:solidFill>
              </a:rPr>
              <a:t> </a:t>
            </a:r>
            <a:r>
              <a:rPr lang="de-DE" sz="1200" b="1" dirty="0" err="1">
                <a:solidFill>
                  <a:srgbClr val="003300"/>
                </a:solidFill>
              </a:rPr>
              <a:t>data.remove</a:t>
            </a:r>
            <a:r>
              <a:rPr lang="de-DE" sz="1200" b="1" dirty="0">
                <a:solidFill>
                  <a:srgbClr val="003300"/>
                </a:solidFill>
              </a:rPr>
              <a:t>(</a:t>
            </a:r>
            <a:r>
              <a:rPr lang="de-DE" sz="1200" b="1" dirty="0" err="1">
                <a:solidFill>
                  <a:srgbClr val="003300"/>
                </a:solidFill>
              </a:rPr>
              <a:t>data.size</a:t>
            </a:r>
            <a:r>
              <a:rPr lang="de-DE" sz="1200" b="1" dirty="0">
                <a:solidFill>
                  <a:srgbClr val="003300"/>
                </a:solidFill>
              </a:rPr>
              <a:t>() - 1);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>
                <a:solidFill>
                  <a:srgbClr val="003300"/>
                </a:solidFill>
              </a:rPr>
              <a:t>   }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>
                <a:solidFill>
                  <a:srgbClr val="003300"/>
                </a:solidFill>
              </a:rPr>
              <a:t>   </a:t>
            </a:r>
            <a:r>
              <a:rPr lang="de-DE" sz="1200" b="1" dirty="0" err="1">
                <a:solidFill>
                  <a:srgbClr val="003300"/>
                </a:solidFill>
              </a:rPr>
              <a:t>void</a:t>
            </a:r>
            <a:r>
              <a:rPr lang="de-DE" sz="1200" b="1" dirty="0">
                <a:solidFill>
                  <a:srgbClr val="003300"/>
                </a:solidFill>
              </a:rPr>
              <a:t> push (</a:t>
            </a:r>
            <a:r>
              <a:rPr lang="de-DE" sz="1200" b="1" dirty="0">
                <a:solidFill>
                  <a:schemeClr val="accent2"/>
                </a:solidFill>
              </a:rPr>
              <a:t>T</a:t>
            </a:r>
            <a:r>
              <a:rPr lang="de-DE" sz="1200" b="1" dirty="0">
                <a:solidFill>
                  <a:srgbClr val="003300"/>
                </a:solidFill>
              </a:rPr>
              <a:t> </a:t>
            </a:r>
            <a:r>
              <a:rPr lang="de-DE" sz="1200" b="1" dirty="0" err="1">
                <a:solidFill>
                  <a:srgbClr val="003300"/>
                </a:solidFill>
              </a:rPr>
              <a:t>element</a:t>
            </a:r>
            <a:r>
              <a:rPr lang="de-DE" sz="1200" b="1" dirty="0">
                <a:solidFill>
                  <a:srgbClr val="003300"/>
                </a:solidFill>
              </a:rPr>
              <a:t>){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>
                <a:solidFill>
                  <a:srgbClr val="003300"/>
                </a:solidFill>
              </a:rPr>
              <a:t>      data.add(</a:t>
            </a:r>
            <a:r>
              <a:rPr lang="de-DE" sz="1200" b="1" dirty="0" err="1">
                <a:solidFill>
                  <a:srgbClr val="003300"/>
                </a:solidFill>
              </a:rPr>
              <a:t>element</a:t>
            </a:r>
            <a:r>
              <a:rPr lang="de-DE" sz="1200" b="1" dirty="0">
                <a:solidFill>
                  <a:srgbClr val="003300"/>
                </a:solidFill>
              </a:rPr>
              <a:t>);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>
                <a:solidFill>
                  <a:srgbClr val="003300"/>
                </a:solidFill>
              </a:rPr>
              <a:t>   }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>
                <a:solidFill>
                  <a:srgbClr val="003300"/>
                </a:solidFill>
              </a:rPr>
              <a:t>}</a:t>
            </a:r>
            <a:endParaRPr lang="de-DE" sz="800" b="1" dirty="0">
              <a:solidFill>
                <a:srgbClr val="003300"/>
              </a:solidFill>
            </a:endParaRPr>
          </a:p>
        </p:txBody>
      </p:sp>
      <p:sp>
        <p:nvSpPr>
          <p:cNvPr id="947207" name="Text Box 7"/>
          <p:cNvSpPr txBox="1">
            <a:spLocks noChangeArrowheads="1"/>
          </p:cNvSpPr>
          <p:nvPr/>
        </p:nvSpPr>
        <p:spPr bwMode="auto">
          <a:xfrm>
            <a:off x="412750" y="4229100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de-DE" sz="1800">
              <a:latin typeface="Arial" pitchFamily="34" charset="0"/>
            </a:endParaRPr>
          </a:p>
        </p:txBody>
      </p:sp>
      <p:sp>
        <p:nvSpPr>
          <p:cNvPr id="947208" name="Text Box 8"/>
          <p:cNvSpPr txBox="1">
            <a:spLocks noChangeArrowheads="1"/>
          </p:cNvSpPr>
          <p:nvPr/>
        </p:nvSpPr>
        <p:spPr bwMode="auto">
          <a:xfrm>
            <a:off x="193675" y="3403600"/>
            <a:ext cx="4622800" cy="17446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200" b="1" dirty="0" err="1">
                <a:solidFill>
                  <a:srgbClr val="003300"/>
                </a:solidFill>
              </a:rPr>
              <a:t>class</a:t>
            </a:r>
            <a:r>
              <a:rPr lang="de-DE" sz="1200" b="1" dirty="0">
                <a:solidFill>
                  <a:srgbClr val="003300"/>
                </a:solidFill>
              </a:rPr>
              <a:t> </a:t>
            </a:r>
            <a:r>
              <a:rPr lang="de-DE" sz="1200" b="1" dirty="0" err="1">
                <a:solidFill>
                  <a:srgbClr val="003300"/>
                </a:solidFill>
              </a:rPr>
              <a:t>StackClient</a:t>
            </a:r>
            <a:r>
              <a:rPr lang="de-DE" sz="1200" b="1" dirty="0">
                <a:solidFill>
                  <a:srgbClr val="003300"/>
                </a:solidFill>
              </a:rPr>
              <a:t> {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>
                <a:solidFill>
                  <a:srgbClr val="003300"/>
                </a:solidFill>
              </a:rPr>
              <a:t>   </a:t>
            </a:r>
            <a:r>
              <a:rPr lang="de-DE" sz="1200" b="1" dirty="0" err="1">
                <a:solidFill>
                  <a:srgbClr val="003300"/>
                </a:solidFill>
              </a:rPr>
              <a:t>public</a:t>
            </a:r>
            <a:r>
              <a:rPr lang="de-DE" sz="1200" b="1" dirty="0">
                <a:solidFill>
                  <a:srgbClr val="003300"/>
                </a:solidFill>
              </a:rPr>
              <a:t> </a:t>
            </a:r>
            <a:r>
              <a:rPr lang="de-DE" sz="1200" b="1" dirty="0" err="1">
                <a:solidFill>
                  <a:srgbClr val="003300"/>
                </a:solidFill>
              </a:rPr>
              <a:t>static</a:t>
            </a:r>
            <a:r>
              <a:rPr lang="de-DE" sz="1200" b="1" dirty="0">
                <a:solidFill>
                  <a:srgbClr val="003300"/>
                </a:solidFill>
              </a:rPr>
              <a:t> </a:t>
            </a:r>
            <a:r>
              <a:rPr lang="de-DE" sz="1200" b="1" dirty="0" err="1">
                <a:solidFill>
                  <a:srgbClr val="003300"/>
                </a:solidFill>
              </a:rPr>
              <a:t>void</a:t>
            </a:r>
            <a:r>
              <a:rPr lang="de-DE" sz="1200" b="1" dirty="0">
                <a:solidFill>
                  <a:srgbClr val="003300"/>
                </a:solidFill>
              </a:rPr>
              <a:t> </a:t>
            </a:r>
            <a:r>
              <a:rPr lang="de-DE" sz="1200" b="1" dirty="0" err="1">
                <a:solidFill>
                  <a:srgbClr val="003300"/>
                </a:solidFill>
              </a:rPr>
              <a:t>main</a:t>
            </a:r>
            <a:r>
              <a:rPr lang="de-DE" sz="1200" b="1" dirty="0">
                <a:solidFill>
                  <a:srgbClr val="003300"/>
                </a:solidFill>
              </a:rPr>
              <a:t>(String[] </a:t>
            </a:r>
            <a:r>
              <a:rPr lang="de-DE" sz="1200" b="1" dirty="0" err="1">
                <a:solidFill>
                  <a:srgbClr val="003300"/>
                </a:solidFill>
              </a:rPr>
              <a:t>args</a:t>
            </a:r>
            <a:r>
              <a:rPr lang="de-DE" sz="1200" b="1" dirty="0">
                <a:solidFill>
                  <a:srgbClr val="003300"/>
                </a:solidFill>
              </a:rPr>
              <a:t>){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>
                <a:solidFill>
                  <a:srgbClr val="003300"/>
                </a:solidFill>
              </a:rPr>
              <a:t>       </a:t>
            </a:r>
            <a:r>
              <a:rPr lang="de-DE" sz="1200" b="1" dirty="0" err="1">
                <a:solidFill>
                  <a:srgbClr val="003300"/>
                </a:solidFill>
              </a:rPr>
              <a:t>Stack</a:t>
            </a:r>
            <a:r>
              <a:rPr lang="de-DE" sz="1200" b="1" dirty="0">
                <a:solidFill>
                  <a:srgbClr val="003300"/>
                </a:solidFill>
              </a:rPr>
              <a:t> </a:t>
            </a:r>
            <a:r>
              <a:rPr lang="de-DE" sz="1200" b="1" dirty="0" err="1">
                <a:solidFill>
                  <a:srgbClr val="003300"/>
                </a:solidFill>
              </a:rPr>
              <a:t>stack</a:t>
            </a:r>
            <a:r>
              <a:rPr lang="de-DE" sz="1200" b="1" dirty="0">
                <a:solidFill>
                  <a:srgbClr val="003300"/>
                </a:solidFill>
              </a:rPr>
              <a:t> = </a:t>
            </a:r>
            <a:r>
              <a:rPr lang="de-DE" sz="1200" b="1" dirty="0" err="1">
                <a:solidFill>
                  <a:srgbClr val="003300"/>
                </a:solidFill>
              </a:rPr>
              <a:t>new</a:t>
            </a:r>
            <a:r>
              <a:rPr lang="de-DE" sz="1200" b="1" dirty="0">
                <a:solidFill>
                  <a:srgbClr val="003300"/>
                </a:solidFill>
              </a:rPr>
              <a:t> </a:t>
            </a:r>
            <a:r>
              <a:rPr lang="de-DE" sz="1200" b="1" dirty="0" err="1">
                <a:solidFill>
                  <a:srgbClr val="003300"/>
                </a:solidFill>
              </a:rPr>
              <a:t>Stack</a:t>
            </a:r>
            <a:r>
              <a:rPr lang="de-DE" sz="1200" b="1" dirty="0">
                <a:solidFill>
                  <a:srgbClr val="003300"/>
                </a:solidFill>
              </a:rPr>
              <a:t>();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>
                <a:solidFill>
                  <a:srgbClr val="003300"/>
                </a:solidFill>
              </a:rPr>
              <a:t>	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>
                <a:solidFill>
                  <a:srgbClr val="003300"/>
                </a:solidFill>
              </a:rPr>
              <a:t>       </a:t>
            </a:r>
            <a:r>
              <a:rPr lang="de-DE" sz="1200" b="1" dirty="0" err="1">
                <a:solidFill>
                  <a:srgbClr val="003300"/>
                </a:solidFill>
              </a:rPr>
              <a:t>stack.push</a:t>
            </a:r>
            <a:r>
              <a:rPr lang="de-DE" sz="1200" b="1" dirty="0">
                <a:solidFill>
                  <a:srgbClr val="003300"/>
                </a:solidFill>
              </a:rPr>
              <a:t>(„</a:t>
            </a:r>
            <a:r>
              <a:rPr lang="de-DE" sz="1200" b="1" dirty="0" err="1">
                <a:solidFill>
                  <a:srgbClr val="003300"/>
                </a:solidFill>
              </a:rPr>
              <a:t>abc</a:t>
            </a:r>
            <a:r>
              <a:rPr lang="de-DE" sz="1200" b="1" dirty="0">
                <a:solidFill>
                  <a:srgbClr val="003300"/>
                </a:solidFill>
              </a:rPr>
              <a:t>“);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>
                <a:solidFill>
                  <a:srgbClr val="003300"/>
                </a:solidFill>
              </a:rPr>
              <a:t>       </a:t>
            </a:r>
            <a:r>
              <a:rPr lang="de-DE" sz="1200" b="1" dirty="0">
                <a:solidFill>
                  <a:srgbClr val="FF0000"/>
                </a:solidFill>
              </a:rPr>
              <a:t>String s = (String) </a:t>
            </a:r>
            <a:r>
              <a:rPr lang="de-DE" sz="1200" b="1" dirty="0" err="1">
                <a:solidFill>
                  <a:srgbClr val="FF0000"/>
                </a:solidFill>
              </a:rPr>
              <a:t>stack.pop</a:t>
            </a:r>
            <a:r>
              <a:rPr lang="de-DE" sz="1200" b="1" dirty="0">
                <a:solidFill>
                  <a:srgbClr val="FF0000"/>
                </a:solidFill>
              </a:rPr>
              <a:t>();</a:t>
            </a:r>
            <a:r>
              <a:rPr lang="de-DE" sz="1200" b="1" dirty="0">
                <a:solidFill>
                  <a:srgbClr val="003300"/>
                </a:solidFill>
              </a:rPr>
              <a:t> 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>
                <a:solidFill>
                  <a:srgbClr val="003300"/>
                </a:solidFill>
              </a:rPr>
              <a:t>      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>
                <a:solidFill>
                  <a:srgbClr val="003300"/>
                </a:solidFill>
              </a:rPr>
              <a:t>   }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>
                <a:solidFill>
                  <a:srgbClr val="003300"/>
                </a:solidFill>
              </a:rPr>
              <a:t>}</a:t>
            </a:r>
            <a:endParaRPr lang="de-DE" sz="1000" b="1" dirty="0"/>
          </a:p>
        </p:txBody>
      </p:sp>
      <p:sp>
        <p:nvSpPr>
          <p:cNvPr id="947209" name="Rectangle 9"/>
          <p:cNvSpPr>
            <a:spLocks noChangeArrowheads="1"/>
          </p:cNvSpPr>
          <p:nvPr/>
        </p:nvSpPr>
        <p:spPr bwMode="auto">
          <a:xfrm>
            <a:off x="5734050" y="869950"/>
            <a:ext cx="6551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defTabSz="630238">
              <a:spcBef>
                <a:spcPct val="100000"/>
              </a:spcBef>
              <a:buClr>
                <a:srgbClr val="00337F"/>
              </a:buClr>
              <a:buSzPct val="150000"/>
              <a:tabLst>
                <a:tab pos="285750" algn="l"/>
              </a:tabLst>
            </a:pPr>
            <a:r>
              <a:rPr lang="de-DE" b="1">
                <a:solidFill>
                  <a:srgbClr val="000000"/>
                </a:solidFill>
                <a:latin typeface="Arial" pitchFamily="34" charset="0"/>
              </a:rPr>
              <a:t>mit </a:t>
            </a:r>
            <a:r>
              <a:rPr lang="de-DE" b="1">
                <a:solidFill>
                  <a:srgbClr val="333399"/>
                </a:solidFill>
                <a:latin typeface="Arial" pitchFamily="34" charset="0"/>
              </a:rPr>
              <a:t>Generics</a:t>
            </a:r>
            <a:r>
              <a:rPr lang="de-DE" b="1">
                <a:solidFill>
                  <a:srgbClr val="000000"/>
                </a:solidFill>
                <a:latin typeface="Arial" pitchFamily="34" charset="0"/>
              </a:rPr>
              <a:t>:</a:t>
            </a:r>
          </a:p>
        </p:txBody>
      </p:sp>
      <p:sp>
        <p:nvSpPr>
          <p:cNvPr id="947210" name="Rectangle 10"/>
          <p:cNvSpPr>
            <a:spLocks noChangeArrowheads="1"/>
          </p:cNvSpPr>
          <p:nvPr/>
        </p:nvSpPr>
        <p:spPr bwMode="auto">
          <a:xfrm>
            <a:off x="974725" y="5491163"/>
            <a:ext cx="2641600" cy="6858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buClrTx/>
              <a:buFontTx/>
              <a:buNone/>
            </a:pPr>
            <a:r>
              <a:rPr lang="de-DE" sz="1800" dirty="0">
                <a:solidFill>
                  <a:srgbClr val="003300"/>
                </a:solidFill>
                <a:latin typeface="Arial" pitchFamily="34" charset="0"/>
              </a:rPr>
              <a:t>Typüberprüfung zur</a:t>
            </a:r>
          </a:p>
          <a:p>
            <a:pPr algn="ctr" eaLnBrk="1" hangingPunct="1">
              <a:buClrTx/>
              <a:buFontTx/>
              <a:buNone/>
            </a:pPr>
            <a:r>
              <a:rPr lang="de-DE" sz="1800" b="1" dirty="0">
                <a:solidFill>
                  <a:srgbClr val="FF0000"/>
                </a:solidFill>
                <a:latin typeface="Arial" pitchFamily="34" charset="0"/>
              </a:rPr>
              <a:t>Laufzeit</a:t>
            </a:r>
          </a:p>
        </p:txBody>
      </p:sp>
      <p:sp>
        <p:nvSpPr>
          <p:cNvPr id="947211" name="Rectangle 11"/>
          <p:cNvSpPr>
            <a:spLocks noChangeArrowheads="1"/>
          </p:cNvSpPr>
          <p:nvPr/>
        </p:nvSpPr>
        <p:spPr bwMode="auto">
          <a:xfrm>
            <a:off x="5888038" y="5454650"/>
            <a:ext cx="2641600" cy="685800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buClrTx/>
              <a:buFontTx/>
              <a:buNone/>
            </a:pPr>
            <a:r>
              <a:rPr lang="de-DE" sz="1800" dirty="0">
                <a:solidFill>
                  <a:srgbClr val="003300"/>
                </a:solidFill>
                <a:latin typeface="Arial" pitchFamily="34" charset="0"/>
              </a:rPr>
              <a:t>Typüberprüfung zur</a:t>
            </a:r>
          </a:p>
          <a:p>
            <a:pPr algn="ctr" eaLnBrk="1" hangingPunct="1">
              <a:buClrTx/>
              <a:buFontTx/>
              <a:buNone/>
            </a:pPr>
            <a:r>
              <a:rPr lang="de-DE" sz="1800" b="1" dirty="0">
                <a:solidFill>
                  <a:srgbClr val="008000"/>
                </a:solidFill>
                <a:latin typeface="Arial" pitchFamily="34" charset="0"/>
              </a:rPr>
              <a:t>Übersetzungszeit</a:t>
            </a:r>
          </a:p>
        </p:txBody>
      </p:sp>
      <p:sp>
        <p:nvSpPr>
          <p:cNvPr id="947212" name="AutoShape 12"/>
          <p:cNvSpPr>
            <a:spLocks noChangeArrowheads="1"/>
          </p:cNvSpPr>
          <p:nvPr/>
        </p:nvSpPr>
        <p:spPr bwMode="auto">
          <a:xfrm flipH="1">
            <a:off x="3627438" y="5491163"/>
            <a:ext cx="825500" cy="533400"/>
          </a:xfrm>
          <a:prstGeom prst="lightningBol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47213" name="Text Box 13"/>
          <p:cNvSpPr txBox="1">
            <a:spLocks noChangeArrowheads="1"/>
          </p:cNvSpPr>
          <p:nvPr/>
        </p:nvSpPr>
        <p:spPr bwMode="auto">
          <a:xfrm>
            <a:off x="8540750" y="5276850"/>
            <a:ext cx="330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de-DE" sz="6000" b="1">
                <a:solidFill>
                  <a:srgbClr val="008000"/>
                </a:solidFill>
                <a:latin typeface="Arial" pitchFamily="34" charset="0"/>
              </a:rPr>
              <a:t>!</a:t>
            </a:r>
          </a:p>
        </p:txBody>
      </p:sp>
      <p:sp>
        <p:nvSpPr>
          <p:cNvPr id="947214" name="Text Box 14"/>
          <p:cNvSpPr txBox="1">
            <a:spLocks noChangeArrowheads="1"/>
          </p:cNvSpPr>
          <p:nvPr/>
        </p:nvSpPr>
        <p:spPr bwMode="auto">
          <a:xfrm>
            <a:off x="4953000" y="3403600"/>
            <a:ext cx="4622800" cy="17446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200" b="1" dirty="0" err="1">
                <a:solidFill>
                  <a:srgbClr val="003300"/>
                </a:solidFill>
              </a:rPr>
              <a:t>class</a:t>
            </a:r>
            <a:r>
              <a:rPr lang="de-DE" sz="1200" b="1" dirty="0">
                <a:solidFill>
                  <a:srgbClr val="003300"/>
                </a:solidFill>
              </a:rPr>
              <a:t> </a:t>
            </a:r>
            <a:r>
              <a:rPr lang="de-DE" sz="1200" b="1" dirty="0" err="1">
                <a:solidFill>
                  <a:srgbClr val="003300"/>
                </a:solidFill>
              </a:rPr>
              <a:t>StackClient</a:t>
            </a:r>
            <a:r>
              <a:rPr lang="de-DE" sz="1200" b="1" dirty="0">
                <a:solidFill>
                  <a:srgbClr val="003300"/>
                </a:solidFill>
              </a:rPr>
              <a:t> {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>
                <a:solidFill>
                  <a:srgbClr val="003300"/>
                </a:solidFill>
              </a:rPr>
              <a:t>   </a:t>
            </a:r>
            <a:r>
              <a:rPr lang="de-DE" sz="1200" b="1" dirty="0" err="1">
                <a:solidFill>
                  <a:srgbClr val="003300"/>
                </a:solidFill>
              </a:rPr>
              <a:t>public</a:t>
            </a:r>
            <a:r>
              <a:rPr lang="de-DE" sz="1200" b="1" dirty="0">
                <a:solidFill>
                  <a:srgbClr val="003300"/>
                </a:solidFill>
              </a:rPr>
              <a:t> </a:t>
            </a:r>
            <a:r>
              <a:rPr lang="de-DE" sz="1200" b="1" dirty="0" err="1">
                <a:solidFill>
                  <a:srgbClr val="003300"/>
                </a:solidFill>
              </a:rPr>
              <a:t>static</a:t>
            </a:r>
            <a:r>
              <a:rPr lang="de-DE" sz="1200" b="1" dirty="0">
                <a:solidFill>
                  <a:srgbClr val="003300"/>
                </a:solidFill>
              </a:rPr>
              <a:t> </a:t>
            </a:r>
            <a:r>
              <a:rPr lang="de-DE" sz="1200" b="1" dirty="0" err="1">
                <a:solidFill>
                  <a:srgbClr val="003300"/>
                </a:solidFill>
              </a:rPr>
              <a:t>void</a:t>
            </a:r>
            <a:r>
              <a:rPr lang="de-DE" sz="1200" b="1" dirty="0">
                <a:solidFill>
                  <a:srgbClr val="003300"/>
                </a:solidFill>
              </a:rPr>
              <a:t> </a:t>
            </a:r>
            <a:r>
              <a:rPr lang="de-DE" sz="1200" b="1" dirty="0" err="1">
                <a:solidFill>
                  <a:srgbClr val="003300"/>
                </a:solidFill>
              </a:rPr>
              <a:t>main</a:t>
            </a:r>
            <a:r>
              <a:rPr lang="de-DE" sz="1200" b="1" dirty="0">
                <a:solidFill>
                  <a:srgbClr val="003300"/>
                </a:solidFill>
              </a:rPr>
              <a:t>(String[] </a:t>
            </a:r>
            <a:r>
              <a:rPr lang="de-DE" sz="1200" b="1" dirty="0" err="1">
                <a:solidFill>
                  <a:srgbClr val="003300"/>
                </a:solidFill>
              </a:rPr>
              <a:t>args</a:t>
            </a:r>
            <a:r>
              <a:rPr lang="de-DE" sz="1200" b="1" dirty="0">
                <a:solidFill>
                  <a:srgbClr val="003300"/>
                </a:solidFill>
              </a:rPr>
              <a:t>){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>
                <a:solidFill>
                  <a:srgbClr val="003300"/>
                </a:solidFill>
              </a:rPr>
              <a:t>       </a:t>
            </a:r>
            <a:r>
              <a:rPr lang="de-DE" sz="1200" b="1" dirty="0" err="1">
                <a:solidFill>
                  <a:srgbClr val="003300"/>
                </a:solidFill>
              </a:rPr>
              <a:t>Stack</a:t>
            </a:r>
            <a:r>
              <a:rPr lang="de-DE" sz="1200" b="1" dirty="0">
                <a:solidFill>
                  <a:srgbClr val="003300"/>
                </a:solidFill>
              </a:rPr>
              <a:t>&lt;String&gt; </a:t>
            </a:r>
            <a:r>
              <a:rPr lang="de-DE" sz="1200" b="1" dirty="0" err="1">
                <a:solidFill>
                  <a:srgbClr val="003300"/>
                </a:solidFill>
              </a:rPr>
              <a:t>stack</a:t>
            </a:r>
            <a:r>
              <a:rPr lang="de-DE" sz="1200" b="1" dirty="0">
                <a:solidFill>
                  <a:srgbClr val="003300"/>
                </a:solidFill>
              </a:rPr>
              <a:t> = 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>
                <a:solidFill>
                  <a:srgbClr val="003300"/>
                </a:solidFill>
              </a:rPr>
              <a:t>                       </a:t>
            </a:r>
            <a:r>
              <a:rPr lang="de-DE" sz="1200" b="1" dirty="0" err="1">
                <a:solidFill>
                  <a:srgbClr val="003300"/>
                </a:solidFill>
              </a:rPr>
              <a:t>new</a:t>
            </a:r>
            <a:r>
              <a:rPr lang="de-DE" sz="1200" b="1" dirty="0">
                <a:solidFill>
                  <a:srgbClr val="003300"/>
                </a:solidFill>
              </a:rPr>
              <a:t> </a:t>
            </a:r>
            <a:r>
              <a:rPr lang="de-DE" sz="1200" b="1" dirty="0" err="1">
                <a:solidFill>
                  <a:srgbClr val="003300"/>
                </a:solidFill>
              </a:rPr>
              <a:t>Stack</a:t>
            </a:r>
            <a:r>
              <a:rPr lang="de-DE" sz="1200" b="1" dirty="0">
                <a:solidFill>
                  <a:srgbClr val="003300"/>
                </a:solidFill>
              </a:rPr>
              <a:t>&lt;String&gt;();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>
                <a:solidFill>
                  <a:srgbClr val="003300"/>
                </a:solidFill>
              </a:rPr>
              <a:t>       </a:t>
            </a:r>
            <a:r>
              <a:rPr lang="de-DE" sz="1200" b="1" dirty="0" err="1">
                <a:solidFill>
                  <a:srgbClr val="003300"/>
                </a:solidFill>
              </a:rPr>
              <a:t>stack.push</a:t>
            </a:r>
            <a:r>
              <a:rPr lang="de-DE" sz="1200" b="1" dirty="0">
                <a:solidFill>
                  <a:srgbClr val="003300"/>
                </a:solidFill>
              </a:rPr>
              <a:t>(„</a:t>
            </a:r>
            <a:r>
              <a:rPr lang="de-DE" sz="1200" b="1" dirty="0" err="1">
                <a:solidFill>
                  <a:srgbClr val="003300"/>
                </a:solidFill>
              </a:rPr>
              <a:t>abc</a:t>
            </a:r>
            <a:r>
              <a:rPr lang="de-DE" sz="1200" b="1" dirty="0">
                <a:solidFill>
                  <a:srgbClr val="003300"/>
                </a:solidFill>
              </a:rPr>
              <a:t>“);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>
                <a:solidFill>
                  <a:srgbClr val="006600"/>
                </a:solidFill>
              </a:rPr>
              <a:t>       </a:t>
            </a:r>
            <a:r>
              <a:rPr lang="de-DE" sz="1200" b="1" dirty="0">
                <a:solidFill>
                  <a:schemeClr val="accent2"/>
                </a:solidFill>
              </a:rPr>
              <a:t>String s = </a:t>
            </a:r>
            <a:r>
              <a:rPr lang="de-DE" sz="1200" b="1" dirty="0" err="1">
                <a:solidFill>
                  <a:schemeClr val="accent2"/>
                </a:solidFill>
              </a:rPr>
              <a:t>stack.pop</a:t>
            </a:r>
            <a:r>
              <a:rPr lang="de-DE" sz="1200" b="1" dirty="0">
                <a:solidFill>
                  <a:schemeClr val="accent2"/>
                </a:solidFill>
              </a:rPr>
              <a:t>();</a:t>
            </a:r>
            <a:r>
              <a:rPr lang="de-DE" sz="1200" b="1" dirty="0">
                <a:solidFill>
                  <a:srgbClr val="003300"/>
                </a:solidFill>
              </a:rPr>
              <a:t>       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>
                <a:solidFill>
                  <a:srgbClr val="003300"/>
                </a:solidFill>
              </a:rPr>
              <a:t> 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>
                <a:solidFill>
                  <a:srgbClr val="003300"/>
                </a:solidFill>
              </a:rPr>
              <a:t>   }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>
                <a:solidFill>
                  <a:srgbClr val="003300"/>
                </a:solidFill>
              </a:rPr>
              <a:t>}</a:t>
            </a:r>
            <a:endParaRPr lang="de-DE" sz="1000" b="1" dirty="0"/>
          </a:p>
        </p:txBody>
      </p:sp>
      <p:sp>
        <p:nvSpPr>
          <p:cNvPr id="947215" name="Text Box 15"/>
          <p:cNvSpPr txBox="1">
            <a:spLocks noChangeArrowheads="1"/>
          </p:cNvSpPr>
          <p:nvPr/>
        </p:nvSpPr>
        <p:spPr bwMode="auto">
          <a:xfrm>
            <a:off x="2778125" y="3106738"/>
            <a:ext cx="1755775" cy="428625"/>
          </a:xfrm>
          <a:prstGeom prst="rect">
            <a:avLst/>
          </a:prstGeom>
          <a:solidFill>
            <a:srgbClr val="EAEAE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buClrTx/>
              <a:buFontTx/>
              <a:buNone/>
            </a:pPr>
            <a:r>
              <a:rPr lang="de-DE" sz="1400" b="1">
                <a:solidFill>
                  <a:srgbClr val="FF0000"/>
                </a:solidFill>
                <a:latin typeface="Arial" pitchFamily="34" charset="0"/>
              </a:rPr>
              <a:t>ClassCastException</a:t>
            </a:r>
            <a:r>
              <a:rPr lang="de-DE" sz="1400">
                <a:latin typeface="Arial" pitchFamily="34" charset="0"/>
              </a:rPr>
              <a:t> </a:t>
            </a:r>
            <a:br>
              <a:rPr lang="de-DE" sz="1400">
                <a:latin typeface="Arial" pitchFamily="34" charset="0"/>
              </a:rPr>
            </a:br>
            <a:r>
              <a:rPr lang="de-DE" sz="1400">
                <a:latin typeface="Arial" pitchFamily="34" charset="0"/>
              </a:rPr>
              <a:t>zur Laufzeit!</a:t>
            </a:r>
          </a:p>
        </p:txBody>
      </p:sp>
      <p:sp>
        <p:nvSpPr>
          <p:cNvPr id="947216" name="Text Box 16"/>
          <p:cNvSpPr txBox="1">
            <a:spLocks noChangeArrowheads="1"/>
          </p:cNvSpPr>
          <p:nvPr/>
        </p:nvSpPr>
        <p:spPr bwMode="auto">
          <a:xfrm>
            <a:off x="7732713" y="3052763"/>
            <a:ext cx="1717675" cy="428625"/>
          </a:xfrm>
          <a:prstGeom prst="rect">
            <a:avLst/>
          </a:prstGeom>
          <a:solidFill>
            <a:srgbClr val="EAEAE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buClrTx/>
              <a:buFontTx/>
              <a:buNone/>
            </a:pPr>
            <a:r>
              <a:rPr lang="de-DE" sz="1400">
                <a:latin typeface="Arial" pitchFamily="34" charset="0"/>
              </a:rPr>
              <a:t>Compiler-Fehler </a:t>
            </a:r>
            <a:br>
              <a:rPr lang="de-DE" sz="1400">
                <a:latin typeface="Arial" pitchFamily="34" charset="0"/>
              </a:rPr>
            </a:br>
            <a:r>
              <a:rPr lang="de-DE" sz="1400">
                <a:latin typeface="Arial" pitchFamily="34" charset="0"/>
              </a:rPr>
              <a:t>zur Übersetzungszeit!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47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7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47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7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47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47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47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47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47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47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5" grpId="0" animBg="1"/>
      <p:bldP spid="947206" grpId="0" animBg="1"/>
      <p:bldP spid="947208" grpId="0" animBg="1"/>
      <p:bldP spid="947209" grpId="0"/>
      <p:bldP spid="947210" grpId="0" animBg="1"/>
      <p:bldP spid="947211" grpId="0" animBg="1"/>
      <p:bldP spid="947212" grpId="0" animBg="1"/>
      <p:bldP spid="947213" grpId="0"/>
      <p:bldP spid="947214" grpId="0" animBg="1"/>
      <p:bldP spid="947215" grpId="0" animBg="1"/>
      <p:bldP spid="9472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7300913" cy="427037"/>
          </a:xfrm>
        </p:spPr>
        <p:txBody>
          <a:bodyPr/>
          <a:lstStyle/>
          <a:p>
            <a:r>
              <a:rPr lang="de-DE" b="1" dirty="0" smtClean="0"/>
              <a:t>Begriffsdefinitionen </a:t>
            </a:r>
            <a:r>
              <a:rPr lang="de-DE" b="1" dirty="0"/>
              <a:t>für </a:t>
            </a:r>
            <a:r>
              <a:rPr lang="de-DE" b="1" dirty="0" err="1"/>
              <a:t>Generics</a:t>
            </a:r>
            <a:endParaRPr lang="de-DE" b="1" dirty="0"/>
          </a:p>
        </p:txBody>
      </p:sp>
      <p:sp>
        <p:nvSpPr>
          <p:cNvPr id="97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204913"/>
            <a:ext cx="8382000" cy="4776787"/>
          </a:xfrm>
        </p:spPr>
        <p:txBody>
          <a:bodyPr/>
          <a:lstStyle/>
          <a:p>
            <a:r>
              <a:rPr lang="de-DE" b="1" i="1" dirty="0"/>
              <a:t>Typ-Variable</a:t>
            </a:r>
          </a:p>
          <a:p>
            <a:pPr lvl="1"/>
            <a:r>
              <a:rPr lang="de-DE" dirty="0"/>
              <a:t>Platzhalter für einen konkreten Typen</a:t>
            </a:r>
            <a:br>
              <a:rPr lang="de-DE" dirty="0"/>
            </a:br>
            <a:r>
              <a:rPr lang="de-DE" dirty="0" smtClean="0"/>
              <a:t>Beispiele: </a:t>
            </a:r>
            <a:r>
              <a:rPr lang="de-DE" b="1" dirty="0" err="1">
                <a:latin typeface="Courier New" pitchFamily="49" charset="0"/>
              </a:rPr>
              <a:t>class</a:t>
            </a:r>
            <a:r>
              <a:rPr lang="de-DE" b="1" dirty="0">
                <a:latin typeface="Courier New" pitchFamily="49" charset="0"/>
              </a:rPr>
              <a:t> </a:t>
            </a:r>
            <a:r>
              <a:rPr lang="de-DE" b="1" dirty="0" err="1">
                <a:latin typeface="Courier New" pitchFamily="49" charset="0"/>
              </a:rPr>
              <a:t>Stack</a:t>
            </a:r>
            <a:r>
              <a:rPr lang="de-DE" b="1" dirty="0">
                <a:latin typeface="Courier New" pitchFamily="49" charset="0"/>
              </a:rPr>
              <a:t>&lt;</a:t>
            </a:r>
            <a:r>
              <a:rPr lang="de-DE" b="1" dirty="0">
                <a:solidFill>
                  <a:schemeClr val="accent2"/>
                </a:solidFill>
                <a:latin typeface="Courier New" pitchFamily="49" charset="0"/>
              </a:rPr>
              <a:t>T</a:t>
            </a:r>
            <a:r>
              <a:rPr lang="de-DE" b="1" dirty="0" smtClean="0">
                <a:latin typeface="Courier New" pitchFamily="49" charset="0"/>
              </a:rPr>
              <a:t>&gt;, </a:t>
            </a:r>
            <a:r>
              <a:rPr lang="de-DE" b="1" dirty="0" err="1" smtClean="0">
                <a:latin typeface="Courier New" pitchFamily="49" charset="0"/>
              </a:rPr>
              <a:t>class</a:t>
            </a:r>
            <a:r>
              <a:rPr lang="de-DE" b="1" dirty="0" smtClean="0">
                <a:latin typeface="Courier New" pitchFamily="49" charset="0"/>
              </a:rPr>
              <a:t> Pair&lt;K,V&gt; </a:t>
            </a:r>
            <a:endParaRPr lang="de-DE" b="1" dirty="0">
              <a:latin typeface="Courier New" pitchFamily="49" charset="0"/>
            </a:endParaRPr>
          </a:p>
          <a:p>
            <a:r>
              <a:rPr lang="de-DE" b="1" i="1" dirty="0"/>
              <a:t>Generischer Typ</a:t>
            </a:r>
          </a:p>
          <a:p>
            <a:pPr lvl="1"/>
            <a:r>
              <a:rPr lang="de-DE" dirty="0"/>
              <a:t>Klasse oder Schnittstelle, die mindestens eine Typ-Variable definiert</a:t>
            </a:r>
            <a:br>
              <a:rPr lang="de-DE" dirty="0"/>
            </a:br>
            <a:r>
              <a:rPr lang="de-DE" dirty="0"/>
              <a:t>Beispiel: </a:t>
            </a:r>
            <a:r>
              <a:rPr lang="de-DE" b="1" dirty="0" err="1">
                <a:solidFill>
                  <a:schemeClr val="accent2"/>
                </a:solidFill>
                <a:latin typeface="Courier New" pitchFamily="49" charset="0"/>
              </a:rPr>
              <a:t>class</a:t>
            </a:r>
            <a:r>
              <a:rPr lang="de-DE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de-DE" b="1" dirty="0" err="1">
                <a:solidFill>
                  <a:schemeClr val="accent2"/>
                </a:solidFill>
                <a:latin typeface="Courier New" pitchFamily="49" charset="0"/>
              </a:rPr>
              <a:t>Stack</a:t>
            </a:r>
            <a:r>
              <a:rPr lang="de-DE" b="1" dirty="0">
                <a:solidFill>
                  <a:schemeClr val="accent2"/>
                </a:solidFill>
                <a:latin typeface="Courier New" pitchFamily="49" charset="0"/>
              </a:rPr>
              <a:t>&lt;T&gt;</a:t>
            </a:r>
          </a:p>
          <a:p>
            <a:r>
              <a:rPr lang="de-DE" b="1" i="1" dirty="0"/>
              <a:t>Parametrisierter Typ</a:t>
            </a:r>
          </a:p>
          <a:p>
            <a:pPr lvl="1"/>
            <a:r>
              <a:rPr lang="de-DE" dirty="0"/>
              <a:t>Generische Klasse, die an einen konkreten Typen gebunden wurde Beispiel: </a:t>
            </a:r>
            <a:r>
              <a:rPr lang="de-DE" b="1" dirty="0" err="1">
                <a:solidFill>
                  <a:schemeClr val="accent2"/>
                </a:solidFill>
                <a:latin typeface="Courier New" pitchFamily="49" charset="0"/>
              </a:rPr>
              <a:t>Stack</a:t>
            </a:r>
            <a:r>
              <a:rPr lang="de-DE" b="1" dirty="0">
                <a:solidFill>
                  <a:schemeClr val="accent2"/>
                </a:solidFill>
                <a:latin typeface="Courier New" pitchFamily="49" charset="0"/>
              </a:rPr>
              <a:t>&lt;Integer&gt;</a:t>
            </a:r>
          </a:p>
          <a:p>
            <a:r>
              <a:rPr lang="de-DE" b="1" dirty="0"/>
              <a:t>Typ-Parameter</a:t>
            </a:r>
          </a:p>
          <a:p>
            <a:pPr lvl="1"/>
            <a:r>
              <a:rPr lang="de-DE" dirty="0"/>
              <a:t>Konkreter Typ, an den ein generischer Typ gebunden wird</a:t>
            </a:r>
            <a:br>
              <a:rPr lang="de-DE" dirty="0"/>
            </a:br>
            <a:r>
              <a:rPr lang="de-DE" dirty="0"/>
              <a:t>Beispiel: </a:t>
            </a:r>
            <a:r>
              <a:rPr lang="de-DE" b="1" dirty="0" err="1">
                <a:latin typeface="Courier New" pitchFamily="49" charset="0"/>
              </a:rPr>
              <a:t>Stack</a:t>
            </a:r>
            <a:r>
              <a:rPr lang="de-DE" b="1" dirty="0">
                <a:latin typeface="Courier New" pitchFamily="49" charset="0"/>
              </a:rPr>
              <a:t>&lt;</a:t>
            </a:r>
            <a:r>
              <a:rPr lang="de-DE" b="1" dirty="0">
                <a:solidFill>
                  <a:schemeClr val="accent2"/>
                </a:solidFill>
                <a:latin typeface="Courier New" pitchFamily="49" charset="0"/>
              </a:rPr>
              <a:t>Integer</a:t>
            </a:r>
            <a:r>
              <a:rPr lang="de-DE" b="1" dirty="0">
                <a:latin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Typlöschung (Type </a:t>
            </a:r>
            <a:r>
              <a:rPr lang="de-DE" b="1" dirty="0" err="1" smtClean="0"/>
              <a:t>Erasure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5121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95300" y="3308686"/>
            <a:ext cx="8915400" cy="23225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de-DE" dirty="0" smtClean="0"/>
              <a:t>Java Compiler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de-DE" dirty="0" smtClean="0"/>
              <a:t>Erzeugt </a:t>
            </a:r>
            <a:r>
              <a:rPr lang="de-DE" b="1" dirty="0" smtClean="0">
                <a:solidFill>
                  <a:srgbClr val="F19400"/>
                </a:solidFill>
              </a:rPr>
              <a:t>eine</a:t>
            </a:r>
            <a:r>
              <a:rPr lang="de-DE" dirty="0" smtClean="0"/>
              <a:t> </a:t>
            </a:r>
            <a:r>
              <a:rPr lang="de-DE" dirty="0"/>
              <a:t>generische Klasse zur Laufzeit, die von allen Instanzen gemeinsam benutzt wird</a:t>
            </a:r>
          </a:p>
          <a:p>
            <a:pPr lvl="1">
              <a:lnSpc>
                <a:spcPct val="80000"/>
              </a:lnSpc>
            </a:pPr>
            <a:r>
              <a:rPr lang="de-DE" b="1" dirty="0" smtClean="0">
                <a:solidFill>
                  <a:srgbClr val="F19400"/>
                </a:solidFill>
              </a:rPr>
              <a:t>Typinformationen</a:t>
            </a:r>
            <a:r>
              <a:rPr lang="de-DE" dirty="0" smtClean="0"/>
              <a:t> </a:t>
            </a:r>
            <a:r>
              <a:rPr lang="de-DE" b="1" dirty="0">
                <a:latin typeface="Courier New" pitchFamily="49" charset="0"/>
              </a:rPr>
              <a:t>&lt;T&gt;</a:t>
            </a:r>
            <a:r>
              <a:rPr lang="de-DE" dirty="0"/>
              <a:t> werden </a:t>
            </a:r>
            <a:r>
              <a:rPr lang="de-DE" b="1" dirty="0">
                <a:solidFill>
                  <a:srgbClr val="F19400"/>
                </a:solidFill>
              </a:rPr>
              <a:t>entfernt</a:t>
            </a:r>
          </a:p>
          <a:p>
            <a:pPr lvl="1">
              <a:lnSpc>
                <a:spcPct val="80000"/>
              </a:lnSpc>
            </a:pPr>
            <a:r>
              <a:rPr lang="de-DE" dirty="0"/>
              <a:t>Typvariablen werden durch </a:t>
            </a:r>
            <a:r>
              <a:rPr lang="de-DE" b="1" dirty="0" err="1">
                <a:latin typeface="Courier New" pitchFamily="49" charset="0"/>
              </a:rPr>
              <a:t>Object</a:t>
            </a:r>
            <a:r>
              <a:rPr lang="de-DE" dirty="0"/>
              <a:t> ersetzt</a:t>
            </a:r>
          </a:p>
          <a:p>
            <a:pPr lvl="1">
              <a:lnSpc>
                <a:spcPct val="80000"/>
              </a:lnSpc>
            </a:pPr>
            <a:r>
              <a:rPr lang="de-DE" dirty="0"/>
              <a:t>Einfügen von Typanpassungen (</a:t>
            </a:r>
            <a:r>
              <a:rPr lang="de-DE" b="1" dirty="0">
                <a:solidFill>
                  <a:srgbClr val="F19400"/>
                </a:solidFill>
              </a:rPr>
              <a:t>Cast</a:t>
            </a:r>
            <a:r>
              <a:rPr lang="de-DE" dirty="0"/>
              <a:t>) dort, wo Typ nicht korrekt</a:t>
            </a:r>
          </a:p>
        </p:txBody>
      </p:sp>
      <p:sp>
        <p:nvSpPr>
          <p:cNvPr id="51216" name="AutoShape 16"/>
          <p:cNvSpPr>
            <a:spLocks noChangeArrowheads="1"/>
          </p:cNvSpPr>
          <p:nvPr/>
        </p:nvSpPr>
        <p:spPr bwMode="auto">
          <a:xfrm>
            <a:off x="3726789" y="2180810"/>
            <a:ext cx="1790303" cy="485775"/>
          </a:xfrm>
          <a:prstGeom prst="rightArrow">
            <a:avLst>
              <a:gd name="adj1" fmla="val 50000"/>
              <a:gd name="adj2" fmla="val 85049"/>
            </a:avLst>
          </a:prstGeom>
          <a:solidFill>
            <a:srgbClr val="FFD79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51217" name="Picture 17" descr="300px-Java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8842" y="2156997"/>
            <a:ext cx="311283" cy="525463"/>
          </a:xfrm>
          <a:prstGeom prst="rect">
            <a:avLst/>
          </a:prstGeom>
          <a:noFill/>
        </p:spPr>
      </p:pic>
      <p:pic>
        <p:nvPicPr>
          <p:cNvPr id="51218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6403" y="2152234"/>
            <a:ext cx="369756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3993357" y="2288760"/>
            <a:ext cx="92845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200" b="1" dirty="0"/>
              <a:t>Compiler</a:t>
            </a: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2314840" y="2280822"/>
            <a:ext cx="10486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b="1" dirty="0">
                <a:latin typeface="Courier New" pitchFamily="49" charset="0"/>
              </a:rPr>
              <a:t>Urne&lt;T&gt;</a:t>
            </a: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5587604" y="2504659"/>
            <a:ext cx="12586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400" b="1" dirty="0" err="1"/>
              <a:t>Urne.class</a:t>
            </a:r>
            <a:endParaRPr lang="de-DE" sz="1400" b="1" dirty="0"/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543454" y="1394997"/>
            <a:ext cx="27638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2000" dirty="0">
                <a:latin typeface="+mn-lt"/>
              </a:rPr>
              <a:t>Parametrisierte Klasse</a:t>
            </a: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5561807" y="1394997"/>
            <a:ext cx="23374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2000" dirty="0">
                <a:latin typeface="+mn-lt"/>
              </a:rPr>
              <a:t>Generische Klasse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254000"/>
            <a:ext cx="8642350" cy="427038"/>
          </a:xfrm>
        </p:spPr>
        <p:txBody>
          <a:bodyPr/>
          <a:lstStyle/>
          <a:p>
            <a:r>
              <a:rPr lang="de-DE" b="1" dirty="0" smtClean="0"/>
              <a:t>Beispiel für Typlöschung</a:t>
            </a:r>
            <a:endParaRPr lang="de-DE" b="1" dirty="0"/>
          </a:p>
        </p:txBody>
      </p:sp>
      <p:sp>
        <p:nvSpPr>
          <p:cNvPr id="951299" name="Text Box 3"/>
          <p:cNvSpPr txBox="1">
            <a:spLocks noChangeArrowheads="1"/>
          </p:cNvSpPr>
          <p:nvPr/>
        </p:nvSpPr>
        <p:spPr bwMode="auto">
          <a:xfrm>
            <a:off x="819150" y="1128713"/>
            <a:ext cx="8345488" cy="2465387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200" b="1" dirty="0" err="1"/>
              <a:t>public</a:t>
            </a:r>
            <a:r>
              <a:rPr lang="de-DE" sz="1200" b="1" dirty="0"/>
              <a:t> </a:t>
            </a:r>
            <a:r>
              <a:rPr lang="de-DE" sz="1200" b="1" dirty="0" err="1"/>
              <a:t>class</a:t>
            </a:r>
            <a:r>
              <a:rPr lang="de-DE" sz="1200" b="1" dirty="0"/>
              <a:t> </a:t>
            </a:r>
            <a:r>
              <a:rPr lang="de-DE" sz="1200" b="1" dirty="0" err="1"/>
              <a:t>Stack</a:t>
            </a:r>
            <a:r>
              <a:rPr lang="de-DE" sz="1200" b="1" dirty="0"/>
              <a:t> &lt;</a:t>
            </a:r>
            <a:r>
              <a:rPr lang="de-DE" sz="1200" b="1" i="1" dirty="0">
                <a:solidFill>
                  <a:schemeClr val="accent2"/>
                </a:solidFill>
              </a:rPr>
              <a:t>T</a:t>
            </a:r>
            <a:r>
              <a:rPr lang="de-DE" sz="1200" b="1" dirty="0"/>
              <a:t>&gt; {</a:t>
            </a:r>
          </a:p>
          <a:p>
            <a:pPr eaLnBrk="1" hangingPunct="1">
              <a:buClrTx/>
              <a:buFontTx/>
              <a:buNone/>
            </a:pPr>
            <a:endParaRPr lang="de-DE" sz="1200" b="1" dirty="0"/>
          </a:p>
          <a:p>
            <a:pPr eaLnBrk="1" hangingPunct="1">
              <a:buClrTx/>
              <a:buFontTx/>
              <a:buNone/>
            </a:pPr>
            <a:endParaRPr lang="de-DE" sz="1200" b="1" dirty="0"/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    </a:t>
            </a:r>
            <a:r>
              <a:rPr lang="de-DE" sz="1200" b="1" dirty="0" err="1"/>
              <a:t>public</a:t>
            </a:r>
            <a:r>
              <a:rPr lang="de-DE" sz="1200" b="1" dirty="0"/>
              <a:t> </a:t>
            </a:r>
            <a:r>
              <a:rPr lang="de-DE" sz="1200" b="1" dirty="0" err="1"/>
              <a:t>void</a:t>
            </a:r>
            <a:r>
              <a:rPr lang="de-DE" sz="1200" b="1" dirty="0"/>
              <a:t> push(</a:t>
            </a:r>
            <a:r>
              <a:rPr lang="de-DE" sz="1200" b="1" i="1" dirty="0">
                <a:solidFill>
                  <a:schemeClr val="accent2"/>
                </a:solidFill>
              </a:rPr>
              <a:t>T</a:t>
            </a:r>
            <a:r>
              <a:rPr lang="de-DE" sz="1200" b="1" dirty="0"/>
              <a:t> </a:t>
            </a:r>
            <a:r>
              <a:rPr lang="de-DE" sz="1200" b="1" dirty="0" err="1"/>
              <a:t>t</a:t>
            </a:r>
            <a:r>
              <a:rPr lang="de-DE" sz="1200" b="1" dirty="0"/>
              <a:t>) {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        data.add(t);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    }</a:t>
            </a:r>
          </a:p>
          <a:p>
            <a:pPr eaLnBrk="1" hangingPunct="1">
              <a:buClrTx/>
              <a:buFontTx/>
              <a:buNone/>
            </a:pPr>
            <a:endParaRPr lang="de-DE" sz="1200" b="1" dirty="0"/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    </a:t>
            </a:r>
            <a:r>
              <a:rPr lang="de-DE" sz="1200" b="1" dirty="0" err="1"/>
              <a:t>public</a:t>
            </a:r>
            <a:r>
              <a:rPr lang="de-DE" sz="1200" b="1" dirty="0"/>
              <a:t> </a:t>
            </a:r>
            <a:r>
              <a:rPr lang="de-DE" sz="1200" b="1" i="1" dirty="0">
                <a:solidFill>
                  <a:schemeClr val="accent2"/>
                </a:solidFill>
              </a:rPr>
              <a:t>T</a:t>
            </a:r>
            <a:r>
              <a:rPr lang="de-DE" sz="1200" b="1" dirty="0"/>
              <a:t> </a:t>
            </a:r>
            <a:r>
              <a:rPr lang="de-DE" sz="1200" b="1" dirty="0" err="1"/>
              <a:t>pop</a:t>
            </a:r>
            <a:r>
              <a:rPr lang="de-DE" sz="1200" b="1" dirty="0"/>
              <a:t>() {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        </a:t>
            </a:r>
            <a:r>
              <a:rPr lang="de-DE" sz="1200" b="1" dirty="0" err="1"/>
              <a:t>return</a:t>
            </a:r>
            <a:r>
              <a:rPr lang="de-DE" sz="1200" b="1" dirty="0"/>
              <a:t> </a:t>
            </a:r>
            <a:r>
              <a:rPr lang="de-DE" sz="1200" b="1" dirty="0" err="1"/>
              <a:t>data.remove</a:t>
            </a:r>
            <a:r>
              <a:rPr lang="de-DE" sz="1200" b="1" dirty="0"/>
              <a:t>(</a:t>
            </a:r>
            <a:r>
              <a:rPr lang="de-DE" sz="1200" b="1" dirty="0" err="1"/>
              <a:t>data.size</a:t>
            </a:r>
            <a:r>
              <a:rPr lang="de-DE" sz="1200" b="1" dirty="0"/>
              <a:t>());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    }</a:t>
            </a:r>
          </a:p>
          <a:p>
            <a:pPr eaLnBrk="1" hangingPunct="1">
              <a:buClrTx/>
              <a:buFontTx/>
              <a:buNone/>
            </a:pPr>
            <a:endParaRPr lang="de-DE" sz="1200" b="1" dirty="0"/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    private List&lt;</a:t>
            </a:r>
            <a:r>
              <a:rPr lang="de-DE" sz="1200" b="1" i="1" dirty="0">
                <a:solidFill>
                  <a:schemeClr val="accent2"/>
                </a:solidFill>
              </a:rPr>
              <a:t>T</a:t>
            </a:r>
            <a:r>
              <a:rPr lang="de-DE" sz="1200" b="1" dirty="0"/>
              <a:t>&gt; </a:t>
            </a:r>
            <a:r>
              <a:rPr lang="de-DE" sz="1200" b="1" dirty="0" err="1"/>
              <a:t>data</a:t>
            </a:r>
            <a:r>
              <a:rPr lang="de-DE" sz="1200" b="1" dirty="0"/>
              <a:t> = </a:t>
            </a:r>
            <a:r>
              <a:rPr lang="de-DE" sz="1200" b="1" dirty="0" err="1"/>
              <a:t>new</a:t>
            </a:r>
            <a:r>
              <a:rPr lang="de-DE" sz="1200" b="1" dirty="0"/>
              <a:t> ArrayList&lt;</a:t>
            </a:r>
            <a:r>
              <a:rPr lang="de-DE" sz="1200" b="1" dirty="0">
                <a:solidFill>
                  <a:schemeClr val="accent2"/>
                </a:solidFill>
              </a:rPr>
              <a:t>T</a:t>
            </a:r>
            <a:r>
              <a:rPr lang="de-DE" sz="1200" b="1" dirty="0"/>
              <a:t>&gt;();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}</a:t>
            </a:r>
          </a:p>
        </p:txBody>
      </p:sp>
      <p:sp>
        <p:nvSpPr>
          <p:cNvPr id="951300" name="Text Box 4"/>
          <p:cNvSpPr txBox="1">
            <a:spLocks noChangeArrowheads="1"/>
          </p:cNvSpPr>
          <p:nvPr/>
        </p:nvSpPr>
        <p:spPr bwMode="auto">
          <a:xfrm>
            <a:off x="819150" y="4048125"/>
            <a:ext cx="8345488" cy="2192338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200" b="1" dirty="0" err="1"/>
              <a:t>public</a:t>
            </a:r>
            <a:r>
              <a:rPr lang="de-DE" sz="1200" b="1" dirty="0"/>
              <a:t> </a:t>
            </a:r>
            <a:r>
              <a:rPr lang="de-DE" sz="1200" b="1" dirty="0" err="1"/>
              <a:t>class</a:t>
            </a:r>
            <a:r>
              <a:rPr lang="de-DE" sz="1200" b="1" dirty="0"/>
              <a:t> </a:t>
            </a:r>
            <a:r>
              <a:rPr lang="de-DE" sz="1200" b="1" dirty="0" err="1"/>
              <a:t>Stack</a:t>
            </a:r>
            <a:r>
              <a:rPr lang="de-DE" sz="1200" b="1" dirty="0"/>
              <a:t> {</a:t>
            </a:r>
          </a:p>
          <a:p>
            <a:pPr eaLnBrk="1" hangingPunct="1">
              <a:buClrTx/>
              <a:buFontTx/>
              <a:buNone/>
            </a:pPr>
            <a:endParaRPr lang="de-DE" sz="1200" b="1" dirty="0"/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    </a:t>
            </a:r>
            <a:r>
              <a:rPr lang="de-DE" sz="1200" b="1" dirty="0" err="1"/>
              <a:t>public</a:t>
            </a:r>
            <a:r>
              <a:rPr lang="de-DE" sz="1200" b="1" dirty="0"/>
              <a:t> </a:t>
            </a:r>
            <a:r>
              <a:rPr lang="de-DE" sz="1200" b="1" dirty="0" err="1"/>
              <a:t>void</a:t>
            </a:r>
            <a:r>
              <a:rPr lang="de-DE" sz="1200" b="1" dirty="0"/>
              <a:t> push(</a:t>
            </a:r>
            <a:r>
              <a:rPr lang="de-DE" sz="1200" b="1" i="1" dirty="0" err="1">
                <a:solidFill>
                  <a:schemeClr val="accent2"/>
                </a:solidFill>
              </a:rPr>
              <a:t>Object</a:t>
            </a:r>
            <a:r>
              <a:rPr lang="de-DE" sz="1200" b="1" dirty="0"/>
              <a:t> t) {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        </a:t>
            </a:r>
            <a:r>
              <a:rPr lang="de-DE" sz="1200" b="1" dirty="0" err="1"/>
              <a:t>data.add</a:t>
            </a:r>
            <a:r>
              <a:rPr lang="de-DE" sz="1200" b="1" dirty="0"/>
              <a:t>(t);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    }</a:t>
            </a:r>
          </a:p>
          <a:p>
            <a:pPr eaLnBrk="1" hangingPunct="1">
              <a:buClrTx/>
              <a:buFontTx/>
              <a:buNone/>
            </a:pPr>
            <a:endParaRPr lang="de-DE" sz="1200" b="1" dirty="0"/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    </a:t>
            </a:r>
            <a:r>
              <a:rPr lang="de-DE" sz="1200" b="1" dirty="0" err="1"/>
              <a:t>public</a:t>
            </a:r>
            <a:r>
              <a:rPr lang="de-DE" sz="1200" b="1" dirty="0"/>
              <a:t> </a:t>
            </a:r>
            <a:r>
              <a:rPr lang="de-DE" sz="1200" b="1" i="1" dirty="0" err="1">
                <a:solidFill>
                  <a:schemeClr val="accent2"/>
                </a:solidFill>
              </a:rPr>
              <a:t>Object</a:t>
            </a:r>
            <a:r>
              <a:rPr lang="de-DE" sz="1200" b="1" dirty="0"/>
              <a:t> </a:t>
            </a:r>
            <a:r>
              <a:rPr lang="de-DE" sz="1200" b="1" dirty="0" err="1"/>
              <a:t>pop</a:t>
            </a:r>
            <a:r>
              <a:rPr lang="de-DE" sz="1200" b="1" dirty="0"/>
              <a:t>() {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        </a:t>
            </a:r>
            <a:r>
              <a:rPr lang="de-DE" sz="1200" b="1" dirty="0" err="1"/>
              <a:t>return</a:t>
            </a:r>
            <a:r>
              <a:rPr lang="de-DE" sz="1200" b="1" dirty="0"/>
              <a:t> (</a:t>
            </a:r>
            <a:r>
              <a:rPr lang="de-DE" sz="1200" b="1" i="1" dirty="0" err="1">
                <a:solidFill>
                  <a:schemeClr val="accent2"/>
                </a:solidFill>
              </a:rPr>
              <a:t>Object</a:t>
            </a:r>
            <a:r>
              <a:rPr lang="de-DE" sz="1200" b="1" dirty="0"/>
              <a:t>)</a:t>
            </a:r>
            <a:r>
              <a:rPr lang="de-DE" sz="1200" b="1" dirty="0" err="1"/>
              <a:t>data.remove</a:t>
            </a:r>
            <a:r>
              <a:rPr lang="de-DE" sz="1200" b="1" dirty="0"/>
              <a:t>(</a:t>
            </a:r>
            <a:r>
              <a:rPr lang="de-DE" sz="1200" b="1" dirty="0" err="1"/>
              <a:t>data.size</a:t>
            </a:r>
            <a:r>
              <a:rPr lang="de-DE" sz="1200" b="1" dirty="0"/>
              <a:t>());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    }</a:t>
            </a:r>
          </a:p>
          <a:p>
            <a:pPr eaLnBrk="1" hangingPunct="1">
              <a:buClrTx/>
              <a:buFontTx/>
              <a:buNone/>
            </a:pPr>
            <a:r>
              <a:rPr lang="de-DE" sz="1800" dirty="0">
                <a:latin typeface="Arial" pitchFamily="34" charset="0"/>
              </a:rPr>
              <a:t>      </a:t>
            </a:r>
            <a:r>
              <a:rPr lang="de-DE" sz="1200" b="1" dirty="0"/>
              <a:t>private List </a:t>
            </a:r>
            <a:r>
              <a:rPr lang="de-DE" sz="1200" b="1" dirty="0" err="1"/>
              <a:t>data</a:t>
            </a:r>
            <a:r>
              <a:rPr lang="de-DE" sz="1200" b="1" dirty="0"/>
              <a:t> = </a:t>
            </a:r>
            <a:r>
              <a:rPr lang="de-DE" sz="1200" b="1" dirty="0" err="1"/>
              <a:t>new</a:t>
            </a:r>
            <a:r>
              <a:rPr lang="de-DE" sz="1200" b="1" dirty="0"/>
              <a:t> </a:t>
            </a:r>
            <a:r>
              <a:rPr lang="de-DE" sz="1200" b="1" dirty="0" err="1"/>
              <a:t>ArrayList</a:t>
            </a:r>
            <a:r>
              <a:rPr lang="de-DE" sz="1200" b="1" dirty="0"/>
              <a:t>();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} </a:t>
            </a:r>
          </a:p>
        </p:txBody>
      </p:sp>
      <p:sp>
        <p:nvSpPr>
          <p:cNvPr id="951301" name="Text Box 5"/>
          <p:cNvSpPr txBox="1">
            <a:spLocks noChangeArrowheads="1"/>
          </p:cNvSpPr>
          <p:nvPr/>
        </p:nvSpPr>
        <p:spPr bwMode="auto">
          <a:xfrm>
            <a:off x="741363" y="771776"/>
            <a:ext cx="1873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de-DE" b="1" dirty="0">
                <a:latin typeface="Arial" pitchFamily="34" charset="0"/>
              </a:rPr>
              <a:t>Source</a:t>
            </a:r>
          </a:p>
        </p:txBody>
      </p:sp>
      <p:sp>
        <p:nvSpPr>
          <p:cNvPr id="951302" name="Text Box 6"/>
          <p:cNvSpPr txBox="1">
            <a:spLocks noChangeArrowheads="1"/>
          </p:cNvSpPr>
          <p:nvPr/>
        </p:nvSpPr>
        <p:spPr bwMode="auto">
          <a:xfrm>
            <a:off x="741363" y="3700463"/>
            <a:ext cx="1873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de-DE" b="1" dirty="0" err="1">
                <a:latin typeface="Arial" pitchFamily="34" charset="0"/>
              </a:rPr>
              <a:t>Classfile</a:t>
            </a:r>
            <a:endParaRPr lang="de-DE" b="1" dirty="0">
              <a:latin typeface="Arial" pitchFamily="34" charset="0"/>
            </a:endParaRPr>
          </a:p>
        </p:txBody>
      </p:sp>
      <p:sp>
        <p:nvSpPr>
          <p:cNvPr id="951303" name="Line 7"/>
          <p:cNvSpPr>
            <a:spLocks noChangeShapeType="1"/>
          </p:cNvSpPr>
          <p:nvPr/>
        </p:nvSpPr>
        <p:spPr bwMode="auto">
          <a:xfrm>
            <a:off x="4719638" y="3500438"/>
            <a:ext cx="0" cy="64770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5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animBg="1"/>
      <p:bldP spid="951300" grpId="0" animBg="1"/>
      <p:bldP spid="951302" grpId="0"/>
      <p:bldP spid="95130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2475" y="254000"/>
            <a:ext cx="8591550" cy="427038"/>
          </a:xfrm>
        </p:spPr>
        <p:txBody>
          <a:bodyPr/>
          <a:lstStyle/>
          <a:p>
            <a:r>
              <a:rPr lang="de-DE" b="1" dirty="0" smtClean="0"/>
              <a:t>Generische Typen ohne Parameter: </a:t>
            </a:r>
            <a:r>
              <a:rPr lang="de-DE" b="1" dirty="0" err="1" smtClean="0"/>
              <a:t>Raw</a:t>
            </a:r>
            <a:r>
              <a:rPr lang="de-DE" b="1" dirty="0" smtClean="0"/>
              <a:t>-Type</a:t>
            </a:r>
            <a:endParaRPr lang="de-DE" b="1" dirty="0"/>
          </a:p>
        </p:txBody>
      </p:sp>
      <p:sp>
        <p:nvSpPr>
          <p:cNvPr id="950275" name="Text Box 3"/>
          <p:cNvSpPr txBox="1">
            <a:spLocks noChangeArrowheads="1"/>
          </p:cNvSpPr>
          <p:nvPr/>
        </p:nvSpPr>
        <p:spPr bwMode="auto">
          <a:xfrm>
            <a:off x="661988" y="1195388"/>
            <a:ext cx="8502650" cy="15525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200" b="1" dirty="0" err="1">
                <a:solidFill>
                  <a:schemeClr val="accent2"/>
                </a:solidFill>
              </a:rPr>
              <a:t>Stack</a:t>
            </a:r>
            <a:r>
              <a:rPr lang="de-DE" sz="1200" b="1" dirty="0">
                <a:solidFill>
                  <a:schemeClr val="accent2"/>
                </a:solidFill>
              </a:rPr>
              <a:t>&lt;String&gt;</a:t>
            </a:r>
            <a:r>
              <a:rPr lang="de-DE" sz="1200" b="1" dirty="0"/>
              <a:t> </a:t>
            </a:r>
            <a:r>
              <a:rPr lang="de-DE" sz="1200" b="1" dirty="0" err="1"/>
              <a:t>stack</a:t>
            </a:r>
            <a:r>
              <a:rPr lang="de-DE" sz="1200" b="1" dirty="0"/>
              <a:t> = </a:t>
            </a:r>
            <a:r>
              <a:rPr lang="de-DE" sz="1200" b="1" dirty="0" err="1"/>
              <a:t>new</a:t>
            </a:r>
            <a:r>
              <a:rPr lang="de-DE" sz="1200" b="1" dirty="0"/>
              <a:t> </a:t>
            </a:r>
            <a:r>
              <a:rPr lang="de-DE" sz="1200" b="1" dirty="0" err="1">
                <a:solidFill>
                  <a:schemeClr val="accent2"/>
                </a:solidFill>
              </a:rPr>
              <a:t>Stack</a:t>
            </a:r>
            <a:r>
              <a:rPr lang="de-DE" sz="1200" b="1" dirty="0">
                <a:solidFill>
                  <a:schemeClr val="accent2"/>
                </a:solidFill>
              </a:rPr>
              <a:t>&lt;String&gt;();</a:t>
            </a:r>
          </a:p>
          <a:p>
            <a:pPr eaLnBrk="1" hangingPunct="1">
              <a:buClrTx/>
              <a:buFontTx/>
              <a:buNone/>
            </a:pPr>
            <a:endParaRPr lang="de-DE" sz="1200" b="1" dirty="0"/>
          </a:p>
          <a:p>
            <a:pPr eaLnBrk="1" hangingPunct="1">
              <a:buClrTx/>
              <a:buFontTx/>
              <a:buNone/>
            </a:pPr>
            <a:r>
              <a:rPr lang="de-DE" sz="1200" b="1" dirty="0" err="1"/>
              <a:t>stack.push</a:t>
            </a:r>
            <a:r>
              <a:rPr lang="de-DE" sz="1200" b="1" dirty="0"/>
              <a:t>(„</a:t>
            </a:r>
            <a:r>
              <a:rPr lang="de-DE" sz="1200" b="1" dirty="0" err="1"/>
              <a:t>abc</a:t>
            </a:r>
            <a:r>
              <a:rPr lang="de-DE" sz="1200" b="1" dirty="0"/>
              <a:t>“); 		// ok</a:t>
            </a:r>
          </a:p>
          <a:p>
            <a:pPr eaLnBrk="1" hangingPunct="1">
              <a:buClrTx/>
              <a:buFontTx/>
              <a:buNone/>
            </a:pPr>
            <a:endParaRPr lang="de-DE" sz="1200" b="1" dirty="0"/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String s = </a:t>
            </a:r>
            <a:r>
              <a:rPr lang="de-DE" sz="1200" b="1" dirty="0" err="1"/>
              <a:t>stack.pop</a:t>
            </a:r>
            <a:r>
              <a:rPr lang="de-DE" sz="1200" b="1" dirty="0"/>
              <a:t>(); 	// ok – kein CAST nötig </a:t>
            </a:r>
            <a:r>
              <a:rPr lang="de-DE" sz="1200" b="1" dirty="0">
                <a:sym typeface="Wingdings" pitchFamily="2" charset="2"/>
              </a:rPr>
              <a:t></a:t>
            </a:r>
            <a:r>
              <a:rPr lang="de-DE" sz="1200" b="1" dirty="0"/>
              <a:t> (String) </a:t>
            </a:r>
            <a:r>
              <a:rPr lang="de-DE" sz="1200" b="1" dirty="0" err="1"/>
              <a:t>stack.pop</a:t>
            </a:r>
            <a:r>
              <a:rPr lang="de-DE" sz="1200" b="1" dirty="0"/>
              <a:t>(); </a:t>
            </a:r>
          </a:p>
          <a:p>
            <a:pPr eaLnBrk="1" hangingPunct="1">
              <a:buClrTx/>
              <a:buFontTx/>
              <a:buNone/>
            </a:pPr>
            <a:endParaRPr lang="de-DE" sz="1200" b="1" dirty="0"/>
          </a:p>
          <a:p>
            <a:pPr eaLnBrk="1" hangingPunct="1">
              <a:buClrTx/>
              <a:buFontTx/>
              <a:buNone/>
            </a:pPr>
            <a:r>
              <a:rPr lang="de-DE" sz="1200" b="1" dirty="0" err="1"/>
              <a:t>stack.push</a:t>
            </a:r>
            <a:r>
              <a:rPr lang="de-DE" sz="1200" b="1" dirty="0"/>
              <a:t>(</a:t>
            </a:r>
            <a:r>
              <a:rPr lang="de-DE" sz="1200" b="1" dirty="0" err="1"/>
              <a:t>new</a:t>
            </a:r>
            <a:r>
              <a:rPr lang="de-DE" sz="1200" b="1" dirty="0"/>
              <a:t> Long(0)); 	// </a:t>
            </a:r>
            <a:r>
              <a:rPr lang="de-DE" sz="1200" b="1" dirty="0" err="1">
                <a:solidFill>
                  <a:srgbClr val="CC0000"/>
                </a:solidFill>
              </a:rPr>
              <a:t>nok</a:t>
            </a:r>
            <a:r>
              <a:rPr lang="de-DE" sz="1200" b="1" dirty="0">
                <a:solidFill>
                  <a:srgbClr val="CC0000"/>
                </a:solidFill>
              </a:rPr>
              <a:t> </a:t>
            </a:r>
            <a:r>
              <a:rPr lang="de-DE" sz="1200" b="1" dirty="0">
                <a:solidFill>
                  <a:srgbClr val="CC0000"/>
                </a:solidFill>
                <a:sym typeface="Wingdings" pitchFamily="2" charset="2"/>
              </a:rPr>
              <a:t> Compiler Fehler</a:t>
            </a:r>
          </a:p>
          <a:p>
            <a:pPr eaLnBrk="1" hangingPunct="1">
              <a:buClrTx/>
              <a:buFontTx/>
              <a:buNone/>
            </a:pPr>
            <a:endParaRPr lang="de-DE" sz="1200" b="1" dirty="0"/>
          </a:p>
        </p:txBody>
      </p:sp>
      <p:sp>
        <p:nvSpPr>
          <p:cNvPr id="950276" name="Text Box 4"/>
          <p:cNvSpPr txBox="1">
            <a:spLocks noChangeArrowheads="1"/>
          </p:cNvSpPr>
          <p:nvPr/>
        </p:nvSpPr>
        <p:spPr bwMode="auto">
          <a:xfrm>
            <a:off x="584200" y="819150"/>
            <a:ext cx="6084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de-DE">
                <a:latin typeface="Arial" pitchFamily="34" charset="0"/>
              </a:rPr>
              <a:t>Benutzung von generischen Typen (Aussensicht)</a:t>
            </a:r>
          </a:p>
        </p:txBody>
      </p:sp>
      <p:sp>
        <p:nvSpPr>
          <p:cNvPr id="950277" name="Text Box 5"/>
          <p:cNvSpPr txBox="1">
            <a:spLocks noChangeArrowheads="1"/>
          </p:cNvSpPr>
          <p:nvPr/>
        </p:nvSpPr>
        <p:spPr bwMode="auto">
          <a:xfrm>
            <a:off x="584200" y="2957513"/>
            <a:ext cx="8816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de-DE">
                <a:latin typeface="Arial" pitchFamily="34" charset="0"/>
              </a:rPr>
              <a:t>Aus Kompatibilitätsgründen lassen sich generische Typen auch ohne Parameter benutzen:</a:t>
            </a:r>
          </a:p>
        </p:txBody>
      </p:sp>
      <p:sp>
        <p:nvSpPr>
          <p:cNvPr id="950278" name="Text Box 6"/>
          <p:cNvSpPr txBox="1">
            <a:spLocks noChangeArrowheads="1"/>
          </p:cNvSpPr>
          <p:nvPr/>
        </p:nvSpPr>
        <p:spPr bwMode="auto">
          <a:xfrm>
            <a:off x="661988" y="3325813"/>
            <a:ext cx="8502650" cy="212365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200" b="1" dirty="0" err="1"/>
              <a:t>Stack</a:t>
            </a:r>
            <a:r>
              <a:rPr lang="de-DE" sz="1200" b="1" dirty="0"/>
              <a:t> </a:t>
            </a:r>
            <a:r>
              <a:rPr lang="de-DE" sz="1200" b="1" dirty="0" err="1"/>
              <a:t>stack</a:t>
            </a:r>
            <a:r>
              <a:rPr lang="de-DE" sz="1200" b="1" dirty="0"/>
              <a:t> = </a:t>
            </a:r>
            <a:r>
              <a:rPr lang="de-DE" sz="1200" b="1" dirty="0" err="1"/>
              <a:t>new</a:t>
            </a:r>
            <a:r>
              <a:rPr lang="de-DE" sz="1200" b="1" dirty="0"/>
              <a:t> </a:t>
            </a:r>
            <a:r>
              <a:rPr lang="de-DE" sz="1200" b="1" dirty="0" err="1"/>
              <a:t>Stack</a:t>
            </a:r>
            <a:r>
              <a:rPr lang="de-DE" sz="1200" b="1" dirty="0"/>
              <a:t>(); </a:t>
            </a:r>
            <a:r>
              <a:rPr lang="de-DE" sz="1200" b="1" dirty="0" smtClean="0"/>
              <a:t>		// </a:t>
            </a:r>
            <a:r>
              <a:rPr lang="de-DE" sz="1200" b="1" dirty="0"/>
              <a:t>ok (Legacy Code)</a:t>
            </a:r>
          </a:p>
          <a:p>
            <a:pPr eaLnBrk="1" hangingPunct="1">
              <a:buClrTx/>
              <a:buFontTx/>
              <a:buNone/>
            </a:pPr>
            <a:endParaRPr lang="de-DE" sz="1200" b="1" dirty="0"/>
          </a:p>
          <a:p>
            <a:pPr eaLnBrk="1" hangingPunct="1">
              <a:buClrTx/>
              <a:buFontTx/>
              <a:buNone/>
            </a:pPr>
            <a:r>
              <a:rPr lang="de-DE" sz="1200" b="1" dirty="0" err="1"/>
              <a:t>stack.push</a:t>
            </a:r>
            <a:r>
              <a:rPr lang="de-DE" sz="1200" b="1" dirty="0"/>
              <a:t>(„</a:t>
            </a:r>
            <a:r>
              <a:rPr lang="de-DE" sz="1200" b="1" dirty="0" err="1"/>
              <a:t>abc</a:t>
            </a:r>
            <a:r>
              <a:rPr lang="de-DE" sz="1200" b="1" dirty="0"/>
              <a:t>“); 			// ok</a:t>
            </a:r>
          </a:p>
          <a:p>
            <a:pPr eaLnBrk="1" hangingPunct="1">
              <a:buClrTx/>
              <a:buFontTx/>
              <a:buNone/>
            </a:pPr>
            <a:endParaRPr lang="de-DE" sz="1200" b="1" dirty="0"/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String s = </a:t>
            </a:r>
            <a:r>
              <a:rPr lang="de-DE" sz="1200" b="1" dirty="0">
                <a:solidFill>
                  <a:schemeClr val="accent2"/>
                </a:solidFill>
              </a:rPr>
              <a:t>(String)</a:t>
            </a:r>
            <a:r>
              <a:rPr lang="de-DE" sz="1200" b="1" dirty="0"/>
              <a:t> </a:t>
            </a:r>
            <a:r>
              <a:rPr lang="de-DE" sz="1200" b="1" dirty="0" err="1"/>
              <a:t>stack.pop</a:t>
            </a:r>
            <a:r>
              <a:rPr lang="de-DE" sz="1200" b="1" dirty="0"/>
              <a:t>(); 	// ok –CAST nötig  </a:t>
            </a:r>
          </a:p>
          <a:p>
            <a:pPr eaLnBrk="1" hangingPunct="1">
              <a:buClrTx/>
              <a:buFontTx/>
              <a:buNone/>
            </a:pPr>
            <a:endParaRPr lang="de-DE" sz="1200" b="1" dirty="0"/>
          </a:p>
          <a:p>
            <a:pPr eaLnBrk="1" hangingPunct="1">
              <a:buClrTx/>
              <a:buFontTx/>
              <a:buNone/>
            </a:pPr>
            <a:r>
              <a:rPr lang="de-DE" sz="1200" b="1" dirty="0" err="1"/>
              <a:t>stack.push</a:t>
            </a:r>
            <a:r>
              <a:rPr lang="de-DE" sz="1200" b="1" dirty="0"/>
              <a:t>(</a:t>
            </a:r>
            <a:r>
              <a:rPr lang="de-DE" sz="1200" b="1" dirty="0" err="1"/>
              <a:t>new</a:t>
            </a:r>
            <a:r>
              <a:rPr lang="de-DE" sz="1200" b="1" dirty="0"/>
              <a:t> Long(0)); 		// ok</a:t>
            </a:r>
          </a:p>
          <a:p>
            <a:pPr eaLnBrk="1" hangingPunct="1">
              <a:buClrTx/>
              <a:buFontTx/>
              <a:buNone/>
            </a:pPr>
            <a:endParaRPr lang="de-DE" sz="1200" b="1" dirty="0"/>
          </a:p>
          <a:p>
            <a:pPr eaLnBrk="1" hangingPunct="1">
              <a:buClrTx/>
              <a:buFontTx/>
              <a:buNone/>
            </a:pPr>
            <a:r>
              <a:rPr lang="de-DE" sz="1200" b="1" dirty="0" err="1"/>
              <a:t>Stack</a:t>
            </a:r>
            <a:r>
              <a:rPr lang="de-DE" sz="1200" b="1" dirty="0"/>
              <a:t>&lt;String&gt; </a:t>
            </a:r>
            <a:r>
              <a:rPr lang="de-DE" sz="1200" b="1" dirty="0" err="1"/>
              <a:t>stringstack</a:t>
            </a:r>
            <a:r>
              <a:rPr lang="de-DE" sz="1200" b="1" dirty="0"/>
              <a:t> = </a:t>
            </a:r>
            <a:r>
              <a:rPr lang="de-DE" sz="1200" b="1" dirty="0" err="1"/>
              <a:t>stack</a:t>
            </a:r>
            <a:r>
              <a:rPr lang="de-DE" sz="1200" b="1" dirty="0"/>
              <a:t>;      // </a:t>
            </a:r>
            <a:r>
              <a:rPr lang="de-DE" sz="1200" b="1" dirty="0" err="1">
                <a:solidFill>
                  <a:srgbClr val="CC0000"/>
                </a:solidFill>
              </a:rPr>
              <a:t>Warning</a:t>
            </a:r>
            <a:r>
              <a:rPr lang="de-DE" sz="1200" b="1" dirty="0">
                <a:solidFill>
                  <a:srgbClr val="CC0000"/>
                </a:solidFill>
              </a:rPr>
              <a:t>: </a:t>
            </a:r>
            <a:r>
              <a:rPr lang="de-DE" sz="1200" b="1" dirty="0" err="1">
                <a:solidFill>
                  <a:srgbClr val="CC0000"/>
                </a:solidFill>
              </a:rPr>
              <a:t>Unchecked</a:t>
            </a:r>
            <a:r>
              <a:rPr lang="de-DE" sz="1200" b="1" dirty="0">
                <a:solidFill>
                  <a:srgbClr val="CC0000"/>
                </a:solidFill>
              </a:rPr>
              <a:t> </a:t>
            </a:r>
            <a:r>
              <a:rPr lang="de-DE" sz="1200" b="1" dirty="0" err="1">
                <a:solidFill>
                  <a:srgbClr val="CC0000"/>
                </a:solidFill>
              </a:rPr>
              <a:t>Assignment</a:t>
            </a:r>
            <a:endParaRPr lang="de-DE" sz="1200" b="1" dirty="0">
              <a:solidFill>
                <a:srgbClr val="CC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de-DE" sz="1200" b="1" dirty="0"/>
          </a:p>
          <a:p>
            <a:pPr eaLnBrk="1" hangingPunct="1">
              <a:buClrTx/>
              <a:buFontTx/>
              <a:buNone/>
            </a:pPr>
            <a:r>
              <a:rPr lang="de-DE" sz="1200" b="1" dirty="0" err="1"/>
              <a:t>stack</a:t>
            </a:r>
            <a:r>
              <a:rPr lang="de-DE" sz="1200" b="1" dirty="0"/>
              <a:t> = </a:t>
            </a:r>
            <a:r>
              <a:rPr lang="de-DE" sz="1200" b="1" dirty="0" err="1"/>
              <a:t>stringstack</a:t>
            </a:r>
            <a:r>
              <a:rPr lang="de-DE" sz="1200" b="1" dirty="0"/>
              <a:t>;                    // ok (Legacy Code)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3245546" y="3627522"/>
            <a:ext cx="1039314" cy="288147"/>
          </a:xfrm>
          <a:prstGeom prst="wedgeRectCallout">
            <a:avLst>
              <a:gd name="adj1" fmla="val -110611"/>
              <a:gd name="adj2" fmla="val -7089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>
            <a:spAutoFit/>
          </a:bodyPr>
          <a:lstStyle/>
          <a:p>
            <a:r>
              <a:rPr lang="de-DE" sz="1400" b="1" dirty="0"/>
              <a:t> </a:t>
            </a:r>
            <a:r>
              <a:rPr lang="de-DE" sz="1400" b="1" dirty="0" err="1" smtClean="0"/>
              <a:t>Raw</a:t>
            </a:r>
            <a:r>
              <a:rPr lang="de-DE" sz="1400" b="1" dirty="0" smtClean="0"/>
              <a:t> Type</a:t>
            </a:r>
            <a:endParaRPr lang="de-DE" sz="1400" dirty="0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2211259" y="5494421"/>
            <a:ext cx="6916700" cy="503590"/>
          </a:xfrm>
          <a:prstGeom prst="wedgeRectCallout">
            <a:avLst>
              <a:gd name="adj1" fmla="val -61158"/>
              <a:gd name="adj2" fmla="val -5852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r>
              <a:rPr lang="de-DE" sz="1400" b="1" dirty="0"/>
              <a:t> </a:t>
            </a:r>
            <a:r>
              <a:rPr lang="de-DE" sz="1400" dirty="0" smtClean="0">
                <a:latin typeface="Arial" pitchFamily="34" charset="0"/>
              </a:rPr>
              <a:t>Dies ist möglich dank </a:t>
            </a:r>
            <a:r>
              <a:rPr lang="de-DE" sz="1400" b="1" dirty="0" smtClean="0">
                <a:latin typeface="Arial" pitchFamily="34" charset="0"/>
              </a:rPr>
              <a:t>Type </a:t>
            </a:r>
            <a:r>
              <a:rPr lang="de-DE" sz="1400" b="1" dirty="0" err="1" smtClean="0">
                <a:latin typeface="Arial" pitchFamily="34" charset="0"/>
              </a:rPr>
              <a:t>Erasure</a:t>
            </a:r>
            <a:r>
              <a:rPr lang="de-DE" sz="1400" dirty="0" smtClean="0">
                <a:latin typeface="Arial" pitchFamily="34" charset="0"/>
              </a:rPr>
              <a:t>: Die generischen Deklarationen werden aus der Methodensignatur entfernt.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0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0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5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5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75" grpId="0" animBg="1"/>
      <p:bldP spid="950277" grpId="0"/>
      <p:bldP spid="95027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  <p:sp>
        <p:nvSpPr>
          <p:cNvPr id="95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7326313" cy="427037"/>
          </a:xfrm>
        </p:spPr>
        <p:txBody>
          <a:bodyPr/>
          <a:lstStyle/>
          <a:p>
            <a:r>
              <a:rPr lang="de-DE" b="1" dirty="0" smtClean="0"/>
              <a:t>Folgen der Typlöschung</a:t>
            </a:r>
            <a:endParaRPr lang="de-DE" b="1" dirty="0"/>
          </a:p>
        </p:txBody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946150"/>
            <a:ext cx="9342437" cy="4554538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de-DE" sz="1600" dirty="0" smtClean="0"/>
              <a:t>Es </a:t>
            </a:r>
            <a:r>
              <a:rPr lang="de-DE" sz="1600" dirty="0"/>
              <a:t>gibt nur ein Klassen-Objekt für alle </a:t>
            </a:r>
            <a:r>
              <a:rPr lang="de-DE" sz="1600" dirty="0" smtClean="0"/>
              <a:t>Instanziierungen </a:t>
            </a:r>
            <a:r>
              <a:rPr lang="de-DE" sz="1600" dirty="0"/>
              <a:t>eines generischen Typs</a:t>
            </a:r>
          </a:p>
          <a:p>
            <a:pPr>
              <a:lnSpc>
                <a:spcPct val="80000"/>
              </a:lnSpc>
            </a:pPr>
            <a:endParaRPr lang="de-DE" sz="1600" dirty="0"/>
          </a:p>
          <a:p>
            <a:pPr>
              <a:lnSpc>
                <a:spcPct val="80000"/>
              </a:lnSpc>
            </a:pPr>
            <a:r>
              <a:rPr lang="de-DE" sz="1600" dirty="0"/>
              <a:t>Jeder generische Typ kann ohne Warnung in seinen </a:t>
            </a:r>
            <a:r>
              <a:rPr lang="de-DE" sz="1600" dirty="0" err="1"/>
              <a:t>Raw</a:t>
            </a:r>
            <a:r>
              <a:rPr lang="de-DE" sz="1600" dirty="0"/>
              <a:t>-Type konvertiert werden (Abwärtskompatibilität)</a:t>
            </a:r>
          </a:p>
          <a:p>
            <a:pPr>
              <a:lnSpc>
                <a:spcPct val="80000"/>
              </a:lnSpc>
            </a:pPr>
            <a:endParaRPr lang="de-DE" sz="1600" dirty="0"/>
          </a:p>
          <a:p>
            <a:pPr>
              <a:lnSpc>
                <a:spcPct val="80000"/>
              </a:lnSpc>
            </a:pPr>
            <a:r>
              <a:rPr lang="de-DE" sz="1600" dirty="0"/>
              <a:t>Ein Cast vom </a:t>
            </a:r>
            <a:r>
              <a:rPr lang="de-DE" sz="1600" dirty="0" err="1"/>
              <a:t>Raw</a:t>
            </a:r>
            <a:r>
              <a:rPr lang="de-DE" sz="1600" dirty="0"/>
              <a:t>-Type in einen generischen Typ erzeugt eine </a:t>
            </a:r>
            <a:r>
              <a:rPr lang="de-DE" sz="1600" dirty="0" err="1" smtClean="0"/>
              <a:t>Compilerwarnung</a:t>
            </a:r>
            <a:endParaRPr lang="de-DE" sz="1600" dirty="0"/>
          </a:p>
          <a:p>
            <a:pPr>
              <a:lnSpc>
                <a:spcPct val="80000"/>
              </a:lnSpc>
            </a:pPr>
            <a:endParaRPr lang="de-DE" sz="1600" dirty="0"/>
          </a:p>
          <a:p>
            <a:pPr>
              <a:lnSpc>
                <a:spcPct val="80000"/>
              </a:lnSpc>
            </a:pPr>
            <a:r>
              <a:rPr lang="de-DE" sz="1600" dirty="0"/>
              <a:t>Es sind keine statischen Attribute vom Typ T </a:t>
            </a:r>
            <a:r>
              <a:rPr lang="de-DE" sz="1600" dirty="0" smtClean="0"/>
              <a:t>möglich</a:t>
            </a:r>
          </a:p>
          <a:p>
            <a:pPr>
              <a:lnSpc>
                <a:spcPct val="80000"/>
              </a:lnSpc>
            </a:pPr>
            <a:r>
              <a:rPr lang="de-DE" altLang="de-DE" sz="1600" dirty="0"/>
              <a:t>Es sind keine generischen Arrays erlaubt</a:t>
            </a:r>
          </a:p>
          <a:p>
            <a:pPr>
              <a:lnSpc>
                <a:spcPct val="80000"/>
              </a:lnSpc>
            </a:pPr>
            <a:r>
              <a:rPr lang="de-DE" sz="1600" dirty="0" err="1" smtClean="0"/>
              <a:t>Refelektion</a:t>
            </a:r>
            <a:r>
              <a:rPr lang="de-DE" sz="1600" dirty="0" smtClean="0"/>
              <a:t> ist nicht möglich (</a:t>
            </a:r>
            <a:r>
              <a:rPr lang="de-DE" sz="1600" dirty="0" err="1" smtClean="0">
                <a:latin typeface="Lucida Console" pitchFamily="49" charset="0"/>
              </a:rPr>
              <a:t>getClass</a:t>
            </a:r>
            <a:r>
              <a:rPr lang="de-DE" sz="1600" dirty="0" smtClean="0">
                <a:latin typeface="Lucida Console" pitchFamily="49" charset="0"/>
              </a:rPr>
              <a:t>(), </a:t>
            </a:r>
            <a:r>
              <a:rPr lang="de-DE" sz="1600" dirty="0" err="1" smtClean="0">
                <a:latin typeface="Lucida Console" pitchFamily="49" charset="0"/>
              </a:rPr>
              <a:t>instanceof</a:t>
            </a:r>
            <a:r>
              <a:rPr lang="de-DE" sz="1600" dirty="0" smtClean="0"/>
              <a:t>)</a:t>
            </a:r>
            <a:endParaRPr lang="de-DE" sz="1600" dirty="0"/>
          </a:p>
        </p:txBody>
      </p:sp>
      <p:sp>
        <p:nvSpPr>
          <p:cNvPr id="952324" name="Rectangle 4"/>
          <p:cNvSpPr>
            <a:spLocks noChangeArrowheads="1"/>
          </p:cNvSpPr>
          <p:nvPr/>
        </p:nvSpPr>
        <p:spPr bwMode="auto">
          <a:xfrm>
            <a:off x="2224088" y="1311277"/>
            <a:ext cx="4835525" cy="346075"/>
          </a:xfrm>
          <a:prstGeom prst="rect">
            <a:avLst/>
          </a:prstGeom>
          <a:solidFill>
            <a:srgbClr val="FFCC99"/>
          </a:solidFill>
          <a:ln w="9525" algn="ctr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de-DE" b="1"/>
              <a:t>C&lt;X&gt;.class == C&lt;Y&gt;.class</a:t>
            </a:r>
          </a:p>
        </p:txBody>
      </p:sp>
      <p:sp>
        <p:nvSpPr>
          <p:cNvPr id="952325" name="Rectangle 5"/>
          <p:cNvSpPr>
            <a:spLocks noChangeArrowheads="1"/>
          </p:cNvSpPr>
          <p:nvPr/>
        </p:nvSpPr>
        <p:spPr bwMode="auto">
          <a:xfrm>
            <a:off x="2222500" y="2372396"/>
            <a:ext cx="4835525" cy="346075"/>
          </a:xfrm>
          <a:prstGeom prst="rect">
            <a:avLst/>
          </a:prstGeom>
          <a:solidFill>
            <a:srgbClr val="FFCC99"/>
          </a:solidFill>
          <a:ln w="9525" algn="ctr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de-DE" b="1"/>
              <a:t>C c = new C&lt;X&gt;();</a:t>
            </a:r>
          </a:p>
        </p:txBody>
      </p:sp>
      <p:sp>
        <p:nvSpPr>
          <p:cNvPr id="952326" name="Rectangle 6"/>
          <p:cNvSpPr>
            <a:spLocks noChangeArrowheads="1"/>
          </p:cNvSpPr>
          <p:nvPr/>
        </p:nvSpPr>
        <p:spPr bwMode="auto">
          <a:xfrm>
            <a:off x="2222500" y="3255881"/>
            <a:ext cx="4835525" cy="346075"/>
          </a:xfrm>
          <a:prstGeom prst="rect">
            <a:avLst/>
          </a:prstGeom>
          <a:solidFill>
            <a:srgbClr val="FFCC99"/>
          </a:solidFill>
          <a:ln w="9525" algn="ctr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de-DE" b="1"/>
              <a:t>C&lt;X&gt; cx = new C(); // Warning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456664" y="4995898"/>
            <a:ext cx="5298245" cy="115318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ArrayList&lt;Integer&gt;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al_i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ArrayList&lt;Integer&gt;();</a:t>
            </a:r>
            <a:endParaRPr lang="de-DE" sz="1200" b="1" dirty="0">
              <a:solidFill>
                <a:srgbClr val="7F0055"/>
              </a:solidFill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ArrayList&lt;String&gt; </a:t>
            </a:r>
            <a:r>
              <a:rPr lang="de-DE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urier New" pitchFamily="49" charset="0"/>
              </a:rPr>
              <a:t>al_s</a:t>
            </a:r>
            <a:r>
              <a:rPr lang="de-DE" sz="12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ArrayList&lt;String&gt;();</a:t>
            </a:r>
            <a:endParaRPr lang="de-DE" sz="1200" b="1" dirty="0">
              <a:solidFill>
                <a:srgbClr val="7F0055"/>
              </a:solidFill>
              <a:latin typeface="Courier New" pitchFamily="49" charset="0"/>
            </a:endParaRPr>
          </a:p>
          <a:p>
            <a:endParaRPr lang="de-DE" sz="12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System.</a:t>
            </a:r>
            <a:r>
              <a:rPr lang="de-DE" sz="1200" b="1" i="1" dirty="0" err="1">
                <a:solidFill>
                  <a:srgbClr val="0000C0"/>
                </a:solidFill>
                <a:latin typeface="Courier New" pitchFamily="49" charset="0"/>
              </a:rPr>
              <a:t>out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.println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al_i.getClass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() ==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al_s.getClass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());</a:t>
            </a:r>
            <a:endParaRPr lang="de-DE" sz="1200" b="1" dirty="0">
              <a:solidFill>
                <a:srgbClr val="7F0055"/>
              </a:solidFill>
              <a:latin typeface="Courier New" pitchFamily="49" charset="0"/>
            </a:endParaRPr>
          </a:p>
          <a:p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System.</a:t>
            </a:r>
            <a:r>
              <a:rPr lang="de-DE" sz="1200" b="1" i="1" dirty="0" err="1">
                <a:solidFill>
                  <a:srgbClr val="0000C0"/>
                </a:solidFill>
                <a:latin typeface="Courier New" pitchFamily="49" charset="0"/>
              </a:rPr>
              <a:t>out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.println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al_i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instanceof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ArrayList&lt;Integer&gt;);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7432531" y="5493196"/>
            <a:ext cx="717110" cy="288147"/>
          </a:xfrm>
          <a:prstGeom prst="wedgeRectCallout">
            <a:avLst>
              <a:gd name="adj1" fmla="val -159231"/>
              <a:gd name="adj2" fmla="val 20968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>
            <a:spAutoFit/>
          </a:bodyPr>
          <a:lstStyle/>
          <a:p>
            <a:r>
              <a:rPr lang="de-DE" sz="1400" b="1" dirty="0"/>
              <a:t> </a:t>
            </a:r>
            <a:r>
              <a:rPr lang="de-DE" sz="1400" b="1" dirty="0" err="1"/>
              <a:t>true</a:t>
            </a:r>
            <a:r>
              <a:rPr lang="de-DE" sz="1400" b="1" dirty="0"/>
              <a:t> </a:t>
            </a:r>
            <a:endParaRPr lang="de-DE" sz="1400" dirty="0"/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626" y="6041968"/>
            <a:ext cx="6428581" cy="255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AutoShape 2"/>
          <p:cNvSpPr>
            <a:spLocks noChangeArrowheads="1"/>
          </p:cNvSpPr>
          <p:nvPr/>
        </p:nvSpPr>
        <p:spPr bwMode="auto">
          <a:xfrm>
            <a:off x="4216930" y="1282225"/>
            <a:ext cx="4339650" cy="1677353"/>
          </a:xfrm>
          <a:prstGeom prst="foldedCorner">
            <a:avLst>
              <a:gd name="adj" fmla="val 12500"/>
            </a:avLst>
          </a:prstGeom>
          <a:solidFill>
            <a:srgbClr val="FFD79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de-DE" sz="1000">
                <a:solidFill>
                  <a:srgbClr val="000000"/>
                </a:solidFill>
                <a:latin typeface="Courier New" pitchFamily="49" charset="0"/>
              </a:rPr>
              <a:t>Number  n;</a:t>
            </a:r>
            <a:endParaRPr lang="de-DE" sz="1000">
              <a:solidFill>
                <a:srgbClr val="7F0055"/>
              </a:solidFill>
              <a:latin typeface="Courier New" pitchFamily="49" charset="0"/>
            </a:endParaRPr>
          </a:p>
          <a:p>
            <a:r>
              <a:rPr lang="de-DE" sz="1000">
                <a:solidFill>
                  <a:srgbClr val="000000"/>
                </a:solidFill>
                <a:latin typeface="Courier New" pitchFamily="49" charset="0"/>
              </a:rPr>
              <a:t>Integer i = </a:t>
            </a:r>
            <a:r>
              <a:rPr lang="de-DE" sz="1000" b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de-DE" sz="1000">
                <a:solidFill>
                  <a:srgbClr val="000000"/>
                </a:solidFill>
                <a:latin typeface="Courier New" pitchFamily="49" charset="0"/>
              </a:rPr>
              <a:t> Integer(17);</a:t>
            </a:r>
            <a:endParaRPr lang="de-DE" sz="1000">
              <a:solidFill>
                <a:srgbClr val="7F0055"/>
              </a:solidFill>
              <a:latin typeface="Courier New" pitchFamily="49" charset="0"/>
            </a:endParaRPr>
          </a:p>
          <a:p>
            <a:endParaRPr lang="de-DE" sz="1000">
              <a:solidFill>
                <a:srgbClr val="7F0055"/>
              </a:solidFill>
              <a:latin typeface="Courier New" pitchFamily="49" charset="0"/>
            </a:endParaRPr>
          </a:p>
          <a:p>
            <a:r>
              <a:rPr lang="de-DE" sz="1000">
                <a:solidFill>
                  <a:srgbClr val="000000"/>
                </a:solidFill>
                <a:latin typeface="Courier New" pitchFamily="49" charset="0"/>
              </a:rPr>
              <a:t>n = i;</a:t>
            </a:r>
            <a:endParaRPr lang="de-DE" sz="1000">
              <a:solidFill>
                <a:srgbClr val="7F0055"/>
              </a:solidFill>
              <a:latin typeface="Courier New" pitchFamily="49" charset="0"/>
            </a:endParaRPr>
          </a:p>
          <a:p>
            <a:endParaRPr lang="de-DE" sz="1000">
              <a:solidFill>
                <a:srgbClr val="7F0055"/>
              </a:solidFill>
              <a:latin typeface="Courier New" pitchFamily="49" charset="0"/>
            </a:endParaRPr>
          </a:p>
          <a:p>
            <a:r>
              <a:rPr lang="de-DE" sz="1000">
                <a:solidFill>
                  <a:srgbClr val="000000"/>
                </a:solidFill>
                <a:latin typeface="Courier New" pitchFamily="49" charset="0"/>
              </a:rPr>
              <a:t>ArrayList&lt;Number&gt;  alist_n;</a:t>
            </a:r>
          </a:p>
          <a:p>
            <a:r>
              <a:rPr lang="de-DE" sz="1000">
                <a:solidFill>
                  <a:srgbClr val="000000"/>
                </a:solidFill>
                <a:latin typeface="Courier New" pitchFamily="49" charset="0"/>
              </a:rPr>
              <a:t>ArrayList&lt;Integer&gt; alist_i = </a:t>
            </a:r>
            <a:r>
              <a:rPr lang="de-DE" sz="1000" b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de-DE" sz="1000">
                <a:solidFill>
                  <a:srgbClr val="000000"/>
                </a:solidFill>
                <a:latin typeface="Courier New" pitchFamily="49" charset="0"/>
              </a:rPr>
              <a:t> ArrayList&lt;Integer&gt;();</a:t>
            </a:r>
            <a:endParaRPr lang="de-DE" sz="1000">
              <a:solidFill>
                <a:srgbClr val="7F0055"/>
              </a:solidFill>
              <a:latin typeface="Courier New" pitchFamily="49" charset="0"/>
            </a:endParaRPr>
          </a:p>
          <a:p>
            <a:endParaRPr lang="de-DE" sz="1000">
              <a:solidFill>
                <a:srgbClr val="7F0055"/>
              </a:solidFill>
              <a:latin typeface="Courier New" pitchFamily="49" charset="0"/>
            </a:endParaRPr>
          </a:p>
          <a:p>
            <a:endParaRPr lang="de-DE" sz="1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7794625" cy="830997"/>
          </a:xfrm>
        </p:spPr>
        <p:txBody>
          <a:bodyPr/>
          <a:lstStyle/>
          <a:p>
            <a:r>
              <a:rPr lang="de-DE" sz="2400" b="1" dirty="0" smtClean="0"/>
              <a:t>Unterschied </a:t>
            </a:r>
            <a:r>
              <a:rPr lang="de-DE" sz="2400" b="1" dirty="0"/>
              <a:t>von parametrisierten Typen </a:t>
            </a:r>
            <a:r>
              <a:rPr lang="de-DE" sz="2400" b="1" dirty="0" smtClean="0"/>
              <a:t>zu Arrays</a:t>
            </a:r>
            <a:endParaRPr lang="de-DE" sz="2400" b="1" dirty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" y="4786145"/>
            <a:ext cx="8915400" cy="1501775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de-DE" altLang="de-DE" sz="1800" dirty="0"/>
              <a:t>Vererbung von Typ-Parameter </a:t>
            </a:r>
            <a:r>
              <a:rPr lang="de-DE" altLang="de-DE" sz="1800" dirty="0" smtClean="0"/>
              <a:t>überträgt </a:t>
            </a:r>
            <a:r>
              <a:rPr lang="de-DE" altLang="de-DE" sz="1800" dirty="0"/>
              <a:t>sich nicht auf parametrisierte Klasse</a:t>
            </a:r>
          </a:p>
          <a:p>
            <a:pPr lvl="1">
              <a:lnSpc>
                <a:spcPct val="80000"/>
              </a:lnSpc>
            </a:pPr>
            <a:r>
              <a:rPr lang="de-DE" altLang="de-DE" sz="1600" dirty="0"/>
              <a:t>Widerspricht intuitiver Nutzung</a:t>
            </a:r>
          </a:p>
          <a:p>
            <a:pPr lvl="2">
              <a:lnSpc>
                <a:spcPct val="80000"/>
              </a:lnSpc>
            </a:pPr>
            <a:r>
              <a:rPr lang="de-DE" altLang="de-DE" sz="1400" b="1" dirty="0">
                <a:solidFill>
                  <a:srgbClr val="FF9933"/>
                </a:solidFill>
              </a:rPr>
              <a:t>Invariant</a:t>
            </a:r>
          </a:p>
          <a:p>
            <a:pPr lvl="2">
              <a:lnSpc>
                <a:spcPct val="80000"/>
              </a:lnSpc>
            </a:pPr>
            <a:r>
              <a:rPr lang="de-DE" altLang="de-DE" sz="1400" dirty="0"/>
              <a:t>Im Vergleich zu Arrays (</a:t>
            </a:r>
            <a:r>
              <a:rPr lang="de-DE" altLang="de-DE" sz="1400" dirty="0" err="1"/>
              <a:t>kovariant</a:t>
            </a:r>
            <a:r>
              <a:rPr lang="de-DE" altLang="de-DE" sz="1400" dirty="0"/>
              <a:t>)</a:t>
            </a:r>
          </a:p>
          <a:p>
            <a:pPr lvl="1">
              <a:lnSpc>
                <a:spcPct val="80000"/>
              </a:lnSpc>
            </a:pPr>
            <a:r>
              <a:rPr lang="de-DE" altLang="de-DE" sz="1600" dirty="0"/>
              <a:t>Zuweisung von Objekten der generischen Klasse ist </a:t>
            </a:r>
            <a:r>
              <a:rPr lang="de-DE" altLang="de-DE" sz="1600" b="1" dirty="0">
                <a:solidFill>
                  <a:srgbClr val="F19400"/>
                </a:solidFill>
              </a:rPr>
              <a:t>nicht typsicher, </a:t>
            </a:r>
            <a:r>
              <a:rPr lang="de-DE" altLang="de-DE" sz="1600" dirty="0">
                <a:solidFill>
                  <a:schemeClr val="tx1"/>
                </a:solidFill>
              </a:rPr>
              <a:t>da sie von JRE nicht erkannt werden </a:t>
            </a:r>
          </a:p>
          <a:p>
            <a:pPr lvl="2">
              <a:lnSpc>
                <a:spcPct val="80000"/>
              </a:lnSpc>
            </a:pPr>
            <a:r>
              <a:rPr lang="de-DE" altLang="de-DE" sz="1400" dirty="0"/>
              <a:t>daher verboten und Compiler-Fehler</a:t>
            </a:r>
          </a:p>
        </p:txBody>
      </p:sp>
      <p:sp>
        <p:nvSpPr>
          <p:cNvPr id="70661" name="AutoShape 5"/>
          <p:cNvSpPr>
            <a:spLocks noChangeArrowheads="1"/>
          </p:cNvSpPr>
          <p:nvPr/>
        </p:nvSpPr>
        <p:spPr bwMode="auto">
          <a:xfrm>
            <a:off x="607087" y="1181121"/>
            <a:ext cx="3345788" cy="1991856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 n;</a:t>
            </a:r>
            <a:endParaRPr lang="de-DE" sz="1200" b="1" dirty="0">
              <a:solidFill>
                <a:srgbClr val="7F0055"/>
              </a:solidFill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Integer i =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Integer(17);</a:t>
            </a:r>
            <a:endParaRPr lang="de-DE" sz="1200" b="1" dirty="0">
              <a:solidFill>
                <a:srgbClr val="7F0055"/>
              </a:solidFill>
              <a:latin typeface="Courier New" pitchFamily="49" charset="0"/>
            </a:endParaRPr>
          </a:p>
          <a:p>
            <a:endParaRPr lang="de-DE" sz="1200" b="1" dirty="0">
              <a:solidFill>
                <a:srgbClr val="7F0055"/>
              </a:solidFill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n = i;</a:t>
            </a:r>
            <a:endParaRPr lang="de-DE" sz="1200" b="1" dirty="0">
              <a:solidFill>
                <a:srgbClr val="7F0055"/>
              </a:solidFill>
              <a:latin typeface="Courier New" pitchFamily="49" charset="0"/>
            </a:endParaRPr>
          </a:p>
          <a:p>
            <a:endParaRPr lang="de-DE" sz="1200" b="1" dirty="0">
              <a:solidFill>
                <a:srgbClr val="7F0055"/>
              </a:solidFill>
              <a:latin typeface="Courier New" pitchFamily="49" charset="0"/>
            </a:endParaRPr>
          </a:p>
          <a:p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[] 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arr_n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de-DE" sz="1200" b="1" dirty="0">
              <a:solidFill>
                <a:srgbClr val="7F0055"/>
              </a:solidFill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Integer[]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arr_i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Integer[10];</a:t>
            </a:r>
            <a:endParaRPr lang="de-DE" sz="1200" b="1" dirty="0">
              <a:solidFill>
                <a:srgbClr val="7F0055"/>
              </a:solidFill>
              <a:latin typeface="Courier New" pitchFamily="49" charset="0"/>
            </a:endParaRPr>
          </a:p>
          <a:p>
            <a:endParaRPr lang="de-DE" sz="1200" b="1" dirty="0">
              <a:solidFill>
                <a:srgbClr val="7F0055"/>
              </a:solidFill>
              <a:latin typeface="Courier New" pitchFamily="49" charset="0"/>
            </a:endParaRPr>
          </a:p>
          <a:p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arr_n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arr_i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de-DE" sz="1200" b="1" dirty="0">
              <a:solidFill>
                <a:srgbClr val="7F0055"/>
              </a:solidFill>
              <a:latin typeface="Courier New" pitchFamily="49" charset="0"/>
            </a:endParaRPr>
          </a:p>
        </p:txBody>
      </p:sp>
      <p:sp>
        <p:nvSpPr>
          <p:cNvPr id="70662" name="AutoShape 6"/>
          <p:cNvSpPr>
            <a:spLocks noChangeArrowheads="1"/>
          </p:cNvSpPr>
          <p:nvPr/>
        </p:nvSpPr>
        <p:spPr bwMode="auto">
          <a:xfrm>
            <a:off x="4216930" y="1197163"/>
            <a:ext cx="5205271" cy="1991856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 n;</a:t>
            </a:r>
            <a:endParaRPr lang="de-DE" sz="1200" b="1" dirty="0">
              <a:solidFill>
                <a:srgbClr val="7F0055"/>
              </a:solidFill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Integer i =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Integer(17);</a:t>
            </a:r>
            <a:endParaRPr lang="de-DE" sz="1200" b="1" dirty="0">
              <a:solidFill>
                <a:srgbClr val="7F0055"/>
              </a:solidFill>
              <a:latin typeface="Courier New" pitchFamily="49" charset="0"/>
            </a:endParaRPr>
          </a:p>
          <a:p>
            <a:endParaRPr lang="de-DE" sz="1200" b="1" dirty="0">
              <a:solidFill>
                <a:srgbClr val="7F0055"/>
              </a:solidFill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n = i;</a:t>
            </a:r>
            <a:endParaRPr lang="de-DE" sz="1200" b="1" dirty="0">
              <a:solidFill>
                <a:srgbClr val="7F0055"/>
              </a:solidFill>
              <a:latin typeface="Courier New" pitchFamily="49" charset="0"/>
            </a:endParaRPr>
          </a:p>
          <a:p>
            <a:endParaRPr lang="de-DE" sz="1200" b="1" dirty="0">
              <a:solidFill>
                <a:srgbClr val="7F0055"/>
              </a:solidFill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ArrayList&lt;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&gt; 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alist_n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ArrayList&lt;Integer&gt;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alist_i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ArrayList&lt;Integer&gt;();</a:t>
            </a:r>
            <a:endParaRPr lang="de-DE" sz="1200" b="1" dirty="0">
              <a:solidFill>
                <a:srgbClr val="7F0055"/>
              </a:solidFill>
              <a:latin typeface="Courier New" pitchFamily="49" charset="0"/>
            </a:endParaRPr>
          </a:p>
          <a:p>
            <a:endParaRPr lang="de-DE" sz="1200" b="1" dirty="0">
              <a:solidFill>
                <a:srgbClr val="7F0055"/>
              </a:solidFill>
              <a:latin typeface="Courier New" pitchFamily="49" charset="0"/>
            </a:endParaRPr>
          </a:p>
          <a:p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alist_n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alist_i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16929" y="3711408"/>
            <a:ext cx="2882371" cy="1066800"/>
            <a:chOff x="3492" y="2941"/>
            <a:chExt cx="1676" cy="672"/>
          </a:xfrm>
          <a:solidFill>
            <a:srgbClr val="FFCC99"/>
          </a:solidFill>
        </p:grpSpPr>
        <p:sp>
          <p:nvSpPr>
            <p:cNvPr id="70664" name="Rectangle 8"/>
            <p:cNvSpPr>
              <a:spLocks noChangeArrowheads="1"/>
            </p:cNvSpPr>
            <p:nvPr/>
          </p:nvSpPr>
          <p:spPr bwMode="auto">
            <a:xfrm>
              <a:off x="3492" y="2941"/>
              <a:ext cx="1676" cy="67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b="1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718" y="3145"/>
              <a:ext cx="66" cy="274"/>
              <a:chOff x="3386" y="2941"/>
              <a:chExt cx="66" cy="274"/>
            </a:xfrm>
            <a:grpFill/>
          </p:grpSpPr>
          <p:sp>
            <p:nvSpPr>
              <p:cNvPr id="70666" name="AutoShape 10"/>
              <p:cNvSpPr>
                <a:spLocks noChangeAspect="1" noChangeArrowheads="1"/>
              </p:cNvSpPr>
              <p:nvPr/>
            </p:nvSpPr>
            <p:spPr bwMode="auto">
              <a:xfrm>
                <a:off x="3386" y="2941"/>
                <a:ext cx="66" cy="57"/>
              </a:xfrm>
              <a:prstGeom prst="triangle">
                <a:avLst>
                  <a:gd name="adj" fmla="val 50000"/>
                </a:avLst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b="1"/>
              </a:p>
            </p:txBody>
          </p:sp>
          <p:sp>
            <p:nvSpPr>
              <p:cNvPr id="70667" name="Line 11"/>
              <p:cNvSpPr>
                <a:spLocks noChangeShapeType="1"/>
              </p:cNvSpPr>
              <p:nvPr/>
            </p:nvSpPr>
            <p:spPr bwMode="auto">
              <a:xfrm>
                <a:off x="3419" y="2998"/>
                <a:ext cx="0" cy="2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 b="1"/>
              </a:p>
            </p:txBody>
          </p:sp>
        </p:grpSp>
        <p:sp>
          <p:nvSpPr>
            <p:cNvPr id="70668" name="Text Box 12"/>
            <p:cNvSpPr txBox="1">
              <a:spLocks noChangeArrowheads="1"/>
            </p:cNvSpPr>
            <p:nvPr/>
          </p:nvSpPr>
          <p:spPr bwMode="auto">
            <a:xfrm>
              <a:off x="3595" y="2941"/>
              <a:ext cx="295" cy="19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de-DE" sz="1400" b="1">
                  <a:latin typeface="Courier New" pitchFamily="49" charset="0"/>
                </a:rPr>
                <a:t>Typ</a:t>
              </a:r>
            </a:p>
          </p:txBody>
        </p:sp>
        <p:sp>
          <p:nvSpPr>
            <p:cNvPr id="70669" name="Text Box 13"/>
            <p:cNvSpPr txBox="1">
              <a:spLocks noChangeArrowheads="1"/>
            </p:cNvSpPr>
            <p:nvPr/>
          </p:nvSpPr>
          <p:spPr bwMode="auto">
            <a:xfrm>
              <a:off x="3492" y="3419"/>
              <a:ext cx="482" cy="19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de-DE" sz="1400" b="1">
                  <a:latin typeface="Courier New" pitchFamily="49" charset="0"/>
                </a:rPr>
                <a:t>Subtyp</a:t>
              </a:r>
            </a:p>
          </p:txBody>
        </p:sp>
        <p:sp>
          <p:nvSpPr>
            <p:cNvPr id="70670" name="Text Box 14"/>
            <p:cNvSpPr txBox="1">
              <a:spLocks noChangeArrowheads="1"/>
            </p:cNvSpPr>
            <p:nvPr/>
          </p:nvSpPr>
          <p:spPr bwMode="auto">
            <a:xfrm>
              <a:off x="4405" y="2941"/>
              <a:ext cx="607" cy="19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de-DE" sz="1400" b="1"/>
                <a:t>Gen</a:t>
              </a:r>
              <a:r>
                <a:rPr lang="de-DE" sz="1400" b="1">
                  <a:latin typeface="Courier New" pitchFamily="49" charset="0"/>
                </a:rPr>
                <a:t>&lt;Typ&gt;</a:t>
              </a:r>
            </a:p>
          </p:txBody>
        </p:sp>
        <p:sp>
          <p:nvSpPr>
            <p:cNvPr id="70671" name="Text Box 15"/>
            <p:cNvSpPr txBox="1">
              <a:spLocks noChangeArrowheads="1"/>
            </p:cNvSpPr>
            <p:nvPr/>
          </p:nvSpPr>
          <p:spPr bwMode="auto">
            <a:xfrm>
              <a:off x="4305" y="3419"/>
              <a:ext cx="794" cy="19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de-DE" sz="1400" b="1"/>
                <a:t>Gen</a:t>
              </a:r>
              <a:r>
                <a:rPr lang="de-DE" sz="1400" b="1">
                  <a:latin typeface="Courier New" pitchFamily="49" charset="0"/>
                </a:rPr>
                <a:t>&lt;Subtyp&gt;</a:t>
              </a: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4706" y="3145"/>
              <a:ext cx="66" cy="274"/>
              <a:chOff x="3386" y="2941"/>
              <a:chExt cx="66" cy="274"/>
            </a:xfrm>
            <a:grpFill/>
          </p:grpSpPr>
          <p:sp>
            <p:nvSpPr>
              <p:cNvPr id="70673" name="AutoShape 17"/>
              <p:cNvSpPr>
                <a:spLocks noChangeAspect="1" noChangeArrowheads="1"/>
              </p:cNvSpPr>
              <p:nvPr/>
            </p:nvSpPr>
            <p:spPr bwMode="auto">
              <a:xfrm>
                <a:off x="3386" y="2941"/>
                <a:ext cx="66" cy="57"/>
              </a:xfrm>
              <a:prstGeom prst="triangle">
                <a:avLst>
                  <a:gd name="adj" fmla="val 50000"/>
                </a:avLst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b="1"/>
              </a:p>
            </p:txBody>
          </p:sp>
          <p:sp>
            <p:nvSpPr>
              <p:cNvPr id="70674" name="Line 18"/>
              <p:cNvSpPr>
                <a:spLocks noChangeShapeType="1"/>
              </p:cNvSpPr>
              <p:nvPr/>
            </p:nvSpPr>
            <p:spPr bwMode="auto">
              <a:xfrm>
                <a:off x="3419" y="2998"/>
                <a:ext cx="0" cy="2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 b="1"/>
              </a:p>
            </p:txBody>
          </p:sp>
        </p:grpSp>
        <p:sp>
          <p:nvSpPr>
            <p:cNvPr id="70675" name="Text Box 19"/>
            <p:cNvSpPr txBox="1">
              <a:spLocks noChangeArrowheads="1"/>
            </p:cNvSpPr>
            <p:nvPr/>
          </p:nvSpPr>
          <p:spPr bwMode="auto">
            <a:xfrm>
              <a:off x="4047" y="3098"/>
              <a:ext cx="284" cy="29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de-DE" sz="2400" b="1">
                  <a:sym typeface="Symbol" pitchFamily="18" charset="2"/>
                </a:rPr>
                <a:t></a:t>
              </a:r>
            </a:p>
          </p:txBody>
        </p:sp>
        <p:sp>
          <p:nvSpPr>
            <p:cNvPr id="70676" name="Line 20"/>
            <p:cNvSpPr>
              <a:spLocks noChangeShapeType="1"/>
            </p:cNvSpPr>
            <p:nvPr/>
          </p:nvSpPr>
          <p:spPr bwMode="auto">
            <a:xfrm flipH="1">
              <a:off x="4154" y="3145"/>
              <a:ext cx="61" cy="241"/>
            </a:xfrm>
            <a:prstGeom prst="line">
              <a:avLst/>
            </a:prstGeom>
            <a:grpFill/>
            <a:ln w="1905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 b="1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20845" y="3522410"/>
            <a:ext cx="2882371" cy="1069975"/>
            <a:chOff x="1342" y="3003"/>
            <a:chExt cx="1676" cy="674"/>
          </a:xfrm>
        </p:grpSpPr>
        <p:sp>
          <p:nvSpPr>
            <p:cNvPr id="70678" name="Rectangle 22"/>
            <p:cNvSpPr>
              <a:spLocks noChangeArrowheads="1"/>
            </p:cNvSpPr>
            <p:nvPr/>
          </p:nvSpPr>
          <p:spPr bwMode="auto">
            <a:xfrm>
              <a:off x="1342" y="3003"/>
              <a:ext cx="1676" cy="67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b="1"/>
            </a:p>
          </p:txBody>
        </p: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1568" y="3207"/>
              <a:ext cx="66" cy="274"/>
              <a:chOff x="3386" y="2941"/>
              <a:chExt cx="66" cy="274"/>
            </a:xfrm>
          </p:grpSpPr>
          <p:sp>
            <p:nvSpPr>
              <p:cNvPr id="70680" name="AutoShape 24"/>
              <p:cNvSpPr>
                <a:spLocks noChangeAspect="1" noChangeArrowheads="1"/>
              </p:cNvSpPr>
              <p:nvPr/>
            </p:nvSpPr>
            <p:spPr bwMode="auto">
              <a:xfrm>
                <a:off x="3386" y="2941"/>
                <a:ext cx="66" cy="57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b="1"/>
              </a:p>
            </p:txBody>
          </p:sp>
          <p:sp>
            <p:nvSpPr>
              <p:cNvPr id="70681" name="Line 25"/>
              <p:cNvSpPr>
                <a:spLocks noChangeShapeType="1"/>
              </p:cNvSpPr>
              <p:nvPr/>
            </p:nvSpPr>
            <p:spPr bwMode="auto">
              <a:xfrm>
                <a:off x="3419" y="2998"/>
                <a:ext cx="0" cy="2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 b="1"/>
              </a:p>
            </p:txBody>
          </p:sp>
        </p:grpSp>
        <p:sp>
          <p:nvSpPr>
            <p:cNvPr id="70682" name="Text Box 26"/>
            <p:cNvSpPr txBox="1">
              <a:spLocks noChangeArrowheads="1"/>
            </p:cNvSpPr>
            <p:nvPr/>
          </p:nvSpPr>
          <p:spPr bwMode="auto">
            <a:xfrm>
              <a:off x="1445" y="3003"/>
              <a:ext cx="29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de-DE" sz="1400" b="1">
                  <a:latin typeface="Courier New" pitchFamily="49" charset="0"/>
                </a:rPr>
                <a:t>Typ</a:t>
              </a:r>
            </a:p>
          </p:txBody>
        </p:sp>
        <p:sp>
          <p:nvSpPr>
            <p:cNvPr id="70683" name="Text Box 27"/>
            <p:cNvSpPr txBox="1">
              <a:spLocks noChangeArrowheads="1"/>
            </p:cNvSpPr>
            <p:nvPr/>
          </p:nvSpPr>
          <p:spPr bwMode="auto">
            <a:xfrm>
              <a:off x="1342" y="3481"/>
              <a:ext cx="48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de-DE" sz="1400" b="1">
                  <a:latin typeface="Courier New" pitchFamily="49" charset="0"/>
                </a:rPr>
                <a:t>Subtyp</a:t>
              </a:r>
            </a:p>
          </p:txBody>
        </p:sp>
        <p:sp>
          <p:nvSpPr>
            <p:cNvPr id="70684" name="Text Box 28"/>
            <p:cNvSpPr txBox="1">
              <a:spLocks noChangeArrowheads="1"/>
            </p:cNvSpPr>
            <p:nvPr/>
          </p:nvSpPr>
          <p:spPr bwMode="auto">
            <a:xfrm>
              <a:off x="2360" y="3005"/>
              <a:ext cx="42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de-DE" sz="1400" b="1">
                  <a:latin typeface="Courier New" pitchFamily="49" charset="0"/>
                </a:rPr>
                <a:t>Typ[]</a:t>
              </a:r>
            </a:p>
          </p:txBody>
        </p:sp>
        <p:sp>
          <p:nvSpPr>
            <p:cNvPr id="70685" name="Text Box 29"/>
            <p:cNvSpPr txBox="1">
              <a:spLocks noChangeArrowheads="1"/>
            </p:cNvSpPr>
            <p:nvPr/>
          </p:nvSpPr>
          <p:spPr bwMode="auto">
            <a:xfrm>
              <a:off x="2260" y="3483"/>
              <a:ext cx="60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de-DE" sz="1400" b="1">
                  <a:latin typeface="Courier New" pitchFamily="49" charset="0"/>
                </a:rPr>
                <a:t>Subtyp[]</a:t>
              </a:r>
            </a:p>
          </p:txBody>
        </p: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2556" y="3207"/>
              <a:ext cx="66" cy="274"/>
              <a:chOff x="3386" y="2941"/>
              <a:chExt cx="66" cy="274"/>
            </a:xfrm>
          </p:grpSpPr>
          <p:sp>
            <p:nvSpPr>
              <p:cNvPr id="70687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3386" y="2941"/>
                <a:ext cx="66" cy="57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b="1"/>
              </a:p>
            </p:txBody>
          </p:sp>
          <p:sp>
            <p:nvSpPr>
              <p:cNvPr id="70688" name="Line 32"/>
              <p:cNvSpPr>
                <a:spLocks noChangeShapeType="1"/>
              </p:cNvSpPr>
              <p:nvPr/>
            </p:nvSpPr>
            <p:spPr bwMode="auto">
              <a:xfrm>
                <a:off x="3419" y="2998"/>
                <a:ext cx="0" cy="2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 b="1"/>
              </a:p>
            </p:txBody>
          </p:sp>
        </p:grpSp>
        <p:sp>
          <p:nvSpPr>
            <p:cNvPr id="70689" name="Text Box 33"/>
            <p:cNvSpPr txBox="1">
              <a:spLocks noChangeArrowheads="1"/>
            </p:cNvSpPr>
            <p:nvPr/>
          </p:nvSpPr>
          <p:spPr bwMode="auto">
            <a:xfrm>
              <a:off x="1897" y="3160"/>
              <a:ext cx="2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de-DE" sz="2400" b="1" dirty="0">
                  <a:sym typeface="Symbol" pitchFamily="18" charset="2"/>
                </a:rPr>
                <a:t></a:t>
              </a:r>
            </a:p>
          </p:txBody>
        </p:sp>
      </p:grpSp>
      <p:sp>
        <p:nvSpPr>
          <p:cNvPr id="70690" name="Rectangle 34"/>
          <p:cNvSpPr>
            <a:spLocks noChangeArrowheads="1"/>
          </p:cNvSpPr>
          <p:nvPr/>
        </p:nvSpPr>
        <p:spPr bwMode="auto">
          <a:xfrm>
            <a:off x="4225529" y="2678195"/>
            <a:ext cx="1645840" cy="2428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6048184" y="2701644"/>
            <a:ext cx="3745521" cy="554313"/>
            <a:chOff x="224" y="3373"/>
            <a:chExt cx="3228" cy="292"/>
          </a:xfrm>
        </p:grpSpPr>
        <p:sp>
          <p:nvSpPr>
            <p:cNvPr id="70692" name="Text Box 36"/>
            <p:cNvSpPr txBox="1">
              <a:spLocks noChangeArrowheads="1"/>
            </p:cNvSpPr>
            <p:nvPr/>
          </p:nvSpPr>
          <p:spPr bwMode="auto">
            <a:xfrm>
              <a:off x="224" y="3373"/>
              <a:ext cx="3228" cy="2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de-DE" sz="1000" dirty="0"/>
                <a:t>   Type </a:t>
              </a:r>
              <a:r>
                <a:rPr lang="de-DE" sz="1000" dirty="0" err="1"/>
                <a:t>mismatch</a:t>
              </a:r>
              <a:r>
                <a:rPr lang="de-DE" sz="1000" dirty="0"/>
                <a:t>:</a:t>
              </a:r>
            </a:p>
            <a:p>
              <a:r>
                <a:rPr lang="de-DE" sz="1000" dirty="0"/>
                <a:t>   </a:t>
              </a:r>
              <a:r>
                <a:rPr lang="de-DE" sz="1000" dirty="0" err="1"/>
                <a:t>cannot</a:t>
              </a:r>
              <a:r>
                <a:rPr lang="de-DE" sz="1000" dirty="0"/>
                <a:t> </a:t>
              </a:r>
              <a:r>
                <a:rPr lang="de-DE" sz="1000" dirty="0" err="1"/>
                <a:t>convert</a:t>
              </a:r>
              <a:r>
                <a:rPr lang="de-DE" sz="1000" dirty="0"/>
                <a:t> </a:t>
              </a:r>
              <a:r>
                <a:rPr lang="de-DE" sz="1000" dirty="0" err="1"/>
                <a:t>from</a:t>
              </a:r>
              <a:endParaRPr lang="de-DE" sz="1000" dirty="0"/>
            </a:p>
            <a:p>
              <a:r>
                <a:rPr lang="de-DE" sz="1000" dirty="0"/>
                <a:t>   ArrayList&lt;Integer&gt; </a:t>
              </a:r>
              <a:r>
                <a:rPr lang="de-DE" sz="1000" dirty="0" err="1"/>
                <a:t>to</a:t>
              </a:r>
              <a:r>
                <a:rPr lang="de-DE" sz="1000" dirty="0"/>
                <a:t> ArrayList&lt;</a:t>
              </a:r>
              <a:r>
                <a:rPr lang="de-DE" sz="1000" dirty="0" err="1"/>
                <a:t>Number</a:t>
              </a:r>
              <a:r>
                <a:rPr lang="de-DE" sz="1000" dirty="0"/>
                <a:t>&gt;</a:t>
              </a:r>
            </a:p>
          </p:txBody>
        </p:sp>
        <p:pic>
          <p:nvPicPr>
            <p:cNvPr id="70693" name="Picture 3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3" y="3421"/>
              <a:ext cx="11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1" name="Fußzeilenplatzhalter 40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 animBg="1"/>
      <p:bldP spid="7069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8710613" cy="427037"/>
          </a:xfrm>
        </p:spPr>
        <p:txBody>
          <a:bodyPr/>
          <a:lstStyle/>
          <a:p>
            <a:r>
              <a:rPr lang="de-DE" b="1" dirty="0" err="1" smtClean="0"/>
              <a:t>Generics</a:t>
            </a:r>
            <a:r>
              <a:rPr lang="de-DE" b="1" dirty="0" smtClean="0"/>
              <a:t> </a:t>
            </a:r>
            <a:r>
              <a:rPr lang="de-DE" b="1" dirty="0"/>
              <a:t>und Vererbung - Typsystem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162050"/>
            <a:ext cx="9421812" cy="4733925"/>
          </a:xfrm>
          <a:noFill/>
          <a:ln/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95744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28625" y="2159229"/>
            <a:ext cx="9477375" cy="4525962"/>
          </a:xfrm>
          <a:noFill/>
          <a:ln/>
        </p:spPr>
        <p:txBody>
          <a:bodyPr/>
          <a:lstStyle/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1800" dirty="0"/>
          </a:p>
          <a:p>
            <a:r>
              <a:rPr lang="de-DE" sz="1800" dirty="0"/>
              <a:t>Die Typen C&lt;X&gt; und C&lt;Y&gt; sind nicht verwandt, 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>selbst </a:t>
            </a:r>
            <a:r>
              <a:rPr lang="de-DE" sz="1800" dirty="0"/>
              <a:t>wenn X und Y verwandt sind </a:t>
            </a:r>
            <a:r>
              <a:rPr lang="de-DE" sz="1800" dirty="0" smtClean="0"/>
              <a:t> (</a:t>
            </a:r>
            <a:r>
              <a:rPr lang="de-DE" sz="1800" dirty="0"/>
              <a:t>X </a:t>
            </a:r>
            <a:r>
              <a:rPr lang="de-DE" sz="1800" dirty="0" err="1"/>
              <a:t>extends</a:t>
            </a:r>
            <a:r>
              <a:rPr lang="de-DE" sz="1800" dirty="0"/>
              <a:t> Y)</a:t>
            </a:r>
          </a:p>
          <a:p>
            <a:pPr lvl="1">
              <a:buFont typeface="Wingdings" pitchFamily="2" charset="2"/>
              <a:buNone/>
            </a:pPr>
            <a:r>
              <a:rPr lang="de-DE" sz="1600" dirty="0">
                <a:sym typeface="Wingdings" pitchFamily="2" charset="2"/>
              </a:rPr>
              <a:t> </a:t>
            </a:r>
            <a:r>
              <a:rPr lang="de-DE" sz="1600" dirty="0" err="1">
                <a:sym typeface="Wingdings" pitchFamily="2" charset="2"/>
              </a:rPr>
              <a:t>Collection</a:t>
            </a:r>
            <a:r>
              <a:rPr lang="de-DE" sz="1600" dirty="0">
                <a:sym typeface="Wingdings" pitchFamily="2" charset="2"/>
              </a:rPr>
              <a:t>&lt;</a:t>
            </a:r>
            <a:r>
              <a:rPr lang="de-DE" sz="1600" dirty="0" err="1">
                <a:sym typeface="Wingdings" pitchFamily="2" charset="2"/>
              </a:rPr>
              <a:t>Object</a:t>
            </a:r>
            <a:r>
              <a:rPr lang="de-DE" sz="1600" dirty="0">
                <a:sym typeface="Wingdings" pitchFamily="2" charset="2"/>
              </a:rPr>
              <a:t>&gt; kann nicht </a:t>
            </a:r>
            <a:r>
              <a:rPr lang="de-DE" sz="1600" dirty="0" err="1">
                <a:sym typeface="Wingdings" pitchFamily="2" charset="2"/>
              </a:rPr>
              <a:t>Collection</a:t>
            </a:r>
            <a:r>
              <a:rPr lang="de-DE" sz="1600" dirty="0">
                <a:sym typeface="Wingdings" pitchFamily="2" charset="2"/>
              </a:rPr>
              <a:t>&lt;String&gt; referenzieren</a:t>
            </a:r>
          </a:p>
          <a:p>
            <a:pPr lvl="1"/>
            <a:r>
              <a:rPr lang="de-DE" sz="1600" dirty="0">
                <a:solidFill>
                  <a:srgbClr val="CC3300"/>
                </a:solidFill>
                <a:sym typeface="Wingdings" pitchFamily="2" charset="2"/>
              </a:rPr>
              <a:t>Die Typen sind NICHT zuweisungskompatibel </a:t>
            </a:r>
            <a:r>
              <a:rPr lang="de-DE" sz="1600" dirty="0" smtClean="0">
                <a:solidFill>
                  <a:srgbClr val="CC3300"/>
                </a:solidFill>
                <a:sym typeface="Wingdings" pitchFamily="2" charset="2"/>
              </a:rPr>
              <a:t/>
            </a:r>
            <a:br>
              <a:rPr lang="de-DE" sz="1600" dirty="0" smtClean="0">
                <a:solidFill>
                  <a:srgbClr val="CC3300"/>
                </a:solidFill>
                <a:sym typeface="Wingdings" pitchFamily="2" charset="2"/>
              </a:rPr>
            </a:br>
            <a:r>
              <a:rPr lang="de-DE" sz="1600" dirty="0" smtClean="0">
                <a:solidFill>
                  <a:srgbClr val="CC3300"/>
                </a:solidFill>
                <a:sym typeface="Wingdings" pitchFamily="2" charset="2"/>
              </a:rPr>
              <a:t>und </a:t>
            </a:r>
            <a:r>
              <a:rPr lang="de-DE" sz="1600" dirty="0">
                <a:solidFill>
                  <a:srgbClr val="CC3300"/>
                </a:solidFill>
                <a:sym typeface="Wingdings" pitchFamily="2" charset="2"/>
              </a:rPr>
              <a:t>können nicht ineinander </a:t>
            </a:r>
            <a:r>
              <a:rPr lang="de-DE" sz="1600" dirty="0" err="1">
                <a:solidFill>
                  <a:srgbClr val="CC3300"/>
                </a:solidFill>
                <a:sym typeface="Wingdings" pitchFamily="2" charset="2"/>
              </a:rPr>
              <a:t>gecastet</a:t>
            </a:r>
            <a:r>
              <a:rPr lang="de-DE" sz="1600" dirty="0">
                <a:solidFill>
                  <a:srgbClr val="CC3300"/>
                </a:solidFill>
                <a:sym typeface="Wingdings" pitchFamily="2" charset="2"/>
              </a:rPr>
              <a:t> werden</a:t>
            </a:r>
            <a:endParaRPr lang="de-DE" sz="1600" dirty="0"/>
          </a:p>
        </p:txBody>
      </p:sp>
      <p:grpSp>
        <p:nvGrpSpPr>
          <p:cNvPr id="957445" name="Group 5"/>
          <p:cNvGrpSpPr>
            <a:grpSpLocks/>
          </p:cNvGrpSpPr>
          <p:nvPr/>
        </p:nvGrpSpPr>
        <p:grpSpPr bwMode="auto">
          <a:xfrm>
            <a:off x="393223" y="1024158"/>
            <a:ext cx="6786563" cy="3122613"/>
            <a:chOff x="748" y="572"/>
            <a:chExt cx="3946" cy="1967"/>
          </a:xfrm>
        </p:grpSpPr>
        <p:sp>
          <p:nvSpPr>
            <p:cNvPr id="957446" name="Rectangle 6"/>
            <p:cNvSpPr>
              <a:spLocks noChangeArrowheads="1"/>
            </p:cNvSpPr>
            <p:nvPr/>
          </p:nvSpPr>
          <p:spPr bwMode="auto">
            <a:xfrm>
              <a:off x="748" y="1298"/>
              <a:ext cx="1386" cy="1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de-DE" sz="1400" b="1" i="1">
                  <a:latin typeface="Arial" pitchFamily="34" charset="0"/>
                </a:rPr>
                <a:t>Collection&lt;Number&gt;</a:t>
              </a:r>
            </a:p>
          </p:txBody>
        </p:sp>
        <p:sp>
          <p:nvSpPr>
            <p:cNvPr id="957447" name="Rectangle 7"/>
            <p:cNvSpPr>
              <a:spLocks noChangeArrowheads="1"/>
            </p:cNvSpPr>
            <p:nvPr/>
          </p:nvSpPr>
          <p:spPr bwMode="auto">
            <a:xfrm>
              <a:off x="783" y="1812"/>
              <a:ext cx="1316" cy="1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de-DE" sz="1400" b="1" i="1">
                  <a:latin typeface="Arial" pitchFamily="34" charset="0"/>
                </a:rPr>
                <a:t>List&lt;Number&gt;</a:t>
              </a:r>
            </a:p>
          </p:txBody>
        </p:sp>
        <p:sp>
          <p:nvSpPr>
            <p:cNvPr id="957448" name="Line 8"/>
            <p:cNvSpPr>
              <a:spLocks noChangeShapeType="1"/>
            </p:cNvSpPr>
            <p:nvPr/>
          </p:nvSpPr>
          <p:spPr bwMode="auto">
            <a:xfrm flipV="1">
              <a:off x="1429" y="1661"/>
              <a:ext cx="0" cy="12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957449" name="Rectangle 9"/>
            <p:cNvSpPr>
              <a:spLocks noChangeArrowheads="1"/>
            </p:cNvSpPr>
            <p:nvPr/>
          </p:nvSpPr>
          <p:spPr bwMode="auto">
            <a:xfrm>
              <a:off x="2312" y="1298"/>
              <a:ext cx="1102" cy="1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de-DE" sz="1400" b="1" i="1" dirty="0" err="1">
                  <a:latin typeface="Arial" pitchFamily="34" charset="0"/>
                </a:rPr>
                <a:t>Collection</a:t>
              </a:r>
              <a:r>
                <a:rPr lang="de-DE" sz="1400" b="1" i="1" dirty="0">
                  <a:latin typeface="Arial" pitchFamily="34" charset="0"/>
                </a:rPr>
                <a:t>&lt;Long&gt;</a:t>
              </a:r>
            </a:p>
          </p:txBody>
        </p:sp>
        <p:sp>
          <p:nvSpPr>
            <p:cNvPr id="957450" name="Rectangle 10"/>
            <p:cNvSpPr>
              <a:spLocks noChangeArrowheads="1"/>
            </p:cNvSpPr>
            <p:nvPr/>
          </p:nvSpPr>
          <p:spPr bwMode="auto">
            <a:xfrm>
              <a:off x="2312" y="1812"/>
              <a:ext cx="1102" cy="1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de-DE" sz="1400" b="1" i="1">
                  <a:latin typeface="Arial" pitchFamily="34" charset="0"/>
                </a:rPr>
                <a:t>List&lt;Long&gt;</a:t>
              </a:r>
            </a:p>
          </p:txBody>
        </p:sp>
        <p:sp>
          <p:nvSpPr>
            <p:cNvPr id="957451" name="Line 11"/>
            <p:cNvSpPr>
              <a:spLocks noChangeShapeType="1"/>
            </p:cNvSpPr>
            <p:nvPr/>
          </p:nvSpPr>
          <p:spPr bwMode="auto">
            <a:xfrm flipV="1">
              <a:off x="2881" y="1661"/>
              <a:ext cx="0" cy="12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957452" name="Rectangle 12"/>
            <p:cNvSpPr>
              <a:spLocks noChangeArrowheads="1"/>
            </p:cNvSpPr>
            <p:nvPr/>
          </p:nvSpPr>
          <p:spPr bwMode="auto">
            <a:xfrm>
              <a:off x="2099" y="572"/>
              <a:ext cx="1387" cy="1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de-DE" sz="1400" b="1" i="1">
                  <a:latin typeface="Arial" pitchFamily="34" charset="0"/>
                </a:rPr>
                <a:t>Object</a:t>
              </a:r>
            </a:p>
          </p:txBody>
        </p:sp>
        <p:sp>
          <p:nvSpPr>
            <p:cNvPr id="957453" name="Line 13"/>
            <p:cNvSpPr>
              <a:spLocks noChangeShapeType="1"/>
            </p:cNvSpPr>
            <p:nvPr/>
          </p:nvSpPr>
          <p:spPr bwMode="auto">
            <a:xfrm flipV="1">
              <a:off x="1495" y="965"/>
              <a:ext cx="1279" cy="30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957454" name="Line 14"/>
            <p:cNvSpPr>
              <a:spLocks noChangeShapeType="1"/>
            </p:cNvSpPr>
            <p:nvPr/>
          </p:nvSpPr>
          <p:spPr bwMode="auto">
            <a:xfrm flipH="1" flipV="1">
              <a:off x="2880" y="965"/>
              <a:ext cx="0" cy="27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957455" name="Rectangle 15"/>
            <p:cNvSpPr>
              <a:spLocks noChangeArrowheads="1"/>
            </p:cNvSpPr>
            <p:nvPr/>
          </p:nvSpPr>
          <p:spPr bwMode="auto">
            <a:xfrm>
              <a:off x="3627" y="1812"/>
              <a:ext cx="1067" cy="1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de-DE" sz="1400" b="1" i="1">
                  <a:latin typeface="Arial" pitchFamily="34" charset="0"/>
                </a:rPr>
                <a:t>Long</a:t>
              </a:r>
            </a:p>
          </p:txBody>
        </p:sp>
        <p:sp>
          <p:nvSpPr>
            <p:cNvPr id="957456" name="Rectangle 16"/>
            <p:cNvSpPr>
              <a:spLocks noChangeArrowheads="1"/>
            </p:cNvSpPr>
            <p:nvPr/>
          </p:nvSpPr>
          <p:spPr bwMode="auto">
            <a:xfrm>
              <a:off x="3592" y="1298"/>
              <a:ext cx="1102" cy="1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de-DE" sz="1400" b="1" i="1">
                  <a:latin typeface="Arial" pitchFamily="34" charset="0"/>
                </a:rPr>
                <a:t>Number</a:t>
              </a:r>
            </a:p>
          </p:txBody>
        </p:sp>
        <p:sp>
          <p:nvSpPr>
            <p:cNvPr id="957457" name="Line 17"/>
            <p:cNvSpPr>
              <a:spLocks noChangeShapeType="1"/>
            </p:cNvSpPr>
            <p:nvPr/>
          </p:nvSpPr>
          <p:spPr bwMode="auto">
            <a:xfrm flipH="1" flipV="1">
              <a:off x="2971" y="965"/>
              <a:ext cx="1209" cy="27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957458" name="Line 18"/>
            <p:cNvSpPr>
              <a:spLocks noChangeShapeType="1"/>
            </p:cNvSpPr>
            <p:nvPr/>
          </p:nvSpPr>
          <p:spPr bwMode="auto">
            <a:xfrm flipV="1">
              <a:off x="4196" y="1661"/>
              <a:ext cx="0" cy="12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957459" name="Rectangle 19"/>
            <p:cNvSpPr>
              <a:spLocks noChangeArrowheads="1"/>
            </p:cNvSpPr>
            <p:nvPr/>
          </p:nvSpPr>
          <p:spPr bwMode="auto">
            <a:xfrm>
              <a:off x="783" y="2341"/>
              <a:ext cx="1316" cy="1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de-DE" sz="1400" b="1" i="1">
                  <a:latin typeface="Arial" pitchFamily="34" charset="0"/>
                </a:rPr>
                <a:t>ArrayList&lt;Number&gt;</a:t>
              </a:r>
            </a:p>
          </p:txBody>
        </p:sp>
        <p:sp>
          <p:nvSpPr>
            <p:cNvPr id="957460" name="Line 20"/>
            <p:cNvSpPr>
              <a:spLocks noChangeShapeType="1"/>
            </p:cNvSpPr>
            <p:nvPr/>
          </p:nvSpPr>
          <p:spPr bwMode="auto">
            <a:xfrm flipV="1">
              <a:off x="1429" y="2205"/>
              <a:ext cx="0" cy="12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de-DE"/>
            </a:p>
          </p:txBody>
        </p:sp>
      </p:grp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4594906" y="3866018"/>
            <a:ext cx="4951866" cy="73866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400" b="1" dirty="0" smtClean="0">
                <a:solidFill>
                  <a:srgbClr val="003300"/>
                </a:solidFill>
              </a:rPr>
              <a:t>List </a:t>
            </a:r>
            <a:r>
              <a:rPr lang="de-DE" sz="1400" b="1" dirty="0">
                <a:solidFill>
                  <a:schemeClr val="accent2"/>
                </a:solidFill>
              </a:rPr>
              <a:t>&lt;String&gt; </a:t>
            </a:r>
            <a:r>
              <a:rPr lang="de-DE" sz="1400" b="1" dirty="0" err="1"/>
              <a:t>ls</a:t>
            </a:r>
            <a:r>
              <a:rPr lang="de-DE" sz="1400" b="1" dirty="0"/>
              <a:t> = </a:t>
            </a:r>
            <a:r>
              <a:rPr lang="de-DE" sz="1400" b="1" dirty="0" err="1"/>
              <a:t>new</a:t>
            </a:r>
            <a:r>
              <a:rPr lang="de-DE" sz="1400" b="1" dirty="0"/>
              <a:t> ArrayList </a:t>
            </a:r>
            <a:r>
              <a:rPr lang="de-DE" sz="1400" b="1" dirty="0">
                <a:solidFill>
                  <a:schemeClr val="accent2"/>
                </a:solidFill>
              </a:rPr>
              <a:t>&lt;String</a:t>
            </a:r>
            <a:r>
              <a:rPr lang="de-DE" sz="1400" b="1" dirty="0" smtClean="0">
                <a:solidFill>
                  <a:schemeClr val="accent2"/>
                </a:solidFill>
              </a:rPr>
              <a:t>&gt;</a:t>
            </a:r>
            <a:r>
              <a:rPr lang="de-DE" sz="1400" b="1" dirty="0" smtClean="0"/>
              <a:t>();</a:t>
            </a:r>
            <a:endParaRPr lang="de-DE" sz="1400" b="1" dirty="0"/>
          </a:p>
          <a:p>
            <a:pPr eaLnBrk="1" hangingPunct="1">
              <a:buClrTx/>
              <a:buFontTx/>
              <a:buNone/>
            </a:pPr>
            <a:r>
              <a:rPr lang="de-DE" sz="1400" b="1" dirty="0"/>
              <a:t>List </a:t>
            </a:r>
            <a:r>
              <a:rPr lang="de-DE" sz="1400" b="1" dirty="0">
                <a:solidFill>
                  <a:schemeClr val="accent2"/>
                </a:solidFill>
              </a:rPr>
              <a:t>&lt;</a:t>
            </a:r>
            <a:r>
              <a:rPr lang="de-DE" sz="1400" b="1" dirty="0" err="1">
                <a:solidFill>
                  <a:schemeClr val="accent2"/>
                </a:solidFill>
              </a:rPr>
              <a:t>Object</a:t>
            </a:r>
            <a:r>
              <a:rPr lang="de-DE" sz="1400" b="1" dirty="0">
                <a:solidFill>
                  <a:schemeClr val="accent2"/>
                </a:solidFill>
              </a:rPr>
              <a:t>&gt; </a:t>
            </a:r>
            <a:r>
              <a:rPr lang="de-DE" sz="1400" b="1" dirty="0" err="1"/>
              <a:t>lx</a:t>
            </a:r>
            <a:r>
              <a:rPr lang="de-DE" sz="1400" b="1" dirty="0" smtClean="0"/>
              <a:t>;</a:t>
            </a:r>
            <a:endParaRPr lang="de-DE" sz="1400" b="1" dirty="0"/>
          </a:p>
          <a:p>
            <a:pPr eaLnBrk="1" hangingPunct="1">
              <a:buClrTx/>
              <a:buFontTx/>
              <a:buNone/>
            </a:pPr>
            <a:r>
              <a:rPr lang="de-DE" sz="1400" b="1" dirty="0" err="1">
                <a:solidFill>
                  <a:srgbClr val="CC3300"/>
                </a:solidFill>
              </a:rPr>
              <a:t>lx</a:t>
            </a:r>
            <a:r>
              <a:rPr lang="de-DE" sz="1400" b="1" dirty="0">
                <a:solidFill>
                  <a:srgbClr val="CC3300"/>
                </a:solidFill>
              </a:rPr>
              <a:t> = </a:t>
            </a:r>
            <a:r>
              <a:rPr lang="de-DE" sz="1400" b="1" dirty="0" err="1">
                <a:solidFill>
                  <a:srgbClr val="CC3300"/>
                </a:solidFill>
              </a:rPr>
              <a:t>ls</a:t>
            </a:r>
            <a:r>
              <a:rPr lang="de-DE" sz="1400" b="1" dirty="0" smtClean="0">
                <a:solidFill>
                  <a:srgbClr val="CC3300"/>
                </a:solidFill>
              </a:rPr>
              <a:t>;</a:t>
            </a:r>
            <a:endParaRPr lang="de-DE" sz="1400" b="1" dirty="0">
              <a:solidFill>
                <a:srgbClr val="CC3300"/>
              </a:solidFill>
            </a:endParaRP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 rot="4292505" flipH="1">
            <a:off x="5758316" y="4472668"/>
            <a:ext cx="903741" cy="534761"/>
          </a:xfrm>
          <a:prstGeom prst="lightningBol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7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57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57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8365314" cy="769441"/>
          </a:xfrm>
        </p:spPr>
        <p:txBody>
          <a:bodyPr/>
          <a:lstStyle/>
          <a:p>
            <a:r>
              <a:rPr lang="de-DE" b="1" dirty="0"/>
              <a:t>Generische </a:t>
            </a:r>
            <a:r>
              <a:rPr lang="de-DE" b="1" dirty="0" smtClean="0"/>
              <a:t>Methoden (Polymorphe Methoden)</a:t>
            </a:r>
            <a:endParaRPr lang="de-DE" b="1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3398692"/>
            <a:ext cx="8915400" cy="2311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altLang="de-DE" dirty="0"/>
              <a:t>Gehen bei Objekt- und Klassen-Methoden</a:t>
            </a:r>
          </a:p>
          <a:p>
            <a:pPr>
              <a:lnSpc>
                <a:spcPct val="90000"/>
              </a:lnSpc>
            </a:pPr>
            <a:r>
              <a:rPr lang="de-DE" sz="2000" dirty="0" smtClean="0"/>
              <a:t>Vorteil</a:t>
            </a:r>
            <a:endParaRPr lang="de-DE" sz="2000" dirty="0"/>
          </a:p>
          <a:p>
            <a:pPr lvl="1">
              <a:lnSpc>
                <a:spcPct val="90000"/>
              </a:lnSpc>
            </a:pPr>
            <a:r>
              <a:rPr lang="de-DE" sz="1800" dirty="0"/>
              <a:t>Übergabe von Typargumenten nicht nötig</a:t>
            </a:r>
            <a:br>
              <a:rPr lang="de-DE" sz="1800" dirty="0"/>
            </a:br>
            <a:r>
              <a:rPr lang="de-DE" sz="1800" dirty="0">
                <a:sym typeface="Wingdings" pitchFamily="2" charset="2"/>
              </a:rPr>
              <a:t> </a:t>
            </a:r>
            <a:r>
              <a:rPr lang="de-DE" sz="1800" b="1" dirty="0">
                <a:solidFill>
                  <a:srgbClr val="F19400"/>
                </a:solidFill>
                <a:sym typeface="Wingdings" pitchFamily="2" charset="2"/>
              </a:rPr>
              <a:t>Ableitung durch Java Compiler</a:t>
            </a:r>
            <a:r>
              <a:rPr lang="de-DE" sz="1800" dirty="0">
                <a:sym typeface="Wingdings" pitchFamily="2" charset="2"/>
              </a:rPr>
              <a:t> auf Basis der aktuellen Argumente</a:t>
            </a:r>
          </a:p>
          <a:p>
            <a:pPr lvl="1">
              <a:lnSpc>
                <a:spcPct val="90000"/>
              </a:lnSpc>
            </a:pPr>
            <a:r>
              <a:rPr lang="de-DE" sz="1800" b="1" dirty="0">
                <a:solidFill>
                  <a:srgbClr val="F19400"/>
                </a:solidFill>
                <a:sym typeface="Wingdings" pitchFamily="2" charset="2"/>
              </a:rPr>
              <a:t>Abhängigkeiten</a:t>
            </a:r>
            <a:r>
              <a:rPr lang="de-DE" sz="1800" dirty="0">
                <a:sym typeface="Wingdings" pitchFamily="2" charset="2"/>
              </a:rPr>
              <a:t> zwischen den Typen der Argumente oder der Rückgabe können beschrieben werden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de-DE" sz="2000" dirty="0"/>
              <a:t>Nachteil</a:t>
            </a:r>
          </a:p>
          <a:p>
            <a:pPr lvl="1">
              <a:lnSpc>
                <a:spcPct val="90000"/>
              </a:lnSpc>
            </a:pPr>
            <a:r>
              <a:rPr lang="de-DE" sz="1800" dirty="0"/>
              <a:t>Nutzung der Typparameter nur innerhalb einer Methode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128183" y="934116"/>
            <a:ext cx="5005858" cy="2000548"/>
          </a:xfrm>
          <a:prstGeom prst="rect">
            <a:avLst/>
          </a:prstGeom>
          <a:solidFill>
            <a:srgbClr val="FFD797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9E6200">
                <a:alpha val="50000"/>
              </a:srgbClr>
            </a:outerShdw>
          </a:effectLst>
        </p:spPr>
        <p:txBody>
          <a:bodyPr wrap="none" anchor="ctr">
            <a:spAutoFit/>
          </a:bodyPr>
          <a:lstStyle/>
          <a:p>
            <a:r>
              <a:rPr lang="de-DE" sz="2000" b="1" u="sng" dirty="0">
                <a:latin typeface="+mn-lt"/>
              </a:rPr>
              <a:t>Generische Methode</a:t>
            </a:r>
          </a:p>
          <a:p>
            <a:endParaRPr lang="de-DE" sz="1000" dirty="0">
              <a:latin typeface="+mn-lt"/>
            </a:endParaRPr>
          </a:p>
          <a:p>
            <a:r>
              <a:rPr lang="de-DE" dirty="0">
                <a:latin typeface="+mn-lt"/>
              </a:rPr>
              <a:t>Deklaration mit einem oder mehreren Typparametern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(ähnlich wie bei Deklaration eines generischen Typs)</a:t>
            </a:r>
          </a:p>
          <a:p>
            <a:endParaRPr lang="de-DE" sz="1000" dirty="0"/>
          </a:p>
          <a:p>
            <a:r>
              <a:rPr lang="fr-FR" dirty="0">
                <a:latin typeface="Courier New" pitchFamily="49" charset="0"/>
              </a:rPr>
              <a:t>   </a:t>
            </a:r>
            <a:r>
              <a:rPr lang="de-DE" b="1" dirty="0" err="1">
                <a:solidFill>
                  <a:srgbClr val="7F0055"/>
                </a:solidFill>
                <a:latin typeface="Courier New" pitchFamily="49" charset="0"/>
              </a:rPr>
              <a:t>static</a:t>
            </a:r>
            <a:r>
              <a:rPr lang="fr-FR" b="1" dirty="0">
                <a:latin typeface="Courier New" pitchFamily="49" charset="0"/>
              </a:rPr>
              <a:t> &lt;T&gt; </a:t>
            </a:r>
            <a:r>
              <a:rPr lang="de-DE" b="1" dirty="0" err="1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fr-FR" b="1" dirty="0">
                <a:latin typeface="Courier New" pitchFamily="49" charset="0"/>
              </a:rPr>
              <a:t> </a:t>
            </a:r>
            <a:r>
              <a:rPr lang="fr-FR" b="1" dirty="0" smtClean="0">
                <a:latin typeface="Courier New" pitchFamily="49" charset="0"/>
              </a:rPr>
              <a:t>copy(List&lt;T&gt; </a:t>
            </a:r>
            <a:r>
              <a:rPr lang="fr-FR" b="1" dirty="0" err="1" smtClean="0">
                <a:latin typeface="Courier New" pitchFamily="49" charset="0"/>
              </a:rPr>
              <a:t>dest</a:t>
            </a:r>
            <a:r>
              <a:rPr lang="fr-FR" b="1" dirty="0">
                <a:latin typeface="Courier New" pitchFamily="49" charset="0"/>
              </a:rPr>
              <a:t>,</a:t>
            </a:r>
          </a:p>
          <a:p>
            <a:r>
              <a:rPr lang="fr-FR" b="1" dirty="0">
                <a:latin typeface="Courier New" pitchFamily="49" charset="0"/>
              </a:rPr>
              <a:t>                        </a:t>
            </a:r>
            <a:r>
              <a:rPr lang="fr-FR" b="1" dirty="0" smtClean="0">
                <a:latin typeface="Courier New" pitchFamily="49" charset="0"/>
              </a:rPr>
              <a:t>List&lt;T</a:t>
            </a:r>
            <a:r>
              <a:rPr lang="fr-FR" b="1" dirty="0">
                <a:latin typeface="Courier New" pitchFamily="49" charset="0"/>
              </a:rPr>
              <a:t>&gt; </a:t>
            </a:r>
            <a:r>
              <a:rPr lang="fr-FR" b="1" dirty="0" err="1">
                <a:latin typeface="Courier New" pitchFamily="49" charset="0"/>
              </a:rPr>
              <a:t>src</a:t>
            </a:r>
            <a:r>
              <a:rPr lang="fr-FR" b="1" dirty="0">
                <a:latin typeface="Courier New" pitchFamily="49" charset="0"/>
              </a:rPr>
              <a:t> )</a:t>
            </a:r>
            <a:endParaRPr lang="de-DE" sz="2000" b="1" dirty="0"/>
          </a:p>
          <a:p>
            <a:endParaRPr lang="de-DE" sz="2000" dirty="0"/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928050" y="2606446"/>
            <a:ext cx="1298360" cy="318924"/>
          </a:xfrm>
          <a:prstGeom prst="wedgeRectCallout">
            <a:avLst>
              <a:gd name="adj1" fmla="val 70097"/>
              <a:gd name="adj2" fmla="val -14320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>
            <a:spAutoFit/>
          </a:bodyPr>
          <a:lstStyle/>
          <a:p>
            <a:pPr algn="ctr"/>
            <a:r>
              <a:rPr lang="de-DE" sz="1600" dirty="0">
                <a:latin typeface="+mn-lt"/>
              </a:rPr>
              <a:t>Typvariable T</a:t>
            </a:r>
          </a:p>
        </p:txBody>
      </p:sp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2468057" y="2598425"/>
            <a:ext cx="1338947" cy="318924"/>
          </a:xfrm>
          <a:prstGeom prst="wedgeRectCallout">
            <a:avLst>
              <a:gd name="adj1" fmla="val 73857"/>
              <a:gd name="adj2" fmla="val -6687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>
            <a:spAutoFit/>
          </a:bodyPr>
          <a:lstStyle/>
          <a:p>
            <a:pPr algn="ctr"/>
            <a:r>
              <a:rPr lang="de-DE" sz="1600" dirty="0">
                <a:latin typeface="+mn-lt"/>
              </a:rPr>
              <a:t>Typparameter</a:t>
            </a:r>
          </a:p>
        </p:txBody>
      </p:sp>
      <p:sp>
        <p:nvSpPr>
          <p:cNvPr id="44039" name="AutoShape 7"/>
          <p:cNvSpPr>
            <a:spLocks noChangeArrowheads="1"/>
          </p:cNvSpPr>
          <p:nvPr/>
        </p:nvSpPr>
        <p:spPr bwMode="auto">
          <a:xfrm>
            <a:off x="2468058" y="2606446"/>
            <a:ext cx="1338947" cy="318924"/>
          </a:xfrm>
          <a:prstGeom prst="wedgeRectCallout">
            <a:avLst>
              <a:gd name="adj1" fmla="val 68222"/>
              <a:gd name="adj2" fmla="val -14606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>
            <a:spAutoFit/>
          </a:bodyPr>
          <a:lstStyle/>
          <a:p>
            <a:pPr algn="ctr"/>
            <a:r>
              <a:rPr lang="de-DE" sz="1600" dirty="0">
                <a:latin typeface="+mn-lt"/>
              </a:rPr>
              <a:t>Typparameter</a:t>
            </a: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45510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  <p:bldP spid="44036" grpId="0" animBg="1"/>
      <p:bldP spid="44037" grpId="0" animBg="1"/>
      <p:bldP spid="44038" grpId="0" animBg="1"/>
      <p:bldP spid="440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7470160" cy="430887"/>
          </a:xfrm>
        </p:spPr>
        <p:txBody>
          <a:bodyPr/>
          <a:lstStyle/>
          <a:p>
            <a:r>
              <a:rPr lang="de-DE" b="1" dirty="0"/>
              <a:t>Einfaches Beispiel – „Urne“ für ganze Zahlen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80988" y="1238250"/>
            <a:ext cx="4804437" cy="4733925"/>
          </a:xfrm>
        </p:spPr>
        <p:txBody>
          <a:bodyPr/>
          <a:lstStyle/>
          <a:p>
            <a:r>
              <a:rPr lang="de-DE" dirty="0"/>
              <a:t>Mindestanforderungen</a:t>
            </a:r>
          </a:p>
          <a:p>
            <a:pPr lvl="1"/>
            <a:r>
              <a:rPr lang="de-DE" dirty="0"/>
              <a:t>Möglichkeit, Elemente</a:t>
            </a:r>
            <a:br>
              <a:rPr lang="de-DE" dirty="0"/>
            </a:br>
            <a:r>
              <a:rPr lang="de-DE" dirty="0"/>
              <a:t>in Urne abzulegen</a:t>
            </a:r>
          </a:p>
          <a:p>
            <a:pPr lvl="1"/>
            <a:r>
              <a:rPr lang="de-DE" dirty="0"/>
              <a:t>Möglichkeit, ein Element</a:t>
            </a:r>
            <a:br>
              <a:rPr lang="de-DE" dirty="0"/>
            </a:br>
            <a:r>
              <a:rPr lang="de-DE" dirty="0"/>
              <a:t>aus Urne zu </a:t>
            </a:r>
            <a:r>
              <a:rPr lang="de-DE" dirty="0" smtClean="0"/>
              <a:t>ziehen</a:t>
            </a:r>
          </a:p>
          <a:p>
            <a:r>
              <a:rPr lang="de-DE" dirty="0" smtClean="0"/>
              <a:t>Implementierungsidee</a:t>
            </a:r>
          </a:p>
          <a:p>
            <a:pPr lvl="1"/>
            <a:r>
              <a:rPr lang="de-DE" dirty="0" smtClean="0"/>
              <a:t>Klasse </a:t>
            </a:r>
            <a:r>
              <a:rPr lang="de-DE" dirty="0"/>
              <a:t>mit privatem </a:t>
            </a:r>
            <a:r>
              <a:rPr lang="de-DE" dirty="0" smtClean="0"/>
              <a:t>Feld</a:t>
            </a:r>
          </a:p>
          <a:p>
            <a:pPr lvl="1"/>
            <a:r>
              <a:rPr lang="de-DE" dirty="0" smtClean="0"/>
              <a:t>1 </a:t>
            </a:r>
            <a:r>
              <a:rPr lang="de-DE" dirty="0"/>
              <a:t>öffentliche </a:t>
            </a:r>
            <a:r>
              <a:rPr lang="de-DE" b="1" dirty="0">
                <a:solidFill>
                  <a:srgbClr val="F19400"/>
                </a:solidFill>
              </a:rPr>
              <a:t>Methode zum Einbringen</a:t>
            </a:r>
            <a:r>
              <a:rPr lang="de-DE" dirty="0"/>
              <a:t> eines neuen Elements;</a:t>
            </a:r>
            <a:br>
              <a:rPr lang="de-DE" dirty="0"/>
            </a:br>
            <a:r>
              <a:rPr lang="de-DE" dirty="0"/>
              <a:t>Element wird in privates Feld </a:t>
            </a:r>
            <a:r>
              <a:rPr lang="de-DE" dirty="0" smtClean="0"/>
              <a:t>eingetragen</a:t>
            </a:r>
          </a:p>
          <a:p>
            <a:pPr lvl="1"/>
            <a:r>
              <a:rPr lang="de-DE" dirty="0" smtClean="0"/>
              <a:t>1 </a:t>
            </a:r>
            <a:r>
              <a:rPr lang="de-DE" dirty="0"/>
              <a:t>öffentliche </a:t>
            </a:r>
            <a:r>
              <a:rPr lang="de-DE" b="1" dirty="0">
                <a:solidFill>
                  <a:srgbClr val="F19400"/>
                </a:solidFill>
              </a:rPr>
              <a:t>Methode zum Ziehen</a:t>
            </a:r>
            <a:r>
              <a:rPr lang="de-DE" dirty="0"/>
              <a:t> eines Elements;</a:t>
            </a:r>
            <a:br>
              <a:rPr lang="de-DE" dirty="0"/>
            </a:br>
            <a:r>
              <a:rPr lang="de-DE" dirty="0"/>
              <a:t>Element wird per Zufall ermittelt und aus privatem Feld entfernt</a:t>
            </a:r>
          </a:p>
        </p:txBody>
      </p:sp>
      <p:sp>
        <p:nvSpPr>
          <p:cNvPr id="21513" name="Oval 9"/>
          <p:cNvSpPr>
            <a:spLocks noChangeAspect="1" noChangeArrowheads="1"/>
          </p:cNvSpPr>
          <p:nvPr/>
        </p:nvSpPr>
        <p:spPr bwMode="auto">
          <a:xfrm>
            <a:off x="6656424" y="3747164"/>
            <a:ext cx="397272" cy="3651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24314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1514" name="Freeform 10"/>
          <p:cNvSpPr>
            <a:spLocks noChangeAspect="1"/>
          </p:cNvSpPr>
          <p:nvPr/>
        </p:nvSpPr>
        <p:spPr bwMode="auto">
          <a:xfrm>
            <a:off x="6477565" y="2661313"/>
            <a:ext cx="1850496" cy="1484312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98" y="31"/>
              </a:cxn>
              <a:cxn ang="0">
                <a:pos x="178" y="92"/>
              </a:cxn>
              <a:cxn ang="0">
                <a:pos x="215" y="232"/>
              </a:cxn>
              <a:cxn ang="0">
                <a:pos x="234" y="626"/>
              </a:cxn>
              <a:cxn ang="0">
                <a:pos x="234" y="1895"/>
              </a:cxn>
              <a:cxn ang="0">
                <a:pos x="295" y="2209"/>
              </a:cxn>
              <a:cxn ang="0">
                <a:pos x="459" y="2298"/>
              </a:cxn>
              <a:cxn ang="0">
                <a:pos x="871" y="2312"/>
              </a:cxn>
              <a:cxn ang="0">
                <a:pos x="2098" y="2312"/>
              </a:cxn>
              <a:cxn ang="0">
                <a:pos x="2435" y="2176"/>
              </a:cxn>
              <a:cxn ang="0">
                <a:pos x="2491" y="1857"/>
              </a:cxn>
              <a:cxn ang="0">
                <a:pos x="2491" y="359"/>
              </a:cxn>
              <a:cxn ang="0">
                <a:pos x="2547" y="59"/>
              </a:cxn>
              <a:cxn ang="0">
                <a:pos x="2688" y="3"/>
              </a:cxn>
            </a:cxnLst>
            <a:rect l="0" t="0" r="r" b="b"/>
            <a:pathLst>
              <a:path w="2688" h="2335">
                <a:moveTo>
                  <a:pt x="0" y="31"/>
                </a:moveTo>
                <a:cubicBezTo>
                  <a:pt x="34" y="26"/>
                  <a:pt x="68" y="21"/>
                  <a:pt x="98" y="31"/>
                </a:cubicBezTo>
                <a:cubicBezTo>
                  <a:pt x="128" y="41"/>
                  <a:pt x="159" y="59"/>
                  <a:pt x="178" y="92"/>
                </a:cubicBezTo>
                <a:cubicBezTo>
                  <a:pt x="197" y="125"/>
                  <a:pt x="206" y="143"/>
                  <a:pt x="215" y="232"/>
                </a:cubicBezTo>
                <a:cubicBezTo>
                  <a:pt x="224" y="321"/>
                  <a:pt x="231" y="349"/>
                  <a:pt x="234" y="626"/>
                </a:cubicBezTo>
                <a:cubicBezTo>
                  <a:pt x="237" y="903"/>
                  <a:pt x="224" y="1631"/>
                  <a:pt x="234" y="1895"/>
                </a:cubicBezTo>
                <a:cubicBezTo>
                  <a:pt x="244" y="2159"/>
                  <a:pt x="258" y="2142"/>
                  <a:pt x="295" y="2209"/>
                </a:cubicBezTo>
                <a:cubicBezTo>
                  <a:pt x="332" y="2276"/>
                  <a:pt x="363" y="2281"/>
                  <a:pt x="459" y="2298"/>
                </a:cubicBezTo>
                <a:cubicBezTo>
                  <a:pt x="555" y="2315"/>
                  <a:pt x="598" y="2310"/>
                  <a:pt x="871" y="2312"/>
                </a:cubicBezTo>
                <a:cubicBezTo>
                  <a:pt x="1144" y="2314"/>
                  <a:pt x="1837" y="2335"/>
                  <a:pt x="2098" y="2312"/>
                </a:cubicBezTo>
                <a:cubicBezTo>
                  <a:pt x="2359" y="2289"/>
                  <a:pt x="2370" y="2252"/>
                  <a:pt x="2435" y="2176"/>
                </a:cubicBezTo>
                <a:cubicBezTo>
                  <a:pt x="2500" y="2100"/>
                  <a:pt x="2482" y="2160"/>
                  <a:pt x="2491" y="1857"/>
                </a:cubicBezTo>
                <a:cubicBezTo>
                  <a:pt x="2500" y="1554"/>
                  <a:pt x="2482" y="659"/>
                  <a:pt x="2491" y="359"/>
                </a:cubicBezTo>
                <a:cubicBezTo>
                  <a:pt x="2500" y="59"/>
                  <a:pt x="2514" y="118"/>
                  <a:pt x="2547" y="59"/>
                </a:cubicBezTo>
                <a:cubicBezTo>
                  <a:pt x="2580" y="0"/>
                  <a:pt x="2671" y="12"/>
                  <a:pt x="2688" y="3"/>
                </a:cubicBezTo>
              </a:path>
            </a:pathLst>
          </a:custGeom>
          <a:noFill/>
          <a:ln w="50800">
            <a:solidFill>
              <a:srgbClr val="9E62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1515" name="Oval 11"/>
          <p:cNvSpPr>
            <a:spLocks noChangeAspect="1" noChangeArrowheads="1"/>
          </p:cNvSpPr>
          <p:nvPr/>
        </p:nvSpPr>
        <p:spPr bwMode="auto">
          <a:xfrm>
            <a:off x="7586832" y="3755101"/>
            <a:ext cx="395552" cy="366713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24314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1516" name="Oval 12"/>
          <p:cNvSpPr>
            <a:spLocks noChangeAspect="1" noChangeArrowheads="1"/>
          </p:cNvSpPr>
          <p:nvPr/>
        </p:nvSpPr>
        <p:spPr bwMode="auto">
          <a:xfrm>
            <a:off x="7060575" y="3751926"/>
            <a:ext cx="397271" cy="366713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24314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1517" name="Oval 13"/>
          <p:cNvSpPr>
            <a:spLocks noChangeAspect="1" noChangeArrowheads="1"/>
          </p:cNvSpPr>
          <p:nvPr/>
        </p:nvSpPr>
        <p:spPr bwMode="auto">
          <a:xfrm>
            <a:off x="7776008" y="3428076"/>
            <a:ext cx="397271" cy="366713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24314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1518" name="Oval 14"/>
          <p:cNvSpPr>
            <a:spLocks noChangeAspect="1" noChangeArrowheads="1"/>
          </p:cNvSpPr>
          <p:nvPr/>
        </p:nvSpPr>
        <p:spPr bwMode="auto">
          <a:xfrm>
            <a:off x="7325423" y="3469351"/>
            <a:ext cx="395552" cy="366713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24314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1519" name="Oval 15"/>
          <p:cNvSpPr>
            <a:spLocks noChangeAspect="1" noChangeArrowheads="1"/>
          </p:cNvSpPr>
          <p:nvPr/>
        </p:nvSpPr>
        <p:spPr bwMode="auto">
          <a:xfrm>
            <a:off x="6867959" y="3428076"/>
            <a:ext cx="395552" cy="366713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24314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1520" name="Oval 16"/>
          <p:cNvSpPr>
            <a:spLocks noChangeAspect="1" noChangeArrowheads="1"/>
          </p:cNvSpPr>
          <p:nvPr/>
        </p:nvSpPr>
        <p:spPr bwMode="auto">
          <a:xfrm>
            <a:off x="6651265" y="3113751"/>
            <a:ext cx="397271" cy="3651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24314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1524" name="Freeform 20"/>
          <p:cNvSpPr>
            <a:spLocks/>
          </p:cNvSpPr>
          <p:nvPr/>
        </p:nvSpPr>
        <p:spPr bwMode="auto">
          <a:xfrm>
            <a:off x="6049337" y="2362864"/>
            <a:ext cx="1135063" cy="490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0" y="10"/>
              </a:cxn>
              <a:cxn ang="0">
                <a:pos x="430" y="61"/>
              </a:cxn>
              <a:cxn ang="0">
                <a:pos x="580" y="183"/>
              </a:cxn>
              <a:cxn ang="0">
                <a:pos x="660" y="309"/>
              </a:cxn>
            </a:cxnLst>
            <a:rect l="0" t="0" r="r" b="b"/>
            <a:pathLst>
              <a:path w="660" h="309">
                <a:moveTo>
                  <a:pt x="0" y="0"/>
                </a:moveTo>
                <a:cubicBezTo>
                  <a:pt x="74" y="0"/>
                  <a:pt x="148" y="0"/>
                  <a:pt x="220" y="10"/>
                </a:cubicBezTo>
                <a:cubicBezTo>
                  <a:pt x="292" y="20"/>
                  <a:pt x="370" y="32"/>
                  <a:pt x="430" y="61"/>
                </a:cubicBezTo>
                <a:cubicBezTo>
                  <a:pt x="490" y="90"/>
                  <a:pt x="542" y="142"/>
                  <a:pt x="580" y="183"/>
                </a:cubicBezTo>
                <a:cubicBezTo>
                  <a:pt x="618" y="224"/>
                  <a:pt x="649" y="286"/>
                  <a:pt x="660" y="309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1521" name="Oval 17"/>
          <p:cNvSpPr>
            <a:spLocks noChangeAspect="1" noChangeArrowheads="1"/>
          </p:cNvSpPr>
          <p:nvPr/>
        </p:nvSpPr>
        <p:spPr bwMode="auto">
          <a:xfrm>
            <a:off x="6570435" y="2297776"/>
            <a:ext cx="397272" cy="366713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24314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1526" name="Freeform 22"/>
          <p:cNvSpPr>
            <a:spLocks/>
          </p:cNvSpPr>
          <p:nvPr/>
        </p:nvSpPr>
        <p:spPr bwMode="auto">
          <a:xfrm>
            <a:off x="7805245" y="2318414"/>
            <a:ext cx="1117865" cy="623887"/>
          </a:xfrm>
          <a:custGeom>
            <a:avLst/>
            <a:gdLst/>
            <a:ahLst/>
            <a:cxnLst>
              <a:cxn ang="0">
                <a:pos x="650" y="0"/>
              </a:cxn>
              <a:cxn ang="0">
                <a:pos x="454" y="28"/>
              </a:cxn>
              <a:cxn ang="0">
                <a:pos x="238" y="108"/>
              </a:cxn>
              <a:cxn ang="0">
                <a:pos x="88" y="230"/>
              </a:cxn>
              <a:cxn ang="0">
                <a:pos x="0" y="393"/>
              </a:cxn>
            </a:cxnLst>
            <a:rect l="0" t="0" r="r" b="b"/>
            <a:pathLst>
              <a:path w="650" h="393">
                <a:moveTo>
                  <a:pt x="650" y="0"/>
                </a:moveTo>
                <a:cubicBezTo>
                  <a:pt x="586" y="5"/>
                  <a:pt x="523" y="10"/>
                  <a:pt x="454" y="28"/>
                </a:cubicBezTo>
                <a:cubicBezTo>
                  <a:pt x="385" y="46"/>
                  <a:pt x="299" y="74"/>
                  <a:pt x="238" y="108"/>
                </a:cubicBezTo>
                <a:cubicBezTo>
                  <a:pt x="177" y="142"/>
                  <a:pt x="128" y="183"/>
                  <a:pt x="88" y="230"/>
                </a:cubicBezTo>
                <a:cubicBezTo>
                  <a:pt x="48" y="277"/>
                  <a:pt x="13" y="363"/>
                  <a:pt x="0" y="393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arrow" w="med" len="med"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1522" name="Oval 18"/>
          <p:cNvSpPr>
            <a:spLocks noChangeAspect="1" noChangeArrowheads="1"/>
          </p:cNvSpPr>
          <p:nvPr/>
        </p:nvSpPr>
        <p:spPr bwMode="auto">
          <a:xfrm>
            <a:off x="8259270" y="2297776"/>
            <a:ext cx="397272" cy="366713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24314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2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280988" y="1005641"/>
            <a:ext cx="9421812" cy="4733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1800" u="sng" dirty="0"/>
              <a:t>Gesucht</a:t>
            </a:r>
            <a:r>
              <a:rPr lang="de-DE" sz="1800" dirty="0"/>
              <a:t>: eine Methode, welche für beliebige Urnen deren „Inhalt“ in ein Feld kopiert</a:t>
            </a:r>
          </a:p>
          <a:p>
            <a:pPr>
              <a:lnSpc>
                <a:spcPct val="90000"/>
              </a:lnSpc>
            </a:pPr>
            <a:r>
              <a:rPr lang="de-DE" sz="1800" u="sng" dirty="0"/>
              <a:t>Lösung</a:t>
            </a:r>
            <a:r>
              <a:rPr lang="de-DE" sz="1800" dirty="0"/>
              <a:t>: eine statische generische Methode der Klasse </a:t>
            </a:r>
            <a:r>
              <a:rPr lang="de-DE" sz="1800" dirty="0">
                <a:latin typeface="Courier New" pitchFamily="49" charset="0"/>
              </a:rPr>
              <a:t>Urne&lt;T&gt;</a:t>
            </a:r>
          </a:p>
          <a:p>
            <a:pPr>
              <a:lnSpc>
                <a:spcPct val="90000"/>
              </a:lnSpc>
            </a:pPr>
            <a:endParaRPr lang="de-DE" sz="1800" dirty="0"/>
          </a:p>
          <a:p>
            <a:pPr>
              <a:lnSpc>
                <a:spcPct val="90000"/>
              </a:lnSpc>
            </a:pPr>
            <a:endParaRPr lang="de-DE" sz="1800" dirty="0"/>
          </a:p>
          <a:p>
            <a:pPr>
              <a:lnSpc>
                <a:spcPct val="90000"/>
              </a:lnSpc>
            </a:pPr>
            <a:endParaRPr lang="de-DE" sz="1800" dirty="0"/>
          </a:p>
          <a:p>
            <a:pPr>
              <a:lnSpc>
                <a:spcPct val="90000"/>
              </a:lnSpc>
            </a:pPr>
            <a:endParaRPr lang="de-DE" sz="1800" dirty="0"/>
          </a:p>
          <a:p>
            <a:pPr>
              <a:lnSpc>
                <a:spcPct val="90000"/>
              </a:lnSpc>
            </a:pPr>
            <a:r>
              <a:rPr lang="de-DE" sz="1800" dirty="0" smtClean="0"/>
              <a:t>Anwendung</a:t>
            </a: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/>
              <a:t/>
            </a:r>
            <a:br>
              <a:rPr lang="de-DE" sz="1800" dirty="0"/>
            </a:br>
            <a:endParaRPr lang="de-DE" sz="1800" dirty="0"/>
          </a:p>
        </p:txBody>
      </p:sp>
      <p:sp>
        <p:nvSpPr>
          <p:cNvPr id="62485" name="AutoShape 21"/>
          <p:cNvSpPr>
            <a:spLocks noChangeArrowheads="1"/>
          </p:cNvSpPr>
          <p:nvPr/>
        </p:nvSpPr>
        <p:spPr bwMode="auto">
          <a:xfrm>
            <a:off x="2057519" y="4151906"/>
            <a:ext cx="4275529" cy="7920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 sz="1200" b="1" dirty="0">
              <a:solidFill>
                <a:srgbClr val="7F0055"/>
              </a:solidFill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Urne&lt;String&gt;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urnePokal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Urne&lt;String&gt;();</a:t>
            </a:r>
            <a:endParaRPr lang="de-DE" sz="1200" b="1" dirty="0">
              <a:latin typeface="Courier New" pitchFamily="49" charset="0"/>
            </a:endParaRPr>
          </a:p>
          <a:p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String[]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myArray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String[10];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Urne.</a:t>
            </a:r>
            <a:r>
              <a:rPr lang="de-DE" sz="1200" b="1" i="1" dirty="0" err="1">
                <a:solidFill>
                  <a:srgbClr val="000000"/>
                </a:solidFill>
                <a:latin typeface="Courier New" pitchFamily="49" charset="0"/>
              </a:rPr>
              <a:t>toArray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urnePokal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myArray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62469" name="AutoShape 5"/>
          <p:cNvSpPr>
            <a:spLocks noChangeArrowheads="1"/>
          </p:cNvSpPr>
          <p:nvPr/>
        </p:nvSpPr>
        <p:spPr bwMode="auto">
          <a:xfrm>
            <a:off x="2065540" y="1587322"/>
            <a:ext cx="5019323" cy="2620863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de-DE" sz="1200" b="1" dirty="0">
              <a:solidFill>
                <a:srgbClr val="7F0055"/>
              </a:solidFill>
              <a:latin typeface="Courier New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Urne&lt;T&gt; {</a:t>
            </a:r>
            <a:endParaRPr lang="de-DE" sz="1200" b="1" dirty="0">
              <a:latin typeface="Courier New" pitchFamily="49" charset="0"/>
            </a:endParaRPr>
          </a:p>
          <a:p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private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java.util.List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&lt;T&gt; </a:t>
            </a:r>
            <a:r>
              <a:rPr lang="de-DE" sz="1200" b="1" dirty="0" err="1">
                <a:solidFill>
                  <a:srgbClr val="0000C0"/>
                </a:solidFill>
                <a:latin typeface="Courier New" pitchFamily="49" charset="0"/>
              </a:rPr>
              <a:t>urne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de-DE" sz="1200" b="1" dirty="0">
              <a:latin typeface="Courier New" pitchFamily="49" charset="0"/>
            </a:endParaRPr>
          </a:p>
          <a:p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latin typeface="Courier New" pitchFamily="49" charset="0"/>
              </a:rPr>
              <a:t>  ...</a:t>
            </a:r>
          </a:p>
          <a:p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static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smtClean="0">
                <a:solidFill>
                  <a:srgbClr val="000000"/>
                </a:solidFill>
                <a:latin typeface="Courier New" pitchFamily="49" charset="0"/>
              </a:rPr>
              <a:t>&lt;S&gt;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urier New" pitchFamily="49" charset="0"/>
              </a:rPr>
              <a:t>toArray</a:t>
            </a:r>
            <a:r>
              <a:rPr lang="de-DE" sz="1200" b="1" dirty="0" smtClean="0">
                <a:solidFill>
                  <a:srgbClr val="000000"/>
                </a:solidFill>
                <a:latin typeface="Courier New" pitchFamily="49" charset="0"/>
              </a:rPr>
              <a:t>(Urne&lt;S&gt; 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u, </a:t>
            </a:r>
            <a:r>
              <a:rPr lang="de-DE" sz="1200" b="1" dirty="0" smtClean="0">
                <a:solidFill>
                  <a:srgbClr val="000000"/>
                </a:solidFill>
                <a:latin typeface="Courier New" pitchFamily="49" charset="0"/>
              </a:rPr>
              <a:t>S[] 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a) {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i = 0;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  </a:t>
            </a:r>
            <a:r>
              <a:rPr lang="de-DE" sz="1200" b="1" dirty="0" err="1" smtClean="0">
                <a:solidFill>
                  <a:srgbClr val="7F0055"/>
                </a:solidFill>
                <a:latin typeface="Courier New" pitchFamily="49" charset="0"/>
              </a:rPr>
              <a:t>for</a:t>
            </a:r>
            <a:r>
              <a:rPr lang="de-DE" sz="1200" b="1" dirty="0" smtClean="0">
                <a:solidFill>
                  <a:srgbClr val="000000"/>
                </a:solidFill>
                <a:latin typeface="Courier New" pitchFamily="49" charset="0"/>
              </a:rPr>
              <a:t>(S 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x: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u.</a:t>
            </a:r>
            <a:r>
              <a:rPr lang="de-DE" sz="1200" b="1" dirty="0" err="1">
                <a:solidFill>
                  <a:srgbClr val="0000C0"/>
                </a:solidFill>
                <a:latin typeface="Courier New" pitchFamily="49" charset="0"/>
              </a:rPr>
              <a:t>urne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de-DE" sz="1200" b="1" dirty="0">
                <a:latin typeface="Courier New" pitchFamily="49" charset="0"/>
              </a:rPr>
              <a:t>  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a[i++] = x;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Generische Methoden</a:t>
            </a:r>
          </a:p>
        </p:txBody>
      </p:sp>
      <p:sp>
        <p:nvSpPr>
          <p:cNvPr id="62470" name="AutoShape 6"/>
          <p:cNvSpPr>
            <a:spLocks noChangeArrowheads="1"/>
          </p:cNvSpPr>
          <p:nvPr/>
        </p:nvSpPr>
        <p:spPr bwMode="auto">
          <a:xfrm>
            <a:off x="2049499" y="5134686"/>
            <a:ext cx="4275529" cy="943511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de-DE" sz="1200" b="1" dirty="0" smtClean="0">
                <a:solidFill>
                  <a:srgbClr val="000000"/>
                </a:solidFill>
                <a:latin typeface="Courier New" pitchFamily="49" charset="0"/>
              </a:rPr>
              <a:t>Urne&lt;String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urnePokal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Urne&lt;String&gt;();</a:t>
            </a:r>
            <a:endParaRPr lang="de-DE" sz="1200" b="1" dirty="0">
              <a:latin typeface="Courier New" pitchFamily="49" charset="0"/>
            </a:endParaRPr>
          </a:p>
          <a:p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Integer[]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myArray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Integer[10];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Urne.</a:t>
            </a:r>
            <a:r>
              <a:rPr lang="de-DE" sz="1200" b="1" i="1" dirty="0" err="1">
                <a:solidFill>
                  <a:srgbClr val="000000"/>
                </a:solidFill>
                <a:latin typeface="Courier New" pitchFamily="49" charset="0"/>
              </a:rPr>
              <a:t>toArray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urnePokal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myArray</a:t>
            </a:r>
            <a:r>
              <a:rPr lang="de-DE" sz="12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992019" y="5817436"/>
            <a:ext cx="4746625" cy="512763"/>
            <a:chOff x="2207" y="2997"/>
            <a:chExt cx="2760" cy="323"/>
          </a:xfrm>
        </p:grpSpPr>
        <p:sp>
          <p:nvSpPr>
            <p:cNvPr id="62474" name="Rectangle 10"/>
            <p:cNvSpPr>
              <a:spLocks noChangeArrowheads="1"/>
            </p:cNvSpPr>
            <p:nvPr/>
          </p:nvSpPr>
          <p:spPr bwMode="auto">
            <a:xfrm>
              <a:off x="2207" y="2997"/>
              <a:ext cx="2760" cy="3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pic>
          <p:nvPicPr>
            <p:cNvPr id="62472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12" y="3002"/>
              <a:ext cx="2530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473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94" y="3163"/>
              <a:ext cx="2573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2476" name="Line 12"/>
          <p:cNvSpPr>
            <a:spLocks noChangeShapeType="1"/>
          </p:cNvSpPr>
          <p:nvPr/>
        </p:nvSpPr>
        <p:spPr bwMode="auto">
          <a:xfrm flipV="1">
            <a:off x="2663408" y="5818845"/>
            <a:ext cx="5778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283243" y="144381"/>
            <a:ext cx="3906252" cy="745957"/>
            <a:chOff x="989" y="1630"/>
            <a:chExt cx="4117" cy="935"/>
          </a:xfrm>
        </p:grpSpPr>
        <p:sp>
          <p:nvSpPr>
            <p:cNvPr id="62487" name="Oval 23"/>
            <p:cNvSpPr>
              <a:spLocks noChangeAspect="1" noChangeArrowheads="1"/>
            </p:cNvSpPr>
            <p:nvPr/>
          </p:nvSpPr>
          <p:spPr bwMode="auto">
            <a:xfrm>
              <a:off x="1093" y="2314"/>
              <a:ext cx="231" cy="23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4314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488" name="Freeform 24"/>
            <p:cNvSpPr>
              <a:spLocks noChangeAspect="1"/>
            </p:cNvSpPr>
            <p:nvPr/>
          </p:nvSpPr>
          <p:spPr bwMode="auto">
            <a:xfrm>
              <a:off x="989" y="1630"/>
              <a:ext cx="1076" cy="935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98" y="31"/>
                </a:cxn>
                <a:cxn ang="0">
                  <a:pos x="178" y="92"/>
                </a:cxn>
                <a:cxn ang="0">
                  <a:pos x="215" y="232"/>
                </a:cxn>
                <a:cxn ang="0">
                  <a:pos x="234" y="626"/>
                </a:cxn>
                <a:cxn ang="0">
                  <a:pos x="234" y="1895"/>
                </a:cxn>
                <a:cxn ang="0">
                  <a:pos x="295" y="2209"/>
                </a:cxn>
                <a:cxn ang="0">
                  <a:pos x="459" y="2298"/>
                </a:cxn>
                <a:cxn ang="0">
                  <a:pos x="871" y="2312"/>
                </a:cxn>
                <a:cxn ang="0">
                  <a:pos x="2098" y="2312"/>
                </a:cxn>
                <a:cxn ang="0">
                  <a:pos x="2435" y="2176"/>
                </a:cxn>
                <a:cxn ang="0">
                  <a:pos x="2491" y="1857"/>
                </a:cxn>
                <a:cxn ang="0">
                  <a:pos x="2491" y="359"/>
                </a:cxn>
                <a:cxn ang="0">
                  <a:pos x="2547" y="59"/>
                </a:cxn>
                <a:cxn ang="0">
                  <a:pos x="2688" y="3"/>
                </a:cxn>
              </a:cxnLst>
              <a:rect l="0" t="0" r="r" b="b"/>
              <a:pathLst>
                <a:path w="2688" h="2335">
                  <a:moveTo>
                    <a:pt x="0" y="31"/>
                  </a:moveTo>
                  <a:cubicBezTo>
                    <a:pt x="34" y="26"/>
                    <a:pt x="68" y="21"/>
                    <a:pt x="98" y="31"/>
                  </a:cubicBezTo>
                  <a:cubicBezTo>
                    <a:pt x="128" y="41"/>
                    <a:pt x="159" y="59"/>
                    <a:pt x="178" y="92"/>
                  </a:cubicBezTo>
                  <a:cubicBezTo>
                    <a:pt x="197" y="125"/>
                    <a:pt x="206" y="143"/>
                    <a:pt x="215" y="232"/>
                  </a:cubicBezTo>
                  <a:cubicBezTo>
                    <a:pt x="224" y="321"/>
                    <a:pt x="231" y="349"/>
                    <a:pt x="234" y="626"/>
                  </a:cubicBezTo>
                  <a:cubicBezTo>
                    <a:pt x="237" y="903"/>
                    <a:pt x="224" y="1631"/>
                    <a:pt x="234" y="1895"/>
                  </a:cubicBezTo>
                  <a:cubicBezTo>
                    <a:pt x="244" y="2159"/>
                    <a:pt x="258" y="2142"/>
                    <a:pt x="295" y="2209"/>
                  </a:cubicBezTo>
                  <a:cubicBezTo>
                    <a:pt x="332" y="2276"/>
                    <a:pt x="363" y="2281"/>
                    <a:pt x="459" y="2298"/>
                  </a:cubicBezTo>
                  <a:cubicBezTo>
                    <a:pt x="555" y="2315"/>
                    <a:pt x="598" y="2310"/>
                    <a:pt x="871" y="2312"/>
                  </a:cubicBezTo>
                  <a:cubicBezTo>
                    <a:pt x="1144" y="2314"/>
                    <a:pt x="1837" y="2335"/>
                    <a:pt x="2098" y="2312"/>
                  </a:cubicBezTo>
                  <a:cubicBezTo>
                    <a:pt x="2359" y="2289"/>
                    <a:pt x="2370" y="2252"/>
                    <a:pt x="2435" y="2176"/>
                  </a:cubicBezTo>
                  <a:cubicBezTo>
                    <a:pt x="2500" y="2100"/>
                    <a:pt x="2482" y="2160"/>
                    <a:pt x="2491" y="1857"/>
                  </a:cubicBezTo>
                  <a:cubicBezTo>
                    <a:pt x="2500" y="1554"/>
                    <a:pt x="2482" y="659"/>
                    <a:pt x="2491" y="359"/>
                  </a:cubicBezTo>
                  <a:cubicBezTo>
                    <a:pt x="2500" y="59"/>
                    <a:pt x="2514" y="118"/>
                    <a:pt x="2547" y="59"/>
                  </a:cubicBezTo>
                  <a:cubicBezTo>
                    <a:pt x="2580" y="0"/>
                    <a:pt x="2671" y="12"/>
                    <a:pt x="2688" y="3"/>
                  </a:cubicBezTo>
                </a:path>
              </a:pathLst>
            </a:custGeom>
            <a:noFill/>
            <a:ln w="50800">
              <a:solidFill>
                <a:srgbClr val="9E62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2489" name="Oval 25"/>
            <p:cNvSpPr>
              <a:spLocks noChangeAspect="1" noChangeArrowheads="1"/>
            </p:cNvSpPr>
            <p:nvPr/>
          </p:nvSpPr>
          <p:spPr bwMode="auto">
            <a:xfrm>
              <a:off x="1634" y="2319"/>
              <a:ext cx="230" cy="23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4314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490" name="Oval 26"/>
            <p:cNvSpPr>
              <a:spLocks noChangeAspect="1" noChangeArrowheads="1"/>
            </p:cNvSpPr>
            <p:nvPr/>
          </p:nvSpPr>
          <p:spPr bwMode="auto">
            <a:xfrm>
              <a:off x="1328" y="2317"/>
              <a:ext cx="231" cy="23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4314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491" name="Oval 27"/>
            <p:cNvSpPr>
              <a:spLocks noChangeAspect="1" noChangeArrowheads="1"/>
            </p:cNvSpPr>
            <p:nvPr/>
          </p:nvSpPr>
          <p:spPr bwMode="auto">
            <a:xfrm>
              <a:off x="1744" y="2113"/>
              <a:ext cx="231" cy="23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4314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492" name="Oval 28"/>
            <p:cNvSpPr>
              <a:spLocks noChangeAspect="1" noChangeArrowheads="1"/>
            </p:cNvSpPr>
            <p:nvPr/>
          </p:nvSpPr>
          <p:spPr bwMode="auto">
            <a:xfrm>
              <a:off x="1482" y="2139"/>
              <a:ext cx="230" cy="23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4314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493" name="Oval 29"/>
            <p:cNvSpPr>
              <a:spLocks noChangeAspect="1" noChangeArrowheads="1"/>
            </p:cNvSpPr>
            <p:nvPr/>
          </p:nvSpPr>
          <p:spPr bwMode="auto">
            <a:xfrm>
              <a:off x="1216" y="2113"/>
              <a:ext cx="230" cy="23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4314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494" name="Oval 30"/>
            <p:cNvSpPr>
              <a:spLocks noChangeAspect="1" noChangeArrowheads="1"/>
            </p:cNvSpPr>
            <p:nvPr/>
          </p:nvSpPr>
          <p:spPr bwMode="auto">
            <a:xfrm>
              <a:off x="1090" y="1915"/>
              <a:ext cx="231" cy="23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4314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495" name="Line 31"/>
            <p:cNvSpPr>
              <a:spLocks noChangeShapeType="1"/>
            </p:cNvSpPr>
            <p:nvPr/>
          </p:nvSpPr>
          <p:spPr bwMode="auto">
            <a:xfrm>
              <a:off x="2793" y="2544"/>
              <a:ext cx="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2496" name="Oval 32"/>
            <p:cNvSpPr>
              <a:spLocks noChangeAspect="1" noChangeArrowheads="1"/>
            </p:cNvSpPr>
            <p:nvPr/>
          </p:nvSpPr>
          <p:spPr bwMode="auto">
            <a:xfrm>
              <a:off x="2793" y="2313"/>
              <a:ext cx="231" cy="23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4314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497" name="Line 33"/>
            <p:cNvSpPr>
              <a:spLocks noChangeShapeType="1"/>
            </p:cNvSpPr>
            <p:nvPr/>
          </p:nvSpPr>
          <p:spPr bwMode="auto">
            <a:xfrm flipV="1">
              <a:off x="2793" y="2212"/>
              <a:ext cx="0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2498" name="Line 34"/>
            <p:cNvSpPr>
              <a:spLocks noChangeShapeType="1"/>
            </p:cNvSpPr>
            <p:nvPr/>
          </p:nvSpPr>
          <p:spPr bwMode="auto">
            <a:xfrm flipV="1">
              <a:off x="3027" y="2212"/>
              <a:ext cx="0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2499" name="Oval 35"/>
            <p:cNvSpPr>
              <a:spLocks noChangeAspect="1" noChangeArrowheads="1"/>
            </p:cNvSpPr>
            <p:nvPr/>
          </p:nvSpPr>
          <p:spPr bwMode="auto">
            <a:xfrm>
              <a:off x="3027" y="2313"/>
              <a:ext cx="231" cy="23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4314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500" name="Oval 36"/>
            <p:cNvSpPr>
              <a:spLocks noChangeAspect="1" noChangeArrowheads="1"/>
            </p:cNvSpPr>
            <p:nvPr/>
          </p:nvSpPr>
          <p:spPr bwMode="auto">
            <a:xfrm>
              <a:off x="3258" y="2313"/>
              <a:ext cx="231" cy="23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4314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501" name="Oval 37"/>
            <p:cNvSpPr>
              <a:spLocks noChangeAspect="1" noChangeArrowheads="1"/>
            </p:cNvSpPr>
            <p:nvPr/>
          </p:nvSpPr>
          <p:spPr bwMode="auto">
            <a:xfrm>
              <a:off x="3489" y="2313"/>
              <a:ext cx="231" cy="23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4314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502" name="Oval 38"/>
            <p:cNvSpPr>
              <a:spLocks noChangeAspect="1" noChangeArrowheads="1"/>
            </p:cNvSpPr>
            <p:nvPr/>
          </p:nvSpPr>
          <p:spPr bwMode="auto">
            <a:xfrm>
              <a:off x="3720" y="2313"/>
              <a:ext cx="231" cy="23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4314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503" name="Oval 39"/>
            <p:cNvSpPr>
              <a:spLocks noChangeAspect="1" noChangeArrowheads="1"/>
            </p:cNvSpPr>
            <p:nvPr/>
          </p:nvSpPr>
          <p:spPr bwMode="auto">
            <a:xfrm>
              <a:off x="3954" y="2313"/>
              <a:ext cx="231" cy="23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4314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504" name="Oval 40"/>
            <p:cNvSpPr>
              <a:spLocks noChangeAspect="1" noChangeArrowheads="1"/>
            </p:cNvSpPr>
            <p:nvPr/>
          </p:nvSpPr>
          <p:spPr bwMode="auto">
            <a:xfrm>
              <a:off x="4185" y="2313"/>
              <a:ext cx="231" cy="23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4314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505" name="Line 41"/>
            <p:cNvSpPr>
              <a:spLocks noChangeShapeType="1"/>
            </p:cNvSpPr>
            <p:nvPr/>
          </p:nvSpPr>
          <p:spPr bwMode="auto">
            <a:xfrm flipV="1">
              <a:off x="3258" y="2212"/>
              <a:ext cx="0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2506" name="Line 42"/>
            <p:cNvSpPr>
              <a:spLocks noChangeShapeType="1"/>
            </p:cNvSpPr>
            <p:nvPr/>
          </p:nvSpPr>
          <p:spPr bwMode="auto">
            <a:xfrm flipV="1">
              <a:off x="3489" y="2212"/>
              <a:ext cx="0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2507" name="Line 43"/>
            <p:cNvSpPr>
              <a:spLocks noChangeShapeType="1"/>
            </p:cNvSpPr>
            <p:nvPr/>
          </p:nvSpPr>
          <p:spPr bwMode="auto">
            <a:xfrm flipV="1">
              <a:off x="3720" y="2212"/>
              <a:ext cx="0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2508" name="Line 44"/>
            <p:cNvSpPr>
              <a:spLocks noChangeShapeType="1"/>
            </p:cNvSpPr>
            <p:nvPr/>
          </p:nvSpPr>
          <p:spPr bwMode="auto">
            <a:xfrm flipV="1">
              <a:off x="3954" y="2212"/>
              <a:ext cx="0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2509" name="Line 45"/>
            <p:cNvSpPr>
              <a:spLocks noChangeShapeType="1"/>
            </p:cNvSpPr>
            <p:nvPr/>
          </p:nvSpPr>
          <p:spPr bwMode="auto">
            <a:xfrm flipV="1">
              <a:off x="4185" y="2212"/>
              <a:ext cx="0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2510" name="Line 46"/>
            <p:cNvSpPr>
              <a:spLocks noChangeShapeType="1"/>
            </p:cNvSpPr>
            <p:nvPr/>
          </p:nvSpPr>
          <p:spPr bwMode="auto">
            <a:xfrm flipV="1">
              <a:off x="4413" y="2212"/>
              <a:ext cx="0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2511" name="Line 47"/>
            <p:cNvSpPr>
              <a:spLocks noChangeShapeType="1"/>
            </p:cNvSpPr>
            <p:nvPr/>
          </p:nvSpPr>
          <p:spPr bwMode="auto">
            <a:xfrm flipV="1">
              <a:off x="4644" y="2212"/>
              <a:ext cx="0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2512" name="Line 48"/>
            <p:cNvSpPr>
              <a:spLocks noChangeShapeType="1"/>
            </p:cNvSpPr>
            <p:nvPr/>
          </p:nvSpPr>
          <p:spPr bwMode="auto">
            <a:xfrm flipV="1">
              <a:off x="4875" y="2212"/>
              <a:ext cx="0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2513" name="Line 49"/>
            <p:cNvSpPr>
              <a:spLocks noChangeShapeType="1"/>
            </p:cNvSpPr>
            <p:nvPr/>
          </p:nvSpPr>
          <p:spPr bwMode="auto">
            <a:xfrm flipV="1">
              <a:off x="5106" y="2212"/>
              <a:ext cx="0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2514" name="Arc 50"/>
            <p:cNvSpPr>
              <a:spLocks noChangeAspect="1"/>
            </p:cNvSpPr>
            <p:nvPr/>
          </p:nvSpPr>
          <p:spPr bwMode="auto">
            <a:xfrm rot="18900000">
              <a:off x="2268" y="1995"/>
              <a:ext cx="288" cy="2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6" name="Fußzeilenplatzhalter 45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97622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5" grpId="0" animBg="1"/>
      <p:bldP spid="62469" grpId="0" animBg="1"/>
      <p:bldP spid="62470" grpId="0" animBg="1"/>
      <p:bldP spid="6247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7361488" cy="430887"/>
          </a:xfrm>
        </p:spPr>
        <p:txBody>
          <a:bodyPr/>
          <a:lstStyle/>
          <a:p>
            <a:r>
              <a:rPr lang="de-DE" b="1" dirty="0" smtClean="0">
                <a:latin typeface="Arial" pitchFamily="34" charset="0"/>
              </a:rPr>
              <a:t>Einschränkungen für Typparameter:</a:t>
            </a:r>
            <a:r>
              <a:rPr lang="de-DE" b="1" dirty="0" smtClean="0"/>
              <a:t> </a:t>
            </a:r>
            <a:r>
              <a:rPr lang="de-DE" b="1" dirty="0" err="1"/>
              <a:t>Bounds</a:t>
            </a:r>
            <a:endParaRPr lang="de-DE" b="1" dirty="0"/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704109"/>
            <a:ext cx="9421812" cy="3776226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dirty="0" err="1"/>
              <a:t>Bounds</a:t>
            </a:r>
            <a:r>
              <a:rPr lang="de-DE" dirty="0"/>
              <a:t> schränken Typparameter ein</a:t>
            </a:r>
          </a:p>
          <a:p>
            <a:pPr lvl="1">
              <a:lnSpc>
                <a:spcPct val="90000"/>
              </a:lnSpc>
            </a:pPr>
            <a:r>
              <a:rPr lang="de-DE" dirty="0"/>
              <a:t>Als Typparameter kann jede Unterklasse von C, welche die Schnittstellen I1 – In implementiert, verwendet </a:t>
            </a:r>
            <a:r>
              <a:rPr lang="de-DE" dirty="0" smtClean="0"/>
              <a:t>werden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T </a:t>
            </a:r>
            <a:r>
              <a:rPr lang="de-DE" dirty="0"/>
              <a:t>kann von einer Klasse abgeleitet sein und beliebig viele Schnittstellen </a:t>
            </a:r>
            <a:r>
              <a:rPr lang="de-DE" dirty="0" smtClean="0"/>
              <a:t>implementieren</a:t>
            </a:r>
          </a:p>
          <a:p>
            <a:pPr lvl="1">
              <a:lnSpc>
                <a:spcPct val="90000"/>
              </a:lnSpc>
            </a:pPr>
            <a:r>
              <a:rPr lang="de-DE" dirty="0"/>
              <a:t>Angabe der </a:t>
            </a:r>
            <a:r>
              <a:rPr lang="de-DE" dirty="0" err="1"/>
              <a:t>Bounds</a:t>
            </a:r>
            <a:r>
              <a:rPr lang="de-DE" dirty="0"/>
              <a:t>: Bei der </a:t>
            </a:r>
            <a:r>
              <a:rPr lang="de-DE" dirty="0" smtClean="0"/>
              <a:t>Deklaration</a:t>
            </a:r>
            <a:r>
              <a:rPr lang="de-DE" dirty="0"/>
              <a:t> </a:t>
            </a:r>
            <a:r>
              <a:rPr lang="de-DE" dirty="0" smtClean="0"/>
              <a:t>des Typparameters</a:t>
            </a:r>
            <a:br>
              <a:rPr lang="de-DE" dirty="0" smtClean="0"/>
            </a:br>
            <a:endParaRPr lang="de-DE" dirty="0"/>
          </a:p>
          <a:p>
            <a:pPr>
              <a:lnSpc>
                <a:spcPct val="90000"/>
              </a:lnSpc>
            </a:pPr>
            <a:r>
              <a:rPr lang="de-DE" dirty="0"/>
              <a:t>Die Methoden der Basisklasse / Interfaces sind in T sichtbar</a:t>
            </a:r>
          </a:p>
          <a:p>
            <a:pPr lvl="1">
              <a:lnSpc>
                <a:spcPct val="90000"/>
              </a:lnSpc>
            </a:pPr>
            <a:r>
              <a:rPr lang="de-DE" dirty="0"/>
              <a:t>Der Compiler prüft Methodenaufrufe von T gegen die </a:t>
            </a:r>
            <a:r>
              <a:rPr lang="de-DE" dirty="0" err="1"/>
              <a:t>Bounds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476250" lvl="1" indent="0">
              <a:lnSpc>
                <a:spcPct val="90000"/>
              </a:lnSpc>
              <a:buNone/>
            </a:pPr>
            <a:endParaRPr lang="de-DE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954372" name="Rectangle 4"/>
          <p:cNvSpPr>
            <a:spLocks noChangeArrowheads="1"/>
          </p:cNvSpPr>
          <p:nvPr/>
        </p:nvSpPr>
        <p:spPr bwMode="auto">
          <a:xfrm>
            <a:off x="1600200" y="1014413"/>
            <a:ext cx="6551613" cy="346075"/>
          </a:xfrm>
          <a:prstGeom prst="rect">
            <a:avLst/>
          </a:prstGeom>
          <a:solidFill>
            <a:srgbClr val="FFCC99"/>
          </a:solidFill>
          <a:ln w="9525" algn="ctr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de-DE" b="1"/>
              <a:t>class C1 &lt;T </a:t>
            </a:r>
            <a:r>
              <a:rPr lang="de-DE" b="1" i="1">
                <a:solidFill>
                  <a:schemeClr val="accent2"/>
                </a:solidFill>
              </a:rPr>
              <a:t>extends C &amp; I1 &amp; I2 … &amp;In</a:t>
            </a:r>
            <a:r>
              <a:rPr lang="de-DE" b="1"/>
              <a:t>&gt;</a:t>
            </a:r>
          </a:p>
        </p:txBody>
      </p:sp>
      <p:sp>
        <p:nvSpPr>
          <p:cNvPr id="954373" name="Rectangle 5"/>
          <p:cNvSpPr>
            <a:spLocks noChangeArrowheads="1"/>
          </p:cNvSpPr>
          <p:nvPr/>
        </p:nvSpPr>
        <p:spPr bwMode="auto">
          <a:xfrm>
            <a:off x="1755775" y="4839854"/>
            <a:ext cx="6396038" cy="1295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buClrTx/>
              <a:buFontTx/>
              <a:buNone/>
            </a:pPr>
            <a:r>
              <a:rPr lang="de-DE" b="1" dirty="0" err="1"/>
              <a:t>class</a:t>
            </a:r>
            <a:r>
              <a:rPr lang="de-DE" b="1" dirty="0"/>
              <a:t> </a:t>
            </a:r>
            <a:r>
              <a:rPr lang="de-DE" b="1" dirty="0" err="1"/>
              <a:t>SortedList</a:t>
            </a:r>
            <a:r>
              <a:rPr lang="de-DE" b="1" dirty="0"/>
              <a:t>&lt;T </a:t>
            </a:r>
            <a:r>
              <a:rPr lang="de-DE" b="1" dirty="0" err="1"/>
              <a:t>extends</a:t>
            </a:r>
            <a:r>
              <a:rPr lang="de-DE" b="1" dirty="0"/>
              <a:t> </a:t>
            </a:r>
            <a:r>
              <a:rPr lang="de-DE" b="1" dirty="0" err="1">
                <a:solidFill>
                  <a:schemeClr val="accent2"/>
                </a:solidFill>
              </a:rPr>
              <a:t>Comparable</a:t>
            </a:r>
            <a:r>
              <a:rPr lang="de-DE" b="1" dirty="0">
                <a:solidFill>
                  <a:schemeClr val="accent2"/>
                </a:solidFill>
              </a:rPr>
              <a:t>&lt;T&gt;</a:t>
            </a:r>
            <a:r>
              <a:rPr lang="de-DE" b="1" dirty="0"/>
              <a:t>&gt; {</a:t>
            </a:r>
          </a:p>
          <a:p>
            <a:pPr eaLnBrk="1" hangingPunct="1">
              <a:buClrTx/>
              <a:buFontTx/>
              <a:buNone/>
            </a:pPr>
            <a:r>
              <a:rPr lang="de-DE" b="1" dirty="0"/>
              <a:t>	</a:t>
            </a:r>
            <a:r>
              <a:rPr lang="de-DE" b="1" dirty="0" err="1"/>
              <a:t>public</a:t>
            </a:r>
            <a:r>
              <a:rPr lang="de-DE" b="1" dirty="0"/>
              <a:t> </a:t>
            </a:r>
            <a:r>
              <a:rPr lang="de-DE" b="1" dirty="0" err="1"/>
              <a:t>void</a:t>
            </a:r>
            <a:r>
              <a:rPr lang="de-DE" b="1" dirty="0"/>
              <a:t> </a:t>
            </a:r>
            <a:r>
              <a:rPr lang="de-DE" b="1" dirty="0" err="1"/>
              <a:t>add</a:t>
            </a:r>
            <a:r>
              <a:rPr lang="de-DE" b="1" dirty="0"/>
              <a:t>(T </a:t>
            </a:r>
            <a:r>
              <a:rPr lang="de-DE" b="1" dirty="0" err="1"/>
              <a:t>t</a:t>
            </a:r>
            <a:r>
              <a:rPr lang="de-DE" b="1" dirty="0"/>
              <a:t>) {</a:t>
            </a:r>
          </a:p>
          <a:p>
            <a:pPr eaLnBrk="1" hangingPunct="1">
              <a:buClrTx/>
              <a:buFontTx/>
              <a:buNone/>
            </a:pPr>
            <a:r>
              <a:rPr lang="de-DE" b="1" dirty="0"/>
              <a:t>		</a:t>
            </a:r>
            <a:r>
              <a:rPr lang="de-DE" b="1" dirty="0" err="1"/>
              <a:t>if</a:t>
            </a:r>
            <a:r>
              <a:rPr lang="de-DE" b="1" dirty="0"/>
              <a:t> (</a:t>
            </a:r>
            <a:r>
              <a:rPr lang="de-DE" b="1" dirty="0" err="1">
                <a:solidFill>
                  <a:schemeClr val="accent2"/>
                </a:solidFill>
              </a:rPr>
              <a:t>t.compareTo</a:t>
            </a:r>
            <a:r>
              <a:rPr lang="de-DE" b="1" dirty="0">
                <a:solidFill>
                  <a:schemeClr val="accent2"/>
                </a:solidFill>
              </a:rPr>
              <a:t>(…)</a:t>
            </a:r>
            <a:r>
              <a:rPr lang="de-DE" b="1" dirty="0"/>
              <a:t>) { }</a:t>
            </a:r>
          </a:p>
          <a:p>
            <a:pPr eaLnBrk="1" hangingPunct="1">
              <a:buClrTx/>
              <a:buFontTx/>
              <a:buNone/>
            </a:pPr>
            <a:r>
              <a:rPr lang="de-DE" b="1" dirty="0"/>
              <a:t>	}</a:t>
            </a:r>
          </a:p>
          <a:p>
            <a:pPr eaLnBrk="1" hangingPunct="1">
              <a:buClrTx/>
              <a:buFontTx/>
              <a:buNone/>
            </a:pPr>
            <a:r>
              <a:rPr lang="de-DE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  <p:sp>
        <p:nvSpPr>
          <p:cNvPr id="953346" name="Text Box 2"/>
          <p:cNvSpPr txBox="1">
            <a:spLocks noChangeArrowheads="1"/>
          </p:cNvSpPr>
          <p:nvPr/>
        </p:nvSpPr>
        <p:spPr bwMode="auto">
          <a:xfrm>
            <a:off x="819150" y="1095375"/>
            <a:ext cx="8345488" cy="25273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200" b="1" dirty="0" err="1"/>
              <a:t>public</a:t>
            </a:r>
            <a:r>
              <a:rPr lang="de-DE" sz="1200" b="1" dirty="0"/>
              <a:t> </a:t>
            </a:r>
            <a:r>
              <a:rPr lang="de-DE" sz="1200" b="1" dirty="0" err="1"/>
              <a:t>class</a:t>
            </a:r>
            <a:r>
              <a:rPr lang="de-DE" sz="1200" b="1" dirty="0"/>
              <a:t> </a:t>
            </a:r>
            <a:r>
              <a:rPr lang="de-DE" sz="1200" b="1" dirty="0" err="1"/>
              <a:t>ClonableComparableStack</a:t>
            </a:r>
            <a:r>
              <a:rPr lang="de-DE" sz="1200" b="1" dirty="0"/>
              <a:t> &lt;</a:t>
            </a:r>
            <a:r>
              <a:rPr lang="de-DE" sz="1200" b="1" i="1" dirty="0">
                <a:solidFill>
                  <a:schemeClr val="accent2"/>
                </a:solidFill>
              </a:rPr>
              <a:t>T</a:t>
            </a:r>
            <a:r>
              <a:rPr lang="de-DE" sz="1200" b="1" dirty="0"/>
              <a:t> </a:t>
            </a:r>
            <a:r>
              <a:rPr lang="de-DE" sz="1200" b="1" dirty="0" err="1"/>
              <a:t>extends</a:t>
            </a:r>
            <a:r>
              <a:rPr lang="de-DE" sz="1200" b="1" dirty="0"/>
              <a:t> </a:t>
            </a:r>
            <a:r>
              <a:rPr lang="de-DE" sz="1200" b="1" dirty="0" err="1"/>
              <a:t>Cloneable</a:t>
            </a:r>
            <a:r>
              <a:rPr lang="de-DE" sz="1200" b="1" dirty="0"/>
              <a:t> &amp; </a:t>
            </a:r>
            <a:r>
              <a:rPr lang="de-DE" sz="1200" b="1" dirty="0" err="1"/>
              <a:t>Comparable</a:t>
            </a:r>
            <a:r>
              <a:rPr lang="de-DE" sz="1200" b="1" dirty="0"/>
              <a:t>&gt; {</a:t>
            </a:r>
          </a:p>
          <a:p>
            <a:pPr eaLnBrk="1" hangingPunct="1">
              <a:buClrTx/>
              <a:buFontTx/>
              <a:buNone/>
            </a:pPr>
            <a:endParaRPr lang="de-DE" sz="1200" b="1" dirty="0"/>
          </a:p>
          <a:p>
            <a:pPr eaLnBrk="1" hangingPunct="1">
              <a:buClrTx/>
              <a:buFontTx/>
              <a:buNone/>
            </a:pPr>
            <a:endParaRPr lang="de-DE" sz="1200" b="1" dirty="0"/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    </a:t>
            </a:r>
            <a:r>
              <a:rPr lang="de-DE" sz="1200" b="1" dirty="0" err="1"/>
              <a:t>public</a:t>
            </a:r>
            <a:r>
              <a:rPr lang="de-DE" sz="1200" b="1" dirty="0"/>
              <a:t> </a:t>
            </a:r>
            <a:r>
              <a:rPr lang="de-DE" sz="1200" b="1" dirty="0" err="1"/>
              <a:t>void</a:t>
            </a:r>
            <a:r>
              <a:rPr lang="de-DE" sz="1200" b="1" dirty="0"/>
              <a:t> push(</a:t>
            </a:r>
            <a:r>
              <a:rPr lang="de-DE" sz="1200" b="1" i="1" dirty="0">
                <a:solidFill>
                  <a:schemeClr val="accent2"/>
                </a:solidFill>
              </a:rPr>
              <a:t>T</a:t>
            </a:r>
            <a:r>
              <a:rPr lang="de-DE" sz="1200" b="1" dirty="0"/>
              <a:t> t) {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        </a:t>
            </a:r>
            <a:r>
              <a:rPr lang="de-DE" sz="1200" b="1" dirty="0" err="1"/>
              <a:t>data.add</a:t>
            </a:r>
            <a:r>
              <a:rPr lang="de-DE" sz="1200" b="1" dirty="0"/>
              <a:t>(t);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    }</a:t>
            </a:r>
          </a:p>
          <a:p>
            <a:pPr eaLnBrk="1" hangingPunct="1">
              <a:buClrTx/>
              <a:buFontTx/>
              <a:buNone/>
            </a:pPr>
            <a:endParaRPr lang="de-DE" sz="1200" b="1" dirty="0"/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    </a:t>
            </a:r>
            <a:r>
              <a:rPr lang="de-DE" sz="1200" b="1" dirty="0" err="1"/>
              <a:t>public</a:t>
            </a:r>
            <a:r>
              <a:rPr lang="de-DE" sz="1200" b="1" dirty="0"/>
              <a:t> </a:t>
            </a:r>
            <a:r>
              <a:rPr lang="de-DE" sz="1200" b="1" i="1" dirty="0">
                <a:solidFill>
                  <a:schemeClr val="accent2"/>
                </a:solidFill>
              </a:rPr>
              <a:t>T</a:t>
            </a:r>
            <a:r>
              <a:rPr lang="de-DE" sz="1200" b="1" dirty="0"/>
              <a:t> </a:t>
            </a:r>
            <a:r>
              <a:rPr lang="de-DE" sz="1200" b="1" dirty="0" err="1"/>
              <a:t>pop</a:t>
            </a:r>
            <a:r>
              <a:rPr lang="de-DE" sz="1200" b="1" dirty="0"/>
              <a:t>() {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        </a:t>
            </a:r>
            <a:r>
              <a:rPr lang="de-DE" sz="1200" b="1" dirty="0" err="1"/>
              <a:t>return</a:t>
            </a:r>
            <a:r>
              <a:rPr lang="de-DE" sz="1200" b="1" dirty="0"/>
              <a:t> </a:t>
            </a:r>
            <a:r>
              <a:rPr lang="de-DE" sz="1200" b="1" dirty="0" err="1"/>
              <a:t>data.remove</a:t>
            </a:r>
            <a:r>
              <a:rPr lang="de-DE" sz="1200" b="1" dirty="0"/>
              <a:t>(</a:t>
            </a:r>
            <a:r>
              <a:rPr lang="de-DE" sz="1200" b="1" dirty="0" err="1"/>
              <a:t>data.size</a:t>
            </a:r>
            <a:r>
              <a:rPr lang="de-DE" sz="1200" b="1" dirty="0"/>
              <a:t>());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    }</a:t>
            </a:r>
          </a:p>
          <a:p>
            <a:pPr eaLnBrk="1" hangingPunct="1">
              <a:buClrTx/>
              <a:buFontTx/>
              <a:buNone/>
            </a:pPr>
            <a:endParaRPr lang="de-DE" sz="1200" b="1" dirty="0"/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    private List&lt;</a:t>
            </a:r>
            <a:r>
              <a:rPr lang="de-DE" sz="1200" b="1" i="1" dirty="0">
                <a:solidFill>
                  <a:schemeClr val="accent2"/>
                </a:solidFill>
              </a:rPr>
              <a:t>T</a:t>
            </a:r>
            <a:r>
              <a:rPr lang="de-DE" sz="1200" b="1" dirty="0"/>
              <a:t>&gt; </a:t>
            </a:r>
            <a:r>
              <a:rPr lang="de-DE" sz="1200" b="1" dirty="0" err="1"/>
              <a:t>data</a:t>
            </a:r>
            <a:r>
              <a:rPr lang="de-DE" sz="1200" b="1" dirty="0"/>
              <a:t> = </a:t>
            </a:r>
            <a:r>
              <a:rPr lang="de-DE" sz="1200" b="1" dirty="0" err="1"/>
              <a:t>new</a:t>
            </a:r>
            <a:r>
              <a:rPr lang="de-DE" sz="1200" b="1" dirty="0"/>
              <a:t> </a:t>
            </a:r>
            <a:r>
              <a:rPr lang="de-DE" sz="1200" b="1" dirty="0" err="1"/>
              <a:t>ArrayList</a:t>
            </a:r>
            <a:r>
              <a:rPr lang="de-DE" b="1" dirty="0"/>
              <a:t>&lt;</a:t>
            </a:r>
            <a:r>
              <a:rPr lang="de-DE" b="1" i="1" dirty="0">
                <a:solidFill>
                  <a:schemeClr val="accent2"/>
                </a:solidFill>
              </a:rPr>
              <a:t>T</a:t>
            </a:r>
            <a:r>
              <a:rPr lang="de-DE" i="1" dirty="0"/>
              <a:t>&gt;</a:t>
            </a:r>
            <a:r>
              <a:rPr lang="de-DE" dirty="0"/>
              <a:t> </a:t>
            </a:r>
            <a:r>
              <a:rPr lang="de-DE" sz="1200" b="1" dirty="0"/>
              <a:t>();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}</a:t>
            </a:r>
          </a:p>
        </p:txBody>
      </p:sp>
      <p:sp>
        <p:nvSpPr>
          <p:cNvPr id="953347" name="Text Box 3"/>
          <p:cNvSpPr txBox="1">
            <a:spLocks noChangeArrowheads="1"/>
          </p:cNvSpPr>
          <p:nvPr/>
        </p:nvSpPr>
        <p:spPr bwMode="auto">
          <a:xfrm>
            <a:off x="819150" y="4076700"/>
            <a:ext cx="8345488" cy="2192338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200" b="1"/>
              <a:t>public class ClonableComparableStack {</a:t>
            </a:r>
          </a:p>
          <a:p>
            <a:pPr eaLnBrk="1" hangingPunct="1">
              <a:buClrTx/>
              <a:buFontTx/>
              <a:buNone/>
            </a:pPr>
            <a:endParaRPr lang="de-DE" sz="1200" b="1"/>
          </a:p>
          <a:p>
            <a:pPr eaLnBrk="1" hangingPunct="1">
              <a:buClrTx/>
              <a:buFontTx/>
              <a:buNone/>
            </a:pPr>
            <a:r>
              <a:rPr lang="de-DE" sz="1200" b="1"/>
              <a:t>    public void push(</a:t>
            </a:r>
            <a:r>
              <a:rPr lang="de-DE" sz="1200" b="1" i="1">
                <a:solidFill>
                  <a:schemeClr val="accent2"/>
                </a:solidFill>
              </a:rPr>
              <a:t>Cloneable</a:t>
            </a:r>
            <a:r>
              <a:rPr lang="de-DE" sz="1200" b="1"/>
              <a:t> comparable) {</a:t>
            </a:r>
          </a:p>
          <a:p>
            <a:pPr eaLnBrk="1" hangingPunct="1">
              <a:buClrTx/>
              <a:buFontTx/>
              <a:buNone/>
            </a:pPr>
            <a:r>
              <a:rPr lang="de-DE" sz="1200" b="1"/>
              <a:t>        data.add(comparable);</a:t>
            </a:r>
          </a:p>
          <a:p>
            <a:pPr eaLnBrk="1" hangingPunct="1">
              <a:buClrTx/>
              <a:buFontTx/>
              <a:buNone/>
            </a:pPr>
            <a:r>
              <a:rPr lang="de-DE" sz="1200" b="1"/>
              <a:t>    }</a:t>
            </a:r>
          </a:p>
          <a:p>
            <a:pPr eaLnBrk="1" hangingPunct="1">
              <a:buClrTx/>
              <a:buFontTx/>
              <a:buNone/>
            </a:pPr>
            <a:endParaRPr lang="de-DE" sz="1200" b="1"/>
          </a:p>
          <a:p>
            <a:pPr eaLnBrk="1" hangingPunct="1">
              <a:buClrTx/>
              <a:buFontTx/>
              <a:buNone/>
            </a:pPr>
            <a:r>
              <a:rPr lang="de-DE" sz="1200" b="1"/>
              <a:t>    public </a:t>
            </a:r>
            <a:r>
              <a:rPr lang="de-DE" sz="1200" b="1" i="1">
                <a:solidFill>
                  <a:schemeClr val="accent2"/>
                </a:solidFill>
              </a:rPr>
              <a:t>Cloneable</a:t>
            </a:r>
            <a:r>
              <a:rPr lang="de-DE" sz="1200" b="1"/>
              <a:t> pop() {</a:t>
            </a:r>
          </a:p>
          <a:p>
            <a:pPr eaLnBrk="1" hangingPunct="1">
              <a:buClrTx/>
              <a:buFontTx/>
              <a:buNone/>
            </a:pPr>
            <a:r>
              <a:rPr lang="de-DE" sz="1200" b="1"/>
              <a:t>        return (</a:t>
            </a:r>
            <a:r>
              <a:rPr lang="de-DE" sz="1200" b="1" i="1">
                <a:solidFill>
                  <a:schemeClr val="accent2"/>
                </a:solidFill>
              </a:rPr>
              <a:t>Cloneable</a:t>
            </a:r>
            <a:r>
              <a:rPr lang="de-DE" sz="1200" b="1"/>
              <a:t>) data.remove(data.size());</a:t>
            </a:r>
          </a:p>
          <a:p>
            <a:pPr eaLnBrk="1" hangingPunct="1">
              <a:buClrTx/>
              <a:buFontTx/>
              <a:buNone/>
            </a:pPr>
            <a:r>
              <a:rPr lang="de-DE" sz="1200" b="1"/>
              <a:t>    }</a:t>
            </a:r>
          </a:p>
          <a:p>
            <a:pPr eaLnBrk="1" hangingPunct="1">
              <a:buClrTx/>
              <a:buFontTx/>
              <a:buNone/>
            </a:pPr>
            <a:r>
              <a:rPr lang="de-DE" sz="1800">
                <a:latin typeface="Arial" pitchFamily="34" charset="0"/>
              </a:rPr>
              <a:t>      </a:t>
            </a:r>
            <a:r>
              <a:rPr lang="de-DE" sz="1200" b="1"/>
              <a:t>private List data = new ArrayList();</a:t>
            </a:r>
          </a:p>
          <a:p>
            <a:pPr eaLnBrk="1" hangingPunct="1">
              <a:buClrTx/>
              <a:buFontTx/>
              <a:buNone/>
            </a:pPr>
            <a:r>
              <a:rPr lang="de-DE" sz="1200" b="1"/>
              <a:t>} </a:t>
            </a:r>
          </a:p>
        </p:txBody>
      </p:sp>
      <p:sp>
        <p:nvSpPr>
          <p:cNvPr id="953348" name="Rectangle 4"/>
          <p:cNvSpPr>
            <a:spLocks noChangeArrowheads="1"/>
          </p:cNvSpPr>
          <p:nvPr/>
        </p:nvSpPr>
        <p:spPr bwMode="auto">
          <a:xfrm>
            <a:off x="752475" y="152400"/>
            <a:ext cx="859155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  <a:buClr>
                <a:srgbClr val="6699FF"/>
              </a:buClr>
              <a:buFont typeface="Zapf Dingbats" charset="2"/>
              <a:buNone/>
            </a:pPr>
            <a:r>
              <a:rPr lang="de-DE" sz="2200" b="1" dirty="0" smtClean="0">
                <a:latin typeface="Arial" pitchFamily="34" charset="0"/>
              </a:rPr>
              <a:t>Umsetzung von </a:t>
            </a:r>
            <a:r>
              <a:rPr lang="de-DE" sz="2200" b="1" dirty="0" err="1" smtClean="0">
                <a:latin typeface="Arial" pitchFamily="34" charset="0"/>
              </a:rPr>
              <a:t>Bounds</a:t>
            </a:r>
            <a:r>
              <a:rPr lang="de-DE" sz="2200" b="1" dirty="0" smtClean="0">
                <a:latin typeface="Arial" pitchFamily="34" charset="0"/>
              </a:rPr>
              <a:t> durch Compiler</a:t>
            </a:r>
            <a:endParaRPr lang="de-DE" sz="2200" b="1" dirty="0">
              <a:latin typeface="Arial" pitchFamily="34" charset="0"/>
            </a:endParaRPr>
          </a:p>
        </p:txBody>
      </p:sp>
      <p:sp>
        <p:nvSpPr>
          <p:cNvPr id="953349" name="Text Box 5"/>
          <p:cNvSpPr txBox="1">
            <a:spLocks noChangeArrowheads="1"/>
          </p:cNvSpPr>
          <p:nvPr/>
        </p:nvSpPr>
        <p:spPr bwMode="auto">
          <a:xfrm>
            <a:off x="741363" y="735013"/>
            <a:ext cx="1873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de-DE" b="1" dirty="0">
                <a:latin typeface="Arial" pitchFamily="34" charset="0"/>
              </a:rPr>
              <a:t>Source</a:t>
            </a:r>
          </a:p>
        </p:txBody>
      </p:sp>
      <p:sp>
        <p:nvSpPr>
          <p:cNvPr id="953350" name="Text Box 6"/>
          <p:cNvSpPr txBox="1">
            <a:spLocks noChangeArrowheads="1"/>
          </p:cNvSpPr>
          <p:nvPr/>
        </p:nvSpPr>
        <p:spPr bwMode="auto">
          <a:xfrm>
            <a:off x="741363" y="3644900"/>
            <a:ext cx="1873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de-DE" b="1" dirty="0" err="1">
                <a:latin typeface="Arial" pitchFamily="34" charset="0"/>
              </a:rPr>
              <a:t>Classfile</a:t>
            </a:r>
            <a:endParaRPr lang="de-DE" b="1" dirty="0">
              <a:latin typeface="Arial" pitchFamily="34" charset="0"/>
            </a:endParaRPr>
          </a:p>
        </p:txBody>
      </p:sp>
      <p:sp>
        <p:nvSpPr>
          <p:cNvPr id="953351" name="Line 7"/>
          <p:cNvSpPr>
            <a:spLocks noChangeShapeType="1"/>
          </p:cNvSpPr>
          <p:nvPr/>
        </p:nvSpPr>
        <p:spPr bwMode="auto">
          <a:xfrm>
            <a:off x="4719638" y="3492500"/>
            <a:ext cx="0" cy="64770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953352" name="Text Box 8"/>
          <p:cNvSpPr txBox="1">
            <a:spLocks noChangeArrowheads="1"/>
          </p:cNvSpPr>
          <p:nvPr/>
        </p:nvSpPr>
        <p:spPr bwMode="auto">
          <a:xfrm>
            <a:off x="5662613" y="3894138"/>
            <a:ext cx="3838575" cy="1231106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buClrTx/>
              <a:buFontTx/>
              <a:buNone/>
            </a:pPr>
            <a:r>
              <a:rPr lang="de-DE" dirty="0">
                <a:latin typeface="Arial" pitchFamily="34" charset="0"/>
              </a:rPr>
              <a:t>Sind </a:t>
            </a:r>
            <a:r>
              <a:rPr lang="de-DE" dirty="0" err="1">
                <a:latin typeface="Arial" pitchFamily="34" charset="0"/>
              </a:rPr>
              <a:t>Bounds</a:t>
            </a:r>
            <a:r>
              <a:rPr lang="de-DE" dirty="0">
                <a:latin typeface="Arial" pitchFamily="34" charset="0"/>
              </a:rPr>
              <a:t> angegeben, so wird</a:t>
            </a:r>
          </a:p>
          <a:p>
            <a:pPr>
              <a:buClrTx/>
              <a:buFontTx/>
              <a:buNone/>
            </a:pPr>
            <a:r>
              <a:rPr lang="de-DE" dirty="0">
                <a:latin typeface="Arial" pitchFamily="34" charset="0"/>
              </a:rPr>
              <a:t>der erste angegebene </a:t>
            </a:r>
            <a:r>
              <a:rPr lang="de-DE" dirty="0" err="1">
                <a:latin typeface="Arial" pitchFamily="34" charset="0"/>
              </a:rPr>
              <a:t>Bound</a:t>
            </a:r>
            <a:r>
              <a:rPr lang="de-DE" dirty="0">
                <a:latin typeface="Arial" pitchFamily="34" charset="0"/>
              </a:rPr>
              <a:t> statt </a:t>
            </a:r>
            <a:r>
              <a:rPr lang="de-DE" b="1" dirty="0" err="1" smtClean="0"/>
              <a:t>Object</a:t>
            </a:r>
            <a:r>
              <a:rPr lang="de-DE" b="1" dirty="0" smtClean="0"/>
              <a:t> </a:t>
            </a:r>
            <a:r>
              <a:rPr lang="de-DE" dirty="0" smtClean="0">
                <a:latin typeface="Arial" pitchFamily="34" charset="0"/>
              </a:rPr>
              <a:t>verwendet.</a:t>
            </a:r>
          </a:p>
          <a:p>
            <a:pPr>
              <a:buClrTx/>
              <a:buFontTx/>
              <a:buNone/>
            </a:pPr>
            <a:r>
              <a:rPr lang="de-DE" dirty="0" smtClean="0">
                <a:latin typeface="Arial" pitchFamily="34" charset="0"/>
              </a:rPr>
              <a:t>Bei Bedarf wird auf das zweite </a:t>
            </a:r>
            <a:r>
              <a:rPr lang="de-DE" dirty="0" err="1" smtClean="0">
                <a:latin typeface="Arial" pitchFamily="34" charset="0"/>
              </a:rPr>
              <a:t>Bound</a:t>
            </a:r>
            <a:r>
              <a:rPr lang="de-DE" dirty="0" smtClean="0">
                <a:latin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</a:rPr>
              <a:t>gecastet</a:t>
            </a:r>
            <a:r>
              <a:rPr lang="de-DE" dirty="0" smtClean="0">
                <a:latin typeface="Arial" pitchFamily="34" charset="0"/>
              </a:rPr>
              <a:t>.</a:t>
            </a:r>
            <a:endParaRPr lang="de-DE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5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5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53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53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5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animBg="1"/>
      <p:bldP spid="953350" grpId="0"/>
      <p:bldP spid="953351" grpId="0" animBg="1"/>
      <p:bldP spid="9533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Generics</a:t>
            </a:r>
            <a:r>
              <a:rPr lang="de-DE" b="1" dirty="0"/>
              <a:t> </a:t>
            </a:r>
            <a:r>
              <a:rPr lang="de-DE" b="1" dirty="0" smtClean="0"/>
              <a:t>und </a:t>
            </a:r>
            <a:r>
              <a:rPr lang="de-DE" b="1" dirty="0"/>
              <a:t>Vererbung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3424238"/>
            <a:ext cx="9180513" cy="2308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de-DE" sz="1800" dirty="0"/>
          </a:p>
          <a:p>
            <a:r>
              <a:rPr lang="de-DE" sz="1800" dirty="0"/>
              <a:t>Von generischen Klassen lassen sich andere Klassen wie gewohnt ableiten</a:t>
            </a:r>
          </a:p>
          <a:p>
            <a:r>
              <a:rPr lang="de-DE" sz="1800" dirty="0"/>
              <a:t>Typvariablen können als Parameter an die Basisklasse weitergegeben werden</a:t>
            </a:r>
          </a:p>
          <a:p>
            <a:r>
              <a:rPr lang="de-DE" sz="1800" dirty="0"/>
              <a:t>Unterklassen von generischen Klassen sind nicht notwendigerweise</a:t>
            </a:r>
            <a:br>
              <a:rPr lang="de-DE" sz="1800" dirty="0"/>
            </a:br>
            <a:r>
              <a:rPr lang="de-DE" sz="1800" dirty="0"/>
              <a:t>generisch.</a:t>
            </a:r>
          </a:p>
          <a:p>
            <a:endParaRPr lang="de-DE" sz="1800" dirty="0"/>
          </a:p>
          <a:p>
            <a:pPr>
              <a:buFont typeface="Wingdings" pitchFamily="2" charset="2"/>
              <a:buNone/>
            </a:pPr>
            <a:endParaRPr lang="de-DE" sz="1800" dirty="0"/>
          </a:p>
        </p:txBody>
      </p:sp>
      <p:sp>
        <p:nvSpPr>
          <p:cNvPr id="955396" name="Text Box 4"/>
          <p:cNvSpPr txBox="1">
            <a:spLocks noChangeArrowheads="1"/>
          </p:cNvSpPr>
          <p:nvPr/>
        </p:nvSpPr>
        <p:spPr bwMode="auto">
          <a:xfrm>
            <a:off x="428625" y="1111250"/>
            <a:ext cx="8893175" cy="267765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400" b="1" dirty="0" err="1">
                <a:solidFill>
                  <a:srgbClr val="003300"/>
                </a:solidFill>
              </a:rPr>
              <a:t>class</a:t>
            </a:r>
            <a:r>
              <a:rPr lang="de-DE" sz="1400" b="1" dirty="0">
                <a:solidFill>
                  <a:srgbClr val="003300"/>
                </a:solidFill>
              </a:rPr>
              <a:t> Box </a:t>
            </a:r>
            <a:r>
              <a:rPr lang="de-DE" sz="1400" b="1" dirty="0">
                <a:solidFill>
                  <a:schemeClr val="accent2"/>
                </a:solidFill>
              </a:rPr>
              <a:t>&lt;T </a:t>
            </a:r>
            <a:r>
              <a:rPr lang="de-DE" sz="1400" b="1" dirty="0" err="1">
                <a:solidFill>
                  <a:schemeClr val="accent2"/>
                </a:solidFill>
              </a:rPr>
              <a:t>extends</a:t>
            </a:r>
            <a:r>
              <a:rPr lang="de-DE" sz="1400" b="1" dirty="0">
                <a:solidFill>
                  <a:schemeClr val="accent2"/>
                </a:solidFill>
              </a:rPr>
              <a:t> </a:t>
            </a:r>
            <a:r>
              <a:rPr lang="de-DE" sz="1400" b="1" dirty="0" err="1">
                <a:solidFill>
                  <a:schemeClr val="accent2"/>
                </a:solidFill>
              </a:rPr>
              <a:t>Comparable</a:t>
            </a:r>
            <a:r>
              <a:rPr lang="de-DE" sz="1400" b="1" dirty="0">
                <a:solidFill>
                  <a:schemeClr val="accent2"/>
                </a:solidFill>
              </a:rPr>
              <a:t>&gt;</a:t>
            </a:r>
            <a:r>
              <a:rPr lang="de-DE" sz="1400" b="1" dirty="0">
                <a:solidFill>
                  <a:srgbClr val="003300"/>
                </a:solidFill>
              </a:rPr>
              <a:t> { …</a:t>
            </a:r>
          </a:p>
          <a:p>
            <a:pPr eaLnBrk="1" hangingPunct="1">
              <a:buClrTx/>
              <a:buFontTx/>
              <a:buNone/>
            </a:pPr>
            <a:r>
              <a:rPr lang="de-DE" sz="1400" b="1" dirty="0">
                <a:solidFill>
                  <a:srgbClr val="003300"/>
                </a:solidFill>
              </a:rPr>
              <a:t>…</a:t>
            </a:r>
          </a:p>
          <a:p>
            <a:pPr eaLnBrk="1" hangingPunct="1">
              <a:buClrTx/>
              <a:buFontTx/>
              <a:buNone/>
            </a:pPr>
            <a:r>
              <a:rPr lang="de-DE" sz="1400" b="1" dirty="0" smtClean="0">
                <a:solidFill>
                  <a:srgbClr val="003300"/>
                </a:solidFill>
              </a:rPr>
              <a:t>}</a:t>
            </a:r>
            <a:br>
              <a:rPr lang="de-DE" sz="1400" b="1" dirty="0" smtClean="0">
                <a:solidFill>
                  <a:srgbClr val="003300"/>
                </a:solidFill>
              </a:rPr>
            </a:br>
            <a:endParaRPr lang="de-DE" sz="1400" b="1" dirty="0">
              <a:solidFill>
                <a:srgbClr val="0033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de-DE" sz="1400" b="1" dirty="0" err="1">
                <a:solidFill>
                  <a:srgbClr val="003300"/>
                </a:solidFill>
              </a:rPr>
              <a:t>class</a:t>
            </a:r>
            <a:r>
              <a:rPr lang="de-DE" sz="1400" b="1" dirty="0">
                <a:solidFill>
                  <a:srgbClr val="003300"/>
                </a:solidFill>
              </a:rPr>
              <a:t> Pair </a:t>
            </a:r>
            <a:r>
              <a:rPr lang="de-DE" sz="1400" b="1" dirty="0">
                <a:solidFill>
                  <a:schemeClr val="accent2"/>
                </a:solidFill>
              </a:rPr>
              <a:t>&lt;T </a:t>
            </a:r>
            <a:r>
              <a:rPr lang="de-DE" sz="1400" b="1" dirty="0" err="1">
                <a:solidFill>
                  <a:schemeClr val="accent2"/>
                </a:solidFill>
              </a:rPr>
              <a:t>extends</a:t>
            </a:r>
            <a:r>
              <a:rPr lang="de-DE" sz="1400" b="1" dirty="0">
                <a:solidFill>
                  <a:schemeClr val="accent2"/>
                </a:solidFill>
              </a:rPr>
              <a:t> </a:t>
            </a:r>
            <a:r>
              <a:rPr lang="de-DE" sz="1400" b="1" dirty="0" err="1">
                <a:solidFill>
                  <a:schemeClr val="accent2"/>
                </a:solidFill>
              </a:rPr>
              <a:t>Comparable</a:t>
            </a:r>
            <a:r>
              <a:rPr lang="de-DE" sz="1400" b="1" dirty="0">
                <a:solidFill>
                  <a:schemeClr val="accent2"/>
                </a:solidFill>
              </a:rPr>
              <a:t>, S&gt; </a:t>
            </a:r>
            <a:r>
              <a:rPr lang="de-DE" sz="1400" b="1" dirty="0" err="1"/>
              <a:t>extends</a:t>
            </a:r>
            <a:r>
              <a:rPr lang="de-DE" sz="1400" b="1" dirty="0"/>
              <a:t> Box</a:t>
            </a:r>
            <a:r>
              <a:rPr lang="de-DE" sz="1400" b="1" dirty="0">
                <a:solidFill>
                  <a:srgbClr val="003300"/>
                </a:solidFill>
              </a:rPr>
              <a:t> </a:t>
            </a:r>
            <a:r>
              <a:rPr lang="de-DE" sz="1400" b="1" dirty="0">
                <a:solidFill>
                  <a:schemeClr val="accent2"/>
                </a:solidFill>
              </a:rPr>
              <a:t>&lt;T&gt; </a:t>
            </a:r>
            <a:r>
              <a:rPr lang="de-DE" sz="1400" b="1" dirty="0">
                <a:solidFill>
                  <a:srgbClr val="003300"/>
                </a:solidFill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de-DE" sz="1400" b="1" dirty="0">
                <a:solidFill>
                  <a:srgbClr val="003300"/>
                </a:solidFill>
              </a:rPr>
              <a:t>…</a:t>
            </a:r>
          </a:p>
          <a:p>
            <a:pPr eaLnBrk="1" hangingPunct="1">
              <a:buClrTx/>
              <a:buFontTx/>
              <a:buNone/>
            </a:pPr>
            <a:r>
              <a:rPr lang="de-DE" sz="1400" b="1" dirty="0" smtClean="0">
                <a:solidFill>
                  <a:srgbClr val="003300"/>
                </a:solidFill>
              </a:rPr>
              <a:t>}</a:t>
            </a:r>
          </a:p>
          <a:p>
            <a:pPr eaLnBrk="1" hangingPunct="1">
              <a:buClrTx/>
              <a:buFontTx/>
              <a:buNone/>
            </a:pPr>
            <a:endParaRPr lang="de-DE" sz="1400" b="1" dirty="0" smtClean="0">
              <a:solidFill>
                <a:srgbClr val="0033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de-DE" sz="1400" b="1" dirty="0" err="1" smtClean="0">
                <a:solidFill>
                  <a:srgbClr val="003300"/>
                </a:solidFill>
              </a:rPr>
              <a:t>class</a:t>
            </a:r>
            <a:r>
              <a:rPr lang="de-DE" sz="1400" b="1" dirty="0" smtClean="0">
                <a:solidFill>
                  <a:srgbClr val="003300"/>
                </a:solidFill>
              </a:rPr>
              <a:t> </a:t>
            </a:r>
            <a:r>
              <a:rPr lang="de-DE" sz="1400" b="1" dirty="0" err="1">
                <a:solidFill>
                  <a:srgbClr val="003300"/>
                </a:solidFill>
              </a:rPr>
              <a:t>StringBox</a:t>
            </a:r>
            <a:r>
              <a:rPr lang="de-DE" sz="1400" b="1" dirty="0">
                <a:solidFill>
                  <a:srgbClr val="003300"/>
                </a:solidFill>
              </a:rPr>
              <a:t> </a:t>
            </a:r>
            <a:r>
              <a:rPr lang="de-DE" sz="1400" b="1" dirty="0" err="1">
                <a:solidFill>
                  <a:srgbClr val="003300"/>
                </a:solidFill>
              </a:rPr>
              <a:t>extends</a:t>
            </a:r>
            <a:r>
              <a:rPr lang="de-DE" sz="1400" b="1" dirty="0">
                <a:solidFill>
                  <a:srgbClr val="003300"/>
                </a:solidFill>
              </a:rPr>
              <a:t> Box </a:t>
            </a:r>
            <a:r>
              <a:rPr lang="de-DE" sz="1400" b="1" dirty="0">
                <a:solidFill>
                  <a:schemeClr val="accent2"/>
                </a:solidFill>
              </a:rPr>
              <a:t>&lt;String&gt; </a:t>
            </a:r>
            <a:r>
              <a:rPr lang="de-DE" sz="1400" b="1" dirty="0"/>
              <a:t>{</a:t>
            </a:r>
          </a:p>
          <a:p>
            <a:pPr eaLnBrk="1" hangingPunct="1">
              <a:buClrTx/>
              <a:buFontTx/>
              <a:buNone/>
            </a:pPr>
            <a:r>
              <a:rPr lang="de-DE" sz="1400" b="1" dirty="0"/>
              <a:t>…</a:t>
            </a:r>
          </a:p>
          <a:p>
            <a:pPr eaLnBrk="1" hangingPunct="1">
              <a:buClrTx/>
              <a:buFontTx/>
              <a:buNone/>
            </a:pPr>
            <a:r>
              <a:rPr lang="de-DE" sz="1400" b="1" dirty="0" smtClean="0"/>
              <a:t>}</a:t>
            </a:r>
          </a:p>
          <a:p>
            <a:pPr eaLnBrk="1" hangingPunct="1">
              <a:buClrTx/>
              <a:buFontTx/>
              <a:buNone/>
            </a:pPr>
            <a:endParaRPr lang="de-DE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7961313" cy="427037"/>
          </a:xfrm>
        </p:spPr>
        <p:txBody>
          <a:bodyPr/>
          <a:lstStyle/>
          <a:p>
            <a:r>
              <a:rPr lang="de-DE" b="1" dirty="0" err="1" smtClean="0"/>
              <a:t>Collection</a:t>
            </a:r>
            <a:r>
              <a:rPr lang="de-DE" b="1" dirty="0" smtClean="0"/>
              <a:t>&lt;</a:t>
            </a:r>
            <a:r>
              <a:rPr lang="de-DE" b="1" dirty="0" err="1" smtClean="0"/>
              <a:t>Object</a:t>
            </a:r>
            <a:r>
              <a:rPr lang="de-DE" b="1" dirty="0"/>
              <a:t>&gt; ?</a:t>
            </a:r>
          </a:p>
        </p:txBody>
      </p:sp>
      <p:sp>
        <p:nvSpPr>
          <p:cNvPr id="960515" name="Text Box 3"/>
          <p:cNvSpPr txBox="1">
            <a:spLocks noChangeArrowheads="1"/>
          </p:cNvSpPr>
          <p:nvPr/>
        </p:nvSpPr>
        <p:spPr bwMode="auto">
          <a:xfrm>
            <a:off x="350838" y="911225"/>
            <a:ext cx="9283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de-DE" b="1" dirty="0">
                <a:latin typeface="Arial" pitchFamily="34" charset="0"/>
              </a:rPr>
              <a:t>Problem: Schreibe eine Methode, die alle Elemente einer beliebigen </a:t>
            </a:r>
            <a:r>
              <a:rPr lang="de-DE" b="1" dirty="0" err="1" smtClean="0">
                <a:latin typeface="Arial" pitchFamily="34" charset="0"/>
              </a:rPr>
              <a:t>Collection</a:t>
            </a:r>
            <a:r>
              <a:rPr lang="de-DE" b="1" dirty="0" smtClean="0">
                <a:latin typeface="Arial" pitchFamily="34" charset="0"/>
              </a:rPr>
              <a:t> ausgibt</a:t>
            </a:r>
            <a:r>
              <a:rPr lang="de-DE" b="1" dirty="0">
                <a:latin typeface="Arial" pitchFamily="34" charset="0"/>
              </a:rPr>
              <a:t>.</a:t>
            </a:r>
          </a:p>
        </p:txBody>
      </p:sp>
      <p:sp>
        <p:nvSpPr>
          <p:cNvPr id="960516" name="Text Box 4"/>
          <p:cNvSpPr txBox="1">
            <a:spLocks noChangeArrowheads="1"/>
          </p:cNvSpPr>
          <p:nvPr/>
        </p:nvSpPr>
        <p:spPr bwMode="auto">
          <a:xfrm>
            <a:off x="350838" y="1917700"/>
            <a:ext cx="1716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de-DE" sz="1800">
              <a:latin typeface="Arial" pitchFamily="34" charset="0"/>
            </a:endParaRPr>
          </a:p>
        </p:txBody>
      </p:sp>
      <p:sp>
        <p:nvSpPr>
          <p:cNvPr id="960517" name="Text Box 5"/>
          <p:cNvSpPr txBox="1">
            <a:spLocks noChangeArrowheads="1"/>
          </p:cNvSpPr>
          <p:nvPr/>
        </p:nvSpPr>
        <p:spPr bwMode="auto">
          <a:xfrm>
            <a:off x="350838" y="1676400"/>
            <a:ext cx="1636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de-DE" b="1">
                <a:latin typeface="Arial" pitchFamily="34" charset="0"/>
              </a:rPr>
              <a:t>Bisher:</a:t>
            </a:r>
          </a:p>
        </p:txBody>
      </p:sp>
      <p:sp>
        <p:nvSpPr>
          <p:cNvPr id="960518" name="Text Box 6"/>
          <p:cNvSpPr txBox="1">
            <a:spLocks noChangeArrowheads="1"/>
          </p:cNvSpPr>
          <p:nvPr/>
        </p:nvSpPr>
        <p:spPr bwMode="auto">
          <a:xfrm>
            <a:off x="350838" y="3236913"/>
            <a:ext cx="1857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de-DE" b="1">
                <a:latin typeface="Arial" pitchFamily="34" charset="0"/>
              </a:rPr>
              <a:t>Erster Versuch:</a:t>
            </a:r>
          </a:p>
        </p:txBody>
      </p:sp>
      <p:sp>
        <p:nvSpPr>
          <p:cNvPr id="960519" name="AutoShape 7"/>
          <p:cNvSpPr>
            <a:spLocks noChangeArrowheads="1"/>
          </p:cNvSpPr>
          <p:nvPr/>
        </p:nvSpPr>
        <p:spPr bwMode="auto">
          <a:xfrm flipH="1">
            <a:off x="8272463" y="3141663"/>
            <a:ext cx="857250" cy="741362"/>
          </a:xfrm>
          <a:prstGeom prst="lightningBol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60520" name="Text Box 8"/>
          <p:cNvSpPr txBox="1">
            <a:spLocks noChangeArrowheads="1"/>
          </p:cNvSpPr>
          <p:nvPr/>
        </p:nvSpPr>
        <p:spPr bwMode="auto">
          <a:xfrm>
            <a:off x="7853363" y="3862388"/>
            <a:ext cx="1982787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de-DE" sz="1400">
                <a:latin typeface="Arial" pitchFamily="34" charset="0"/>
              </a:rPr>
              <a:t>Funktioniert nur für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de-DE" sz="1400">
                <a:latin typeface="Arial" pitchFamily="34" charset="0"/>
              </a:rPr>
              <a:t>Collection&lt;Object&gt;</a:t>
            </a:r>
          </a:p>
        </p:txBody>
      </p:sp>
      <p:sp>
        <p:nvSpPr>
          <p:cNvPr id="960521" name="Text Box 9"/>
          <p:cNvSpPr txBox="1">
            <a:spLocks noChangeArrowheads="1"/>
          </p:cNvSpPr>
          <p:nvPr/>
        </p:nvSpPr>
        <p:spPr bwMode="auto">
          <a:xfrm>
            <a:off x="350838" y="4718050"/>
            <a:ext cx="1857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de-DE" b="1">
                <a:latin typeface="Arial" pitchFamily="34" charset="0"/>
              </a:rPr>
              <a:t>Lösung:</a:t>
            </a:r>
          </a:p>
        </p:txBody>
      </p:sp>
      <p:sp>
        <p:nvSpPr>
          <p:cNvPr id="960522" name="Text Box 10"/>
          <p:cNvSpPr txBox="1">
            <a:spLocks noChangeArrowheads="1"/>
          </p:cNvSpPr>
          <p:nvPr/>
        </p:nvSpPr>
        <p:spPr bwMode="auto">
          <a:xfrm>
            <a:off x="2144713" y="1716088"/>
            <a:ext cx="5616575" cy="11969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200" b="1" dirty="0" err="1">
                <a:solidFill>
                  <a:srgbClr val="003300"/>
                </a:solidFill>
              </a:rPr>
              <a:t>public</a:t>
            </a:r>
            <a:r>
              <a:rPr lang="de-DE" sz="1200" b="1" dirty="0">
                <a:solidFill>
                  <a:srgbClr val="003300"/>
                </a:solidFill>
              </a:rPr>
              <a:t> </a:t>
            </a:r>
            <a:r>
              <a:rPr lang="de-DE" sz="1200" b="1" dirty="0" err="1">
                <a:solidFill>
                  <a:srgbClr val="003300"/>
                </a:solidFill>
              </a:rPr>
              <a:t>void</a:t>
            </a:r>
            <a:r>
              <a:rPr lang="de-DE" sz="1200" b="1" dirty="0">
                <a:solidFill>
                  <a:srgbClr val="003300"/>
                </a:solidFill>
              </a:rPr>
              <a:t> </a:t>
            </a:r>
            <a:r>
              <a:rPr lang="de-DE" sz="1200" b="1" dirty="0" err="1">
                <a:solidFill>
                  <a:srgbClr val="003300"/>
                </a:solidFill>
              </a:rPr>
              <a:t>printCollection</a:t>
            </a:r>
            <a:r>
              <a:rPr lang="de-DE" sz="1200" b="1" dirty="0">
                <a:solidFill>
                  <a:srgbClr val="003300"/>
                </a:solidFill>
              </a:rPr>
              <a:t> (</a:t>
            </a:r>
            <a:r>
              <a:rPr lang="de-DE" sz="1200" b="1" dirty="0" err="1">
                <a:solidFill>
                  <a:srgbClr val="003300"/>
                </a:solidFill>
              </a:rPr>
              <a:t>Collection</a:t>
            </a:r>
            <a:r>
              <a:rPr lang="de-DE" sz="1200" b="1" dirty="0">
                <a:solidFill>
                  <a:srgbClr val="003300"/>
                </a:solidFill>
              </a:rPr>
              <a:t> </a:t>
            </a:r>
            <a:r>
              <a:rPr lang="de-DE" sz="1200" b="1" dirty="0" err="1">
                <a:solidFill>
                  <a:srgbClr val="003300"/>
                </a:solidFill>
              </a:rPr>
              <a:t>xs</a:t>
            </a:r>
            <a:r>
              <a:rPr lang="de-DE" sz="1200" b="1" dirty="0">
                <a:solidFill>
                  <a:srgbClr val="003300"/>
                </a:solidFill>
              </a:rPr>
              <a:t>){</a:t>
            </a:r>
            <a:endParaRPr lang="de-DE" sz="1200" b="1" dirty="0"/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   </a:t>
            </a:r>
            <a:r>
              <a:rPr lang="de-DE" sz="1200" b="1" dirty="0" err="1"/>
              <a:t>Iterator</a:t>
            </a:r>
            <a:r>
              <a:rPr lang="de-DE" sz="1200" b="1" dirty="0"/>
              <a:t> i = </a:t>
            </a:r>
            <a:r>
              <a:rPr lang="de-DE" sz="1200" b="1" dirty="0" err="1"/>
              <a:t>xs.iterator</a:t>
            </a:r>
            <a:r>
              <a:rPr lang="de-DE" sz="1200" b="1" dirty="0"/>
              <a:t>();</a:t>
            </a:r>
          </a:p>
          <a:p>
            <a:pPr eaLnBrk="1" hangingPunct="1">
              <a:buClrTx/>
              <a:buFontTx/>
              <a:buNone/>
            </a:pPr>
            <a:endParaRPr lang="de-DE" sz="1200" b="1" dirty="0"/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   </a:t>
            </a:r>
            <a:r>
              <a:rPr lang="de-DE" sz="1200" b="1" dirty="0" err="1"/>
              <a:t>while</a:t>
            </a:r>
            <a:r>
              <a:rPr lang="de-DE" sz="1200" b="1" dirty="0"/>
              <a:t> (</a:t>
            </a:r>
            <a:r>
              <a:rPr lang="de-DE" sz="1200" b="1" dirty="0" err="1"/>
              <a:t>i.hasNext</a:t>
            </a:r>
            <a:r>
              <a:rPr lang="de-DE" sz="1200" b="1" dirty="0"/>
              <a:t>()) {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      </a:t>
            </a:r>
            <a:r>
              <a:rPr lang="de-DE" sz="1200" b="1" dirty="0" err="1"/>
              <a:t>System.out.println</a:t>
            </a:r>
            <a:r>
              <a:rPr lang="de-DE" sz="1200" b="1" dirty="0"/>
              <a:t>(</a:t>
            </a:r>
            <a:r>
              <a:rPr lang="de-DE" sz="1200" b="1" dirty="0" err="1"/>
              <a:t>i.next</a:t>
            </a:r>
            <a:r>
              <a:rPr lang="de-DE" sz="1200" b="1" dirty="0"/>
              <a:t>());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   }}</a:t>
            </a:r>
            <a:endParaRPr lang="de-DE" sz="1200" b="1" dirty="0">
              <a:solidFill>
                <a:srgbClr val="003300"/>
              </a:solidFill>
            </a:endParaRPr>
          </a:p>
        </p:txBody>
      </p:sp>
      <p:sp>
        <p:nvSpPr>
          <p:cNvPr id="960523" name="Text Box 11"/>
          <p:cNvSpPr txBox="1">
            <a:spLocks noChangeArrowheads="1"/>
          </p:cNvSpPr>
          <p:nvPr/>
        </p:nvSpPr>
        <p:spPr bwMode="auto">
          <a:xfrm>
            <a:off x="2144713" y="3300413"/>
            <a:ext cx="5616575" cy="11969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200" b="1" dirty="0" err="1">
                <a:solidFill>
                  <a:srgbClr val="003300"/>
                </a:solidFill>
              </a:rPr>
              <a:t>public</a:t>
            </a:r>
            <a:r>
              <a:rPr lang="de-DE" sz="1200" b="1" dirty="0">
                <a:solidFill>
                  <a:srgbClr val="003300"/>
                </a:solidFill>
              </a:rPr>
              <a:t> </a:t>
            </a:r>
            <a:r>
              <a:rPr lang="de-DE" sz="1200" b="1" dirty="0" err="1">
                <a:solidFill>
                  <a:srgbClr val="003300"/>
                </a:solidFill>
              </a:rPr>
              <a:t>void</a:t>
            </a:r>
            <a:r>
              <a:rPr lang="de-DE" sz="1200" b="1" dirty="0">
                <a:solidFill>
                  <a:srgbClr val="003300"/>
                </a:solidFill>
              </a:rPr>
              <a:t> </a:t>
            </a:r>
            <a:r>
              <a:rPr lang="de-DE" sz="1200" b="1" dirty="0" err="1">
                <a:solidFill>
                  <a:srgbClr val="003300"/>
                </a:solidFill>
              </a:rPr>
              <a:t>printCollection</a:t>
            </a:r>
            <a:r>
              <a:rPr lang="de-DE" sz="1200" b="1" dirty="0">
                <a:solidFill>
                  <a:srgbClr val="003300"/>
                </a:solidFill>
              </a:rPr>
              <a:t> (</a:t>
            </a:r>
            <a:r>
              <a:rPr lang="de-DE" sz="1200" b="1" dirty="0" err="1">
                <a:solidFill>
                  <a:srgbClr val="003300"/>
                </a:solidFill>
              </a:rPr>
              <a:t>Collection</a:t>
            </a:r>
            <a:r>
              <a:rPr lang="de-DE" sz="1200" b="1" dirty="0">
                <a:solidFill>
                  <a:srgbClr val="003300"/>
                </a:solidFill>
              </a:rPr>
              <a:t> </a:t>
            </a:r>
            <a:r>
              <a:rPr lang="de-DE" sz="1200" b="1" dirty="0">
                <a:solidFill>
                  <a:schemeClr val="accent2"/>
                </a:solidFill>
              </a:rPr>
              <a:t>&lt;</a:t>
            </a:r>
            <a:r>
              <a:rPr lang="de-DE" sz="1200" b="1" dirty="0" err="1">
                <a:solidFill>
                  <a:schemeClr val="accent2"/>
                </a:solidFill>
              </a:rPr>
              <a:t>Object</a:t>
            </a:r>
            <a:r>
              <a:rPr lang="de-DE" sz="1200" b="1" dirty="0">
                <a:solidFill>
                  <a:schemeClr val="accent2"/>
                </a:solidFill>
              </a:rPr>
              <a:t>&gt;</a:t>
            </a:r>
            <a:r>
              <a:rPr lang="de-DE" sz="1200" b="1" dirty="0">
                <a:solidFill>
                  <a:srgbClr val="003300"/>
                </a:solidFill>
              </a:rPr>
              <a:t> </a:t>
            </a:r>
            <a:r>
              <a:rPr lang="de-DE" sz="1200" b="1" dirty="0" err="1">
                <a:solidFill>
                  <a:srgbClr val="003300"/>
                </a:solidFill>
              </a:rPr>
              <a:t>xs</a:t>
            </a:r>
            <a:r>
              <a:rPr lang="de-DE" sz="1200" b="1" dirty="0">
                <a:solidFill>
                  <a:srgbClr val="003300"/>
                </a:solidFill>
              </a:rPr>
              <a:t>){</a:t>
            </a:r>
            <a:endParaRPr lang="de-DE" sz="1200" b="1" dirty="0"/>
          </a:p>
          <a:p>
            <a:pPr eaLnBrk="1" hangingPunct="1">
              <a:buClrTx/>
              <a:buFontTx/>
              <a:buNone/>
            </a:pPr>
            <a:endParaRPr lang="de-DE" sz="1200" b="1" dirty="0"/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   </a:t>
            </a:r>
            <a:r>
              <a:rPr lang="de-DE" sz="1200" b="1" dirty="0" err="1"/>
              <a:t>for</a:t>
            </a:r>
            <a:r>
              <a:rPr lang="de-DE" sz="1200" b="1" dirty="0"/>
              <a:t> (</a:t>
            </a:r>
            <a:r>
              <a:rPr lang="de-DE" sz="1200" b="1" dirty="0" err="1"/>
              <a:t>Object</a:t>
            </a:r>
            <a:r>
              <a:rPr lang="de-DE" sz="1200" b="1" dirty="0"/>
              <a:t> x: </a:t>
            </a:r>
            <a:r>
              <a:rPr lang="de-DE" sz="1200" b="1" dirty="0" err="1"/>
              <a:t>xs</a:t>
            </a:r>
            <a:r>
              <a:rPr lang="de-DE" sz="1200" b="1" dirty="0"/>
              <a:t>){      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      </a:t>
            </a:r>
            <a:r>
              <a:rPr lang="de-DE" sz="1200" b="1" dirty="0" err="1"/>
              <a:t>System.out.println</a:t>
            </a:r>
            <a:r>
              <a:rPr lang="de-DE" sz="1200" b="1" dirty="0"/>
              <a:t>(x);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   }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}</a:t>
            </a:r>
            <a:endParaRPr lang="de-DE" sz="1200" b="1" dirty="0">
              <a:solidFill>
                <a:srgbClr val="003300"/>
              </a:solidFill>
            </a:endParaRPr>
          </a:p>
        </p:txBody>
      </p:sp>
      <p:sp>
        <p:nvSpPr>
          <p:cNvPr id="960524" name="Text Box 12"/>
          <p:cNvSpPr txBox="1">
            <a:spLocks noChangeArrowheads="1"/>
          </p:cNvSpPr>
          <p:nvPr/>
        </p:nvSpPr>
        <p:spPr bwMode="auto">
          <a:xfrm>
            <a:off x="2144713" y="4752975"/>
            <a:ext cx="5616575" cy="11969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200" b="1" dirty="0" err="1">
                <a:solidFill>
                  <a:srgbClr val="003300"/>
                </a:solidFill>
              </a:rPr>
              <a:t>public</a:t>
            </a:r>
            <a:r>
              <a:rPr lang="de-DE" sz="1200" b="1" dirty="0">
                <a:solidFill>
                  <a:srgbClr val="003300"/>
                </a:solidFill>
              </a:rPr>
              <a:t> </a:t>
            </a:r>
            <a:r>
              <a:rPr lang="de-DE" sz="1200" b="1" dirty="0" err="1">
                <a:solidFill>
                  <a:srgbClr val="003300"/>
                </a:solidFill>
              </a:rPr>
              <a:t>void</a:t>
            </a:r>
            <a:r>
              <a:rPr lang="de-DE" sz="1200" b="1" dirty="0">
                <a:solidFill>
                  <a:srgbClr val="003300"/>
                </a:solidFill>
              </a:rPr>
              <a:t> </a:t>
            </a:r>
            <a:r>
              <a:rPr lang="de-DE" sz="1200" b="1" dirty="0" err="1">
                <a:solidFill>
                  <a:srgbClr val="003300"/>
                </a:solidFill>
              </a:rPr>
              <a:t>printCollection</a:t>
            </a:r>
            <a:r>
              <a:rPr lang="de-DE" sz="1200" b="1" dirty="0">
                <a:solidFill>
                  <a:srgbClr val="003300"/>
                </a:solidFill>
              </a:rPr>
              <a:t> (</a:t>
            </a:r>
            <a:r>
              <a:rPr lang="de-DE" sz="1200" b="1" dirty="0" err="1">
                <a:solidFill>
                  <a:srgbClr val="003300"/>
                </a:solidFill>
              </a:rPr>
              <a:t>Collection</a:t>
            </a:r>
            <a:r>
              <a:rPr lang="de-DE" sz="1200" b="1" dirty="0">
                <a:solidFill>
                  <a:srgbClr val="003300"/>
                </a:solidFill>
              </a:rPr>
              <a:t> </a:t>
            </a:r>
            <a:r>
              <a:rPr lang="de-DE" sz="1200" b="1" dirty="0">
                <a:solidFill>
                  <a:schemeClr val="accent2"/>
                </a:solidFill>
              </a:rPr>
              <a:t>&lt;?&gt;</a:t>
            </a:r>
            <a:r>
              <a:rPr lang="de-DE" sz="1200" b="1" dirty="0">
                <a:solidFill>
                  <a:srgbClr val="003300"/>
                </a:solidFill>
              </a:rPr>
              <a:t> </a:t>
            </a:r>
            <a:r>
              <a:rPr lang="de-DE" sz="1200" b="1" dirty="0" err="1">
                <a:solidFill>
                  <a:srgbClr val="003300"/>
                </a:solidFill>
              </a:rPr>
              <a:t>xs</a:t>
            </a:r>
            <a:r>
              <a:rPr lang="de-DE" sz="1200" b="1" dirty="0">
                <a:solidFill>
                  <a:srgbClr val="003300"/>
                </a:solidFill>
              </a:rPr>
              <a:t>){</a:t>
            </a:r>
            <a:endParaRPr lang="de-DE" sz="1200" b="1" dirty="0"/>
          </a:p>
          <a:p>
            <a:pPr eaLnBrk="1" hangingPunct="1">
              <a:buClrTx/>
              <a:buFontTx/>
              <a:buNone/>
            </a:pPr>
            <a:endParaRPr lang="de-DE" sz="1200" b="1" dirty="0"/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   </a:t>
            </a:r>
            <a:r>
              <a:rPr lang="de-DE" sz="1200" b="1" dirty="0" err="1"/>
              <a:t>for</a:t>
            </a:r>
            <a:r>
              <a:rPr lang="de-DE" sz="1200" b="1" dirty="0"/>
              <a:t> (</a:t>
            </a:r>
            <a:r>
              <a:rPr lang="de-DE" sz="1200" b="1" dirty="0" err="1"/>
              <a:t>Object</a:t>
            </a:r>
            <a:r>
              <a:rPr lang="de-DE" sz="1200" b="1" dirty="0"/>
              <a:t> x: </a:t>
            </a:r>
            <a:r>
              <a:rPr lang="de-DE" sz="1200" b="1" dirty="0" err="1"/>
              <a:t>xs</a:t>
            </a:r>
            <a:r>
              <a:rPr lang="de-DE" sz="1200" b="1" dirty="0"/>
              <a:t>){      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      </a:t>
            </a:r>
            <a:r>
              <a:rPr lang="de-DE" sz="1200" b="1" dirty="0" err="1"/>
              <a:t>System.out.println</a:t>
            </a:r>
            <a:r>
              <a:rPr lang="de-DE" sz="1200" b="1" dirty="0"/>
              <a:t>(x);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   }</a:t>
            </a:r>
          </a:p>
          <a:p>
            <a:pPr eaLnBrk="1" hangingPunct="1">
              <a:buClrTx/>
              <a:buFontTx/>
              <a:buNone/>
            </a:pPr>
            <a:r>
              <a:rPr lang="de-DE" sz="1200" b="1" dirty="0"/>
              <a:t>}</a:t>
            </a:r>
            <a:endParaRPr lang="de-DE" sz="1200" b="1" dirty="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6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6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18" grpId="0"/>
      <p:bldP spid="960519" grpId="0" animBg="1"/>
      <p:bldP spid="960520" grpId="0"/>
      <p:bldP spid="960521" grpId="0"/>
      <p:bldP spid="960523" grpId="0" animBg="1"/>
      <p:bldP spid="9605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  <p:sp>
        <p:nvSpPr>
          <p:cNvPr id="962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350" y="3594100"/>
            <a:ext cx="8874125" cy="23606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de-DE" sz="1800" b="1" dirty="0" smtClean="0">
                <a:solidFill>
                  <a:schemeClr val="tx1"/>
                </a:solidFill>
                <a:sym typeface="Wingdings" pitchFamily="2" charset="2"/>
              </a:rPr>
              <a:t>Praxis: </a:t>
            </a:r>
            <a:r>
              <a:rPr lang="de-DE" sz="1800" dirty="0" err="1" smtClean="0">
                <a:solidFill>
                  <a:schemeClr val="tx1"/>
                </a:solidFill>
                <a:sym typeface="Wingdings" pitchFamily="2" charset="2"/>
              </a:rPr>
              <a:t>Wildcardtypen</a:t>
            </a:r>
            <a:r>
              <a:rPr lang="de-DE" sz="1800" dirty="0" smtClean="0">
                <a:solidFill>
                  <a:schemeClr val="tx1"/>
                </a:solidFill>
                <a:sym typeface="Wingdings" pitchFamily="2" charset="2"/>
              </a:rPr>
              <a:t> sind spezielle generische Typen</a:t>
            </a:r>
            <a:br>
              <a:rPr lang="de-DE" sz="1800" dirty="0" smtClean="0">
                <a:solidFill>
                  <a:schemeClr val="tx1"/>
                </a:solidFill>
                <a:sym typeface="Wingdings" pitchFamily="2" charset="2"/>
              </a:rPr>
            </a:br>
            <a:endParaRPr lang="de-DE" sz="18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/>
            <a:r>
              <a:rPr lang="de-DE" sz="1600" dirty="0" smtClean="0">
                <a:solidFill>
                  <a:schemeClr val="tx1"/>
                </a:solidFill>
                <a:sym typeface="Wingdings" pitchFamily="2" charset="2"/>
              </a:rPr>
              <a:t>Wildcards </a:t>
            </a:r>
            <a:r>
              <a:rPr lang="de-DE" sz="1600" dirty="0">
                <a:solidFill>
                  <a:schemeClr val="tx1"/>
                </a:solidFill>
                <a:sym typeface="Wingdings" pitchFamily="2" charset="2"/>
              </a:rPr>
              <a:t>findet man i.R. als Argument- und Return-Typ von Methoden; </a:t>
            </a:r>
            <a:br>
              <a:rPr lang="de-DE" sz="16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de-DE" sz="1600" dirty="0">
                <a:solidFill>
                  <a:schemeClr val="tx1"/>
                </a:solidFill>
                <a:sym typeface="Wingdings" pitchFamily="2" charset="2"/>
              </a:rPr>
              <a:t>seltener für die Deklaration von </a:t>
            </a:r>
            <a:r>
              <a:rPr lang="de-DE" sz="1600" dirty="0" smtClean="0">
                <a:solidFill>
                  <a:schemeClr val="tx1"/>
                </a:solidFill>
                <a:sym typeface="Wingdings" pitchFamily="2" charset="2"/>
              </a:rPr>
              <a:t>Variablen.</a:t>
            </a:r>
          </a:p>
          <a:p>
            <a:pPr lvl="1"/>
            <a:r>
              <a:rPr lang="de-DE" sz="1600" dirty="0" smtClean="0">
                <a:solidFill>
                  <a:schemeClr val="tx1"/>
                </a:solidFill>
                <a:sym typeface="Wingdings" pitchFamily="2" charset="2"/>
              </a:rPr>
              <a:t>Sie werden verwendet wenn das konkrete Typargument &lt;T&gt; keine Rolle spielt</a:t>
            </a:r>
            <a:endParaRPr lang="de-DE" sz="1600" dirty="0">
              <a:solidFill>
                <a:schemeClr val="tx1"/>
              </a:solidFill>
              <a:sym typeface="Wingdings" pitchFamily="2" charset="2"/>
            </a:endParaRPr>
          </a:p>
          <a:p>
            <a:pPr lvl="1"/>
            <a:r>
              <a:rPr lang="de-DE" sz="1600" dirty="0" err="1" smtClean="0">
                <a:solidFill>
                  <a:schemeClr val="tx1"/>
                </a:solidFill>
                <a:sym typeface="Wingdings" pitchFamily="2" charset="2"/>
              </a:rPr>
              <a:t>Wildcardtypen</a:t>
            </a:r>
            <a:r>
              <a:rPr lang="de-DE" sz="1600" dirty="0" smtClean="0">
                <a:solidFill>
                  <a:schemeClr val="tx1"/>
                </a:solidFill>
                <a:sym typeface="Wingdings" pitchFamily="2" charset="2"/>
              </a:rPr>
              <a:t> mit </a:t>
            </a:r>
            <a:r>
              <a:rPr lang="de-DE" sz="1600" dirty="0" err="1" smtClean="0">
                <a:solidFill>
                  <a:schemeClr val="tx1"/>
                </a:solidFill>
                <a:sym typeface="Wingdings" pitchFamily="2" charset="2"/>
              </a:rPr>
              <a:t>extends</a:t>
            </a:r>
            <a:r>
              <a:rPr lang="de-DE" sz="1600" dirty="0" smtClean="0">
                <a:solidFill>
                  <a:schemeClr val="tx1"/>
                </a:solidFill>
                <a:sym typeface="Wingdings" pitchFamily="2" charset="2"/>
              </a:rPr>
              <a:t> sind </a:t>
            </a:r>
            <a:r>
              <a:rPr lang="de-DE" sz="1600" dirty="0" err="1" smtClean="0">
                <a:solidFill>
                  <a:schemeClr val="tx1"/>
                </a:solidFill>
                <a:sym typeface="Wingdings" pitchFamily="2" charset="2"/>
              </a:rPr>
              <a:t>read-only</a:t>
            </a:r>
            <a:endParaRPr lang="de-DE" sz="16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/>
            <a:r>
              <a:rPr lang="de-DE" sz="1600" dirty="0" err="1" smtClean="0">
                <a:solidFill>
                  <a:schemeClr val="tx1"/>
                </a:solidFill>
                <a:sym typeface="Wingdings" pitchFamily="2" charset="2"/>
              </a:rPr>
              <a:t>Wildcardtypen</a:t>
            </a:r>
            <a:r>
              <a:rPr lang="de-DE" sz="16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de-DE" sz="1600" dirty="0">
                <a:solidFill>
                  <a:schemeClr val="tx1"/>
                </a:solidFill>
                <a:sym typeface="Wingdings" pitchFamily="2" charset="2"/>
              </a:rPr>
              <a:t>mit </a:t>
            </a:r>
            <a:r>
              <a:rPr lang="de-DE" sz="1600" dirty="0" smtClean="0">
                <a:solidFill>
                  <a:schemeClr val="tx1"/>
                </a:solidFill>
                <a:sym typeface="Wingdings" pitchFamily="2" charset="2"/>
              </a:rPr>
              <a:t>super </a:t>
            </a:r>
            <a:r>
              <a:rPr lang="de-DE" sz="1600" dirty="0">
                <a:solidFill>
                  <a:schemeClr val="tx1"/>
                </a:solidFill>
                <a:sym typeface="Wingdings" pitchFamily="2" charset="2"/>
              </a:rPr>
              <a:t>sind </a:t>
            </a:r>
            <a:r>
              <a:rPr lang="de-DE" sz="1600" dirty="0" err="1" smtClean="0">
                <a:solidFill>
                  <a:schemeClr val="tx1"/>
                </a:solidFill>
                <a:sym typeface="Wingdings" pitchFamily="2" charset="2"/>
              </a:rPr>
              <a:t>write-only</a:t>
            </a:r>
            <a:endParaRPr lang="de-DE" sz="1600" dirty="0">
              <a:solidFill>
                <a:schemeClr val="tx1"/>
              </a:solidFill>
              <a:sym typeface="Wingdings" pitchFamily="2" charset="2"/>
            </a:endParaRPr>
          </a:p>
          <a:p>
            <a:endParaRPr lang="de-DE" sz="1800" dirty="0" smtClean="0">
              <a:solidFill>
                <a:schemeClr val="tx1"/>
              </a:solidFill>
              <a:sym typeface="Wingdings" pitchFamily="2" charset="2"/>
            </a:endParaRPr>
          </a:p>
          <a:p>
            <a:endParaRPr lang="de-DE" sz="1800" b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9625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anchor="ctr"/>
          <a:lstStyle/>
          <a:p>
            <a:r>
              <a:rPr lang="de-DE" b="1" dirty="0" smtClean="0"/>
              <a:t>Wildcards</a:t>
            </a:r>
            <a:endParaRPr lang="de-DE" b="1" dirty="0"/>
          </a:p>
        </p:txBody>
      </p:sp>
      <p:sp>
        <p:nvSpPr>
          <p:cNvPr id="962565" name="Rectangle 5"/>
          <p:cNvSpPr>
            <a:spLocks noChangeArrowheads="1"/>
          </p:cNvSpPr>
          <p:nvPr/>
        </p:nvSpPr>
        <p:spPr bwMode="auto">
          <a:xfrm>
            <a:off x="382588" y="1062794"/>
            <a:ext cx="9204325" cy="236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defTabSz="630238">
              <a:spcBef>
                <a:spcPct val="100000"/>
              </a:spcBef>
              <a:buClr>
                <a:srgbClr val="00337F"/>
              </a:buClr>
              <a:buSzPct val="150000"/>
              <a:tabLst>
                <a:tab pos="285750" algn="l"/>
              </a:tabLst>
            </a:pPr>
            <a:r>
              <a:rPr lang="de-DE" sz="1800" b="1" dirty="0">
                <a:solidFill>
                  <a:srgbClr val="000000"/>
                </a:solidFill>
                <a:latin typeface="Arial" pitchFamily="34" charset="0"/>
              </a:rPr>
              <a:t>Wildcards:   </a:t>
            </a:r>
            <a:r>
              <a:rPr lang="de-DE" sz="1800" dirty="0">
                <a:solidFill>
                  <a:srgbClr val="000000"/>
                </a:solidFill>
                <a:latin typeface="Arial" pitchFamily="34" charset="0"/>
              </a:rPr>
              <a:t>Eine Wildcard bezeichnet eine </a:t>
            </a:r>
            <a:r>
              <a:rPr lang="de-DE" sz="1800" i="1" dirty="0">
                <a:solidFill>
                  <a:srgbClr val="000000"/>
                </a:solidFill>
                <a:latin typeface="Arial" pitchFamily="34" charset="0"/>
              </a:rPr>
              <a:t>Familie von Typen</a:t>
            </a:r>
            <a:r>
              <a:rPr lang="de-DE" sz="1800" dirty="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marL="285750" indent="-285750" defTabSz="630238">
              <a:spcBef>
                <a:spcPct val="100000"/>
              </a:spcBef>
              <a:buClr>
                <a:srgbClr val="00337F"/>
              </a:buClr>
              <a:buSzPct val="150000"/>
              <a:tabLst>
                <a:tab pos="285750" algn="l"/>
              </a:tabLst>
            </a:pPr>
            <a:r>
              <a:rPr lang="de-DE" sz="1800" dirty="0">
                <a:solidFill>
                  <a:srgbClr val="000000"/>
                </a:solidFill>
                <a:latin typeface="Arial" pitchFamily="34" charset="0"/>
              </a:rPr>
              <a:t>3 Arten von Wildcards:</a:t>
            </a:r>
          </a:p>
          <a:p>
            <a:pPr marL="762000" lvl="1" indent="-285750" defTabSz="630238">
              <a:spcBef>
                <a:spcPct val="20000"/>
              </a:spcBef>
              <a:buClr>
                <a:srgbClr val="00337F"/>
              </a:buClr>
              <a:buSzPct val="150000"/>
              <a:buBlip>
                <a:blip r:embed="rId3"/>
              </a:buBlip>
              <a:tabLst>
                <a:tab pos="285750" algn="l"/>
              </a:tabLst>
            </a:pPr>
            <a:r>
              <a:rPr lang="de-DE" dirty="0">
                <a:solidFill>
                  <a:srgbClr val="000000"/>
                </a:solidFill>
                <a:latin typeface="Arial" pitchFamily="34" charset="0"/>
              </a:rPr>
              <a:t>? 			</a:t>
            </a:r>
            <a:r>
              <a:rPr lang="de-DE" dirty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 Menge aller Typen</a:t>
            </a:r>
            <a:endParaRPr lang="de-DE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762000" lvl="1" indent="-285750" defTabSz="630238">
              <a:spcBef>
                <a:spcPct val="20000"/>
              </a:spcBef>
              <a:buClr>
                <a:srgbClr val="00337F"/>
              </a:buClr>
              <a:buSzPct val="150000"/>
              <a:buFont typeface="Wingdings" pitchFamily="2" charset="2"/>
              <a:buBlip>
                <a:blip r:embed="rId3"/>
              </a:buBlip>
              <a:tabLst>
                <a:tab pos="285750" algn="l"/>
              </a:tabLst>
            </a:pPr>
            <a:r>
              <a:rPr lang="de-DE" dirty="0" smtClean="0">
                <a:solidFill>
                  <a:srgbClr val="000000"/>
                </a:solidFill>
                <a:latin typeface="Arial" pitchFamily="34" charset="0"/>
              </a:rPr>
              <a:t>? </a:t>
            </a:r>
            <a:r>
              <a:rPr lang="de-DE" dirty="0" err="1">
                <a:solidFill>
                  <a:srgbClr val="000000"/>
                </a:solidFill>
                <a:latin typeface="Arial" pitchFamily="34" charset="0"/>
              </a:rPr>
              <a:t>extends</a:t>
            </a:r>
            <a:r>
              <a:rPr lang="de-DE" dirty="0">
                <a:solidFill>
                  <a:srgbClr val="000000"/>
                </a:solidFill>
                <a:latin typeface="Arial" pitchFamily="34" charset="0"/>
              </a:rPr>
              <a:t> T		</a:t>
            </a:r>
            <a:r>
              <a:rPr lang="de-DE" dirty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 Menge aller Typen, die von T abgeleitet </a:t>
            </a:r>
            <a:r>
              <a:rPr lang="de-DE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sind (</a:t>
            </a:r>
            <a:r>
              <a:rPr lang="de-DE" dirty="0" err="1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Upper</a:t>
            </a:r>
            <a:r>
              <a:rPr lang="de-DE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 Type </a:t>
            </a:r>
            <a:r>
              <a:rPr lang="de-DE" dirty="0" err="1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Bound</a:t>
            </a:r>
            <a:r>
              <a:rPr lang="de-DE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)</a:t>
            </a:r>
            <a:endParaRPr lang="de-DE" dirty="0">
              <a:solidFill>
                <a:srgbClr val="000000"/>
              </a:solidFill>
              <a:latin typeface="Arial" pitchFamily="34" charset="0"/>
            </a:endParaRPr>
          </a:p>
          <a:p>
            <a:pPr marL="762000" lvl="1" indent="-285750" defTabSz="630238">
              <a:spcBef>
                <a:spcPct val="20000"/>
              </a:spcBef>
              <a:buClr>
                <a:srgbClr val="00337F"/>
              </a:buClr>
              <a:buSzPct val="150000"/>
              <a:buFont typeface="Wingdings" pitchFamily="2" charset="2"/>
              <a:buBlip>
                <a:blip r:embed="rId3"/>
              </a:buBlip>
              <a:tabLst>
                <a:tab pos="285750" algn="l"/>
              </a:tabLst>
            </a:pPr>
            <a:r>
              <a:rPr lang="de-DE" dirty="0">
                <a:solidFill>
                  <a:srgbClr val="000000"/>
                </a:solidFill>
                <a:latin typeface="Arial" pitchFamily="34" charset="0"/>
              </a:rPr>
              <a:t>? super T		</a:t>
            </a:r>
            <a:r>
              <a:rPr lang="de-DE" dirty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 Menge aller Supertypen von </a:t>
            </a:r>
            <a:r>
              <a:rPr lang="de-DE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T (</a:t>
            </a:r>
            <a:r>
              <a:rPr lang="de-DE" dirty="0" err="1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Lower</a:t>
            </a:r>
            <a:r>
              <a:rPr lang="de-DE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 Type </a:t>
            </a:r>
            <a:r>
              <a:rPr lang="de-DE" dirty="0" err="1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Bound</a:t>
            </a:r>
            <a:r>
              <a:rPr lang="de-DE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)</a:t>
            </a:r>
            <a:br>
              <a:rPr lang="de-DE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</a:br>
            <a:endParaRPr lang="de-DE" dirty="0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  <a:p>
            <a:pPr marL="304800" indent="-285750" defTabSz="630238">
              <a:spcBef>
                <a:spcPct val="20000"/>
              </a:spcBef>
              <a:buClr>
                <a:srgbClr val="00337F"/>
              </a:buClr>
              <a:buSzPct val="150000"/>
              <a:buFont typeface="Wingdings" pitchFamily="2" charset="2"/>
              <a:buBlip>
                <a:blip r:embed="rId3"/>
              </a:buBlip>
              <a:tabLst>
                <a:tab pos="285750" algn="l"/>
              </a:tabLst>
            </a:pPr>
            <a:r>
              <a:rPr lang="de-DE" sz="1800" dirty="0" err="1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Collection</a:t>
            </a:r>
            <a:r>
              <a:rPr lang="de-DE" sz="1800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&lt;?&gt; gleicht dem </a:t>
            </a:r>
            <a:r>
              <a:rPr lang="de-DE" sz="1800" dirty="0" err="1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Raw</a:t>
            </a:r>
            <a:r>
              <a:rPr lang="de-DE" sz="1800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-Type, aber alle Objekte sind vom selben Typ</a:t>
            </a:r>
            <a:endParaRPr lang="de-DE" sz="18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Wildcards: Typkompatibilität</a:t>
            </a:r>
          </a:p>
        </p:txBody>
      </p:sp>
      <p:sp>
        <p:nvSpPr>
          <p:cNvPr id="986116" name="Rectangle 4"/>
          <p:cNvSpPr>
            <a:spLocks noGrp="1" noChangeArrowheads="1"/>
          </p:cNvSpPr>
          <p:nvPr>
            <p:ph idx="1"/>
          </p:nvPr>
        </p:nvSpPr>
        <p:spPr>
          <a:xfrm>
            <a:off x="280988" y="3766456"/>
            <a:ext cx="9421812" cy="2416629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de-DE" sz="1600" b="1" dirty="0">
                <a:latin typeface="Courier New" pitchFamily="49" charset="0"/>
              </a:rPr>
              <a:t>List&lt;? </a:t>
            </a:r>
            <a:r>
              <a:rPr lang="de-DE" sz="1600" b="1" dirty="0" err="1">
                <a:latin typeface="Courier New" pitchFamily="49" charset="0"/>
              </a:rPr>
              <a:t>extends</a:t>
            </a:r>
            <a:r>
              <a:rPr lang="de-DE" sz="1600" b="1" dirty="0">
                <a:latin typeface="Courier New" pitchFamily="49" charset="0"/>
              </a:rPr>
              <a:t> </a:t>
            </a:r>
            <a:r>
              <a:rPr lang="de-DE" sz="1600" b="1" dirty="0" err="1">
                <a:latin typeface="Courier New" pitchFamily="49" charset="0"/>
              </a:rPr>
              <a:t>AlcoholicDrink</a:t>
            </a:r>
            <a:r>
              <a:rPr lang="de-DE" sz="1600" b="1" dirty="0">
                <a:latin typeface="Courier New" pitchFamily="49" charset="0"/>
              </a:rPr>
              <a:t>&gt;</a:t>
            </a:r>
            <a:r>
              <a:rPr lang="de-DE" sz="1600" dirty="0"/>
              <a:t>  </a:t>
            </a:r>
            <a:r>
              <a:rPr lang="de-DE" sz="1600" dirty="0">
                <a:sym typeface="Wingdings" pitchFamily="2" charset="2"/>
              </a:rPr>
              <a:t> 	</a:t>
            </a:r>
            <a:r>
              <a:rPr lang="de-DE" sz="1600" b="1" dirty="0">
                <a:latin typeface="Courier New" pitchFamily="49" charset="0"/>
                <a:sym typeface="Wingdings" pitchFamily="2" charset="2"/>
              </a:rPr>
              <a:t>List&lt;</a:t>
            </a:r>
            <a:r>
              <a:rPr lang="de-DE" sz="1600" b="1" dirty="0" err="1">
                <a:latin typeface="Courier New" pitchFamily="49" charset="0"/>
                <a:sym typeface="Wingdings" pitchFamily="2" charset="2"/>
              </a:rPr>
              <a:t>AlcoholicDrink</a:t>
            </a:r>
            <a:r>
              <a:rPr lang="de-DE" sz="1600" b="1" dirty="0">
                <a:latin typeface="Courier New" pitchFamily="49" charset="0"/>
                <a:sym typeface="Wingdings" pitchFamily="2" charset="2"/>
              </a:rPr>
              <a:t>&gt;</a:t>
            </a:r>
          </a:p>
          <a:p>
            <a:pPr>
              <a:lnSpc>
                <a:spcPct val="50000"/>
              </a:lnSpc>
            </a:pPr>
            <a:r>
              <a:rPr lang="de-DE" sz="1600" b="1" dirty="0">
                <a:latin typeface="Courier New" pitchFamily="49" charset="0"/>
              </a:rPr>
              <a:t>List&lt;? </a:t>
            </a:r>
            <a:r>
              <a:rPr lang="de-DE" sz="1600" b="1" dirty="0" err="1">
                <a:latin typeface="Courier New" pitchFamily="49" charset="0"/>
              </a:rPr>
              <a:t>extends</a:t>
            </a:r>
            <a:r>
              <a:rPr lang="de-DE" sz="1600" b="1" dirty="0">
                <a:latin typeface="Courier New" pitchFamily="49" charset="0"/>
              </a:rPr>
              <a:t> </a:t>
            </a:r>
            <a:r>
              <a:rPr lang="de-DE" sz="1600" b="1" dirty="0" err="1">
                <a:latin typeface="Courier New" pitchFamily="49" charset="0"/>
              </a:rPr>
              <a:t>AlcoholicDrink</a:t>
            </a:r>
            <a:r>
              <a:rPr lang="de-DE" sz="1600" b="1" dirty="0">
                <a:latin typeface="Courier New" pitchFamily="49" charset="0"/>
              </a:rPr>
              <a:t>&gt;</a:t>
            </a:r>
            <a:r>
              <a:rPr lang="de-DE" sz="1600" dirty="0"/>
              <a:t>  </a:t>
            </a:r>
            <a:r>
              <a:rPr lang="de-DE" sz="1600" dirty="0">
                <a:solidFill>
                  <a:srgbClr val="FF0000"/>
                </a:solidFill>
              </a:rPr>
              <a:t>/</a:t>
            </a:r>
            <a:r>
              <a:rPr lang="de-DE" sz="1600" dirty="0">
                <a:solidFill>
                  <a:srgbClr val="FF0000"/>
                </a:solidFill>
                <a:sym typeface="Wingdings" pitchFamily="2" charset="2"/>
              </a:rPr>
              <a:t></a:t>
            </a:r>
            <a:r>
              <a:rPr lang="de-DE" sz="1600" dirty="0">
                <a:sym typeface="Wingdings" pitchFamily="2" charset="2"/>
              </a:rPr>
              <a:t> 	</a:t>
            </a:r>
            <a:r>
              <a:rPr lang="de-DE" sz="1600" b="1" dirty="0">
                <a:latin typeface="Courier New" pitchFamily="49" charset="0"/>
                <a:sym typeface="Wingdings" pitchFamily="2" charset="2"/>
              </a:rPr>
              <a:t>List&lt;Drink&gt;, List&lt;</a:t>
            </a:r>
            <a:r>
              <a:rPr lang="de-DE" sz="1600" b="1" dirty="0" err="1">
                <a:latin typeface="Courier New" pitchFamily="49" charset="0"/>
                <a:sym typeface="Wingdings" pitchFamily="2" charset="2"/>
              </a:rPr>
              <a:t>Object</a:t>
            </a:r>
            <a:r>
              <a:rPr lang="de-DE" sz="1600" b="1" dirty="0">
                <a:latin typeface="Courier New" pitchFamily="49" charset="0"/>
                <a:sym typeface="Wingdings" pitchFamily="2" charset="2"/>
              </a:rPr>
              <a:t>&gt;</a:t>
            </a:r>
          </a:p>
          <a:p>
            <a:pPr>
              <a:lnSpc>
                <a:spcPct val="50000"/>
              </a:lnSpc>
            </a:pPr>
            <a:r>
              <a:rPr lang="de-DE" sz="1600" b="1" dirty="0">
                <a:latin typeface="Courier New" pitchFamily="49" charset="0"/>
              </a:rPr>
              <a:t>List&lt;? </a:t>
            </a:r>
            <a:r>
              <a:rPr lang="de-DE" sz="1600" b="1" dirty="0" err="1">
                <a:latin typeface="Courier New" pitchFamily="49" charset="0"/>
              </a:rPr>
              <a:t>extends</a:t>
            </a:r>
            <a:r>
              <a:rPr lang="de-DE" sz="1600" b="1" dirty="0">
                <a:latin typeface="Courier New" pitchFamily="49" charset="0"/>
              </a:rPr>
              <a:t> </a:t>
            </a:r>
            <a:r>
              <a:rPr lang="de-DE" sz="1600" b="1" dirty="0" err="1">
                <a:latin typeface="Courier New" pitchFamily="49" charset="0"/>
              </a:rPr>
              <a:t>AlcoholicDrink</a:t>
            </a:r>
            <a:r>
              <a:rPr lang="de-DE" sz="1600" b="1" dirty="0">
                <a:latin typeface="Courier New" pitchFamily="49" charset="0"/>
              </a:rPr>
              <a:t>&gt;</a:t>
            </a:r>
            <a:r>
              <a:rPr lang="de-DE" sz="1600" dirty="0"/>
              <a:t>  </a:t>
            </a:r>
            <a:r>
              <a:rPr lang="de-DE" sz="1600" dirty="0">
                <a:sym typeface="Wingdings" pitchFamily="2" charset="2"/>
              </a:rPr>
              <a:t> 	</a:t>
            </a:r>
            <a:r>
              <a:rPr lang="de-DE" sz="1600" b="1" dirty="0">
                <a:latin typeface="Courier New" pitchFamily="49" charset="0"/>
                <a:sym typeface="Wingdings" pitchFamily="2" charset="2"/>
              </a:rPr>
              <a:t>List&lt;</a:t>
            </a:r>
            <a:r>
              <a:rPr lang="de-DE" sz="1600" b="1" dirty="0" err="1">
                <a:latin typeface="Courier New" pitchFamily="49" charset="0"/>
                <a:sym typeface="Wingdings" pitchFamily="2" charset="2"/>
              </a:rPr>
              <a:t>Wine</a:t>
            </a:r>
            <a:r>
              <a:rPr lang="de-DE" sz="1600" b="1" dirty="0">
                <a:latin typeface="Courier New" pitchFamily="49" charset="0"/>
                <a:sym typeface="Wingdings" pitchFamily="2" charset="2"/>
              </a:rPr>
              <a:t>&gt;, List&lt;Beer&gt;</a:t>
            </a:r>
          </a:p>
          <a:p>
            <a:pPr>
              <a:lnSpc>
                <a:spcPct val="50000"/>
              </a:lnSpc>
            </a:pPr>
            <a:endParaRPr lang="de-DE" sz="1600" b="1" dirty="0"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50000"/>
              </a:lnSpc>
            </a:pPr>
            <a:r>
              <a:rPr lang="de-DE" sz="1600" b="1" dirty="0">
                <a:latin typeface="Courier New" pitchFamily="49" charset="0"/>
              </a:rPr>
              <a:t>List&lt;? super </a:t>
            </a:r>
            <a:r>
              <a:rPr lang="de-DE" sz="1600" b="1" dirty="0" err="1">
                <a:latin typeface="Courier New" pitchFamily="49" charset="0"/>
              </a:rPr>
              <a:t>AlcoholicDrink</a:t>
            </a:r>
            <a:r>
              <a:rPr lang="de-DE" sz="1600" b="1" dirty="0">
                <a:latin typeface="Courier New" pitchFamily="49" charset="0"/>
              </a:rPr>
              <a:t>&gt;  </a:t>
            </a:r>
            <a:r>
              <a:rPr lang="de-DE" sz="1600" dirty="0"/>
              <a:t>  </a:t>
            </a:r>
            <a:r>
              <a:rPr lang="de-DE" sz="1600" dirty="0">
                <a:sym typeface="Wingdings" pitchFamily="2" charset="2"/>
              </a:rPr>
              <a:t> 	</a:t>
            </a:r>
            <a:r>
              <a:rPr lang="de-DE" sz="1600" b="1" dirty="0">
                <a:latin typeface="Courier New" pitchFamily="49" charset="0"/>
                <a:sym typeface="Wingdings" pitchFamily="2" charset="2"/>
              </a:rPr>
              <a:t>List&lt;</a:t>
            </a:r>
            <a:r>
              <a:rPr lang="de-DE" sz="1600" b="1" dirty="0" err="1">
                <a:latin typeface="Courier New" pitchFamily="49" charset="0"/>
                <a:sym typeface="Wingdings" pitchFamily="2" charset="2"/>
              </a:rPr>
              <a:t>AlcoholicDrink</a:t>
            </a:r>
            <a:r>
              <a:rPr lang="de-DE" sz="1600" b="1" dirty="0">
                <a:latin typeface="Courier New" pitchFamily="49" charset="0"/>
                <a:sym typeface="Wingdings" pitchFamily="2" charset="2"/>
              </a:rPr>
              <a:t>&gt;</a:t>
            </a:r>
          </a:p>
          <a:p>
            <a:pPr>
              <a:lnSpc>
                <a:spcPct val="50000"/>
              </a:lnSpc>
            </a:pPr>
            <a:r>
              <a:rPr lang="de-DE" sz="1600" b="1" dirty="0">
                <a:latin typeface="Courier New" pitchFamily="49" charset="0"/>
              </a:rPr>
              <a:t>List&lt;? super </a:t>
            </a:r>
            <a:r>
              <a:rPr lang="de-DE" sz="1600" b="1" dirty="0" err="1">
                <a:latin typeface="Courier New" pitchFamily="49" charset="0"/>
              </a:rPr>
              <a:t>AlcoholicDrink</a:t>
            </a:r>
            <a:r>
              <a:rPr lang="de-DE" sz="1600" b="1" dirty="0">
                <a:latin typeface="Courier New" pitchFamily="49" charset="0"/>
              </a:rPr>
              <a:t>&gt;  </a:t>
            </a:r>
            <a:r>
              <a:rPr lang="de-DE" sz="1600" dirty="0"/>
              <a:t>  </a:t>
            </a:r>
            <a:r>
              <a:rPr lang="de-DE" sz="1600" dirty="0">
                <a:sym typeface="Wingdings" pitchFamily="2" charset="2"/>
              </a:rPr>
              <a:t> 	</a:t>
            </a:r>
            <a:r>
              <a:rPr lang="de-DE" sz="1600" b="1" dirty="0">
                <a:latin typeface="Courier New" pitchFamily="49" charset="0"/>
                <a:sym typeface="Wingdings" pitchFamily="2" charset="2"/>
              </a:rPr>
              <a:t>List&lt;Drink&gt;, List&lt;</a:t>
            </a:r>
            <a:r>
              <a:rPr lang="de-DE" sz="1600" b="1" dirty="0" err="1">
                <a:latin typeface="Courier New" pitchFamily="49" charset="0"/>
                <a:sym typeface="Wingdings" pitchFamily="2" charset="2"/>
              </a:rPr>
              <a:t>Object</a:t>
            </a:r>
            <a:r>
              <a:rPr lang="de-DE" sz="1600" b="1" dirty="0">
                <a:latin typeface="Courier New" pitchFamily="49" charset="0"/>
                <a:sym typeface="Wingdings" pitchFamily="2" charset="2"/>
              </a:rPr>
              <a:t>&gt;</a:t>
            </a:r>
          </a:p>
          <a:p>
            <a:pPr>
              <a:lnSpc>
                <a:spcPct val="50000"/>
              </a:lnSpc>
            </a:pPr>
            <a:r>
              <a:rPr lang="de-DE" sz="1600" b="1" dirty="0">
                <a:latin typeface="Courier New" pitchFamily="49" charset="0"/>
              </a:rPr>
              <a:t>List&lt;? super </a:t>
            </a:r>
            <a:r>
              <a:rPr lang="de-DE" sz="1600" b="1" dirty="0" err="1">
                <a:latin typeface="Courier New" pitchFamily="49" charset="0"/>
              </a:rPr>
              <a:t>AlcoholicDrink</a:t>
            </a:r>
            <a:r>
              <a:rPr lang="de-DE" sz="1600" b="1" dirty="0">
                <a:latin typeface="Courier New" pitchFamily="49" charset="0"/>
              </a:rPr>
              <a:t>&gt;</a:t>
            </a:r>
            <a:r>
              <a:rPr lang="de-DE" sz="1600" dirty="0"/>
              <a:t>     </a:t>
            </a:r>
            <a:r>
              <a:rPr lang="de-DE" sz="1600" dirty="0">
                <a:solidFill>
                  <a:srgbClr val="FF0000"/>
                </a:solidFill>
              </a:rPr>
              <a:t>/</a:t>
            </a:r>
            <a:r>
              <a:rPr lang="de-DE" sz="1600" dirty="0">
                <a:solidFill>
                  <a:srgbClr val="FF0000"/>
                </a:solidFill>
                <a:sym typeface="Wingdings" pitchFamily="2" charset="2"/>
              </a:rPr>
              <a:t></a:t>
            </a:r>
            <a:r>
              <a:rPr lang="de-DE" sz="1600" dirty="0">
                <a:sym typeface="Wingdings" pitchFamily="2" charset="2"/>
              </a:rPr>
              <a:t> 	</a:t>
            </a:r>
            <a:r>
              <a:rPr lang="de-DE" sz="1600" b="1" dirty="0">
                <a:latin typeface="Courier New" pitchFamily="49" charset="0"/>
                <a:sym typeface="Wingdings" pitchFamily="2" charset="2"/>
              </a:rPr>
              <a:t>List&lt;</a:t>
            </a:r>
            <a:r>
              <a:rPr lang="de-DE" sz="1600" b="1" dirty="0" err="1">
                <a:latin typeface="Courier New" pitchFamily="49" charset="0"/>
                <a:sym typeface="Wingdings" pitchFamily="2" charset="2"/>
              </a:rPr>
              <a:t>Wine</a:t>
            </a:r>
            <a:r>
              <a:rPr lang="de-DE" sz="1600" b="1" dirty="0">
                <a:latin typeface="Courier New" pitchFamily="49" charset="0"/>
                <a:sym typeface="Wingdings" pitchFamily="2" charset="2"/>
              </a:rPr>
              <a:t>&gt;, List&lt;Beer&gt;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  <p:grpSp>
        <p:nvGrpSpPr>
          <p:cNvPr id="986120" name="Group 8"/>
          <p:cNvGrpSpPr>
            <a:grpSpLocks/>
          </p:cNvGrpSpPr>
          <p:nvPr/>
        </p:nvGrpSpPr>
        <p:grpSpPr bwMode="auto">
          <a:xfrm>
            <a:off x="2551113" y="846138"/>
            <a:ext cx="4464050" cy="2663825"/>
            <a:chOff x="1623" y="597"/>
            <a:chExt cx="2812" cy="1678"/>
          </a:xfrm>
        </p:grpSpPr>
        <p:graphicFrame>
          <p:nvGraphicFramePr>
            <p:cNvPr id="986114" name="Object 2"/>
            <p:cNvGraphicFramePr>
              <a:graphicFrameLocks noChangeAspect="1"/>
            </p:cNvGraphicFramePr>
            <p:nvPr/>
          </p:nvGraphicFramePr>
          <p:xfrm>
            <a:off x="1669" y="603"/>
            <a:ext cx="2766" cy="16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6155" name="Visio" r:id="rId3" imgW="3283204" imgH="1933161" progId="Visio.Drawing.11">
                    <p:embed/>
                  </p:oleObj>
                </mc:Choice>
                <mc:Fallback>
                  <p:oleObj name="Visio" r:id="rId3" imgW="3283204" imgH="1933161" progId="Visio.Drawing.11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9" y="603"/>
                          <a:ext cx="2766" cy="16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99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6117" name="Rectangle 5"/>
            <p:cNvSpPr>
              <a:spLocks noChangeArrowheads="1"/>
            </p:cNvSpPr>
            <p:nvPr/>
          </p:nvSpPr>
          <p:spPr bwMode="auto">
            <a:xfrm>
              <a:off x="1623" y="1413"/>
              <a:ext cx="1633" cy="862"/>
            </a:xfrm>
            <a:prstGeom prst="rect">
              <a:avLst/>
            </a:prstGeom>
            <a:solidFill>
              <a:schemeClr val="accent2">
                <a:alpha val="22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de-DE"/>
            </a:p>
          </p:txBody>
        </p:sp>
        <p:sp>
          <p:nvSpPr>
            <p:cNvPr id="986118" name="Rectangle 6"/>
            <p:cNvSpPr>
              <a:spLocks noChangeArrowheads="1"/>
            </p:cNvSpPr>
            <p:nvPr/>
          </p:nvSpPr>
          <p:spPr bwMode="auto">
            <a:xfrm>
              <a:off x="2077" y="597"/>
              <a:ext cx="1406" cy="1044"/>
            </a:xfrm>
            <a:prstGeom prst="rect">
              <a:avLst/>
            </a:prstGeom>
            <a:solidFill>
              <a:schemeClr val="accent2">
                <a:alpha val="25999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de-DE"/>
            </a:p>
          </p:txBody>
        </p:sp>
      </p:grpSp>
      <p:cxnSp>
        <p:nvCxnSpPr>
          <p:cNvPr id="3" name="Gerade Verbindung mit Pfeil 2"/>
          <p:cNvCxnSpPr/>
          <p:nvPr/>
        </p:nvCxnSpPr>
        <p:spPr bwMode="auto">
          <a:xfrm>
            <a:off x="1398494" y="954741"/>
            <a:ext cx="0" cy="118679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 bwMode="auto">
          <a:xfrm flipV="1">
            <a:off x="1394012" y="2251868"/>
            <a:ext cx="4482" cy="11477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0988" y="1331259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super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241393" y="2503488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extends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86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86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86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86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86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86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8725067" cy="430887"/>
          </a:xfrm>
        </p:spPr>
        <p:txBody>
          <a:bodyPr/>
          <a:lstStyle/>
          <a:p>
            <a:r>
              <a:rPr lang="de-DE" b="1" dirty="0" smtClean="0"/>
              <a:t>Beispiel: </a:t>
            </a:r>
            <a:r>
              <a:rPr lang="de-DE" b="1" dirty="0" err="1" smtClean="0"/>
              <a:t>lower</a:t>
            </a:r>
            <a:r>
              <a:rPr lang="de-DE" b="1" dirty="0" smtClean="0"/>
              <a:t> </a:t>
            </a:r>
            <a:r>
              <a:rPr lang="de-DE" b="1" dirty="0"/>
              <a:t>type </a:t>
            </a:r>
            <a:r>
              <a:rPr lang="de-DE" b="1" dirty="0" err="1"/>
              <a:t>bound</a:t>
            </a:r>
            <a:r>
              <a:rPr lang="de-DE" b="1" dirty="0"/>
              <a:t>, </a:t>
            </a:r>
            <a:r>
              <a:rPr lang="de-DE" b="1" dirty="0" err="1"/>
              <a:t>upper</a:t>
            </a:r>
            <a:r>
              <a:rPr lang="de-DE" b="1" dirty="0"/>
              <a:t> type </a:t>
            </a:r>
            <a:r>
              <a:rPr lang="de-DE" b="1" dirty="0" err="1"/>
              <a:t>bound</a:t>
            </a:r>
            <a:r>
              <a:rPr lang="de-DE" b="1" dirty="0"/>
              <a:t> in Kombination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037725"/>
            <a:ext cx="9421812" cy="47339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de-DE" sz="2000" dirty="0"/>
              <a:t>Java </a:t>
            </a:r>
            <a:r>
              <a:rPr lang="de-DE" sz="2000" dirty="0" err="1"/>
              <a:t>Collection</a:t>
            </a:r>
            <a:r>
              <a:rPr lang="de-DE" sz="2000" dirty="0"/>
              <a:t> </a:t>
            </a:r>
            <a:r>
              <a:rPr lang="de-DE" sz="2000" dirty="0" smtClean="0"/>
              <a:t>Framework</a:t>
            </a:r>
            <a:br>
              <a:rPr lang="de-DE" sz="2000" dirty="0" smtClean="0"/>
            </a:br>
            <a:endParaRPr lang="de-DE" sz="2000" dirty="0"/>
          </a:p>
          <a:p>
            <a:pPr lvl="1">
              <a:lnSpc>
                <a:spcPct val="80000"/>
              </a:lnSpc>
            </a:pPr>
            <a:r>
              <a:rPr lang="de-DE" sz="1800" dirty="0" err="1"/>
              <a:t>java.util.Collections</a:t>
            </a:r>
            <a:r>
              <a:rPr lang="de-DE" sz="1800" dirty="0"/>
              <a:t/>
            </a:r>
            <a:br>
              <a:rPr lang="de-DE" sz="1800" dirty="0"/>
            </a:br>
            <a:endParaRPr lang="de-DE" sz="1800" dirty="0"/>
          </a:p>
          <a:p>
            <a:pPr lvl="1">
              <a:lnSpc>
                <a:spcPct val="80000"/>
              </a:lnSpc>
            </a:pPr>
            <a:r>
              <a:rPr lang="de-DE" sz="1800" dirty="0"/>
              <a:t>Methode </a:t>
            </a:r>
            <a:r>
              <a:rPr lang="de-DE" sz="1800" dirty="0" err="1">
                <a:latin typeface="Courier New" pitchFamily="49" charset="0"/>
              </a:rPr>
              <a:t>copy</a:t>
            </a:r>
            <a:r>
              <a:rPr lang="de-DE" sz="1800" dirty="0"/>
              <a:t> zum Kopieren einer Liste</a:t>
            </a:r>
          </a:p>
          <a:p>
            <a:pPr lvl="1">
              <a:lnSpc>
                <a:spcPct val="80000"/>
              </a:lnSpc>
            </a:pPr>
            <a:endParaRPr lang="de-DE" sz="1800" dirty="0"/>
          </a:p>
          <a:p>
            <a:pPr lvl="1">
              <a:lnSpc>
                <a:spcPct val="80000"/>
              </a:lnSpc>
            </a:pPr>
            <a:endParaRPr lang="de-DE" sz="1800" dirty="0"/>
          </a:p>
          <a:p>
            <a:pPr lvl="1">
              <a:lnSpc>
                <a:spcPct val="80000"/>
              </a:lnSpc>
            </a:pPr>
            <a:endParaRPr lang="de-DE" sz="1800" dirty="0"/>
          </a:p>
          <a:p>
            <a:pPr lvl="1">
              <a:lnSpc>
                <a:spcPct val="80000"/>
              </a:lnSpc>
            </a:pPr>
            <a:endParaRPr lang="de-DE" sz="1800" dirty="0"/>
          </a:p>
          <a:p>
            <a:pPr lvl="1">
              <a:lnSpc>
                <a:spcPct val="80000"/>
              </a:lnSpc>
            </a:pPr>
            <a:endParaRPr lang="de-DE" sz="1800" dirty="0"/>
          </a:p>
          <a:p>
            <a:pPr lvl="1">
              <a:lnSpc>
                <a:spcPct val="80000"/>
              </a:lnSpc>
            </a:pPr>
            <a:endParaRPr lang="de-DE" sz="1800" dirty="0"/>
          </a:p>
          <a:p>
            <a:pPr lvl="1">
              <a:lnSpc>
                <a:spcPct val="80000"/>
              </a:lnSpc>
            </a:pPr>
            <a:r>
              <a:rPr lang="de-DE" sz="1800" dirty="0"/>
              <a:t>Lesen (aus Liste </a:t>
            </a:r>
            <a:r>
              <a:rPr lang="de-DE" sz="1800" dirty="0" err="1">
                <a:latin typeface="Courier New" pitchFamily="49" charset="0"/>
              </a:rPr>
              <a:t>src</a:t>
            </a:r>
            <a:r>
              <a:rPr lang="de-DE" sz="1800" dirty="0"/>
              <a:t>)</a:t>
            </a:r>
            <a:br>
              <a:rPr lang="de-DE" sz="1800" dirty="0"/>
            </a:br>
            <a:r>
              <a:rPr lang="de-DE" sz="1800" dirty="0"/>
              <a:t>Typparameter ist eine Liste von </a:t>
            </a:r>
            <a:r>
              <a:rPr lang="de-DE" sz="1800" dirty="0">
                <a:latin typeface="Courier New" pitchFamily="49" charset="0"/>
              </a:rPr>
              <a:t>T</a:t>
            </a:r>
            <a:r>
              <a:rPr lang="de-DE" sz="1800" dirty="0"/>
              <a:t> beziehungsweise Subtypen von </a:t>
            </a:r>
            <a:r>
              <a:rPr lang="de-DE" sz="1800" dirty="0">
                <a:latin typeface="Courier New" pitchFamily="49" charset="0"/>
              </a:rPr>
              <a:t>T</a:t>
            </a:r>
            <a:r>
              <a:rPr lang="de-DE" sz="1800" dirty="0"/>
              <a:t/>
            </a:r>
            <a:br>
              <a:rPr lang="de-DE" sz="1800" dirty="0"/>
            </a:br>
            <a:endParaRPr lang="de-DE" sz="1800" dirty="0"/>
          </a:p>
          <a:p>
            <a:pPr lvl="1">
              <a:lnSpc>
                <a:spcPct val="80000"/>
              </a:lnSpc>
            </a:pPr>
            <a:r>
              <a:rPr lang="de-DE" sz="1800" dirty="0"/>
              <a:t>Schreiben (in Liste </a:t>
            </a:r>
            <a:r>
              <a:rPr lang="de-DE" sz="1800" dirty="0" err="1">
                <a:latin typeface="Courier New" pitchFamily="49" charset="0"/>
              </a:rPr>
              <a:t>dest</a:t>
            </a:r>
            <a:r>
              <a:rPr lang="de-DE" sz="1800" dirty="0"/>
              <a:t>)</a:t>
            </a:r>
            <a:br>
              <a:rPr lang="de-DE" sz="1800" dirty="0"/>
            </a:br>
            <a:r>
              <a:rPr lang="de-DE" sz="1800" dirty="0"/>
              <a:t>Typparameter ist eine Liste von </a:t>
            </a:r>
            <a:r>
              <a:rPr lang="de-DE" sz="1800" dirty="0">
                <a:latin typeface="Courier New" pitchFamily="49" charset="0"/>
              </a:rPr>
              <a:t>T</a:t>
            </a:r>
            <a:r>
              <a:rPr lang="de-DE" sz="1800" dirty="0"/>
              <a:t> beziehungsweise Supertypen von </a:t>
            </a:r>
            <a:r>
              <a:rPr lang="de-DE" sz="1800" dirty="0" smtClean="0">
                <a:latin typeface="Courier New" pitchFamily="49" charset="0"/>
              </a:rPr>
              <a:t>T</a:t>
            </a:r>
          </a:p>
          <a:p>
            <a:pPr>
              <a:lnSpc>
                <a:spcPct val="80000"/>
              </a:lnSpc>
            </a:pPr>
            <a:r>
              <a:rPr lang="de-DE" dirty="0"/>
              <a:t>PECS – </a:t>
            </a:r>
            <a:r>
              <a:rPr lang="de-DE" b="1" dirty="0"/>
              <a:t>P</a:t>
            </a:r>
            <a:r>
              <a:rPr lang="de-DE" dirty="0"/>
              <a:t>roducer </a:t>
            </a:r>
            <a:r>
              <a:rPr lang="de-DE" b="1" dirty="0" err="1"/>
              <a:t>E</a:t>
            </a:r>
            <a:r>
              <a:rPr lang="de-DE" dirty="0" err="1"/>
              <a:t>xtends</a:t>
            </a:r>
            <a:r>
              <a:rPr lang="de-DE" dirty="0"/>
              <a:t>, </a:t>
            </a:r>
            <a:r>
              <a:rPr lang="de-DE" b="1" dirty="0"/>
              <a:t>C</a:t>
            </a:r>
            <a:r>
              <a:rPr lang="de-DE" dirty="0"/>
              <a:t>onsumer </a:t>
            </a:r>
            <a:r>
              <a:rPr lang="de-DE" b="1" dirty="0"/>
              <a:t>S</a:t>
            </a:r>
            <a:r>
              <a:rPr lang="de-DE" dirty="0"/>
              <a:t>uper</a:t>
            </a:r>
            <a:br>
              <a:rPr lang="de-DE" dirty="0"/>
            </a:br>
            <a:endParaRPr lang="de-DE" dirty="0"/>
          </a:p>
        </p:txBody>
      </p:sp>
      <p:sp>
        <p:nvSpPr>
          <p:cNvPr id="58372" name="AutoShape 4"/>
          <p:cNvSpPr>
            <a:spLocks noChangeArrowheads="1"/>
          </p:cNvSpPr>
          <p:nvPr/>
        </p:nvSpPr>
        <p:spPr bwMode="auto">
          <a:xfrm>
            <a:off x="1406226" y="2598888"/>
            <a:ext cx="4926349" cy="943511"/>
          </a:xfrm>
          <a:prstGeom prst="foldedCorner">
            <a:avLst>
              <a:gd name="adj" fmla="val 12500"/>
            </a:avLst>
          </a:prstGeom>
          <a:solidFill>
            <a:srgbClr val="FFD79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 sz="1200" b="1" dirty="0">
              <a:solidFill>
                <a:srgbClr val="7F0055"/>
              </a:solidFill>
              <a:latin typeface="Courier New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static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&lt;T&gt;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copy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(List&lt;? super T&gt;  </a:t>
            </a:r>
            <a:r>
              <a:rPr lang="de-DE" sz="1200" b="1" dirty="0" err="1" smtClean="0">
                <a:solidFill>
                  <a:srgbClr val="000000"/>
                </a:solidFill>
                <a:latin typeface="Courier New" pitchFamily="49" charset="0"/>
              </a:rPr>
              <a:t>dest</a:t>
            </a:r>
            <a:r>
              <a:rPr lang="de-DE" sz="1200" b="1" dirty="0" smtClean="0">
                <a:solidFill>
                  <a:srgbClr val="000000"/>
                </a:solidFill>
                <a:latin typeface="Courier New" pitchFamily="49" charset="0"/>
              </a:rPr>
              <a:t>,</a:t>
            </a:r>
            <a:endParaRPr lang="de-DE" sz="12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                           List&lt;? </a:t>
            </a:r>
            <a:r>
              <a:rPr lang="de-DE" sz="1200" b="1" dirty="0" err="1" smtClean="0">
                <a:solidFill>
                  <a:srgbClr val="000000"/>
                </a:solidFill>
                <a:latin typeface="Courier New" pitchFamily="49" charset="0"/>
              </a:rPr>
              <a:t>extends</a:t>
            </a:r>
            <a:r>
              <a:rPr lang="de-DE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T&gt; </a:t>
            </a:r>
            <a:r>
              <a:rPr lang="de-DE" sz="1200" b="1" dirty="0" err="1" smtClean="0">
                <a:solidFill>
                  <a:srgbClr val="000000"/>
                </a:solidFill>
                <a:latin typeface="Courier New" pitchFamily="49" charset="0"/>
              </a:rPr>
              <a:t>src</a:t>
            </a:r>
            <a:r>
              <a:rPr lang="de-DE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endParaRPr lang="de-DE" sz="12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4528379" y="2830764"/>
            <a:ext cx="836768" cy="18466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DE" sz="1200" b="1" dirty="0">
                <a:latin typeface="Courier New" pitchFamily="49" charset="0"/>
              </a:rPr>
              <a:t>? super T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4528381" y="3027781"/>
            <a:ext cx="1022716" cy="18466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DE" sz="1200" b="1" dirty="0">
                <a:latin typeface="Courier New" pitchFamily="49" charset="0"/>
              </a:rPr>
              <a:t>? </a:t>
            </a:r>
            <a:r>
              <a:rPr lang="de-DE" sz="1200" b="1" dirty="0" err="1">
                <a:latin typeface="Courier New" pitchFamily="49" charset="0"/>
              </a:rPr>
              <a:t>extends</a:t>
            </a:r>
            <a:r>
              <a:rPr lang="de-DE" sz="1200" b="1" dirty="0">
                <a:latin typeface="Courier New" pitchFamily="49" charset="0"/>
              </a:rPr>
              <a:t> T</a:t>
            </a: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 animBg="1"/>
      <p:bldP spid="5837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Beispiele aus </a:t>
            </a:r>
            <a:r>
              <a:rPr lang="de-DE" b="1" dirty="0" err="1"/>
              <a:t>java.util</a:t>
            </a:r>
            <a:r>
              <a:rPr lang="de-DE" dirty="0"/>
              <a:t>		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942975"/>
            <a:ext cx="9204325" cy="4673600"/>
          </a:xfrm>
          <a:noFill/>
          <a:ln/>
        </p:spPr>
        <p:txBody>
          <a:bodyPr/>
          <a:lstStyle/>
          <a:p>
            <a:r>
              <a:rPr lang="de-DE" sz="1800" dirty="0" err="1" smtClean="0"/>
              <a:t>Arrays.sort</a:t>
            </a:r>
            <a:r>
              <a:rPr lang="de-DE" sz="1800" dirty="0" smtClean="0"/>
              <a:t> </a:t>
            </a:r>
            <a:r>
              <a:rPr lang="de-DE" sz="1800" dirty="0"/>
              <a:t>(</a:t>
            </a:r>
            <a:r>
              <a:rPr lang="de-DE" sz="1800" dirty="0" err="1"/>
              <a:t>Bounds</a:t>
            </a:r>
            <a:r>
              <a:rPr lang="de-DE" sz="1800" dirty="0"/>
              <a:t> mit super)</a:t>
            </a:r>
          </a:p>
          <a:p>
            <a:pPr lvl="1">
              <a:buFont typeface="Wingdings" pitchFamily="2" charset="2"/>
              <a:buNone/>
            </a:pPr>
            <a:endParaRPr lang="de-DE" sz="900" b="1" dirty="0">
              <a:latin typeface="Courier New" pitchFamily="49" charset="0"/>
            </a:endParaRPr>
          </a:p>
          <a:p>
            <a:endParaRPr lang="de-DE" sz="2400" dirty="0"/>
          </a:p>
          <a:p>
            <a:endParaRPr lang="de-DE" sz="1800" dirty="0"/>
          </a:p>
          <a:p>
            <a:r>
              <a:rPr lang="de-DE" sz="1800" dirty="0" err="1"/>
              <a:t>java.util.Collections</a:t>
            </a:r>
            <a:endParaRPr lang="de-DE" sz="1800" dirty="0"/>
          </a:p>
        </p:txBody>
      </p:sp>
      <p:sp>
        <p:nvSpPr>
          <p:cNvPr id="977924" name="Rectangle 4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974725" y="3500438"/>
            <a:ext cx="8502650" cy="2520950"/>
          </a:xfrm>
          <a:prstGeom prst="rect">
            <a:avLst/>
          </a:prstGeom>
          <a:solidFill>
            <a:schemeClr val="accent2">
              <a:lumMod val="20000"/>
              <a:lumOff val="80000"/>
              <a:alpha val="82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buClrTx/>
              <a:buFontTx/>
              <a:buNone/>
            </a:pPr>
            <a:r>
              <a:rPr lang="de-DE" sz="1400" b="1" dirty="0" err="1"/>
              <a:t>public</a:t>
            </a:r>
            <a:r>
              <a:rPr lang="de-DE" sz="1400" b="1" dirty="0"/>
              <a:t> </a:t>
            </a:r>
            <a:r>
              <a:rPr lang="de-DE" sz="1400" b="1" dirty="0" err="1"/>
              <a:t>interface</a:t>
            </a:r>
            <a:r>
              <a:rPr lang="de-DE" sz="1400" b="1" dirty="0"/>
              <a:t> </a:t>
            </a:r>
            <a:r>
              <a:rPr lang="de-DE" sz="1400" b="1" dirty="0" err="1"/>
              <a:t>Collection</a:t>
            </a:r>
            <a:r>
              <a:rPr lang="de-DE" sz="1400" b="1" dirty="0"/>
              <a:t>&lt;E&gt; </a:t>
            </a:r>
            <a:r>
              <a:rPr lang="de-DE" sz="1400" b="1" dirty="0" err="1"/>
              <a:t>extends</a:t>
            </a:r>
            <a:r>
              <a:rPr lang="de-DE" sz="1400" b="1" dirty="0"/>
              <a:t> </a:t>
            </a:r>
            <a:r>
              <a:rPr lang="de-DE" sz="1400" b="1" dirty="0" err="1"/>
              <a:t>Iterable</a:t>
            </a:r>
            <a:r>
              <a:rPr lang="de-DE" sz="1400" b="1" dirty="0"/>
              <a:t>&lt;E&gt; {</a:t>
            </a:r>
          </a:p>
          <a:p>
            <a:pPr eaLnBrk="1" hangingPunct="1">
              <a:buClrTx/>
              <a:buFontTx/>
              <a:buNone/>
            </a:pPr>
            <a:r>
              <a:rPr lang="de-DE" sz="1400" b="1" dirty="0"/>
              <a:t>    </a:t>
            </a:r>
          </a:p>
          <a:p>
            <a:pPr eaLnBrk="1" hangingPunct="1">
              <a:buClrTx/>
              <a:buFontTx/>
              <a:buNone/>
            </a:pPr>
            <a:r>
              <a:rPr lang="de-DE" sz="1400" b="1" dirty="0"/>
              <a:t>    &lt;T&gt; T[] </a:t>
            </a:r>
            <a:r>
              <a:rPr lang="de-DE" sz="1400" b="1" dirty="0" err="1"/>
              <a:t>toArray</a:t>
            </a:r>
            <a:r>
              <a:rPr lang="de-DE" sz="1400" b="1" dirty="0"/>
              <a:t>(T[] </a:t>
            </a:r>
            <a:r>
              <a:rPr lang="de-DE" sz="1400" b="1" dirty="0" err="1"/>
              <a:t>ts</a:t>
            </a:r>
            <a:r>
              <a:rPr lang="de-DE" sz="1400" b="1" dirty="0"/>
              <a:t>);</a:t>
            </a:r>
          </a:p>
          <a:p>
            <a:pPr eaLnBrk="1" hangingPunct="1">
              <a:buClrTx/>
              <a:buFontTx/>
              <a:buNone/>
            </a:pPr>
            <a:endParaRPr lang="de-DE" sz="1400" b="1" dirty="0"/>
          </a:p>
          <a:p>
            <a:pPr eaLnBrk="1" hangingPunct="1">
              <a:buClrTx/>
              <a:buFontTx/>
              <a:buNone/>
            </a:pPr>
            <a:r>
              <a:rPr lang="de-DE" sz="1400" b="1" dirty="0"/>
              <a:t>    </a:t>
            </a:r>
            <a:r>
              <a:rPr lang="de-DE" sz="1400" b="1" dirty="0" err="1"/>
              <a:t>boolean</a:t>
            </a:r>
            <a:r>
              <a:rPr lang="de-DE" sz="1400" b="1" dirty="0"/>
              <a:t> </a:t>
            </a:r>
            <a:r>
              <a:rPr lang="de-DE" sz="1400" b="1" dirty="0" err="1"/>
              <a:t>containsAll</a:t>
            </a:r>
            <a:r>
              <a:rPr lang="de-DE" sz="1400" b="1" dirty="0"/>
              <a:t>(</a:t>
            </a:r>
            <a:r>
              <a:rPr lang="de-DE" sz="1400" b="1" dirty="0" err="1"/>
              <a:t>Collection</a:t>
            </a:r>
            <a:r>
              <a:rPr lang="de-DE" sz="1400" b="1" dirty="0"/>
              <a:t>&lt;?&gt; </a:t>
            </a:r>
            <a:r>
              <a:rPr lang="de-DE" sz="1400" b="1" dirty="0" err="1"/>
              <a:t>xs</a:t>
            </a:r>
            <a:r>
              <a:rPr lang="de-DE" sz="1400" b="1" dirty="0"/>
              <a:t>);</a:t>
            </a:r>
          </a:p>
          <a:p>
            <a:pPr eaLnBrk="1" hangingPunct="1">
              <a:buClrTx/>
              <a:buFontTx/>
              <a:buNone/>
            </a:pPr>
            <a:endParaRPr lang="de-DE" sz="1400" b="1" dirty="0"/>
          </a:p>
          <a:p>
            <a:pPr eaLnBrk="1" hangingPunct="1">
              <a:buClrTx/>
              <a:buFontTx/>
              <a:buNone/>
            </a:pPr>
            <a:r>
              <a:rPr lang="de-DE" sz="1400" b="1" dirty="0"/>
              <a:t>    </a:t>
            </a:r>
            <a:r>
              <a:rPr lang="de-DE" sz="1400" b="1" dirty="0" err="1"/>
              <a:t>boolean</a:t>
            </a:r>
            <a:r>
              <a:rPr lang="de-DE" sz="1400" b="1" dirty="0"/>
              <a:t> </a:t>
            </a:r>
            <a:r>
              <a:rPr lang="de-DE" sz="1400" b="1" dirty="0" err="1"/>
              <a:t>addAll</a:t>
            </a:r>
            <a:r>
              <a:rPr lang="de-DE" sz="1400" b="1" dirty="0"/>
              <a:t>(</a:t>
            </a:r>
            <a:r>
              <a:rPr lang="de-DE" sz="1400" b="1" dirty="0" err="1"/>
              <a:t>Collection</a:t>
            </a:r>
            <a:r>
              <a:rPr lang="de-DE" sz="1400" b="1" dirty="0"/>
              <a:t>&lt;? </a:t>
            </a:r>
            <a:r>
              <a:rPr lang="de-DE" sz="1400" b="1" dirty="0" err="1"/>
              <a:t>extends</a:t>
            </a:r>
            <a:r>
              <a:rPr lang="de-DE" sz="1400" b="1" dirty="0"/>
              <a:t> E&gt; </a:t>
            </a:r>
            <a:r>
              <a:rPr lang="de-DE" sz="1400" b="1" dirty="0" err="1"/>
              <a:t>xs</a:t>
            </a:r>
            <a:r>
              <a:rPr lang="de-DE" sz="1400" b="1" dirty="0"/>
              <a:t>);</a:t>
            </a:r>
          </a:p>
          <a:p>
            <a:pPr eaLnBrk="1" hangingPunct="1">
              <a:buClrTx/>
              <a:buFontTx/>
              <a:buNone/>
            </a:pPr>
            <a:endParaRPr lang="de-DE" sz="1400" b="1" dirty="0"/>
          </a:p>
          <a:p>
            <a:pPr eaLnBrk="1" hangingPunct="1">
              <a:buClrTx/>
              <a:buFontTx/>
              <a:buNone/>
            </a:pPr>
            <a:r>
              <a:rPr lang="de-DE" sz="1400" b="1" dirty="0"/>
              <a:t>    </a:t>
            </a:r>
            <a:r>
              <a:rPr lang="de-DE" sz="1400" b="1" dirty="0" err="1"/>
              <a:t>boolean</a:t>
            </a:r>
            <a:r>
              <a:rPr lang="de-DE" sz="1400" b="1" dirty="0"/>
              <a:t> </a:t>
            </a:r>
            <a:r>
              <a:rPr lang="de-DE" sz="1400" b="1" dirty="0" err="1"/>
              <a:t>removeAll</a:t>
            </a:r>
            <a:r>
              <a:rPr lang="de-DE" sz="1400" b="1" dirty="0"/>
              <a:t>(</a:t>
            </a:r>
            <a:r>
              <a:rPr lang="de-DE" sz="1400" b="1" dirty="0" err="1"/>
              <a:t>Collection</a:t>
            </a:r>
            <a:r>
              <a:rPr lang="de-DE" sz="1400" b="1" dirty="0"/>
              <a:t>&lt;?&gt; </a:t>
            </a:r>
            <a:r>
              <a:rPr lang="de-DE" sz="1400" b="1" dirty="0" err="1"/>
              <a:t>xs</a:t>
            </a:r>
            <a:r>
              <a:rPr lang="de-DE" sz="1400" b="1" dirty="0"/>
              <a:t>);</a:t>
            </a:r>
          </a:p>
          <a:p>
            <a:pPr eaLnBrk="1" hangingPunct="1">
              <a:buClrTx/>
              <a:buFontTx/>
              <a:buNone/>
            </a:pPr>
            <a:endParaRPr lang="de-DE" sz="1400" b="1" dirty="0"/>
          </a:p>
          <a:p>
            <a:pPr eaLnBrk="1" hangingPunct="1">
              <a:buClrTx/>
              <a:buFontTx/>
              <a:buNone/>
            </a:pPr>
            <a:r>
              <a:rPr lang="de-DE" sz="1400" b="1" dirty="0"/>
              <a:t>}</a:t>
            </a:r>
          </a:p>
        </p:txBody>
      </p:sp>
      <p:sp>
        <p:nvSpPr>
          <p:cNvPr id="977925" name="Rectangle 5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19150" y="1417638"/>
            <a:ext cx="8502650" cy="12239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buClrTx/>
              <a:buFontTx/>
              <a:buNone/>
            </a:pPr>
            <a:r>
              <a:rPr lang="de-DE" sz="1400" b="1"/>
              <a:t>public class Arrays {</a:t>
            </a:r>
          </a:p>
          <a:p>
            <a:pPr eaLnBrk="1" hangingPunct="1">
              <a:buClrTx/>
              <a:buFontTx/>
              <a:buNone/>
            </a:pPr>
            <a:r>
              <a:rPr lang="de-DE" sz="1400" b="1"/>
              <a:t>      …</a:t>
            </a:r>
          </a:p>
          <a:p>
            <a:pPr lvl="1" eaLnBrk="1" hangingPunct="1">
              <a:spcBef>
                <a:spcPct val="20000"/>
              </a:spcBef>
              <a:buClrTx/>
              <a:buFontTx/>
              <a:buNone/>
            </a:pPr>
            <a:r>
              <a:rPr lang="de-DE" sz="1400" b="1"/>
              <a:t> static &lt;T&gt; void sort(T[] ts, Comparator&lt;? super T&gt; comparator) {…}</a:t>
            </a:r>
          </a:p>
          <a:p>
            <a:pPr eaLnBrk="1" hangingPunct="1">
              <a:buClrTx/>
              <a:buFontTx/>
              <a:buNone/>
            </a:pPr>
            <a:r>
              <a:rPr lang="de-DE" sz="14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7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8304213" cy="427037"/>
          </a:xfrm>
        </p:spPr>
        <p:txBody>
          <a:bodyPr/>
          <a:lstStyle/>
          <a:p>
            <a:r>
              <a:rPr lang="de-DE" b="1" dirty="0"/>
              <a:t>Einschränkungen generischer </a:t>
            </a:r>
            <a:r>
              <a:rPr lang="de-DE" b="1" dirty="0" smtClean="0"/>
              <a:t>Typen in JAVA</a:t>
            </a:r>
            <a:endParaRPr lang="de-DE" b="1" dirty="0"/>
          </a:p>
        </p:txBody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069975"/>
            <a:ext cx="9283700" cy="5111750"/>
          </a:xfrm>
        </p:spPr>
        <p:txBody>
          <a:bodyPr/>
          <a:lstStyle/>
          <a:p>
            <a:r>
              <a:rPr lang="de-DE" sz="1800" dirty="0"/>
              <a:t>Statische Attribute dürfen keine Typvariablen verwenden (</a:t>
            </a:r>
            <a:r>
              <a:rPr lang="de-DE" sz="1600" b="1" dirty="0" err="1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de-DE" sz="1600" b="1" dirty="0">
                <a:solidFill>
                  <a:srgbClr val="FF0000"/>
                </a:solidFill>
                <a:latin typeface="Courier New" pitchFamily="49" charset="0"/>
              </a:rPr>
              <a:t> T </a:t>
            </a:r>
            <a:r>
              <a:rPr lang="de-DE" sz="1600" b="1" dirty="0" err="1">
                <a:solidFill>
                  <a:srgbClr val="FF0000"/>
                </a:solidFill>
                <a:latin typeface="Courier New" pitchFamily="49" charset="0"/>
              </a:rPr>
              <a:t>myAttribute</a:t>
            </a:r>
            <a:r>
              <a:rPr lang="de-DE" sz="1800" dirty="0"/>
              <a:t>)</a:t>
            </a:r>
          </a:p>
          <a:p>
            <a:r>
              <a:rPr lang="de-DE" sz="1800" dirty="0"/>
              <a:t>Eine Klasse kann nicht von einer Typvariablen erben</a:t>
            </a:r>
            <a:r>
              <a:rPr lang="de-DE" dirty="0"/>
              <a:t> (</a:t>
            </a:r>
            <a:r>
              <a:rPr lang="de-DE" sz="1600" b="1" dirty="0" err="1">
                <a:solidFill>
                  <a:srgbClr val="FF0000"/>
                </a:solidFill>
                <a:latin typeface="Courier New" pitchFamily="49" charset="0"/>
              </a:rPr>
              <a:t>extends</a:t>
            </a:r>
            <a:r>
              <a:rPr lang="de-DE" sz="1600" b="1" dirty="0">
                <a:solidFill>
                  <a:srgbClr val="FF0000"/>
                </a:solidFill>
                <a:latin typeface="Courier New" pitchFamily="49" charset="0"/>
              </a:rPr>
              <a:t> T</a:t>
            </a:r>
            <a:r>
              <a:rPr lang="de-DE" dirty="0"/>
              <a:t>)</a:t>
            </a:r>
          </a:p>
          <a:p>
            <a:pPr lvl="1"/>
            <a:r>
              <a:rPr lang="de-DE" sz="1600" dirty="0"/>
              <a:t>Keine Mix-In Klassen möglich (</a:t>
            </a:r>
            <a:r>
              <a:rPr lang="de-DE" sz="16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e-DE" sz="1600" b="1" dirty="0">
                <a:solidFill>
                  <a:srgbClr val="FF0000"/>
                </a:solidFill>
                <a:latin typeface="Courier New" pitchFamily="49" charset="0"/>
              </a:rPr>
              <a:t> X &lt;T&gt; </a:t>
            </a:r>
            <a:r>
              <a:rPr lang="de-DE" sz="1600" b="1" dirty="0" err="1">
                <a:solidFill>
                  <a:srgbClr val="FF0000"/>
                </a:solidFill>
                <a:latin typeface="Courier New" pitchFamily="49" charset="0"/>
              </a:rPr>
              <a:t>extends</a:t>
            </a:r>
            <a:r>
              <a:rPr lang="de-DE" sz="1600" b="1" dirty="0">
                <a:solidFill>
                  <a:srgbClr val="FF0000"/>
                </a:solidFill>
                <a:latin typeface="Courier New" pitchFamily="49" charset="0"/>
              </a:rPr>
              <a:t> T</a:t>
            </a:r>
            <a:r>
              <a:rPr lang="de-DE" sz="1600" dirty="0"/>
              <a:t>)</a:t>
            </a:r>
            <a:endParaRPr lang="de-DE" dirty="0"/>
          </a:p>
          <a:p>
            <a:r>
              <a:rPr lang="de-DE" sz="1800" dirty="0"/>
              <a:t>Eine Klasse kann höchstens eine Interfacespezialisierung implementieren</a:t>
            </a:r>
            <a:r>
              <a:rPr lang="de-DE" dirty="0"/>
              <a:t> (</a:t>
            </a:r>
            <a:r>
              <a:rPr lang="de-DE" sz="1600" b="1" dirty="0" err="1">
                <a:latin typeface="Courier New" pitchFamily="49" charset="0"/>
              </a:rPr>
              <a:t>Comparable</a:t>
            </a:r>
            <a:r>
              <a:rPr lang="de-DE" sz="1600" b="1" dirty="0">
                <a:latin typeface="Courier New" pitchFamily="49" charset="0"/>
              </a:rPr>
              <a:t>&lt;String&gt;, </a:t>
            </a:r>
            <a:r>
              <a:rPr lang="de-DE" sz="1600" b="1" dirty="0" err="1">
                <a:latin typeface="Courier New" pitchFamily="49" charset="0"/>
              </a:rPr>
              <a:t>Comparable</a:t>
            </a:r>
            <a:r>
              <a:rPr lang="de-DE" sz="1600" b="1" dirty="0">
                <a:latin typeface="Courier New" pitchFamily="49" charset="0"/>
              </a:rPr>
              <a:t>&lt;Long&gt;)</a:t>
            </a:r>
            <a:endParaRPr lang="de-DE" dirty="0"/>
          </a:p>
          <a:p>
            <a:r>
              <a:rPr lang="de-DE" sz="1800" dirty="0"/>
              <a:t>Aufrufe von </a:t>
            </a:r>
            <a:r>
              <a:rPr lang="de-DE" sz="1600" b="1" dirty="0" err="1">
                <a:solidFill>
                  <a:srgbClr val="FF0000"/>
                </a:solidFill>
                <a:latin typeface="Courier New" pitchFamily="49" charset="0"/>
              </a:rPr>
              <a:t>instanceof</a:t>
            </a:r>
            <a:r>
              <a:rPr lang="de-DE" sz="1600" b="1" dirty="0">
                <a:solidFill>
                  <a:srgbClr val="FF0000"/>
                </a:solidFill>
                <a:latin typeface="Courier New" pitchFamily="49" charset="0"/>
              </a:rPr>
              <a:t> T</a:t>
            </a:r>
            <a:r>
              <a:rPr lang="de-DE" sz="1600" b="1" dirty="0">
                <a:latin typeface="Courier New" pitchFamily="49" charset="0"/>
              </a:rPr>
              <a:t> / </a:t>
            </a:r>
            <a:r>
              <a:rPr lang="de-DE" sz="1600" b="1" dirty="0" err="1">
                <a:solidFill>
                  <a:srgbClr val="FF0000"/>
                </a:solidFill>
                <a:latin typeface="Courier New" pitchFamily="49" charset="0"/>
              </a:rPr>
              <a:t>T.class</a:t>
            </a:r>
            <a:r>
              <a:rPr lang="de-DE" sz="1800" dirty="0"/>
              <a:t> sind verboten</a:t>
            </a:r>
            <a:endParaRPr lang="de-DE" sz="1800" b="1" dirty="0">
              <a:latin typeface="Courier New" pitchFamily="49" charset="0"/>
            </a:endParaRPr>
          </a:p>
          <a:p>
            <a:r>
              <a:rPr lang="de-DE" sz="1600" b="1" dirty="0" err="1">
                <a:solidFill>
                  <a:srgbClr val="FF0000"/>
                </a:solidFill>
                <a:latin typeface="Courier New" pitchFamily="49" charset="0"/>
              </a:rPr>
              <a:t>new</a:t>
            </a:r>
            <a:r>
              <a:rPr lang="de-DE" sz="1600" b="1" dirty="0">
                <a:solidFill>
                  <a:srgbClr val="FF0000"/>
                </a:solidFill>
                <a:latin typeface="Courier New" pitchFamily="49" charset="0"/>
              </a:rPr>
              <a:t> T()</a:t>
            </a:r>
            <a:r>
              <a:rPr lang="de-DE" sz="1600" b="1" dirty="0">
                <a:latin typeface="Courier New" pitchFamily="49" charset="0"/>
              </a:rPr>
              <a:t> </a:t>
            </a:r>
            <a:r>
              <a:rPr lang="de-DE" sz="1600" b="1" dirty="0" err="1">
                <a:latin typeface="Courier New" pitchFamily="49" charset="0"/>
              </a:rPr>
              <a:t>bzw</a:t>
            </a:r>
            <a:r>
              <a:rPr lang="de-DE" sz="1600" b="1" dirty="0">
                <a:latin typeface="Courier New" pitchFamily="49" charset="0"/>
              </a:rPr>
              <a:t> </a:t>
            </a:r>
            <a:r>
              <a:rPr lang="de-DE" sz="1600" b="1" dirty="0" err="1">
                <a:solidFill>
                  <a:srgbClr val="FF0000"/>
                </a:solidFill>
                <a:latin typeface="Courier New" pitchFamily="49" charset="0"/>
              </a:rPr>
              <a:t>new</a:t>
            </a:r>
            <a:r>
              <a:rPr lang="de-DE" sz="1600" b="1" dirty="0">
                <a:solidFill>
                  <a:srgbClr val="FF0000"/>
                </a:solidFill>
                <a:latin typeface="Courier New" pitchFamily="49" charset="0"/>
              </a:rPr>
              <a:t> T[x]</a:t>
            </a:r>
            <a:r>
              <a:rPr lang="de-DE" dirty="0"/>
              <a:t> </a:t>
            </a:r>
            <a:r>
              <a:rPr lang="de-DE" sz="1800" dirty="0"/>
              <a:t>ist aufgrund von Type </a:t>
            </a:r>
            <a:r>
              <a:rPr lang="de-DE" sz="1800" dirty="0" err="1"/>
              <a:t>Erasure</a:t>
            </a:r>
            <a:r>
              <a:rPr lang="de-DE" sz="1800" dirty="0"/>
              <a:t> nicht </a:t>
            </a:r>
            <a:r>
              <a:rPr lang="de-DE" sz="1800" dirty="0" smtClean="0"/>
              <a:t>möglich</a:t>
            </a:r>
          </a:p>
          <a:p>
            <a:r>
              <a:rPr lang="de-DE" sz="1800" dirty="0" smtClean="0"/>
              <a:t>Typ-Variablen </a:t>
            </a:r>
            <a:r>
              <a:rPr lang="de-DE" sz="1800" dirty="0"/>
              <a:t>sind in catch-Abschnitten verboten</a:t>
            </a:r>
            <a:r>
              <a:rPr lang="de-DE" dirty="0"/>
              <a:t> </a:t>
            </a:r>
            <a:r>
              <a:rPr lang="de-DE" sz="1800" dirty="0"/>
              <a:t>(</a:t>
            </a:r>
            <a:r>
              <a:rPr lang="de-DE" sz="1600" b="1" dirty="0">
                <a:solidFill>
                  <a:srgbClr val="FF0000"/>
                </a:solidFill>
                <a:latin typeface="Courier New" pitchFamily="49" charset="0"/>
              </a:rPr>
              <a:t>catch (T </a:t>
            </a:r>
            <a:r>
              <a:rPr lang="de-DE" sz="1600" b="1" dirty="0" err="1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de-DE" sz="16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de-DE" sz="1600" b="1" dirty="0">
                <a:latin typeface="Courier New" pitchFamily="49" charset="0"/>
              </a:rPr>
              <a:t>)</a:t>
            </a:r>
            <a:endParaRPr lang="de-DE" dirty="0"/>
          </a:p>
          <a:p>
            <a:r>
              <a:rPr lang="de-DE" sz="1800" dirty="0"/>
              <a:t>Über eine Wildcard Referenz</a:t>
            </a:r>
            <a:r>
              <a:rPr lang="de-DE" dirty="0"/>
              <a:t> </a:t>
            </a:r>
            <a:r>
              <a:rPr lang="de-DE" sz="1600" b="1" dirty="0"/>
              <a:t>(&lt;? </a:t>
            </a:r>
            <a:r>
              <a:rPr lang="de-DE" sz="1600" b="1" dirty="0" err="1"/>
              <a:t>extends</a:t>
            </a:r>
            <a:r>
              <a:rPr lang="de-DE" sz="1600" b="1" dirty="0"/>
              <a:t> X&gt;)</a:t>
            </a:r>
            <a:r>
              <a:rPr lang="de-DE" dirty="0"/>
              <a:t> </a:t>
            </a:r>
            <a:r>
              <a:rPr lang="de-DE" sz="1800" dirty="0"/>
              <a:t>kann man Objekt nur lesen, aber nicht verändern.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8" name="AutoShape 8"/>
          <p:cNvSpPr>
            <a:spLocks noChangeArrowheads="1"/>
          </p:cNvSpPr>
          <p:nvPr/>
        </p:nvSpPr>
        <p:spPr bwMode="auto">
          <a:xfrm>
            <a:off x="5127418" y="849684"/>
            <a:ext cx="4554452" cy="540000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 sz="1200" b="1" dirty="0">
              <a:solidFill>
                <a:srgbClr val="7F0055"/>
              </a:solidFill>
              <a:latin typeface="Courier New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UrneZahl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{</a:t>
            </a:r>
            <a:endParaRPr lang="de-DE" sz="1200" b="1" dirty="0">
              <a:latin typeface="Courier New" pitchFamily="49" charset="0"/>
            </a:endParaRPr>
          </a:p>
          <a:p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private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Integer[] </a:t>
            </a:r>
            <a:r>
              <a:rPr lang="de-DE" sz="1200" b="1" dirty="0" err="1">
                <a:solidFill>
                  <a:srgbClr val="0000C0"/>
                </a:solidFill>
                <a:latin typeface="Courier New" pitchFamily="49" charset="0"/>
              </a:rPr>
              <a:t>urne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private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>
                <a:solidFill>
                  <a:srgbClr val="0000C0"/>
                </a:solidFill>
                <a:latin typeface="Courier New" pitchFamily="49" charset="0"/>
              </a:rPr>
              <a:t>anzahl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de-DE" sz="1200" b="1" dirty="0">
              <a:latin typeface="Courier New" pitchFamily="49" charset="0"/>
            </a:endParaRPr>
          </a:p>
          <a:p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UrneZahl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() {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C0"/>
                </a:solidFill>
                <a:latin typeface="Courier New" pitchFamily="49" charset="0"/>
              </a:rPr>
              <a:t>    </a:t>
            </a:r>
            <a:r>
              <a:rPr lang="de-DE" sz="1200" b="1" dirty="0" err="1">
                <a:solidFill>
                  <a:srgbClr val="0000C0"/>
                </a:solidFill>
                <a:latin typeface="Courier New" pitchFamily="49" charset="0"/>
              </a:rPr>
              <a:t>urne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Integer[100];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C0"/>
                </a:solidFill>
                <a:latin typeface="Courier New" pitchFamily="49" charset="0"/>
              </a:rPr>
              <a:t>    anzahl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= 0;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  <a:endParaRPr lang="de-DE" sz="1200" b="1" dirty="0">
              <a:latin typeface="Courier New" pitchFamily="49" charset="0"/>
            </a:endParaRPr>
          </a:p>
          <a:p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reinlegen(Integer neu) {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C0"/>
                </a:solidFill>
                <a:latin typeface="Courier New" pitchFamily="49" charset="0"/>
              </a:rPr>
              <a:t>    </a:t>
            </a:r>
            <a:r>
              <a:rPr lang="de-DE" sz="1200" b="1" dirty="0" err="1">
                <a:solidFill>
                  <a:srgbClr val="0000C0"/>
                </a:solidFill>
                <a:latin typeface="Courier New" pitchFamily="49" charset="0"/>
              </a:rPr>
              <a:t>urne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de-DE" sz="1200" b="1" dirty="0">
                <a:solidFill>
                  <a:srgbClr val="0000C0"/>
                </a:solidFill>
                <a:latin typeface="Courier New" pitchFamily="49" charset="0"/>
              </a:rPr>
              <a:t>anzahl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++] = neu;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  <a:endParaRPr lang="de-DE" sz="1200" b="1" dirty="0">
              <a:latin typeface="Courier New" pitchFamily="49" charset="0"/>
            </a:endParaRPr>
          </a:p>
          <a:p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Integer rausnehmen() {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C0"/>
                </a:solidFill>
                <a:latin typeface="Courier New" pitchFamily="49" charset="0"/>
              </a:rPr>
              <a:t>    anzahl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--;</a:t>
            </a:r>
            <a:endParaRPr lang="de-DE" sz="1200" b="1" dirty="0">
              <a:latin typeface="Courier New" pitchFamily="49" charset="0"/>
            </a:endParaRPr>
          </a:p>
          <a:p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ziehung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=</a:t>
            </a: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     (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de-DE" sz="1200" b="1" dirty="0" err="1" smtClean="0">
                <a:solidFill>
                  <a:srgbClr val="000000"/>
                </a:solidFill>
                <a:latin typeface="Courier New" pitchFamily="49" charset="0"/>
              </a:rPr>
              <a:t>Math.floor</a:t>
            </a:r>
            <a:r>
              <a:rPr lang="de-DE" sz="12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e-DE" sz="1200" b="1" dirty="0" err="1" smtClean="0">
                <a:solidFill>
                  <a:srgbClr val="0000C0"/>
                </a:solidFill>
                <a:latin typeface="Courier New" pitchFamily="49" charset="0"/>
              </a:rPr>
              <a:t>anzahl</a:t>
            </a:r>
            <a:r>
              <a:rPr lang="de-DE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*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Math.</a:t>
            </a:r>
            <a:r>
              <a:rPr lang="de-DE" sz="1200" b="1" i="1" dirty="0" err="1">
                <a:solidFill>
                  <a:srgbClr val="000000"/>
                </a:solidFill>
                <a:latin typeface="Courier New" pitchFamily="49" charset="0"/>
              </a:rPr>
              <a:t>random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());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   Integer wert = </a:t>
            </a:r>
            <a:r>
              <a:rPr lang="de-DE" sz="1200" b="1" dirty="0" err="1">
                <a:solidFill>
                  <a:srgbClr val="0000C0"/>
                </a:solidFill>
                <a:latin typeface="Courier New" pitchFamily="49" charset="0"/>
              </a:rPr>
              <a:t>urne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ziehung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];</a:t>
            </a:r>
            <a:endParaRPr lang="de-DE" sz="1200" b="1" dirty="0">
              <a:latin typeface="Courier New" pitchFamily="49" charset="0"/>
            </a:endParaRPr>
          </a:p>
          <a:p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for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i =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ziehung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; i &lt; </a:t>
            </a:r>
            <a:r>
              <a:rPr lang="de-DE" sz="1200" b="1" dirty="0" smtClean="0">
                <a:solidFill>
                  <a:srgbClr val="0000C0"/>
                </a:solidFill>
                <a:latin typeface="Courier New" pitchFamily="49" charset="0"/>
              </a:rPr>
              <a:t>anzahl-1</a:t>
            </a:r>
            <a:r>
              <a:rPr lang="de-DE" sz="1200" b="1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i++)</a:t>
            </a: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de-DE" sz="1200" b="1" dirty="0" err="1">
                <a:solidFill>
                  <a:srgbClr val="0000C0"/>
                </a:solidFill>
                <a:latin typeface="Courier New" pitchFamily="49" charset="0"/>
              </a:rPr>
              <a:t>urne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[i] = </a:t>
            </a:r>
            <a:r>
              <a:rPr lang="de-DE" sz="1200" b="1" dirty="0" err="1">
                <a:solidFill>
                  <a:srgbClr val="0000C0"/>
                </a:solidFill>
                <a:latin typeface="Courier New" pitchFamily="49" charset="0"/>
              </a:rPr>
              <a:t>urne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[i+1];</a:t>
            </a:r>
            <a:endParaRPr lang="de-DE" sz="1200" b="1" dirty="0">
              <a:latin typeface="Courier New" pitchFamily="49" charset="0"/>
            </a:endParaRPr>
          </a:p>
          <a:p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wert;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6801567" cy="769441"/>
          </a:xfrm>
        </p:spPr>
        <p:txBody>
          <a:bodyPr/>
          <a:lstStyle/>
          <a:p>
            <a:r>
              <a:rPr lang="de-DE" b="1" dirty="0"/>
              <a:t>Einfaches Beispiel – „Urne“ für ganze Zahlen</a:t>
            </a:r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 flipV="1">
            <a:off x="4101140" y="2799347"/>
            <a:ext cx="1208797" cy="925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flipV="1">
            <a:off x="3840295" y="1339516"/>
            <a:ext cx="1469642" cy="20339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 flipV="1">
            <a:off x="4188542" y="3537284"/>
            <a:ext cx="1145458" cy="12411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279382" y="1239991"/>
            <a:ext cx="4939941" cy="4733925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630238" rtl="0" eaLnBrk="0" fontAlgn="base" latinLnBrk="0" hangingPunct="0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>
                <a:srgbClr val="00337F"/>
              </a:buClr>
              <a:buSzPct val="150000"/>
              <a:buFont typeface="Wingdings" pitchFamily="2" charset="2"/>
              <a:buBlip>
                <a:blip r:embed="rId3"/>
              </a:buBlip>
              <a:tabLst>
                <a:tab pos="285750" algn="l"/>
              </a:tabLst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Mindestanforderungen</a:t>
            </a:r>
          </a:p>
          <a:p>
            <a:pPr marL="762000" marR="0" lvl="1" indent="-285750" algn="l" defTabSz="630238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7F"/>
              </a:buClr>
              <a:buSzPct val="150000"/>
              <a:buFont typeface="Wingdings" pitchFamily="2" charset="2"/>
              <a:buBlip>
                <a:blip r:embed="rId3"/>
              </a:buBlip>
              <a:tabLst>
                <a:tab pos="285750" algn="l"/>
              </a:tabLst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Möglichkeit, Elemente</a:t>
            </a:r>
            <a:b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</a:b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in Urne abzulegen</a:t>
            </a:r>
          </a:p>
          <a:p>
            <a:pPr marL="762000" marR="0" lvl="1" indent="-285750" algn="l" defTabSz="630238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7F"/>
              </a:buClr>
              <a:buSzPct val="150000"/>
              <a:buFont typeface="Wingdings" pitchFamily="2" charset="2"/>
              <a:buBlip>
                <a:blip r:embed="rId3"/>
              </a:buBlip>
              <a:tabLst>
                <a:tab pos="285750" algn="l"/>
              </a:tabLst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Möglichkeit, ein Element</a:t>
            </a:r>
            <a:b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</a:b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aus Urne zu ziehen</a:t>
            </a:r>
          </a:p>
          <a:p>
            <a:pPr marL="285750" marR="0" lvl="0" indent="-285750" algn="l" defTabSz="630238" rtl="0" eaLnBrk="0" fontAlgn="base" latinLnBrk="0" hangingPunct="0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>
                <a:srgbClr val="00337F"/>
              </a:buClr>
              <a:buSzPct val="150000"/>
              <a:buFont typeface="Wingdings" pitchFamily="2" charset="2"/>
              <a:buBlip>
                <a:blip r:embed="rId3"/>
              </a:buBlip>
              <a:tabLst>
                <a:tab pos="285750" algn="l"/>
              </a:tabLst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Implementierungsidee</a:t>
            </a:r>
          </a:p>
          <a:p>
            <a:pPr marL="762000" marR="0" lvl="1" indent="-285750" algn="l" defTabSz="630238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7F"/>
              </a:buClr>
              <a:buSzPct val="150000"/>
              <a:buFont typeface="Wingdings" pitchFamily="2" charset="2"/>
              <a:buBlip>
                <a:blip r:embed="rId3"/>
              </a:buBlip>
              <a:tabLst>
                <a:tab pos="285750" algn="l"/>
              </a:tabLst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Klasse mit privatem Feld</a:t>
            </a:r>
          </a:p>
          <a:p>
            <a:pPr marL="762000" marR="0" lvl="1" indent="-285750" algn="l" defTabSz="630238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7F"/>
              </a:buClr>
              <a:buSzPct val="150000"/>
              <a:buFont typeface="Wingdings" pitchFamily="2" charset="2"/>
              <a:buBlip>
                <a:blip r:embed="rId3"/>
              </a:buBlip>
              <a:tabLst>
                <a:tab pos="285750" algn="l"/>
              </a:tabLst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1 öffentliche </a:t>
            </a:r>
            <a:r>
              <a:rPr kumimoji="0" 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19400"/>
                </a:solidFill>
                <a:effectLst/>
                <a:uLnTx/>
                <a:uFillTx/>
                <a:latin typeface="+mn-lt"/>
              </a:rPr>
              <a:t>Methode zum Einbringen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 eines neuen Elements;</a:t>
            </a:r>
            <a:b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</a:b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Element wird in privates Feld eingetragen</a:t>
            </a:r>
          </a:p>
          <a:p>
            <a:pPr marL="762000" marR="0" lvl="1" indent="-285750" algn="l" defTabSz="630238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7F"/>
              </a:buClr>
              <a:buSzPct val="150000"/>
              <a:buFont typeface="Wingdings" pitchFamily="2" charset="2"/>
              <a:buBlip>
                <a:blip r:embed="rId3"/>
              </a:buBlip>
              <a:tabLst>
                <a:tab pos="285750" algn="l"/>
              </a:tabLst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1 öffentliche </a:t>
            </a:r>
            <a:r>
              <a:rPr kumimoji="0" 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19400"/>
                </a:solidFill>
                <a:effectLst/>
                <a:uLnTx/>
                <a:uFillTx/>
                <a:latin typeface="+mn-lt"/>
              </a:rPr>
              <a:t>Methode zum Ziehen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 eines Elements;</a:t>
            </a:r>
            <a:b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</a:b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Element wird per Zufall ermittelt und aus privatem Feld entfernt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8" grpId="0" animBg="1"/>
      <p:bldP spid="35849" grpId="0" animBg="1"/>
      <p:bldP spid="35850" grpId="0" animBg="1"/>
      <p:bldP spid="3585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  <p:sp>
        <p:nvSpPr>
          <p:cNvPr id="100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Zusammenfassung Generics</a:t>
            </a:r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150019"/>
            <a:ext cx="9421812" cy="4733925"/>
          </a:xfrm>
        </p:spPr>
        <p:txBody>
          <a:bodyPr/>
          <a:lstStyle/>
          <a:p>
            <a:r>
              <a:rPr lang="de-DE" sz="1800" dirty="0" err="1"/>
              <a:t>Generics</a:t>
            </a:r>
            <a:r>
              <a:rPr lang="de-DE" sz="1800" dirty="0"/>
              <a:t> schaffen Typsicherheit und ersparen viele Cast-Operationen</a:t>
            </a:r>
          </a:p>
          <a:p>
            <a:r>
              <a:rPr lang="de-DE" sz="1800" dirty="0"/>
              <a:t>Durch </a:t>
            </a:r>
            <a:r>
              <a:rPr lang="de-DE" sz="1800" dirty="0" err="1"/>
              <a:t>Generics</a:t>
            </a:r>
            <a:r>
              <a:rPr lang="de-DE" sz="1800" dirty="0"/>
              <a:t> können einige Programmierfehler bereits zur </a:t>
            </a:r>
            <a:r>
              <a:rPr lang="de-DE" sz="1800" dirty="0" err="1"/>
              <a:t>Compile</a:t>
            </a:r>
            <a:r>
              <a:rPr lang="de-DE" sz="1800" dirty="0"/>
              <a:t>-Zeit erkannt werden, die sonst zum Programmabbruch </a:t>
            </a:r>
            <a:r>
              <a:rPr lang="de-DE" sz="1800" dirty="0" smtClean="0"/>
              <a:t>führen</a:t>
            </a:r>
          </a:p>
          <a:p>
            <a:pPr>
              <a:lnSpc>
                <a:spcPct val="90000"/>
              </a:lnSpc>
            </a:pPr>
            <a:r>
              <a:rPr lang="de-DE" sz="1800" dirty="0" smtClean="0"/>
              <a:t>Verallgemeinerung von Klassendefinitionen durch </a:t>
            </a:r>
            <a:r>
              <a:rPr lang="de-DE" sz="1800" dirty="0" err="1" smtClean="0"/>
              <a:t>Generics</a:t>
            </a:r>
            <a:r>
              <a:rPr lang="de-DE" sz="1800" dirty="0" smtClean="0"/>
              <a:t> ermöglicht die Wiederverwendung derselben Logik/Algorithmus für unterschiedliche Datentypen</a:t>
            </a:r>
          </a:p>
          <a:p>
            <a:r>
              <a:rPr lang="de-DE" sz="1800" dirty="0" smtClean="0"/>
              <a:t>Programme </a:t>
            </a:r>
            <a:r>
              <a:rPr lang="de-DE" sz="1800" dirty="0"/>
              <a:t>mit </a:t>
            </a:r>
            <a:r>
              <a:rPr lang="de-DE" sz="1800" dirty="0" err="1"/>
              <a:t>Generics</a:t>
            </a:r>
            <a:r>
              <a:rPr lang="de-DE" sz="1800" dirty="0"/>
              <a:t> sind oft schwieriger zu programmieren und </a:t>
            </a:r>
            <a:r>
              <a:rPr lang="de-DE" sz="1800" dirty="0" smtClean="0"/>
              <a:t>aber meist  lesbarer</a:t>
            </a:r>
            <a:endParaRPr lang="de-DE" sz="1800" dirty="0"/>
          </a:p>
          <a:p>
            <a:r>
              <a:rPr lang="de-DE" sz="1800" dirty="0"/>
              <a:t>Die fortgeschrittene Verwendung von Wildcards und </a:t>
            </a:r>
            <a:r>
              <a:rPr lang="de-DE" sz="1800" dirty="0" err="1"/>
              <a:t>Bounds</a:t>
            </a:r>
            <a:r>
              <a:rPr lang="de-DE" sz="1800" dirty="0"/>
              <a:t> erfordert sehr viel Übung</a:t>
            </a:r>
          </a:p>
          <a:p>
            <a:r>
              <a:rPr lang="de-DE" sz="1800" dirty="0"/>
              <a:t>Das Konzept für </a:t>
            </a:r>
            <a:r>
              <a:rPr lang="de-DE" sz="1800" dirty="0" err="1"/>
              <a:t>Generics</a:t>
            </a:r>
            <a:r>
              <a:rPr lang="de-DE" sz="1800" dirty="0"/>
              <a:t> wurde nachträglich in die Sprache Java integriert und hat Pro und Kontras</a:t>
            </a:r>
          </a:p>
          <a:p>
            <a:r>
              <a:rPr lang="de-DE" sz="1800" dirty="0"/>
              <a:t>Bei der Verwendung von Containerklassen des JDK werden heute häufig </a:t>
            </a:r>
            <a:r>
              <a:rPr lang="de-DE" sz="1800" dirty="0" err="1"/>
              <a:t>Generics</a:t>
            </a:r>
            <a:r>
              <a:rPr lang="de-DE" sz="1800" dirty="0"/>
              <a:t> zur Typsicherheit eingesetzt.</a:t>
            </a:r>
          </a:p>
          <a:p>
            <a:endParaRPr 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Zusammenfassung </a:t>
            </a:r>
            <a:r>
              <a:rPr lang="de-DE" b="1" dirty="0" err="1" smtClean="0"/>
              <a:t>Generics</a:t>
            </a:r>
            <a:r>
              <a:rPr lang="de-DE" b="1" dirty="0" smtClean="0"/>
              <a:t> – </a:t>
            </a:r>
            <a:r>
              <a:rPr lang="de-DE" b="1" dirty="0"/>
              <a:t>Vorsicht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de-DE" sz="2000" dirty="0"/>
              <a:t>„</a:t>
            </a:r>
            <a:r>
              <a:rPr lang="de-DE" sz="2000" dirty="0" err="1"/>
              <a:t>Generics</a:t>
            </a:r>
            <a:r>
              <a:rPr lang="de-DE" sz="2000" dirty="0"/>
              <a:t>“ erst ab </a:t>
            </a:r>
            <a:r>
              <a:rPr lang="de-DE" sz="2000" b="1" dirty="0">
                <a:solidFill>
                  <a:srgbClr val="F19400"/>
                </a:solidFill>
              </a:rPr>
              <a:t>JDK 1.5</a:t>
            </a:r>
            <a:br>
              <a:rPr lang="de-DE" sz="2000" b="1" dirty="0">
                <a:solidFill>
                  <a:srgbClr val="F19400"/>
                </a:solidFill>
              </a:rPr>
            </a:br>
            <a:endParaRPr lang="de-DE" sz="2000" b="1" dirty="0">
              <a:solidFill>
                <a:srgbClr val="F19400"/>
              </a:solidFill>
            </a:endParaRPr>
          </a:p>
          <a:p>
            <a:pPr>
              <a:lnSpc>
                <a:spcPct val="80000"/>
              </a:lnSpc>
            </a:pPr>
            <a:r>
              <a:rPr lang="de-DE" sz="2000" dirty="0"/>
              <a:t>Legacy Code</a:t>
            </a:r>
          </a:p>
          <a:p>
            <a:pPr lvl="1">
              <a:lnSpc>
                <a:spcPct val="80000"/>
              </a:lnSpc>
            </a:pPr>
            <a:r>
              <a:rPr lang="de-DE" sz="1800" dirty="0"/>
              <a:t>Übersetzter Code mit „</a:t>
            </a:r>
            <a:r>
              <a:rPr lang="de-DE" sz="1800" dirty="0" err="1"/>
              <a:t>Generics</a:t>
            </a:r>
            <a:r>
              <a:rPr lang="de-DE" sz="1800" dirty="0"/>
              <a:t>“ </a:t>
            </a:r>
            <a:r>
              <a:rPr lang="de-DE" sz="1800" b="1" dirty="0">
                <a:solidFill>
                  <a:srgbClr val="F19400"/>
                </a:solidFill>
              </a:rPr>
              <a:t>nicht</a:t>
            </a:r>
            <a:r>
              <a:rPr lang="de-DE" sz="1800" dirty="0"/>
              <a:t> auf </a:t>
            </a:r>
            <a:r>
              <a:rPr lang="de-DE" sz="1800" b="1" dirty="0">
                <a:solidFill>
                  <a:srgbClr val="F19400"/>
                </a:solidFill>
              </a:rPr>
              <a:t>VM &lt; 5.0</a:t>
            </a:r>
          </a:p>
          <a:p>
            <a:pPr lvl="1">
              <a:lnSpc>
                <a:spcPct val="80000"/>
              </a:lnSpc>
            </a:pPr>
            <a:r>
              <a:rPr lang="de-DE" sz="1800" b="1" dirty="0">
                <a:solidFill>
                  <a:srgbClr val="F19400"/>
                </a:solidFill>
              </a:rPr>
              <a:t>Typlöschung</a:t>
            </a:r>
            <a:r>
              <a:rPr lang="de-DE" sz="1800" dirty="0"/>
              <a:t>: zwar Interoperabilität, aber keine Typinformationen zur </a:t>
            </a:r>
            <a:r>
              <a:rPr lang="de-DE" sz="1800" dirty="0" smtClean="0"/>
              <a:t>Laufzeit</a:t>
            </a:r>
            <a:br>
              <a:rPr lang="de-DE" sz="1800" dirty="0" smtClean="0"/>
            </a:br>
            <a:endParaRPr lang="de-DE" sz="1800" dirty="0"/>
          </a:p>
          <a:p>
            <a:pPr lvl="2">
              <a:lnSpc>
                <a:spcPct val="80000"/>
              </a:lnSpc>
            </a:pPr>
            <a:r>
              <a:rPr lang="de-DE" sz="1600" dirty="0">
                <a:sym typeface="Wingdings" pitchFamily="2" charset="2"/>
              </a:rPr>
              <a:t>Fehler in falschem Legacy Code kaum zu lokalisieren</a:t>
            </a:r>
          </a:p>
          <a:p>
            <a:pPr lvl="2">
              <a:lnSpc>
                <a:spcPct val="80000"/>
              </a:lnSpc>
            </a:pPr>
            <a:r>
              <a:rPr lang="de-DE" sz="1600" dirty="0">
                <a:sym typeface="Wingdings" pitchFamily="2" charset="2"/>
              </a:rPr>
              <a:t>Debuggen mit „</a:t>
            </a:r>
            <a:r>
              <a:rPr lang="de-DE" sz="1600" dirty="0" err="1">
                <a:sym typeface="Wingdings" pitchFamily="2" charset="2"/>
              </a:rPr>
              <a:t>checked</a:t>
            </a:r>
            <a:r>
              <a:rPr lang="de-DE" sz="1600" dirty="0">
                <a:sym typeface="Wingdings" pitchFamily="2" charset="2"/>
              </a:rPr>
              <a:t> </a:t>
            </a:r>
            <a:r>
              <a:rPr lang="de-DE" sz="1600" dirty="0" err="1">
                <a:sym typeface="Wingdings" pitchFamily="2" charset="2"/>
              </a:rPr>
              <a:t>collection</a:t>
            </a:r>
            <a:r>
              <a:rPr lang="de-DE" sz="1600" dirty="0">
                <a:sym typeface="Wingdings" pitchFamily="2" charset="2"/>
              </a:rPr>
              <a:t> </a:t>
            </a:r>
            <a:r>
              <a:rPr lang="de-DE" sz="1600" dirty="0" err="1">
                <a:sym typeface="Wingdings" pitchFamily="2" charset="2"/>
              </a:rPr>
              <a:t>wrapper</a:t>
            </a:r>
            <a:r>
              <a:rPr lang="de-DE" sz="1600" dirty="0">
                <a:sym typeface="Wingdings" pitchFamily="2" charset="2"/>
              </a:rPr>
              <a:t>“ </a:t>
            </a:r>
            <a:r>
              <a:rPr lang="de-DE" sz="1600" dirty="0" err="1">
                <a:latin typeface="Courier New" pitchFamily="49" charset="0"/>
                <a:sym typeface="Wingdings" pitchFamily="2" charset="2"/>
              </a:rPr>
              <a:t>java.util.Collections</a:t>
            </a:r>
            <a:r>
              <a:rPr lang="de-DE" sz="1600" dirty="0">
                <a:latin typeface="Courier New" pitchFamily="49" charset="0"/>
                <a:sym typeface="Wingdings" pitchFamily="2" charset="2"/>
              </a:rPr>
              <a:t/>
            </a:r>
            <a:br>
              <a:rPr lang="de-DE" sz="1600" dirty="0">
                <a:latin typeface="Courier New" pitchFamily="49" charset="0"/>
                <a:sym typeface="Wingdings" pitchFamily="2" charset="2"/>
              </a:rPr>
            </a:br>
            <a:endParaRPr lang="de-DE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de-DE" sz="2000" dirty="0" smtClean="0"/>
              <a:t>„… </a:t>
            </a:r>
            <a:r>
              <a:rPr lang="de-DE" sz="2000" dirty="0"/>
              <a:t>dann geht es eben mit mehr Gewalt!“</a:t>
            </a:r>
          </a:p>
          <a:p>
            <a:pPr lvl="1">
              <a:lnSpc>
                <a:spcPct val="80000"/>
              </a:lnSpc>
            </a:pPr>
            <a:r>
              <a:rPr lang="de-DE" sz="1800" dirty="0"/>
              <a:t>Typsichere Programmierung kann man auch (wieder) zerstören</a:t>
            </a:r>
          </a:p>
          <a:p>
            <a:pPr lvl="2">
              <a:lnSpc>
                <a:spcPct val="80000"/>
              </a:lnSpc>
            </a:pPr>
            <a:r>
              <a:rPr lang="de-DE" sz="1600" dirty="0"/>
              <a:t>Verwendung von sog. </a:t>
            </a:r>
            <a:r>
              <a:rPr lang="de-DE" sz="1600" dirty="0" err="1"/>
              <a:t>Raw-Types</a:t>
            </a:r>
            <a:endParaRPr lang="de-DE" sz="1600" dirty="0"/>
          </a:p>
          <a:p>
            <a:pPr lvl="2">
              <a:lnSpc>
                <a:spcPct val="80000"/>
              </a:lnSpc>
            </a:pPr>
            <a:r>
              <a:rPr lang="de-DE" sz="1600" dirty="0"/>
              <a:t>„Kaputt </a:t>
            </a:r>
            <a:r>
              <a:rPr lang="de-DE" sz="1600" dirty="0" err="1"/>
              <a:t>Casten</a:t>
            </a:r>
            <a:r>
              <a:rPr lang="de-DE" sz="1600" dirty="0"/>
              <a:t>“</a:t>
            </a:r>
          </a:p>
          <a:p>
            <a:pPr lvl="2">
              <a:lnSpc>
                <a:spcPct val="80000"/>
              </a:lnSpc>
            </a:pPr>
            <a:r>
              <a:rPr lang="de-DE" sz="1600" dirty="0"/>
              <a:t>Compiler Warnungen ignorieren</a:t>
            </a:r>
          </a:p>
        </p:txBody>
      </p:sp>
      <p:pic>
        <p:nvPicPr>
          <p:cNvPr id="26628" name="Picture 4" descr="600px-achtung-schil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9109" y="188913"/>
            <a:ext cx="939006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5296424" y="4727668"/>
            <a:ext cx="3159839" cy="1153180"/>
          </a:xfrm>
          <a:prstGeom prst="foldedCorner">
            <a:avLst>
              <a:gd name="adj" fmla="val 12500"/>
            </a:avLst>
          </a:prstGeom>
          <a:solidFill>
            <a:srgbClr val="FFD79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ArrayList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&lt;Integer&gt;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al_i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=</a:t>
            </a: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ArrayList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&lt;Integer&gt;();</a:t>
            </a:r>
            <a:endParaRPr lang="de-DE" sz="1200" b="1" dirty="0">
              <a:solidFill>
                <a:srgbClr val="7F0055"/>
              </a:solidFill>
              <a:latin typeface="Courier New" pitchFamily="49" charset="0"/>
            </a:endParaRPr>
          </a:p>
          <a:p>
            <a:endParaRPr lang="de-DE" sz="12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ArrayList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al = (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ArrayList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al_i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de-DE" sz="1200" b="1" dirty="0">
              <a:solidFill>
                <a:srgbClr val="7F0055"/>
              </a:solidFill>
              <a:latin typeface="Courier New" pitchFamily="49" charset="0"/>
            </a:endParaRPr>
          </a:p>
          <a:p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al.add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e-DE" sz="1200" b="1" dirty="0">
                <a:solidFill>
                  <a:srgbClr val="2A00FF"/>
                </a:solidFill>
                <a:latin typeface="Courier New" pitchFamily="49" charset="0"/>
              </a:rPr>
              <a:t>"Kein Integer"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394932" y="829052"/>
            <a:ext cx="4554452" cy="540000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 sz="1200" b="1" dirty="0">
              <a:solidFill>
                <a:srgbClr val="7F0055"/>
              </a:solidFill>
              <a:latin typeface="Courier New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9" charset="0"/>
              </a:rPr>
              <a:t>UrneZahl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 {</a:t>
            </a:r>
            <a:endParaRPr lang="de-DE" sz="1200" dirty="0">
              <a:latin typeface="Courier New" pitchFamily="49" charset="0"/>
            </a:endParaRPr>
          </a:p>
          <a:p>
            <a:endParaRPr lang="de-DE" sz="1200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private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 Integer[] </a:t>
            </a:r>
            <a:r>
              <a:rPr lang="de-DE" sz="1200" dirty="0" err="1">
                <a:solidFill>
                  <a:srgbClr val="0000C0"/>
                </a:solidFill>
                <a:latin typeface="Courier New" pitchFamily="49" charset="0"/>
              </a:rPr>
              <a:t>urne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de-DE" sz="1200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private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dirty="0">
                <a:solidFill>
                  <a:srgbClr val="0000C0"/>
                </a:solidFill>
                <a:latin typeface="Courier New" pitchFamily="49" charset="0"/>
              </a:rPr>
              <a:t>anzahl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de-DE" sz="1200" dirty="0">
              <a:latin typeface="Courier New" pitchFamily="49" charset="0"/>
            </a:endParaRPr>
          </a:p>
          <a:p>
            <a:endParaRPr lang="de-DE" sz="1200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9" charset="0"/>
              </a:rPr>
              <a:t>UrneZahl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() {</a:t>
            </a:r>
            <a:endParaRPr lang="de-DE" sz="1200" dirty="0">
              <a:latin typeface="Courier New" pitchFamily="49" charset="0"/>
            </a:endParaRPr>
          </a:p>
          <a:p>
            <a:r>
              <a:rPr lang="de-DE" sz="1200" dirty="0">
                <a:solidFill>
                  <a:srgbClr val="0000C0"/>
                </a:solidFill>
                <a:latin typeface="Courier New" pitchFamily="49" charset="0"/>
              </a:rPr>
              <a:t>    </a:t>
            </a:r>
            <a:r>
              <a:rPr lang="de-DE" sz="1200" dirty="0" err="1">
                <a:solidFill>
                  <a:srgbClr val="0000C0"/>
                </a:solidFill>
                <a:latin typeface="Courier New" pitchFamily="49" charset="0"/>
              </a:rPr>
              <a:t>urne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 Integer[100];</a:t>
            </a:r>
            <a:endParaRPr lang="de-DE" sz="1200" dirty="0">
              <a:latin typeface="Courier New" pitchFamily="49" charset="0"/>
            </a:endParaRPr>
          </a:p>
          <a:p>
            <a:r>
              <a:rPr lang="de-DE" sz="1200" dirty="0">
                <a:solidFill>
                  <a:srgbClr val="0000C0"/>
                </a:solidFill>
                <a:latin typeface="Courier New" pitchFamily="49" charset="0"/>
              </a:rPr>
              <a:t>    anzahl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 = 0;</a:t>
            </a:r>
            <a:endParaRPr lang="de-DE" sz="1200" dirty="0">
              <a:latin typeface="Courier New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  }</a:t>
            </a:r>
            <a:endParaRPr lang="de-DE" sz="1200" dirty="0">
              <a:latin typeface="Courier New" pitchFamily="49" charset="0"/>
            </a:endParaRPr>
          </a:p>
          <a:p>
            <a:endParaRPr lang="de-DE" sz="1200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 reinlegen(Integer neu) {</a:t>
            </a:r>
            <a:endParaRPr lang="de-DE" sz="1200" dirty="0">
              <a:latin typeface="Courier New" pitchFamily="49" charset="0"/>
            </a:endParaRPr>
          </a:p>
          <a:p>
            <a:r>
              <a:rPr lang="de-DE" sz="1200" dirty="0">
                <a:solidFill>
                  <a:srgbClr val="0000C0"/>
                </a:solidFill>
                <a:latin typeface="Courier New" pitchFamily="49" charset="0"/>
              </a:rPr>
              <a:t>    </a:t>
            </a:r>
            <a:r>
              <a:rPr lang="de-DE" sz="1200" dirty="0" err="1">
                <a:solidFill>
                  <a:srgbClr val="0000C0"/>
                </a:solidFill>
                <a:latin typeface="Courier New" pitchFamily="49" charset="0"/>
              </a:rPr>
              <a:t>urne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de-DE" sz="1200" dirty="0">
                <a:solidFill>
                  <a:srgbClr val="0000C0"/>
                </a:solidFill>
                <a:latin typeface="Courier New" pitchFamily="49" charset="0"/>
              </a:rPr>
              <a:t>anzahl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++] = neu;</a:t>
            </a:r>
            <a:endParaRPr lang="de-DE" sz="1200" dirty="0">
              <a:latin typeface="Courier New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  }</a:t>
            </a:r>
            <a:endParaRPr lang="de-DE" sz="1200" dirty="0">
              <a:latin typeface="Courier New" pitchFamily="49" charset="0"/>
            </a:endParaRPr>
          </a:p>
          <a:p>
            <a:endParaRPr lang="de-DE" sz="1200" dirty="0">
              <a:latin typeface="Courier New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 Integer rausnehmen() {</a:t>
            </a:r>
            <a:endParaRPr lang="de-DE" sz="1200" dirty="0">
              <a:latin typeface="Courier New" pitchFamily="49" charset="0"/>
            </a:endParaRPr>
          </a:p>
          <a:p>
            <a:r>
              <a:rPr lang="de-DE" sz="1200" dirty="0">
                <a:solidFill>
                  <a:srgbClr val="0000C0"/>
                </a:solidFill>
                <a:latin typeface="Courier New" pitchFamily="49" charset="0"/>
              </a:rPr>
              <a:t>    anzahl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--;</a:t>
            </a:r>
            <a:endParaRPr lang="de-DE" sz="1200" dirty="0">
              <a:latin typeface="Courier New" pitchFamily="49" charset="0"/>
            </a:endParaRPr>
          </a:p>
          <a:p>
            <a:endParaRPr lang="de-DE" sz="1200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itchFamily="49" charset="0"/>
              </a:rPr>
              <a:t>ziehung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 =</a:t>
            </a:r>
          </a:p>
          <a:p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      (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de-DE" sz="1200" dirty="0" err="1" smtClean="0">
                <a:solidFill>
                  <a:srgbClr val="000000"/>
                </a:solidFill>
                <a:latin typeface="Courier New" pitchFamily="49" charset="0"/>
              </a:rPr>
              <a:t>Math.floor</a:t>
            </a:r>
            <a:r>
              <a:rPr lang="de-DE" sz="12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e-DE" sz="1200" dirty="0" err="1" smtClean="0">
                <a:solidFill>
                  <a:srgbClr val="0000C0"/>
                </a:solidFill>
                <a:latin typeface="Courier New" pitchFamily="49" charset="0"/>
              </a:rPr>
              <a:t>anzahl</a:t>
            </a:r>
            <a:r>
              <a:rPr lang="de-DE" sz="12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* </a:t>
            </a:r>
            <a:r>
              <a:rPr lang="de-DE" sz="1200" dirty="0" err="1">
                <a:solidFill>
                  <a:srgbClr val="000000"/>
                </a:solidFill>
                <a:latin typeface="Courier New" pitchFamily="49" charset="0"/>
              </a:rPr>
              <a:t>Math.</a:t>
            </a:r>
            <a:r>
              <a:rPr lang="de-DE" sz="1200" i="1" dirty="0" err="1">
                <a:solidFill>
                  <a:srgbClr val="000000"/>
                </a:solidFill>
                <a:latin typeface="Courier New" pitchFamily="49" charset="0"/>
              </a:rPr>
              <a:t>random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());</a:t>
            </a:r>
            <a:endParaRPr lang="de-DE" sz="1200" dirty="0">
              <a:latin typeface="Courier New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    Integer wert = </a:t>
            </a:r>
            <a:r>
              <a:rPr lang="de-DE" sz="1200" dirty="0" err="1">
                <a:solidFill>
                  <a:srgbClr val="0000C0"/>
                </a:solidFill>
                <a:latin typeface="Courier New" pitchFamily="49" charset="0"/>
              </a:rPr>
              <a:t>urne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de-DE" sz="1200" dirty="0" err="1">
                <a:solidFill>
                  <a:srgbClr val="000000"/>
                </a:solidFill>
                <a:latin typeface="Courier New" pitchFamily="49" charset="0"/>
              </a:rPr>
              <a:t>ziehung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];</a:t>
            </a:r>
            <a:endParaRPr lang="de-DE" sz="1200" dirty="0">
              <a:latin typeface="Courier New" pitchFamily="49" charset="0"/>
            </a:endParaRPr>
          </a:p>
          <a:p>
            <a:endParaRPr lang="de-DE" sz="1200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for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 i = </a:t>
            </a:r>
            <a:r>
              <a:rPr lang="de-DE" sz="1200" dirty="0" err="1">
                <a:solidFill>
                  <a:srgbClr val="000000"/>
                </a:solidFill>
                <a:latin typeface="Courier New" pitchFamily="49" charset="0"/>
              </a:rPr>
              <a:t>ziehung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; i &lt; </a:t>
            </a:r>
            <a:r>
              <a:rPr lang="de-DE" sz="1200" dirty="0" smtClean="0">
                <a:solidFill>
                  <a:srgbClr val="0000C0"/>
                </a:solidFill>
                <a:latin typeface="Courier New" pitchFamily="49" charset="0"/>
              </a:rPr>
              <a:t>anzahl-1</a:t>
            </a:r>
            <a:r>
              <a:rPr lang="de-DE" sz="1200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de-DE" sz="1200" dirty="0" smtClean="0">
                <a:solidFill>
                  <a:srgbClr val="000000"/>
                </a:solidFill>
                <a:latin typeface="Courier New" pitchFamily="49" charset="0"/>
              </a:rPr>
              <a:t>++)</a:t>
            </a:r>
          </a:p>
          <a:p>
            <a:r>
              <a:rPr lang="de-DE" sz="1200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de-DE" sz="1200" dirty="0" err="1" smtClean="0">
                <a:solidFill>
                  <a:srgbClr val="0000C0"/>
                </a:solidFill>
                <a:latin typeface="Courier New" pitchFamily="49" charset="0"/>
              </a:rPr>
              <a:t>urne</a:t>
            </a:r>
            <a:r>
              <a:rPr lang="de-DE" sz="1200" dirty="0" smtClean="0">
                <a:solidFill>
                  <a:srgbClr val="000000"/>
                </a:solidFill>
                <a:latin typeface="Courier New" pitchFamily="49" charset="0"/>
              </a:rPr>
              <a:t>[i] = </a:t>
            </a:r>
            <a:r>
              <a:rPr lang="de-DE" sz="1200" dirty="0" err="1" smtClean="0">
                <a:solidFill>
                  <a:srgbClr val="0000C0"/>
                </a:solidFill>
                <a:latin typeface="Courier New" pitchFamily="49" charset="0"/>
              </a:rPr>
              <a:t>urne</a:t>
            </a:r>
            <a:r>
              <a:rPr lang="de-DE" sz="1200" dirty="0" smtClean="0">
                <a:solidFill>
                  <a:srgbClr val="000000"/>
                </a:solidFill>
                <a:latin typeface="Courier New" pitchFamily="49" charset="0"/>
              </a:rPr>
              <a:t>[i+1];</a:t>
            </a:r>
            <a:endParaRPr lang="de-DE" sz="1200" dirty="0" smtClean="0">
              <a:latin typeface="Courier New" pitchFamily="49" charset="0"/>
            </a:endParaRPr>
          </a:p>
          <a:p>
            <a:endParaRPr lang="de-DE" sz="1200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 wert;</a:t>
            </a:r>
            <a:endParaRPr lang="de-DE" sz="1200" dirty="0">
              <a:latin typeface="Courier New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  }</a:t>
            </a:r>
            <a:endParaRPr lang="de-DE" sz="1200" dirty="0">
              <a:latin typeface="Courier New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5802666" y="799128"/>
            <a:ext cx="3147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dirty="0"/>
              <a:t>… und für Zeichenketten?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6919554" cy="769441"/>
          </a:xfrm>
        </p:spPr>
        <p:txBody>
          <a:bodyPr/>
          <a:lstStyle/>
          <a:p>
            <a:r>
              <a:rPr lang="de-DE" b="1" dirty="0"/>
              <a:t>Weiteres Beispiel – „Urne“ für Zeichenketten</a:t>
            </a: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5147999" y="829881"/>
            <a:ext cx="4410971" cy="536400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de-DE" sz="1000" b="1" dirty="0" smtClean="0">
                <a:solidFill>
                  <a:srgbClr val="7F0055"/>
                </a:solidFill>
                <a:latin typeface="Courier New" pitchFamily="49" charset="0"/>
              </a:rPr>
              <a:t/>
            </a:r>
            <a:br>
              <a:rPr lang="de-DE" sz="1000" b="1" dirty="0" smtClean="0">
                <a:solidFill>
                  <a:srgbClr val="7F0055"/>
                </a:solidFill>
                <a:latin typeface="Courier New" pitchFamily="49" charset="0"/>
              </a:rPr>
            </a:br>
            <a:r>
              <a:rPr lang="de-DE" sz="1000" b="1" dirty="0" smtClean="0">
                <a:solidFill>
                  <a:srgbClr val="7F0055"/>
                </a:solidFill>
                <a:latin typeface="Courier New" pitchFamily="49" charset="0"/>
              </a:rPr>
              <a:t/>
            </a:r>
            <a:br>
              <a:rPr lang="de-DE" sz="1000" b="1" dirty="0" smtClean="0">
                <a:solidFill>
                  <a:srgbClr val="7F0055"/>
                </a:solidFill>
                <a:latin typeface="Courier New" pitchFamily="49" charset="0"/>
              </a:rPr>
            </a:br>
            <a:endParaRPr lang="de-DE" sz="1000" b="1" dirty="0">
              <a:solidFill>
                <a:srgbClr val="7F0055"/>
              </a:solidFill>
              <a:latin typeface="Courier New" pitchFamily="49" charset="0"/>
            </a:endParaRPr>
          </a:p>
          <a:p>
            <a:r>
              <a:rPr lang="de-DE" sz="1200" b="1" dirty="0" err="1" smtClean="0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UrneZeichenkette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{</a:t>
            </a:r>
            <a:endParaRPr lang="de-DE" sz="1200" b="1" dirty="0">
              <a:latin typeface="Courier New" pitchFamily="49" charset="0"/>
            </a:endParaRPr>
          </a:p>
          <a:p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private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String[] </a:t>
            </a:r>
            <a:r>
              <a:rPr lang="de-DE" sz="1200" b="1" dirty="0" err="1">
                <a:solidFill>
                  <a:srgbClr val="0000C0"/>
                </a:solidFill>
                <a:latin typeface="Courier New" pitchFamily="49" charset="0"/>
              </a:rPr>
              <a:t>urne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private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0000C0"/>
                </a:solidFill>
                <a:latin typeface="Courier New" pitchFamily="49" charset="0"/>
              </a:rPr>
              <a:t>anzahl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de-DE" sz="1200" b="1" dirty="0">
              <a:latin typeface="Courier New" pitchFamily="49" charset="0"/>
            </a:endParaRPr>
          </a:p>
          <a:p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UrneZeichenkette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() {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C0"/>
                </a:solidFill>
                <a:latin typeface="Courier New" pitchFamily="49" charset="0"/>
              </a:rPr>
              <a:t>    </a:t>
            </a:r>
            <a:r>
              <a:rPr lang="de-DE" sz="1200" b="1" dirty="0" err="1">
                <a:solidFill>
                  <a:srgbClr val="0000C0"/>
                </a:solidFill>
                <a:latin typeface="Courier New" pitchFamily="49" charset="0"/>
              </a:rPr>
              <a:t>urne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String[100];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C0"/>
                </a:solidFill>
                <a:latin typeface="Courier New" pitchFamily="49" charset="0"/>
              </a:rPr>
              <a:t>    </a:t>
            </a:r>
            <a:r>
              <a:rPr lang="de-DE" sz="1200" b="1" dirty="0" err="1">
                <a:solidFill>
                  <a:srgbClr val="0000C0"/>
                </a:solidFill>
                <a:latin typeface="Courier New" pitchFamily="49" charset="0"/>
              </a:rPr>
              <a:t>anzahl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= 0;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  <a:endParaRPr lang="de-DE" sz="1200" b="1" dirty="0">
              <a:latin typeface="Courier New" pitchFamily="49" charset="0"/>
            </a:endParaRPr>
          </a:p>
          <a:p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reinlegen(String neu) {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C0"/>
                </a:solidFill>
                <a:latin typeface="Courier New" pitchFamily="49" charset="0"/>
              </a:rPr>
              <a:t>    </a:t>
            </a:r>
            <a:r>
              <a:rPr lang="de-DE" sz="1200" b="1" dirty="0" err="1">
                <a:solidFill>
                  <a:srgbClr val="0000C0"/>
                </a:solidFill>
                <a:latin typeface="Courier New" pitchFamily="49" charset="0"/>
              </a:rPr>
              <a:t>urne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de-DE" sz="1200" b="1" dirty="0" err="1">
                <a:solidFill>
                  <a:srgbClr val="0000C0"/>
                </a:solidFill>
                <a:latin typeface="Courier New" pitchFamily="49" charset="0"/>
              </a:rPr>
              <a:t>anzahl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++] = neu;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  <a:endParaRPr lang="de-DE" sz="1200" b="1" dirty="0">
              <a:latin typeface="Courier New" pitchFamily="49" charset="0"/>
            </a:endParaRPr>
          </a:p>
          <a:p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String rausnehmen() {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C0"/>
                </a:solidFill>
                <a:latin typeface="Courier New" pitchFamily="49" charset="0"/>
              </a:rPr>
              <a:t>    anzahl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--;</a:t>
            </a:r>
            <a:endParaRPr lang="de-DE" sz="1200" b="1" dirty="0">
              <a:latin typeface="Courier New" pitchFamily="49" charset="0"/>
            </a:endParaRPr>
          </a:p>
          <a:p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ziehung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=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     (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de-DE" sz="1200" b="1" dirty="0" err="1" smtClean="0">
                <a:solidFill>
                  <a:srgbClr val="000000"/>
                </a:solidFill>
                <a:latin typeface="Courier New" pitchFamily="49" charset="0"/>
              </a:rPr>
              <a:t>Math.floor</a:t>
            </a:r>
            <a:r>
              <a:rPr lang="de-DE" sz="12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e-DE" sz="1200" b="1" dirty="0" err="1" smtClean="0">
                <a:solidFill>
                  <a:srgbClr val="0000C0"/>
                </a:solidFill>
                <a:latin typeface="Courier New" pitchFamily="49" charset="0"/>
              </a:rPr>
              <a:t>anzahl</a:t>
            </a:r>
            <a:r>
              <a:rPr lang="de-DE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*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Math.</a:t>
            </a:r>
            <a:r>
              <a:rPr lang="de-DE" sz="1200" b="1" i="1" dirty="0" err="1">
                <a:solidFill>
                  <a:srgbClr val="000000"/>
                </a:solidFill>
                <a:latin typeface="Courier New" pitchFamily="49" charset="0"/>
              </a:rPr>
              <a:t>random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());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   String wert = </a:t>
            </a:r>
            <a:r>
              <a:rPr lang="de-DE" sz="1200" b="1" dirty="0" err="1">
                <a:solidFill>
                  <a:srgbClr val="0000C0"/>
                </a:solidFill>
                <a:latin typeface="Courier New" pitchFamily="49" charset="0"/>
              </a:rPr>
              <a:t>urne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ziehung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];</a:t>
            </a:r>
            <a:endParaRPr lang="de-DE" sz="1200" b="1" dirty="0">
              <a:latin typeface="Courier New" pitchFamily="49" charset="0"/>
            </a:endParaRPr>
          </a:p>
          <a:p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for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i =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ziehung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; i &lt; </a:t>
            </a:r>
            <a:r>
              <a:rPr lang="de-DE" sz="1200" b="1" dirty="0" smtClean="0">
                <a:solidFill>
                  <a:srgbClr val="0000C0"/>
                </a:solidFill>
                <a:latin typeface="Courier New" pitchFamily="49" charset="0"/>
              </a:rPr>
              <a:t>anzahl-1</a:t>
            </a:r>
            <a:r>
              <a:rPr lang="de-DE" sz="1200" b="1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i++)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C0"/>
                </a:solidFill>
                <a:latin typeface="Courier New" pitchFamily="49" charset="0"/>
              </a:rPr>
              <a:t>      </a:t>
            </a:r>
            <a:r>
              <a:rPr lang="de-DE" sz="1200" b="1" dirty="0" err="1">
                <a:solidFill>
                  <a:srgbClr val="0000C0"/>
                </a:solidFill>
                <a:latin typeface="Courier New" pitchFamily="49" charset="0"/>
              </a:rPr>
              <a:t>urne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[i] = </a:t>
            </a:r>
            <a:r>
              <a:rPr lang="de-DE" sz="1200" b="1" dirty="0" err="1">
                <a:solidFill>
                  <a:srgbClr val="0000C0"/>
                </a:solidFill>
                <a:latin typeface="Courier New" pitchFamily="49" charset="0"/>
              </a:rPr>
              <a:t>urne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[i+1];</a:t>
            </a:r>
            <a:endParaRPr lang="de-DE" sz="1200" b="1" dirty="0">
              <a:latin typeface="Courier New" pitchFamily="49" charset="0"/>
            </a:endParaRPr>
          </a:p>
          <a:p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wert;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1396854" y="1223481"/>
            <a:ext cx="650819" cy="18466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DE" sz="1200" dirty="0">
                <a:latin typeface="Courier New" pitchFamily="49" charset="0"/>
              </a:rPr>
              <a:t>Integer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1851284" y="1949614"/>
            <a:ext cx="650819" cy="18466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DE" sz="1200" dirty="0">
                <a:latin typeface="Courier New" pitchFamily="49" charset="0"/>
              </a:rPr>
              <a:t>Integer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2682538" y="2687348"/>
            <a:ext cx="650819" cy="18466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DE" sz="1200" dirty="0">
                <a:latin typeface="Courier New" pitchFamily="49" charset="0"/>
              </a:rPr>
              <a:t>Integer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1306581" y="3419548"/>
            <a:ext cx="650819" cy="18466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DE" sz="1200" dirty="0">
                <a:latin typeface="Courier New" pitchFamily="49" charset="0"/>
              </a:rPr>
              <a:t>Integer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808607" y="4343847"/>
            <a:ext cx="695387" cy="18466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200" dirty="0">
                <a:latin typeface="Courier New" pitchFamily="49" charset="0"/>
              </a:rPr>
              <a:t>Integer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6613417" y="2001536"/>
            <a:ext cx="557845" cy="18466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DE" sz="1200" dirty="0">
                <a:latin typeface="Courier New" pitchFamily="49" charset="0"/>
              </a:rPr>
              <a:t>String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7453582" y="2736744"/>
            <a:ext cx="557845" cy="18466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DE" sz="1200" dirty="0">
                <a:latin typeface="Courier New" pitchFamily="49" charset="0"/>
              </a:rPr>
              <a:t>String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6055572" y="3472970"/>
            <a:ext cx="557845" cy="18466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DE" sz="1200" dirty="0">
                <a:latin typeface="Courier New" pitchFamily="49" charset="0"/>
              </a:rPr>
              <a:t>String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6162361" y="1257428"/>
            <a:ext cx="557845" cy="18466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DE" sz="1200" dirty="0">
                <a:latin typeface="Courier New" pitchFamily="49" charset="0"/>
              </a:rPr>
              <a:t>String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5605423" y="4570929"/>
            <a:ext cx="557845" cy="18466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DE" sz="1200" dirty="0">
                <a:latin typeface="Courier New" pitchFamily="49" charset="0"/>
              </a:rPr>
              <a:t>String</a:t>
            </a:r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 animBg="1"/>
      <p:bldP spid="23562" grpId="0" animBg="1"/>
      <p:bldP spid="23563" grpId="0" animBg="1"/>
      <p:bldP spid="23564" grpId="0" animBg="1"/>
      <p:bldP spid="23565" grpId="0" animBg="1"/>
      <p:bldP spid="23566" grpId="0" animBg="1"/>
      <p:bldP spid="23567" grpId="0" animBg="1"/>
      <p:bldP spid="23568" grpId="0" animBg="1"/>
      <p:bldP spid="23569" grpId="0" animBg="1"/>
      <p:bldP spid="23570" grpId="0" animBg="1"/>
      <p:bldP spid="235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7995663" cy="769441"/>
          </a:xfrm>
        </p:spPr>
        <p:txBody>
          <a:bodyPr/>
          <a:lstStyle/>
          <a:p>
            <a:r>
              <a:rPr lang="de-DE" altLang="de-DE" b="1" dirty="0"/>
              <a:t>Problem: Eine Klasse für unterschiedliche Datentypen…</a:t>
            </a:r>
            <a:endParaRPr lang="de-DE" b="1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949494"/>
            <a:ext cx="9421812" cy="4733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1800" dirty="0"/>
              <a:t>… aber dieselbe Logik der Operationen?</a:t>
            </a:r>
            <a:br>
              <a:rPr lang="de-DE" sz="1800" dirty="0"/>
            </a:br>
            <a:r>
              <a:rPr lang="de-DE" sz="1800" dirty="0"/>
              <a:t>(</a:t>
            </a:r>
            <a:r>
              <a:rPr lang="de-DE" sz="1800" dirty="0">
                <a:latin typeface="Courier New" pitchFamily="49" charset="0"/>
              </a:rPr>
              <a:t>reinlegen</a:t>
            </a:r>
            <a:r>
              <a:rPr lang="de-DE" sz="1800" dirty="0"/>
              <a:t>, </a:t>
            </a:r>
            <a:r>
              <a:rPr lang="de-DE" sz="1800" dirty="0" smtClean="0">
                <a:latin typeface="Courier New" pitchFamily="49" charset="0"/>
              </a:rPr>
              <a:t>rausnehmen</a:t>
            </a:r>
            <a:r>
              <a:rPr lang="de-DE" sz="18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de-DE" sz="1800" dirty="0" smtClean="0"/>
              <a:t>Eine </a:t>
            </a:r>
            <a:r>
              <a:rPr lang="de-DE" sz="1800" dirty="0"/>
              <a:t>Möglichkeit: Urne für </a:t>
            </a:r>
            <a:r>
              <a:rPr lang="de-DE" sz="1800" b="1" dirty="0" err="1">
                <a:latin typeface="Courier New" pitchFamily="49" charset="0"/>
              </a:rPr>
              <a:t>Object</a:t>
            </a:r>
            <a:r>
              <a:rPr lang="de-DE" sz="1800" dirty="0"/>
              <a:t> Elemente  </a:t>
            </a:r>
            <a:br>
              <a:rPr lang="de-DE" sz="1800" dirty="0"/>
            </a:b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/>
              <a:t/>
            </a:r>
            <a:br>
              <a:rPr lang="de-DE" sz="1800" dirty="0"/>
            </a:br>
            <a:endParaRPr lang="de-DE" sz="1800" dirty="0"/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>
            <a:off x="3160977" y="2095426"/>
            <a:ext cx="3624710" cy="4224992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 sz="1200" b="1" dirty="0">
              <a:solidFill>
                <a:srgbClr val="7F0055"/>
              </a:solidFill>
              <a:latin typeface="Courier New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UrneObject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{</a:t>
            </a:r>
            <a:endParaRPr lang="de-DE" sz="1200" b="1" dirty="0">
              <a:latin typeface="Courier New" pitchFamily="49" charset="0"/>
            </a:endParaRPr>
          </a:p>
          <a:p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private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Object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[] </a:t>
            </a:r>
            <a:r>
              <a:rPr lang="de-DE" sz="1200" b="1" dirty="0" err="1">
                <a:solidFill>
                  <a:srgbClr val="0000C0"/>
                </a:solidFill>
                <a:latin typeface="Courier New" pitchFamily="49" charset="0"/>
              </a:rPr>
              <a:t>urne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private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>
                <a:solidFill>
                  <a:srgbClr val="0000C0"/>
                </a:solidFill>
                <a:latin typeface="Courier New" pitchFamily="49" charset="0"/>
              </a:rPr>
              <a:t>anzahl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de-DE" sz="1200" b="1" dirty="0">
              <a:latin typeface="Courier New" pitchFamily="49" charset="0"/>
            </a:endParaRPr>
          </a:p>
          <a:p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UrneZahl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() {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C0"/>
                </a:solidFill>
                <a:latin typeface="Courier New" pitchFamily="49" charset="0"/>
              </a:rPr>
              <a:t>    </a:t>
            </a:r>
            <a:r>
              <a:rPr lang="de-DE" sz="1200" b="1" dirty="0" err="1">
                <a:solidFill>
                  <a:srgbClr val="0000C0"/>
                </a:solidFill>
                <a:latin typeface="Courier New" pitchFamily="49" charset="0"/>
              </a:rPr>
              <a:t>urne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Object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[100];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C0"/>
                </a:solidFill>
                <a:latin typeface="Courier New" pitchFamily="49" charset="0"/>
              </a:rPr>
              <a:t>    anzahl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= 0;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  <a:endParaRPr lang="de-DE" sz="1200" b="1" dirty="0">
              <a:latin typeface="Courier New" pitchFamily="49" charset="0"/>
            </a:endParaRPr>
          </a:p>
          <a:p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reinlegen(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Object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neu) {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C0"/>
                </a:solidFill>
                <a:latin typeface="Courier New" pitchFamily="49" charset="0"/>
              </a:rPr>
              <a:t>    </a:t>
            </a:r>
            <a:r>
              <a:rPr lang="de-DE" sz="1200" b="1" dirty="0" err="1">
                <a:solidFill>
                  <a:srgbClr val="0000C0"/>
                </a:solidFill>
                <a:latin typeface="Courier New" pitchFamily="49" charset="0"/>
              </a:rPr>
              <a:t>urne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de-DE" sz="1200" b="1" dirty="0">
                <a:solidFill>
                  <a:srgbClr val="0000C0"/>
                </a:solidFill>
                <a:latin typeface="Courier New" pitchFamily="49" charset="0"/>
              </a:rPr>
              <a:t>anzahl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++] = neu;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  <a:endParaRPr lang="de-DE" sz="1200" b="1" dirty="0">
              <a:latin typeface="Courier New" pitchFamily="49" charset="0"/>
            </a:endParaRPr>
          </a:p>
          <a:p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Object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rausnehmen() {</a:t>
            </a:r>
          </a:p>
          <a:p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    ...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4165294" y="2689727"/>
            <a:ext cx="557845" cy="18466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DE" sz="1200" b="1" dirty="0" err="1">
                <a:latin typeface="Courier New" pitchFamily="49" charset="0"/>
              </a:rPr>
              <a:t>Object</a:t>
            </a:r>
            <a:endParaRPr lang="de-DE" sz="1200" b="1" dirty="0">
              <a:latin typeface="Courier New" pitchFamily="49" charset="0"/>
            </a:endParaRP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4622828" y="3435685"/>
            <a:ext cx="585251" cy="18466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200" b="1" dirty="0" err="1">
                <a:latin typeface="Courier New" pitchFamily="49" charset="0"/>
              </a:rPr>
              <a:t>Object</a:t>
            </a:r>
            <a:endParaRPr lang="de-DE" sz="1200" b="1" dirty="0">
              <a:latin typeface="Courier New" pitchFamily="49" charset="0"/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5457353" y="4172035"/>
            <a:ext cx="557845" cy="18466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DE" sz="1200" b="1" dirty="0" err="1">
                <a:latin typeface="Courier New" pitchFamily="49" charset="0"/>
              </a:rPr>
              <a:t>Object</a:t>
            </a:r>
            <a:endParaRPr lang="de-DE" sz="1200" b="1" dirty="0">
              <a:latin typeface="Courier New" pitchFamily="49" charset="0"/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4064983" y="4903537"/>
            <a:ext cx="557845" cy="18466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DE" sz="1200" b="1" dirty="0" err="1">
                <a:latin typeface="Courier New" pitchFamily="49" charset="0"/>
              </a:rPr>
              <a:t>Object</a:t>
            </a:r>
            <a:endParaRPr lang="de-DE" sz="1200" b="1" dirty="0">
              <a:latin typeface="Courier New" pitchFamily="49" charset="0"/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 animBg="1"/>
      <p:bldP spid="43017" grpId="0" animBg="1"/>
      <p:bldP spid="43018" grpId="0" animBg="1"/>
      <p:bldP spid="43019" grpId="0" animBg="1"/>
      <p:bldP spid="430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7081263" cy="769441"/>
          </a:xfrm>
        </p:spPr>
        <p:txBody>
          <a:bodyPr/>
          <a:lstStyle/>
          <a:p>
            <a:r>
              <a:rPr lang="de-DE" altLang="de-DE" b="1" dirty="0" smtClean="0"/>
              <a:t>Erster Versuch: Urne </a:t>
            </a:r>
            <a:r>
              <a:rPr lang="de-DE" altLang="de-DE" b="1" dirty="0"/>
              <a:t>für </a:t>
            </a:r>
            <a:r>
              <a:rPr lang="de-DE" altLang="de-DE" b="1" dirty="0" err="1"/>
              <a:t>Object</a:t>
            </a:r>
            <a:r>
              <a:rPr lang="de-DE" altLang="de-DE" b="1" dirty="0"/>
              <a:t>-Elemente</a:t>
            </a:r>
            <a:endParaRPr lang="de-DE" b="1" dirty="0"/>
          </a:p>
        </p:txBody>
      </p:sp>
      <p:sp>
        <p:nvSpPr>
          <p:cNvPr id="45061" name="AutoShape 5"/>
          <p:cNvSpPr>
            <a:spLocks noChangeArrowheads="1"/>
          </p:cNvSpPr>
          <p:nvPr/>
        </p:nvSpPr>
        <p:spPr bwMode="auto">
          <a:xfrm>
            <a:off x="295198" y="945026"/>
            <a:ext cx="4766085" cy="3774043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de-DE" sz="1000" b="1" dirty="0">
              <a:solidFill>
                <a:srgbClr val="7F0055"/>
              </a:solidFill>
              <a:latin typeface="Courier New" pitchFamily="49" charset="0"/>
            </a:endParaRPr>
          </a:p>
          <a:p>
            <a:r>
              <a:rPr lang="de-DE" sz="10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000" b="1" dirty="0" err="1">
                <a:solidFill>
                  <a:srgbClr val="7F0055"/>
                </a:solidFill>
                <a:latin typeface="Courier New" pitchFamily="49" charset="0"/>
              </a:rPr>
              <a:t>static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000" b="1" dirty="0" err="1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000" b="1" dirty="0" err="1">
                <a:solidFill>
                  <a:srgbClr val="000000"/>
                </a:solidFill>
                <a:latin typeface="Courier New" pitchFamily="49" charset="0"/>
              </a:rPr>
              <a:t>main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(String[] </a:t>
            </a:r>
            <a:r>
              <a:rPr lang="de-DE" sz="1000" b="1" dirty="0" err="1">
                <a:solidFill>
                  <a:srgbClr val="000000"/>
                </a:solidFill>
                <a:latin typeface="Courier New" pitchFamily="49" charset="0"/>
              </a:rPr>
              <a:t>args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) {</a:t>
            </a:r>
            <a:endParaRPr lang="de-DE" sz="1000" b="1" dirty="0">
              <a:latin typeface="Courier New" pitchFamily="49" charset="0"/>
            </a:endParaRPr>
          </a:p>
          <a:p>
            <a:endParaRPr lang="de-DE" sz="1000" b="1" dirty="0">
              <a:latin typeface="Courier New" pitchFamily="49" charset="0"/>
            </a:endParaRPr>
          </a:p>
          <a:p>
            <a:r>
              <a:rPr lang="de-DE" sz="1000" b="1" dirty="0">
                <a:solidFill>
                  <a:srgbClr val="3F7F5F"/>
                </a:solidFill>
                <a:latin typeface="Courier New" pitchFamily="49" charset="0"/>
              </a:rPr>
              <a:t>  // Ziehung der Lottozahlen</a:t>
            </a:r>
            <a:endParaRPr lang="de-DE" sz="1000" b="1" dirty="0">
              <a:latin typeface="Courier New" pitchFamily="49" charset="0"/>
            </a:endParaRPr>
          </a:p>
          <a:p>
            <a:r>
              <a:rPr lang="de-DE" sz="1000" b="1" dirty="0">
                <a:solidFill>
                  <a:srgbClr val="3F7F5F"/>
                </a:solidFill>
                <a:latin typeface="Courier New" pitchFamily="49" charset="0"/>
              </a:rPr>
              <a:t>  //</a:t>
            </a:r>
            <a:endParaRPr lang="de-DE" sz="1000" b="1" dirty="0">
              <a:latin typeface="Courier New" pitchFamily="49" charset="0"/>
            </a:endParaRPr>
          </a:p>
          <a:p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e-DE" sz="1000" b="1" dirty="0" err="1">
                <a:solidFill>
                  <a:srgbClr val="000000"/>
                </a:solidFill>
                <a:latin typeface="Courier New" pitchFamily="49" charset="0"/>
              </a:rPr>
              <a:t>UrneObject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000" b="1" dirty="0" err="1">
                <a:solidFill>
                  <a:srgbClr val="000000"/>
                </a:solidFill>
                <a:latin typeface="Courier New" pitchFamily="49" charset="0"/>
              </a:rPr>
              <a:t>urneLotto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de-DE" sz="10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000" b="1" dirty="0" err="1">
                <a:solidFill>
                  <a:srgbClr val="000000"/>
                </a:solidFill>
                <a:latin typeface="Courier New" pitchFamily="49" charset="0"/>
              </a:rPr>
              <a:t>UrneObject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();</a:t>
            </a:r>
            <a:endParaRPr lang="de-DE" sz="1000" b="1" dirty="0">
              <a:latin typeface="Courier New" pitchFamily="49" charset="0"/>
            </a:endParaRPr>
          </a:p>
          <a:p>
            <a:endParaRPr lang="de-DE" sz="1000" b="1" dirty="0">
              <a:latin typeface="Courier New" pitchFamily="49" charset="0"/>
            </a:endParaRPr>
          </a:p>
          <a:p>
            <a:r>
              <a:rPr lang="de-DE" sz="1000" b="1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de-DE" sz="1000" b="1" dirty="0" err="1">
                <a:solidFill>
                  <a:srgbClr val="7F0055"/>
                </a:solidFill>
                <a:latin typeface="Courier New" pitchFamily="49" charset="0"/>
              </a:rPr>
              <a:t>for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e-DE" sz="10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i = 1; i &lt; 50; i++)</a:t>
            </a:r>
            <a:endParaRPr lang="de-DE" sz="1000" b="1" dirty="0">
              <a:latin typeface="Courier New" pitchFamily="49" charset="0"/>
            </a:endParaRPr>
          </a:p>
          <a:p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de-DE" sz="1000" b="1" dirty="0" err="1">
                <a:solidFill>
                  <a:srgbClr val="000000"/>
                </a:solidFill>
                <a:latin typeface="Courier New" pitchFamily="49" charset="0"/>
              </a:rPr>
              <a:t>urneLotto.reinlegen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(i);</a:t>
            </a:r>
            <a:endParaRPr lang="de-DE" sz="1000" b="1" dirty="0">
              <a:latin typeface="Courier New" pitchFamily="49" charset="0"/>
            </a:endParaRPr>
          </a:p>
          <a:p>
            <a:endParaRPr lang="de-DE" sz="1000" b="1" dirty="0">
              <a:latin typeface="Courier New" pitchFamily="49" charset="0"/>
            </a:endParaRPr>
          </a:p>
          <a:p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 Integer[] </a:t>
            </a:r>
            <a:r>
              <a:rPr lang="de-DE" sz="1000" b="1" dirty="0" err="1">
                <a:solidFill>
                  <a:srgbClr val="000000"/>
                </a:solidFill>
                <a:latin typeface="Courier New" pitchFamily="49" charset="0"/>
              </a:rPr>
              <a:t>glueckszahl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de-DE" sz="10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Integer[6];</a:t>
            </a:r>
            <a:endParaRPr lang="de-DE" sz="1000" b="1" dirty="0">
              <a:latin typeface="Courier New" pitchFamily="49" charset="0"/>
            </a:endParaRPr>
          </a:p>
          <a:p>
            <a:endParaRPr lang="de-DE" sz="1000" b="1" dirty="0">
              <a:latin typeface="Courier New" pitchFamily="49" charset="0"/>
            </a:endParaRPr>
          </a:p>
          <a:p>
            <a:r>
              <a:rPr lang="de-DE" sz="1000" b="1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de-DE" sz="1000" b="1" dirty="0" err="1">
                <a:solidFill>
                  <a:srgbClr val="7F0055"/>
                </a:solidFill>
                <a:latin typeface="Courier New" pitchFamily="49" charset="0"/>
              </a:rPr>
              <a:t>for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e-DE" sz="10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i = 0; i &lt; 6; i++)</a:t>
            </a:r>
            <a:endParaRPr lang="de-DE" sz="1000" b="1" dirty="0">
              <a:latin typeface="Courier New" pitchFamily="49" charset="0"/>
            </a:endParaRPr>
          </a:p>
          <a:p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de-DE" sz="1000" b="1" dirty="0" err="1">
                <a:solidFill>
                  <a:srgbClr val="000000"/>
                </a:solidFill>
                <a:latin typeface="Courier New" pitchFamily="49" charset="0"/>
              </a:rPr>
              <a:t>glueckszahl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[i] = (Integer) </a:t>
            </a:r>
            <a:r>
              <a:rPr lang="de-DE" sz="1000" b="1" dirty="0" err="1">
                <a:solidFill>
                  <a:srgbClr val="000000"/>
                </a:solidFill>
                <a:latin typeface="Courier New" pitchFamily="49" charset="0"/>
              </a:rPr>
              <a:t>urneLotto.rausnehmen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();</a:t>
            </a:r>
            <a:endParaRPr lang="de-DE" sz="1000" b="1" dirty="0">
              <a:latin typeface="Courier New" pitchFamily="49" charset="0"/>
            </a:endParaRPr>
          </a:p>
          <a:p>
            <a:endParaRPr lang="de-DE" sz="1000" b="1" dirty="0">
              <a:latin typeface="Courier New" pitchFamily="49" charset="0"/>
            </a:endParaRPr>
          </a:p>
          <a:p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e-DE" sz="1000" b="1" dirty="0" err="1">
                <a:solidFill>
                  <a:srgbClr val="000000"/>
                </a:solidFill>
                <a:latin typeface="Courier New" pitchFamily="49" charset="0"/>
              </a:rPr>
              <a:t>java.util.Arrays.</a:t>
            </a:r>
            <a:r>
              <a:rPr lang="de-DE" sz="1000" b="1" i="1" dirty="0" err="1">
                <a:solidFill>
                  <a:srgbClr val="000000"/>
                </a:solidFill>
                <a:latin typeface="Courier New" pitchFamily="49" charset="0"/>
              </a:rPr>
              <a:t>sort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e-DE" sz="1000" b="1" dirty="0" err="1">
                <a:solidFill>
                  <a:srgbClr val="000000"/>
                </a:solidFill>
                <a:latin typeface="Courier New" pitchFamily="49" charset="0"/>
              </a:rPr>
              <a:t>glueckszahl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de-DE" sz="1000" b="1" dirty="0">
              <a:latin typeface="Courier New" pitchFamily="49" charset="0"/>
            </a:endParaRPr>
          </a:p>
          <a:p>
            <a:endParaRPr lang="de-DE" sz="1000" b="1" dirty="0">
              <a:latin typeface="Courier New" pitchFamily="49" charset="0"/>
            </a:endParaRPr>
          </a:p>
          <a:p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e-DE" sz="1000" b="1" dirty="0" err="1">
                <a:solidFill>
                  <a:srgbClr val="000000"/>
                </a:solidFill>
                <a:latin typeface="Courier New" pitchFamily="49" charset="0"/>
              </a:rPr>
              <a:t>System.</a:t>
            </a:r>
            <a:r>
              <a:rPr lang="de-DE" sz="1000" b="1" i="1" dirty="0" err="1">
                <a:solidFill>
                  <a:srgbClr val="0000C0"/>
                </a:solidFill>
                <a:latin typeface="Courier New" pitchFamily="49" charset="0"/>
              </a:rPr>
              <a:t>out</a:t>
            </a:r>
            <a:r>
              <a:rPr lang="de-DE" sz="1000" b="1" dirty="0" err="1">
                <a:solidFill>
                  <a:srgbClr val="000000"/>
                </a:solidFill>
                <a:latin typeface="Courier New" pitchFamily="49" charset="0"/>
              </a:rPr>
              <a:t>.println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e-DE" sz="1000" b="1" dirty="0">
                <a:solidFill>
                  <a:srgbClr val="2A00FF"/>
                </a:solidFill>
                <a:latin typeface="Courier New" pitchFamily="49" charset="0"/>
              </a:rPr>
              <a:t>"\</a:t>
            </a:r>
            <a:r>
              <a:rPr lang="de-DE" sz="1000" b="1" dirty="0" err="1">
                <a:solidFill>
                  <a:srgbClr val="2A00FF"/>
                </a:solidFill>
                <a:latin typeface="Courier New" pitchFamily="49" charset="0"/>
              </a:rPr>
              <a:t>nDie</a:t>
            </a:r>
            <a:r>
              <a:rPr lang="de-DE" sz="1000" b="1" dirty="0">
                <a:solidFill>
                  <a:srgbClr val="2A00FF"/>
                </a:solidFill>
                <a:latin typeface="Courier New" pitchFamily="49" charset="0"/>
              </a:rPr>
              <a:t> Lottozahlen:"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de-DE" sz="1000" b="1" dirty="0">
              <a:latin typeface="Courier New" pitchFamily="49" charset="0"/>
            </a:endParaRPr>
          </a:p>
          <a:p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e-DE" sz="1000" b="1" dirty="0" err="1">
                <a:solidFill>
                  <a:srgbClr val="000000"/>
                </a:solidFill>
                <a:latin typeface="Courier New" pitchFamily="49" charset="0"/>
              </a:rPr>
              <a:t>System.</a:t>
            </a:r>
            <a:r>
              <a:rPr lang="de-DE" sz="1000" b="1" i="1" dirty="0" err="1">
                <a:solidFill>
                  <a:srgbClr val="0000C0"/>
                </a:solidFill>
                <a:latin typeface="Courier New" pitchFamily="49" charset="0"/>
              </a:rPr>
              <a:t>out</a:t>
            </a:r>
            <a:r>
              <a:rPr lang="de-DE" sz="1000" b="1" dirty="0" err="1">
                <a:solidFill>
                  <a:srgbClr val="000000"/>
                </a:solidFill>
                <a:latin typeface="Courier New" pitchFamily="49" charset="0"/>
              </a:rPr>
              <a:t>.println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</a:p>
          <a:p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de-DE" sz="1000" b="1" dirty="0" err="1">
                <a:solidFill>
                  <a:srgbClr val="000000"/>
                </a:solidFill>
                <a:latin typeface="Courier New" pitchFamily="49" charset="0"/>
              </a:rPr>
              <a:t>java.util.Arrays.</a:t>
            </a:r>
            <a:r>
              <a:rPr lang="de-DE" sz="1000" b="1" i="1" dirty="0" err="1">
                <a:solidFill>
                  <a:srgbClr val="000000"/>
                </a:solidFill>
                <a:latin typeface="Courier New" pitchFamily="49" charset="0"/>
              </a:rPr>
              <a:t>toString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e-DE" sz="1000" b="1" dirty="0" err="1">
                <a:solidFill>
                  <a:srgbClr val="000000"/>
                </a:solidFill>
                <a:latin typeface="Courier New" pitchFamily="49" charset="0"/>
              </a:rPr>
              <a:t>glueckszahl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));</a:t>
            </a:r>
          </a:p>
          <a:p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5066" name="AutoShape 10"/>
          <p:cNvSpPr>
            <a:spLocks noChangeArrowheads="1"/>
          </p:cNvSpPr>
          <p:nvPr/>
        </p:nvSpPr>
        <p:spPr bwMode="auto">
          <a:xfrm>
            <a:off x="4784461" y="1374116"/>
            <a:ext cx="4647426" cy="3948767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 sz="1000" b="1" dirty="0">
              <a:solidFill>
                <a:srgbClr val="7F0055"/>
              </a:solidFill>
              <a:latin typeface="Courier New" pitchFamily="49" charset="0"/>
            </a:endParaRPr>
          </a:p>
          <a:p>
            <a:r>
              <a:rPr lang="de-DE" sz="10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000" b="1" dirty="0" err="1">
                <a:solidFill>
                  <a:srgbClr val="7F0055"/>
                </a:solidFill>
                <a:latin typeface="Courier New" pitchFamily="49" charset="0"/>
              </a:rPr>
              <a:t>static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000" b="1" dirty="0" err="1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000" b="1" dirty="0" err="1">
                <a:solidFill>
                  <a:srgbClr val="000000"/>
                </a:solidFill>
                <a:latin typeface="Courier New" pitchFamily="49" charset="0"/>
              </a:rPr>
              <a:t>main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(String[] </a:t>
            </a:r>
            <a:r>
              <a:rPr lang="de-DE" sz="1000" b="1" dirty="0" err="1">
                <a:solidFill>
                  <a:srgbClr val="000000"/>
                </a:solidFill>
                <a:latin typeface="Courier New" pitchFamily="49" charset="0"/>
              </a:rPr>
              <a:t>args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) {</a:t>
            </a:r>
            <a:endParaRPr lang="de-DE" sz="1000" b="1" dirty="0">
              <a:latin typeface="Courier New" pitchFamily="49" charset="0"/>
            </a:endParaRPr>
          </a:p>
          <a:p>
            <a:endParaRPr lang="de-DE" sz="1000" b="1" dirty="0">
              <a:latin typeface="Courier New" pitchFamily="49" charset="0"/>
            </a:endParaRPr>
          </a:p>
          <a:p>
            <a:r>
              <a:rPr lang="de-DE" sz="1000" b="1" dirty="0">
                <a:solidFill>
                  <a:srgbClr val="3F7F5F"/>
                </a:solidFill>
                <a:latin typeface="Courier New" pitchFamily="49" charset="0"/>
              </a:rPr>
              <a:t>  // DFB Pokal Auslosung</a:t>
            </a:r>
            <a:endParaRPr lang="de-DE" sz="1000" b="1" dirty="0">
              <a:latin typeface="Courier New" pitchFamily="49" charset="0"/>
            </a:endParaRPr>
          </a:p>
          <a:p>
            <a:r>
              <a:rPr lang="de-DE" sz="1000" b="1" dirty="0">
                <a:solidFill>
                  <a:srgbClr val="3F7F5F"/>
                </a:solidFill>
                <a:latin typeface="Courier New" pitchFamily="49" charset="0"/>
              </a:rPr>
              <a:t>  //</a:t>
            </a:r>
            <a:endParaRPr lang="de-DE" sz="1000" b="1" dirty="0">
              <a:latin typeface="Courier New" pitchFamily="49" charset="0"/>
            </a:endParaRPr>
          </a:p>
          <a:p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e-DE" sz="1000" b="1" dirty="0" err="1">
                <a:solidFill>
                  <a:srgbClr val="000000"/>
                </a:solidFill>
                <a:latin typeface="Courier New" pitchFamily="49" charset="0"/>
              </a:rPr>
              <a:t>UrneObject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000" b="1" dirty="0" err="1">
                <a:solidFill>
                  <a:srgbClr val="000000"/>
                </a:solidFill>
                <a:latin typeface="Courier New" pitchFamily="49" charset="0"/>
              </a:rPr>
              <a:t>urnePokal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de-DE" sz="10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000" b="1" dirty="0" err="1">
                <a:solidFill>
                  <a:srgbClr val="000000"/>
                </a:solidFill>
                <a:latin typeface="Courier New" pitchFamily="49" charset="0"/>
              </a:rPr>
              <a:t>UrneObject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();</a:t>
            </a:r>
            <a:endParaRPr lang="de-DE" sz="1000" b="1" dirty="0">
              <a:latin typeface="Courier New" pitchFamily="49" charset="0"/>
            </a:endParaRPr>
          </a:p>
          <a:p>
            <a:endParaRPr lang="de-DE" sz="1000" b="1" dirty="0">
              <a:latin typeface="Courier New" pitchFamily="49" charset="0"/>
            </a:endParaRPr>
          </a:p>
          <a:p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 String[] vereine =</a:t>
            </a:r>
            <a:endParaRPr lang="de-DE" sz="1000" b="1" dirty="0">
              <a:latin typeface="Courier New" pitchFamily="49" charset="0"/>
            </a:endParaRPr>
          </a:p>
          <a:p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   { </a:t>
            </a:r>
            <a:r>
              <a:rPr lang="de-DE" sz="1000" b="1" dirty="0">
                <a:solidFill>
                  <a:srgbClr val="2A00FF"/>
                </a:solidFill>
                <a:latin typeface="Courier New" pitchFamily="49" charset="0"/>
              </a:rPr>
              <a:t>"Bayern München"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de-DE" sz="1000" b="1" dirty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de-DE" sz="1000" b="1" dirty="0" err="1">
                <a:solidFill>
                  <a:srgbClr val="2A00FF"/>
                </a:solidFill>
                <a:latin typeface="Courier New" pitchFamily="49" charset="0"/>
              </a:rPr>
              <a:t>Greuther</a:t>
            </a:r>
            <a:r>
              <a:rPr lang="de-DE" sz="1000" b="1" dirty="0">
                <a:solidFill>
                  <a:srgbClr val="2A00FF"/>
                </a:solidFill>
                <a:latin typeface="Courier New" pitchFamily="49" charset="0"/>
              </a:rPr>
              <a:t> Fürth"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de-DE" sz="1000" b="1" dirty="0">
                <a:solidFill>
                  <a:srgbClr val="2A00FF"/>
                </a:solidFill>
                <a:latin typeface="Courier New" pitchFamily="49" charset="0"/>
              </a:rPr>
              <a:t>"Werder Bremen"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  <a:p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de-DE" sz="1000" b="1" dirty="0">
                <a:solidFill>
                  <a:srgbClr val="2A00FF"/>
                </a:solidFill>
                <a:latin typeface="Courier New" pitchFamily="49" charset="0"/>
              </a:rPr>
              <a:t>"1899 </a:t>
            </a:r>
            <a:r>
              <a:rPr lang="de-DE" sz="1000" b="1" dirty="0" err="1">
                <a:solidFill>
                  <a:srgbClr val="2A00FF"/>
                </a:solidFill>
                <a:latin typeface="Courier New" pitchFamily="49" charset="0"/>
              </a:rPr>
              <a:t>Hoffenheim</a:t>
            </a:r>
            <a:r>
              <a:rPr lang="de-DE" sz="1000" b="1" dirty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de-DE" sz="1000" b="1" dirty="0">
                <a:solidFill>
                  <a:srgbClr val="2A00FF"/>
                </a:solidFill>
                <a:latin typeface="Courier New" pitchFamily="49" charset="0"/>
              </a:rPr>
              <a:t>"FC Augsburg"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de-DE" sz="1000" b="1" dirty="0">
                <a:solidFill>
                  <a:srgbClr val="2A00FF"/>
                </a:solidFill>
                <a:latin typeface="Courier New" pitchFamily="49" charset="0"/>
              </a:rPr>
              <a:t>"1. FC Köln"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  <a:p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de-DE" sz="1000" b="1" dirty="0">
                <a:solidFill>
                  <a:srgbClr val="2A00FF"/>
                </a:solidFill>
                <a:latin typeface="Courier New" pitchFamily="49" charset="0"/>
              </a:rPr>
              <a:t>"VfL Osnabrück"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de-DE" sz="1000" b="1" dirty="0">
                <a:solidFill>
                  <a:srgbClr val="2A00FF"/>
                </a:solidFill>
                <a:latin typeface="Courier New" pitchFamily="49" charset="0"/>
              </a:rPr>
              <a:t>"Schalke 04"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};</a:t>
            </a:r>
            <a:endParaRPr lang="de-DE" sz="1000" b="1" dirty="0">
              <a:latin typeface="Courier New" pitchFamily="49" charset="0"/>
            </a:endParaRPr>
          </a:p>
          <a:p>
            <a:r>
              <a:rPr lang="de-DE" sz="1000" b="1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de-DE" sz="1000" b="1" dirty="0" err="1">
                <a:solidFill>
                  <a:srgbClr val="7F0055"/>
                </a:solidFill>
                <a:latin typeface="Courier New" pitchFamily="49" charset="0"/>
              </a:rPr>
              <a:t>for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( String v: vereine )</a:t>
            </a:r>
            <a:endParaRPr lang="de-DE" sz="1000" b="1" dirty="0">
              <a:latin typeface="Courier New" pitchFamily="49" charset="0"/>
            </a:endParaRPr>
          </a:p>
          <a:p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de-DE" sz="1000" b="1" dirty="0" err="1">
                <a:solidFill>
                  <a:srgbClr val="000000"/>
                </a:solidFill>
                <a:latin typeface="Courier New" pitchFamily="49" charset="0"/>
              </a:rPr>
              <a:t>urnePokal.reinlegen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(v);</a:t>
            </a:r>
            <a:endParaRPr lang="de-DE" sz="1000" b="1" dirty="0">
              <a:latin typeface="Courier New" pitchFamily="49" charset="0"/>
            </a:endParaRPr>
          </a:p>
          <a:p>
            <a:endParaRPr lang="de-DE" sz="1000" b="1" dirty="0">
              <a:latin typeface="Courier New" pitchFamily="49" charset="0"/>
            </a:endParaRPr>
          </a:p>
          <a:p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e-DE" sz="1000" b="1" dirty="0" err="1">
                <a:solidFill>
                  <a:srgbClr val="000000"/>
                </a:solidFill>
                <a:latin typeface="Courier New" pitchFamily="49" charset="0"/>
              </a:rPr>
              <a:t>System.</a:t>
            </a:r>
            <a:r>
              <a:rPr lang="de-DE" sz="1000" b="1" i="1" dirty="0" err="1">
                <a:solidFill>
                  <a:srgbClr val="0000C0"/>
                </a:solidFill>
                <a:latin typeface="Courier New" pitchFamily="49" charset="0"/>
              </a:rPr>
              <a:t>out</a:t>
            </a:r>
            <a:r>
              <a:rPr lang="de-DE" sz="1000" b="1" dirty="0" err="1">
                <a:solidFill>
                  <a:srgbClr val="000000"/>
                </a:solidFill>
                <a:latin typeface="Courier New" pitchFamily="49" charset="0"/>
              </a:rPr>
              <a:t>.println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e-DE" sz="1000" b="1" dirty="0">
                <a:solidFill>
                  <a:srgbClr val="2A00FF"/>
                </a:solidFill>
                <a:latin typeface="Courier New" pitchFamily="49" charset="0"/>
              </a:rPr>
              <a:t>"\</a:t>
            </a:r>
            <a:r>
              <a:rPr lang="de-DE" sz="1000" b="1" dirty="0" err="1">
                <a:solidFill>
                  <a:srgbClr val="2A00FF"/>
                </a:solidFill>
                <a:latin typeface="Courier New" pitchFamily="49" charset="0"/>
              </a:rPr>
              <a:t>nDie</a:t>
            </a:r>
            <a:r>
              <a:rPr lang="de-DE" sz="1000" b="1" dirty="0">
                <a:solidFill>
                  <a:srgbClr val="2A00FF"/>
                </a:solidFill>
                <a:latin typeface="Courier New" pitchFamily="49" charset="0"/>
              </a:rPr>
              <a:t> Viertelfinalpartien:"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de-DE" sz="1000" b="1" dirty="0">
              <a:latin typeface="Courier New" pitchFamily="49" charset="0"/>
            </a:endParaRPr>
          </a:p>
          <a:p>
            <a:r>
              <a:rPr lang="de-DE" sz="1000" b="1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de-DE" sz="1000" b="1" dirty="0" err="1">
                <a:solidFill>
                  <a:srgbClr val="7F0055"/>
                </a:solidFill>
                <a:latin typeface="Courier New" pitchFamily="49" charset="0"/>
              </a:rPr>
              <a:t>for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e-DE" sz="10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i = 0; i &lt; 4; i++)</a:t>
            </a:r>
            <a:endParaRPr lang="de-DE" sz="1000" b="1" dirty="0">
              <a:latin typeface="Courier New" pitchFamily="49" charset="0"/>
            </a:endParaRPr>
          </a:p>
          <a:p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 {</a:t>
            </a:r>
            <a:endParaRPr lang="de-DE" sz="1000" b="1" dirty="0">
              <a:latin typeface="Courier New" pitchFamily="49" charset="0"/>
            </a:endParaRPr>
          </a:p>
          <a:p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   String heim = (String) </a:t>
            </a:r>
            <a:r>
              <a:rPr lang="de-DE" sz="1000" b="1" dirty="0" err="1">
                <a:solidFill>
                  <a:srgbClr val="000000"/>
                </a:solidFill>
                <a:latin typeface="Courier New" pitchFamily="49" charset="0"/>
              </a:rPr>
              <a:t>urnePokal.rausnehmen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();</a:t>
            </a:r>
            <a:endParaRPr lang="de-DE" sz="1000" b="1" dirty="0">
              <a:latin typeface="Courier New" pitchFamily="49" charset="0"/>
            </a:endParaRPr>
          </a:p>
          <a:p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   String gast = (String) </a:t>
            </a:r>
            <a:r>
              <a:rPr lang="de-DE" sz="1000" b="1" dirty="0" err="1">
                <a:solidFill>
                  <a:srgbClr val="000000"/>
                </a:solidFill>
                <a:latin typeface="Courier New" pitchFamily="49" charset="0"/>
              </a:rPr>
              <a:t>urnePokal.rausnehmen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();</a:t>
            </a:r>
            <a:endParaRPr lang="de-DE" sz="1000" b="1" dirty="0">
              <a:latin typeface="Courier New" pitchFamily="49" charset="0"/>
            </a:endParaRPr>
          </a:p>
          <a:p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de-DE" sz="1000" b="1" dirty="0" err="1">
                <a:solidFill>
                  <a:srgbClr val="000000"/>
                </a:solidFill>
                <a:latin typeface="Courier New" pitchFamily="49" charset="0"/>
              </a:rPr>
              <a:t>System.</a:t>
            </a:r>
            <a:r>
              <a:rPr lang="de-DE" sz="1000" b="1" i="1" dirty="0" err="1">
                <a:solidFill>
                  <a:srgbClr val="0000C0"/>
                </a:solidFill>
                <a:latin typeface="Courier New" pitchFamily="49" charset="0"/>
              </a:rPr>
              <a:t>out</a:t>
            </a:r>
            <a:r>
              <a:rPr lang="de-DE" sz="1000" b="1" dirty="0" err="1">
                <a:solidFill>
                  <a:srgbClr val="000000"/>
                </a:solidFill>
                <a:latin typeface="Courier New" pitchFamily="49" charset="0"/>
              </a:rPr>
              <a:t>.println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(heim + </a:t>
            </a:r>
            <a:r>
              <a:rPr lang="de-DE" sz="1000" b="1" dirty="0">
                <a:solidFill>
                  <a:srgbClr val="2A00FF"/>
                </a:solidFill>
                <a:latin typeface="Courier New" pitchFamily="49" charset="0"/>
              </a:rPr>
              <a:t>" - "</a:t>
            </a:r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+ gast);</a:t>
            </a:r>
            <a:endParaRPr lang="de-DE" sz="1000" b="1" dirty="0">
              <a:latin typeface="Courier New" pitchFamily="49" charset="0"/>
            </a:endParaRPr>
          </a:p>
          <a:p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r>
              <a:rPr lang="de-DE" sz="1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506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95300" y="4993942"/>
            <a:ext cx="8915400" cy="10588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de-DE" sz="1800" b="1" dirty="0"/>
              <a:t>Nachteile</a:t>
            </a:r>
          </a:p>
          <a:p>
            <a:pPr lvl="1">
              <a:lnSpc>
                <a:spcPct val="80000"/>
              </a:lnSpc>
            </a:pPr>
            <a:r>
              <a:rPr lang="de-DE" sz="1600" b="1" dirty="0">
                <a:solidFill>
                  <a:srgbClr val="F19400"/>
                </a:solidFill>
              </a:rPr>
              <a:t>Beliebige</a:t>
            </a:r>
            <a:r>
              <a:rPr lang="de-DE" sz="1600" dirty="0"/>
              <a:t> Objekte in Urne</a:t>
            </a:r>
          </a:p>
          <a:p>
            <a:pPr lvl="1">
              <a:lnSpc>
                <a:spcPct val="80000"/>
              </a:lnSpc>
            </a:pPr>
            <a:r>
              <a:rPr lang="de-DE" sz="1600" dirty="0"/>
              <a:t>Typumwandlung „</a:t>
            </a:r>
            <a:r>
              <a:rPr lang="de-DE" sz="1600" b="1" dirty="0">
                <a:solidFill>
                  <a:srgbClr val="F19400"/>
                </a:solidFill>
              </a:rPr>
              <a:t>Cast</a:t>
            </a:r>
            <a:r>
              <a:rPr lang="de-DE" sz="1600" dirty="0"/>
              <a:t>“</a:t>
            </a:r>
          </a:p>
          <a:p>
            <a:pPr lvl="1">
              <a:lnSpc>
                <a:spcPct val="80000"/>
              </a:lnSpc>
            </a:pPr>
            <a:r>
              <a:rPr lang="de-DE" sz="1600" dirty="0"/>
              <a:t>Gefahr von </a:t>
            </a:r>
            <a:r>
              <a:rPr lang="de-DE" sz="1600" b="1" dirty="0">
                <a:solidFill>
                  <a:srgbClr val="F19400"/>
                </a:solidFill>
              </a:rPr>
              <a:t>Laufzeitfehlern</a:t>
            </a:r>
            <a:r>
              <a:rPr lang="de-DE" sz="1600" dirty="0"/>
              <a:t> (</a:t>
            </a:r>
            <a:r>
              <a:rPr lang="de-DE" sz="1600" dirty="0" err="1">
                <a:latin typeface="Courier New" pitchFamily="49" charset="0"/>
              </a:rPr>
              <a:t>ClassCastException</a:t>
            </a:r>
            <a:r>
              <a:rPr lang="de-DE" sz="1600" dirty="0"/>
              <a:t>)</a:t>
            </a:r>
          </a:p>
        </p:txBody>
      </p:sp>
      <p:sp>
        <p:nvSpPr>
          <p:cNvPr id="45068" name="Oval 12"/>
          <p:cNvSpPr>
            <a:spLocks noChangeArrowheads="1"/>
          </p:cNvSpPr>
          <p:nvPr/>
        </p:nvSpPr>
        <p:spPr bwMode="auto">
          <a:xfrm>
            <a:off x="1897125" y="2922000"/>
            <a:ext cx="854737" cy="268288"/>
          </a:xfrm>
          <a:prstGeom prst="ellips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069" name="Oval 13"/>
          <p:cNvSpPr>
            <a:spLocks noChangeArrowheads="1"/>
          </p:cNvSpPr>
          <p:nvPr/>
        </p:nvSpPr>
        <p:spPr bwMode="auto">
          <a:xfrm>
            <a:off x="1352211" y="2161282"/>
            <a:ext cx="1160860" cy="268287"/>
          </a:xfrm>
          <a:prstGeom prst="ellips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070" name="Oval 14"/>
          <p:cNvSpPr>
            <a:spLocks noChangeArrowheads="1"/>
          </p:cNvSpPr>
          <p:nvPr/>
        </p:nvSpPr>
        <p:spPr bwMode="auto">
          <a:xfrm>
            <a:off x="5888535" y="3192850"/>
            <a:ext cx="1160860" cy="268287"/>
          </a:xfrm>
          <a:prstGeom prst="ellips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071" name="Oval 15"/>
          <p:cNvSpPr>
            <a:spLocks noChangeArrowheads="1"/>
          </p:cNvSpPr>
          <p:nvPr/>
        </p:nvSpPr>
        <p:spPr bwMode="auto">
          <a:xfrm>
            <a:off x="6178433" y="3955463"/>
            <a:ext cx="854737" cy="425450"/>
          </a:xfrm>
          <a:prstGeom prst="ellips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2211652" y="4002391"/>
            <a:ext cx="5278112" cy="2246769"/>
          </a:xfrm>
          <a:prstGeom prst="rect">
            <a:avLst/>
          </a:prstGeom>
          <a:solidFill>
            <a:srgbClr val="FFD797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9E6200">
                <a:alpha val="50000"/>
              </a:srgbClr>
            </a:outerShdw>
          </a:effectLst>
        </p:spPr>
        <p:txBody>
          <a:bodyPr wrap="none" anchor="ctr">
            <a:spAutoFit/>
          </a:bodyPr>
          <a:lstStyle/>
          <a:p>
            <a:r>
              <a:rPr lang="de-DE" sz="2000" b="1" u="sng" dirty="0">
                <a:latin typeface="+mn-lt"/>
              </a:rPr>
              <a:t>Generischer Typ</a:t>
            </a:r>
          </a:p>
          <a:p>
            <a:endParaRPr lang="de-DE" sz="1000" dirty="0">
              <a:latin typeface="+mn-lt"/>
            </a:endParaRPr>
          </a:p>
          <a:p>
            <a:r>
              <a:rPr lang="de-DE" sz="2000" dirty="0">
                <a:latin typeface="+mn-lt"/>
              </a:rPr>
              <a:t>Datentyp mit der Angabe von Typparametern</a:t>
            </a:r>
          </a:p>
          <a:p>
            <a:endParaRPr lang="de-DE" sz="2000" dirty="0"/>
          </a:p>
          <a:p>
            <a:endParaRPr lang="de-DE" sz="1000" dirty="0"/>
          </a:p>
          <a:p>
            <a:r>
              <a:rPr lang="de-DE" sz="2000" dirty="0"/>
              <a:t>		</a:t>
            </a:r>
            <a:r>
              <a:rPr lang="de-DE" sz="2000" dirty="0">
                <a:latin typeface="Courier New" pitchFamily="49" charset="0"/>
              </a:rPr>
              <a:t>Urne&lt;T&gt;</a:t>
            </a:r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11652" y="4002391"/>
            <a:ext cx="5278112" cy="2246769"/>
          </a:xfrm>
          <a:prstGeom prst="rect">
            <a:avLst/>
          </a:prstGeom>
          <a:solidFill>
            <a:srgbClr val="FFD79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de-DE" sz="2000" b="1" u="sng" dirty="0">
                <a:latin typeface="+mn-lt"/>
              </a:rPr>
              <a:t>Generischer Typ</a:t>
            </a:r>
          </a:p>
          <a:p>
            <a:endParaRPr lang="de-DE" sz="1000" dirty="0"/>
          </a:p>
          <a:p>
            <a:r>
              <a:rPr lang="de-DE" sz="2000" dirty="0">
                <a:latin typeface="+mn-lt"/>
              </a:rPr>
              <a:t>Datentyp mit der Angabe von Typparametern</a:t>
            </a:r>
          </a:p>
          <a:p>
            <a:r>
              <a:rPr lang="de-DE" sz="2000" dirty="0">
                <a:latin typeface="+mn-lt"/>
              </a:rPr>
              <a:t>(„</a:t>
            </a:r>
            <a:r>
              <a:rPr lang="de-DE" sz="2000" i="1" dirty="0">
                <a:latin typeface="+mn-lt"/>
              </a:rPr>
              <a:t>Parametrische Polymorphie</a:t>
            </a:r>
            <a:r>
              <a:rPr lang="de-DE" sz="2000" dirty="0">
                <a:latin typeface="+mn-lt"/>
              </a:rPr>
              <a:t>“)</a:t>
            </a:r>
          </a:p>
          <a:p>
            <a:endParaRPr lang="de-DE" sz="1000" dirty="0"/>
          </a:p>
          <a:p>
            <a:r>
              <a:rPr lang="de-DE" sz="2000" dirty="0"/>
              <a:t>		</a:t>
            </a:r>
            <a:r>
              <a:rPr lang="de-DE" sz="2000" dirty="0">
                <a:latin typeface="Courier New" pitchFamily="49" charset="0"/>
              </a:rPr>
              <a:t>Urne&lt;T&gt;</a:t>
            </a:r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b="1" dirty="0"/>
              <a:t>Lösungsidee: Generische Typen</a:t>
            </a:r>
            <a:endParaRPr lang="de-DE" b="1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altLang="de-DE" dirty="0"/>
              <a:t>Unterschiedliche Datentypen </a:t>
            </a:r>
            <a:r>
              <a:rPr lang="de-DE" sz="2000" dirty="0" smtClean="0"/>
              <a:t>aber </a:t>
            </a:r>
            <a:r>
              <a:rPr lang="de-DE" sz="2000" dirty="0"/>
              <a:t>dieselbe Logik der Operationen?</a:t>
            </a:r>
            <a:br>
              <a:rPr lang="de-DE" sz="2000" dirty="0"/>
            </a:br>
            <a:r>
              <a:rPr lang="de-DE" sz="2000" dirty="0"/>
              <a:t>(</a:t>
            </a:r>
            <a:r>
              <a:rPr lang="de-DE" sz="2000" dirty="0">
                <a:latin typeface="Courier New" pitchFamily="49" charset="0"/>
              </a:rPr>
              <a:t>reinlegen</a:t>
            </a:r>
            <a:r>
              <a:rPr lang="de-DE" sz="2000" dirty="0"/>
              <a:t>, </a:t>
            </a:r>
            <a:r>
              <a:rPr lang="de-DE" sz="2000" dirty="0">
                <a:latin typeface="Courier New" pitchFamily="49" charset="0"/>
              </a:rPr>
              <a:t>rausnehmen</a:t>
            </a:r>
            <a:r>
              <a:rPr lang="de-DE" sz="2000" dirty="0"/>
              <a:t>)</a:t>
            </a:r>
          </a:p>
          <a:p>
            <a:pPr>
              <a:lnSpc>
                <a:spcPct val="90000"/>
              </a:lnSpc>
            </a:pPr>
            <a:r>
              <a:rPr lang="de-DE" sz="2000" dirty="0"/>
              <a:t>Abstrahieren von den zugrunde liegenden Datentypen?</a:t>
            </a:r>
            <a:br>
              <a:rPr lang="de-DE" sz="2000" dirty="0"/>
            </a:br>
            <a:r>
              <a:rPr lang="de-DE" sz="2000" dirty="0"/>
              <a:t>(</a:t>
            </a:r>
            <a:r>
              <a:rPr lang="de-DE" sz="2000" dirty="0">
                <a:latin typeface="Courier New" pitchFamily="49" charset="0"/>
              </a:rPr>
              <a:t>Integer</a:t>
            </a:r>
            <a:r>
              <a:rPr lang="de-DE" sz="2000" dirty="0"/>
              <a:t>, </a:t>
            </a:r>
            <a:r>
              <a:rPr lang="de-DE" sz="2000" dirty="0" smtClean="0">
                <a:latin typeface="Courier New" pitchFamily="49" charset="0"/>
              </a:rPr>
              <a:t>String</a:t>
            </a:r>
            <a:r>
              <a:rPr lang="de-DE" sz="20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de-DE" sz="2000" dirty="0" smtClean="0"/>
              <a:t>Implementierung </a:t>
            </a:r>
            <a:r>
              <a:rPr lang="de-DE" sz="2000" dirty="0"/>
              <a:t>der </a:t>
            </a:r>
            <a:r>
              <a:rPr lang="de-DE" sz="2000" dirty="0">
                <a:latin typeface="Courier New" pitchFamily="49" charset="0"/>
              </a:rPr>
              <a:t>Urne</a:t>
            </a:r>
            <a:r>
              <a:rPr lang="de-DE" sz="2000" dirty="0"/>
              <a:t> unabhängig von diesen </a:t>
            </a:r>
            <a:r>
              <a:rPr lang="de-DE" sz="2000" dirty="0" smtClean="0"/>
              <a:t>Typen</a:t>
            </a:r>
          </a:p>
          <a:p>
            <a:pPr>
              <a:lnSpc>
                <a:spcPct val="90000"/>
              </a:lnSpc>
            </a:pPr>
            <a:r>
              <a:rPr lang="de-DE" sz="2000" dirty="0" smtClean="0"/>
              <a:t>Einführung </a:t>
            </a:r>
            <a:r>
              <a:rPr lang="de-DE" sz="2000" dirty="0"/>
              <a:t>eines generischen Typs</a:t>
            </a:r>
            <a:br>
              <a:rPr lang="de-DE" sz="2000" dirty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/>
            </a:r>
            <a:br>
              <a:rPr lang="de-DE" sz="2000" dirty="0"/>
            </a:br>
            <a:endParaRPr lang="de-DE" sz="2000" dirty="0"/>
          </a:p>
        </p:txBody>
      </p:sp>
      <p:sp>
        <p:nvSpPr>
          <p:cNvPr id="29704" name="AutoShape 8"/>
          <p:cNvSpPr>
            <a:spLocks noChangeArrowheads="1"/>
          </p:cNvSpPr>
          <p:nvPr/>
        </p:nvSpPr>
        <p:spPr bwMode="auto">
          <a:xfrm>
            <a:off x="2312238" y="5820794"/>
            <a:ext cx="1683722" cy="318924"/>
          </a:xfrm>
          <a:prstGeom prst="wedgeRectCallout">
            <a:avLst>
              <a:gd name="adj1" fmla="val 73046"/>
              <a:gd name="adj2" fmla="val -134468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>
            <a:spAutoFit/>
          </a:bodyPr>
          <a:lstStyle/>
          <a:p>
            <a:pPr algn="ctr"/>
            <a:r>
              <a:rPr lang="de-DE" sz="1600" dirty="0">
                <a:latin typeface="+mn-lt"/>
              </a:rPr>
              <a:t>Generischer</a:t>
            </a:r>
            <a:r>
              <a:rPr lang="de-DE" sz="1600" dirty="0"/>
              <a:t> </a:t>
            </a:r>
            <a:r>
              <a:rPr lang="de-DE" sz="1600" dirty="0">
                <a:latin typeface="+mn-lt"/>
              </a:rPr>
              <a:t>Typ</a:t>
            </a:r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>
            <a:off x="5861578" y="5826227"/>
            <a:ext cx="1517971" cy="318924"/>
          </a:xfrm>
          <a:prstGeom prst="wedgeRectCallout">
            <a:avLst>
              <a:gd name="adj1" fmla="val -107218"/>
              <a:gd name="adj2" fmla="val -13931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>
            <a:spAutoFit/>
          </a:bodyPr>
          <a:lstStyle/>
          <a:p>
            <a:pPr algn="ctr"/>
            <a:r>
              <a:rPr lang="de-DE" sz="1600" dirty="0">
                <a:latin typeface="+mn-lt"/>
              </a:rPr>
              <a:t>Typparameter T</a:t>
            </a: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animBg="1"/>
      <p:bldP spid="29702" grpId="0" animBg="1"/>
      <p:bldP spid="29704" grpId="0" animBg="1"/>
      <p:bldP spid="2970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Generische „Urne“ – Erste Idee</a:t>
            </a:r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2908169" y="794203"/>
            <a:ext cx="4554452" cy="543600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 sz="1200" b="1" dirty="0">
              <a:solidFill>
                <a:srgbClr val="7F0055"/>
              </a:solidFill>
              <a:latin typeface="Courier New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Urne&lt;T&gt; {</a:t>
            </a:r>
            <a:endParaRPr lang="de-DE" sz="1200" b="1" dirty="0">
              <a:latin typeface="Courier New" pitchFamily="49" charset="0"/>
            </a:endParaRPr>
          </a:p>
          <a:p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private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T[] </a:t>
            </a:r>
            <a:r>
              <a:rPr lang="de-DE" sz="1200" b="1" dirty="0" err="1">
                <a:solidFill>
                  <a:srgbClr val="0000C0"/>
                </a:solidFill>
                <a:latin typeface="Courier New" pitchFamily="49" charset="0"/>
              </a:rPr>
              <a:t>urne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private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>
                <a:solidFill>
                  <a:srgbClr val="0000C0"/>
                </a:solidFill>
                <a:latin typeface="Courier New" pitchFamily="49" charset="0"/>
              </a:rPr>
              <a:t>anzahl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de-DE" sz="1200" b="1" dirty="0">
              <a:latin typeface="Courier New" pitchFamily="49" charset="0"/>
            </a:endParaRPr>
          </a:p>
          <a:p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Urne() {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C0"/>
                </a:solidFill>
                <a:latin typeface="Courier New" pitchFamily="49" charset="0"/>
              </a:rPr>
              <a:t>    </a:t>
            </a:r>
            <a:r>
              <a:rPr lang="de-DE" sz="1200" b="1" dirty="0" err="1">
                <a:solidFill>
                  <a:srgbClr val="0000C0"/>
                </a:solidFill>
                <a:latin typeface="Courier New" pitchFamily="49" charset="0"/>
              </a:rPr>
              <a:t>urne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T[100];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C0"/>
                </a:solidFill>
                <a:latin typeface="Courier New" pitchFamily="49" charset="0"/>
              </a:rPr>
              <a:t>    anzahl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= 0;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  <a:endParaRPr lang="de-DE" sz="1200" b="1" dirty="0">
              <a:latin typeface="Courier New" pitchFamily="49" charset="0"/>
            </a:endParaRPr>
          </a:p>
          <a:p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reinlegen(T neu) {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C0"/>
                </a:solidFill>
                <a:latin typeface="Courier New" pitchFamily="49" charset="0"/>
              </a:rPr>
              <a:t>    </a:t>
            </a:r>
            <a:r>
              <a:rPr lang="de-DE" sz="1200" b="1" dirty="0" err="1">
                <a:solidFill>
                  <a:srgbClr val="0000C0"/>
                </a:solidFill>
                <a:latin typeface="Courier New" pitchFamily="49" charset="0"/>
              </a:rPr>
              <a:t>urne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de-DE" sz="1200" b="1" dirty="0">
                <a:solidFill>
                  <a:srgbClr val="0000C0"/>
                </a:solidFill>
                <a:latin typeface="Courier New" pitchFamily="49" charset="0"/>
              </a:rPr>
              <a:t>anzahl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++] = neu;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  <a:endParaRPr lang="de-DE" sz="1200" b="1" dirty="0">
              <a:latin typeface="Courier New" pitchFamily="49" charset="0"/>
            </a:endParaRPr>
          </a:p>
          <a:p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T rausnehmen() {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C0"/>
                </a:solidFill>
                <a:latin typeface="Courier New" pitchFamily="49" charset="0"/>
              </a:rPr>
              <a:t>    anzahl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--;</a:t>
            </a:r>
            <a:endParaRPr lang="de-DE" sz="1200" b="1" dirty="0">
              <a:latin typeface="Courier New" pitchFamily="49" charset="0"/>
            </a:endParaRPr>
          </a:p>
          <a:p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ziehung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=</a:t>
            </a: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     (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de-DE" sz="1200" b="1" dirty="0" err="1" smtClean="0">
                <a:solidFill>
                  <a:srgbClr val="000000"/>
                </a:solidFill>
                <a:latin typeface="Courier New" pitchFamily="49" charset="0"/>
              </a:rPr>
              <a:t>Math.floor</a:t>
            </a:r>
            <a:r>
              <a:rPr lang="de-DE" sz="12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e-DE" sz="1200" b="1" dirty="0" err="1" smtClean="0">
                <a:solidFill>
                  <a:srgbClr val="0000C0"/>
                </a:solidFill>
                <a:latin typeface="Courier New" pitchFamily="49" charset="0"/>
              </a:rPr>
              <a:t>anzahl</a:t>
            </a:r>
            <a:r>
              <a:rPr lang="de-DE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*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Math.</a:t>
            </a:r>
            <a:r>
              <a:rPr lang="de-DE" sz="1200" b="1" i="1" dirty="0" err="1">
                <a:solidFill>
                  <a:srgbClr val="000000"/>
                </a:solidFill>
                <a:latin typeface="Courier New" pitchFamily="49" charset="0"/>
              </a:rPr>
              <a:t>random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());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   T wert = </a:t>
            </a:r>
            <a:r>
              <a:rPr lang="de-DE" sz="1200" b="1" dirty="0" err="1">
                <a:solidFill>
                  <a:srgbClr val="0000C0"/>
                </a:solidFill>
                <a:latin typeface="Courier New" pitchFamily="49" charset="0"/>
              </a:rPr>
              <a:t>urne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ziehung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];</a:t>
            </a:r>
            <a:endParaRPr lang="de-DE" sz="1200" b="1" dirty="0">
              <a:latin typeface="Courier New" pitchFamily="49" charset="0"/>
            </a:endParaRPr>
          </a:p>
          <a:p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for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i = </a:t>
            </a:r>
            <a:r>
              <a:rPr lang="de-DE" sz="1200" b="1" dirty="0" err="1">
                <a:solidFill>
                  <a:srgbClr val="000000"/>
                </a:solidFill>
                <a:latin typeface="Courier New" pitchFamily="49" charset="0"/>
              </a:rPr>
              <a:t>ziehung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; i &lt; </a:t>
            </a:r>
            <a:r>
              <a:rPr lang="de-DE" sz="1200" b="1" dirty="0" smtClean="0">
                <a:solidFill>
                  <a:srgbClr val="0000C0"/>
                </a:solidFill>
                <a:latin typeface="Courier New" pitchFamily="49" charset="0"/>
              </a:rPr>
              <a:t>anzahl-1</a:t>
            </a:r>
            <a:r>
              <a:rPr lang="de-DE" sz="1200" b="1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i++)</a:t>
            </a: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de-DE" sz="1200" b="1" dirty="0" err="1">
                <a:solidFill>
                  <a:srgbClr val="0000C0"/>
                </a:solidFill>
                <a:latin typeface="Courier New" pitchFamily="49" charset="0"/>
              </a:rPr>
              <a:t>urne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[i] = </a:t>
            </a:r>
            <a:r>
              <a:rPr lang="de-DE" sz="1200" b="1" dirty="0" err="1">
                <a:solidFill>
                  <a:srgbClr val="0000C0"/>
                </a:solidFill>
                <a:latin typeface="Courier New" pitchFamily="49" charset="0"/>
              </a:rPr>
              <a:t>urne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[i+1];</a:t>
            </a:r>
            <a:endParaRPr lang="de-DE" sz="1200" b="1" dirty="0">
              <a:latin typeface="Courier New" pitchFamily="49" charset="0"/>
            </a:endParaRPr>
          </a:p>
          <a:p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urier New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wert;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  <a:endParaRPr lang="de-DE" sz="1200" b="1" dirty="0">
              <a:latin typeface="Courier New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3917067" y="1210427"/>
            <a:ext cx="92974" cy="18466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DE" sz="1200" b="1" dirty="0">
                <a:latin typeface="Courier New" pitchFamily="49" charset="0"/>
              </a:rPr>
              <a:t>T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4385964" y="1932322"/>
            <a:ext cx="92974" cy="18466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DE" sz="1200" b="1" dirty="0">
                <a:latin typeface="Courier New" pitchFamily="49" charset="0"/>
              </a:rPr>
              <a:t>T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209124" y="2671846"/>
            <a:ext cx="92974" cy="18466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DE" sz="1200" b="1" dirty="0">
                <a:latin typeface="Courier New" pitchFamily="49" charset="0"/>
              </a:rPr>
              <a:t>T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3834516" y="3392154"/>
            <a:ext cx="92974" cy="18466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DE" sz="1200" b="1" dirty="0">
                <a:latin typeface="Courier New" pitchFamily="49" charset="0"/>
              </a:rPr>
              <a:t>T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3365619" y="4330617"/>
            <a:ext cx="92974" cy="18466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DE" sz="1200" b="1" dirty="0">
                <a:latin typeface="Courier New" pitchFamily="49" charset="0"/>
              </a:rPr>
              <a:t>T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4649656" y="857501"/>
            <a:ext cx="92974" cy="18466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DE" sz="1200" b="1" dirty="0">
                <a:latin typeface="Courier New" pitchFamily="49" charset="0"/>
              </a:rPr>
              <a:t>T</a:t>
            </a:r>
          </a:p>
        </p:txBody>
      </p:sp>
      <p:pic>
        <p:nvPicPr>
          <p:cNvPr id="25619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7634" y="1902580"/>
            <a:ext cx="2975240" cy="298450"/>
          </a:xfrm>
          <a:prstGeom prst="rect">
            <a:avLst/>
          </a:prstGeom>
          <a:noFill/>
          <a:ln w="9525">
            <a:solidFill>
              <a:srgbClr val="9E6200"/>
            </a:solidFill>
            <a:miter lim="800000"/>
            <a:headEnd/>
            <a:tailEnd/>
          </a:ln>
          <a:effectLst/>
        </p:spPr>
      </p:pic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6333359" y="2591387"/>
            <a:ext cx="2890970" cy="127727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de-DE" sz="2000" dirty="0"/>
              <a:t>Generische Arrays nicht zulässig?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9E6200"/>
              </a:buClr>
              <a:buSzPct val="75000"/>
              <a:buFont typeface="Wingdings" pitchFamily="2" charset="2"/>
              <a:buNone/>
            </a:pPr>
            <a:endParaRPr lang="de-DE" sz="9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de-DE" sz="2000" b="1" dirty="0"/>
              <a:t>Typlöschung!</a:t>
            </a: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 flipV="1">
            <a:off x="4082110" y="2131181"/>
            <a:ext cx="842698" cy="3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 sz="1200" b="1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3" grpId="0" animBg="1"/>
      <p:bldP spid="256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Generische „Urne“</a:t>
            </a:r>
          </a:p>
        </p:txBody>
      </p:sp>
      <p:sp>
        <p:nvSpPr>
          <p:cNvPr id="60433" name="Rectangle 1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2000" dirty="0"/>
              <a:t>Wir ersetzen den Typ des internen Felds </a:t>
            </a:r>
            <a:r>
              <a:rPr lang="de-DE" sz="2000" dirty="0" err="1">
                <a:latin typeface="Courier New" pitchFamily="49" charset="0"/>
              </a:rPr>
              <a:t>urne</a:t>
            </a:r>
            <a:r>
              <a:rPr lang="de-DE" sz="2000" dirty="0"/>
              <a:t> durch </a:t>
            </a:r>
            <a:r>
              <a:rPr lang="de-DE" sz="2000" dirty="0">
                <a:latin typeface="Courier New" pitchFamily="49" charset="0"/>
              </a:rPr>
              <a:t>ArrayList</a:t>
            </a:r>
            <a:r>
              <a:rPr lang="de-DE" sz="2000" dirty="0"/>
              <a:t> der Java </a:t>
            </a:r>
            <a:r>
              <a:rPr lang="de-DE" sz="2000" dirty="0" err="1"/>
              <a:t>Collection</a:t>
            </a:r>
            <a:r>
              <a:rPr lang="de-DE" sz="2000" dirty="0"/>
              <a:t> API</a:t>
            </a:r>
            <a:br>
              <a:rPr lang="de-DE" sz="2000" dirty="0"/>
            </a:br>
            <a:endParaRPr lang="de-DE" sz="2000" dirty="0"/>
          </a:p>
          <a:p>
            <a:pPr>
              <a:lnSpc>
                <a:spcPct val="90000"/>
              </a:lnSpc>
            </a:pPr>
            <a:r>
              <a:rPr lang="de-DE" sz="2000" dirty="0"/>
              <a:t>Auch das Java </a:t>
            </a:r>
            <a:r>
              <a:rPr lang="de-DE" sz="2000" dirty="0" err="1"/>
              <a:t>Collection</a:t>
            </a:r>
            <a:r>
              <a:rPr lang="de-DE" sz="2000" dirty="0"/>
              <a:t> Framework arbeitet mit generischen Typen</a:t>
            </a:r>
            <a:br>
              <a:rPr lang="de-DE" sz="2000" dirty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18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800" dirty="0">
                <a:latin typeface="Courier New" pitchFamily="49" charset="0"/>
              </a:rPr>
              <a:t> </a:t>
            </a:r>
            <a:r>
              <a:rPr lang="de-DE" sz="1800" dirty="0" err="1">
                <a:latin typeface="Courier New" pitchFamily="49" charset="0"/>
              </a:rPr>
              <a:t>interface</a:t>
            </a:r>
            <a:r>
              <a:rPr lang="de-DE" sz="1800" dirty="0">
                <a:latin typeface="Courier New" pitchFamily="49" charset="0"/>
              </a:rPr>
              <a:t> List&lt;E&gt;</a:t>
            </a:r>
            <a:r>
              <a:rPr lang="de-DE" sz="2000" dirty="0"/>
              <a:t> </a:t>
            </a:r>
            <a:r>
              <a:rPr lang="de-DE" sz="18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800" dirty="0">
                <a:latin typeface="Courier New" pitchFamily="49" charset="0"/>
              </a:rPr>
              <a:t> </a:t>
            </a:r>
            <a:r>
              <a:rPr lang="de-DE" sz="1800" dirty="0" err="1">
                <a:latin typeface="Courier New" pitchFamily="49" charset="0"/>
              </a:rPr>
              <a:t>class</a:t>
            </a:r>
            <a:r>
              <a:rPr lang="de-DE" sz="1800" dirty="0">
                <a:latin typeface="Courier New" pitchFamily="49" charset="0"/>
              </a:rPr>
              <a:t> ArrayList&lt;E&gt;</a:t>
            </a:r>
            <a:br>
              <a:rPr lang="de-DE" sz="1800" dirty="0">
                <a:latin typeface="Courier New" pitchFamily="49" charset="0"/>
              </a:rPr>
            </a:br>
            <a:endParaRPr lang="de-DE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de-DE" sz="2000" dirty="0"/>
              <a:t>Wir ersetzen die Operationen zum Einfügen, Lesen und Löschen durch entsprechende Methoden</a:t>
            </a:r>
          </a:p>
        </p:txBody>
      </p:sp>
      <p:sp>
        <p:nvSpPr>
          <p:cNvPr id="60436" name="AutoShape 20"/>
          <p:cNvSpPr>
            <a:spLocks noChangeArrowheads="1"/>
          </p:cNvSpPr>
          <p:nvPr/>
        </p:nvSpPr>
        <p:spPr bwMode="auto">
          <a:xfrm>
            <a:off x="4927446" y="835702"/>
            <a:ext cx="4554452" cy="5461575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 sz="1200" b="1" dirty="0">
              <a:solidFill>
                <a:srgbClr val="7F0055"/>
              </a:solidFill>
            </a:endParaRPr>
          </a:p>
          <a:p>
            <a:r>
              <a:rPr lang="de-DE" sz="1200" b="1" dirty="0" err="1">
                <a:solidFill>
                  <a:srgbClr val="7F0055"/>
                </a:solidFill>
              </a:rPr>
              <a:t>public</a:t>
            </a:r>
            <a:r>
              <a:rPr lang="de-DE" sz="1200" b="1" dirty="0">
                <a:solidFill>
                  <a:srgbClr val="000000"/>
                </a:solidFill>
              </a:rPr>
              <a:t> </a:t>
            </a:r>
            <a:r>
              <a:rPr lang="de-DE" sz="1200" b="1" dirty="0" err="1">
                <a:solidFill>
                  <a:srgbClr val="7F0055"/>
                </a:solidFill>
              </a:rPr>
              <a:t>class</a:t>
            </a:r>
            <a:r>
              <a:rPr lang="de-DE" sz="1200" b="1" dirty="0">
                <a:solidFill>
                  <a:srgbClr val="000000"/>
                </a:solidFill>
              </a:rPr>
              <a:t> Urne&lt;T&gt; {</a:t>
            </a:r>
            <a:endParaRPr lang="de-DE" sz="1200" b="1" dirty="0"/>
          </a:p>
          <a:p>
            <a:endParaRPr lang="de-DE" sz="1200" b="1" dirty="0"/>
          </a:p>
          <a:p>
            <a:r>
              <a:rPr lang="de-DE" sz="1200" b="1" dirty="0">
                <a:solidFill>
                  <a:srgbClr val="7F0055"/>
                </a:solidFill>
              </a:rPr>
              <a:t>  private</a:t>
            </a:r>
            <a:r>
              <a:rPr lang="de-DE" sz="1200" b="1" dirty="0">
                <a:solidFill>
                  <a:srgbClr val="000000"/>
                </a:solidFill>
              </a:rPr>
              <a:t> T[] </a:t>
            </a:r>
            <a:r>
              <a:rPr lang="de-DE" sz="1200" b="1" dirty="0" err="1">
                <a:solidFill>
                  <a:srgbClr val="0000C0"/>
                </a:solidFill>
              </a:rPr>
              <a:t>urne</a:t>
            </a:r>
            <a:r>
              <a:rPr lang="de-DE" sz="1200" b="1" dirty="0">
                <a:solidFill>
                  <a:srgbClr val="000000"/>
                </a:solidFill>
              </a:rPr>
              <a:t>;</a:t>
            </a:r>
            <a:endParaRPr lang="de-DE" sz="1200" b="1" dirty="0"/>
          </a:p>
          <a:p>
            <a:r>
              <a:rPr lang="de-DE" sz="1200" b="1" dirty="0">
                <a:solidFill>
                  <a:srgbClr val="7F0055"/>
                </a:solidFill>
              </a:rPr>
              <a:t>  private</a:t>
            </a:r>
            <a:r>
              <a:rPr lang="de-DE" sz="1200" b="1" dirty="0">
                <a:solidFill>
                  <a:srgbClr val="000000"/>
                </a:solidFill>
              </a:rPr>
              <a:t> </a:t>
            </a:r>
            <a:r>
              <a:rPr lang="de-DE" sz="1200" b="1" dirty="0" err="1">
                <a:solidFill>
                  <a:srgbClr val="7F0055"/>
                </a:solidFill>
              </a:rPr>
              <a:t>int</a:t>
            </a:r>
            <a:r>
              <a:rPr lang="de-DE" sz="1200" b="1" dirty="0">
                <a:solidFill>
                  <a:srgbClr val="000000"/>
                </a:solidFill>
              </a:rPr>
              <a:t> </a:t>
            </a:r>
            <a:r>
              <a:rPr lang="de-DE" sz="1200" b="1" dirty="0">
                <a:solidFill>
                  <a:srgbClr val="0000C0"/>
                </a:solidFill>
              </a:rPr>
              <a:t>anzahl</a:t>
            </a:r>
            <a:r>
              <a:rPr lang="de-DE" sz="1200" b="1" dirty="0">
                <a:solidFill>
                  <a:srgbClr val="000000"/>
                </a:solidFill>
              </a:rPr>
              <a:t>;</a:t>
            </a:r>
            <a:endParaRPr lang="de-DE" sz="1200" b="1" dirty="0"/>
          </a:p>
          <a:p>
            <a:endParaRPr lang="de-DE" sz="1200" b="1" dirty="0"/>
          </a:p>
          <a:p>
            <a:r>
              <a:rPr lang="de-DE" sz="1200" b="1" dirty="0">
                <a:solidFill>
                  <a:srgbClr val="7F0055"/>
                </a:solidFill>
              </a:rPr>
              <a:t>  </a:t>
            </a:r>
            <a:r>
              <a:rPr lang="de-DE" sz="1200" b="1" dirty="0" err="1">
                <a:solidFill>
                  <a:srgbClr val="7F0055"/>
                </a:solidFill>
              </a:rPr>
              <a:t>public</a:t>
            </a:r>
            <a:r>
              <a:rPr lang="de-DE" sz="1200" b="1" dirty="0">
                <a:solidFill>
                  <a:srgbClr val="000000"/>
                </a:solidFill>
              </a:rPr>
              <a:t> Urne() {</a:t>
            </a:r>
            <a:endParaRPr lang="de-DE" sz="1200" b="1" dirty="0"/>
          </a:p>
          <a:p>
            <a:r>
              <a:rPr lang="de-DE" sz="1200" b="1" dirty="0">
                <a:solidFill>
                  <a:srgbClr val="0000C0"/>
                </a:solidFill>
              </a:rPr>
              <a:t>    </a:t>
            </a:r>
            <a:r>
              <a:rPr lang="de-DE" sz="1200" b="1" dirty="0" err="1">
                <a:solidFill>
                  <a:srgbClr val="0000C0"/>
                </a:solidFill>
              </a:rPr>
              <a:t>urne</a:t>
            </a:r>
            <a:r>
              <a:rPr lang="de-DE" sz="1200" b="1" dirty="0">
                <a:solidFill>
                  <a:srgbClr val="000000"/>
                </a:solidFill>
              </a:rPr>
              <a:t> = </a:t>
            </a:r>
            <a:r>
              <a:rPr lang="de-DE" sz="1200" b="1" dirty="0" err="1">
                <a:solidFill>
                  <a:srgbClr val="7F0055"/>
                </a:solidFill>
              </a:rPr>
              <a:t>new</a:t>
            </a:r>
            <a:r>
              <a:rPr lang="de-DE" sz="1200" b="1" dirty="0">
                <a:solidFill>
                  <a:srgbClr val="000000"/>
                </a:solidFill>
              </a:rPr>
              <a:t> T[100];</a:t>
            </a:r>
            <a:endParaRPr lang="de-DE" sz="1200" b="1" dirty="0"/>
          </a:p>
          <a:p>
            <a:r>
              <a:rPr lang="de-DE" sz="1200" b="1" dirty="0">
                <a:solidFill>
                  <a:srgbClr val="0000C0"/>
                </a:solidFill>
              </a:rPr>
              <a:t>    anzahl</a:t>
            </a:r>
            <a:r>
              <a:rPr lang="de-DE" sz="1200" b="1" dirty="0">
                <a:solidFill>
                  <a:srgbClr val="000000"/>
                </a:solidFill>
              </a:rPr>
              <a:t> = 0;</a:t>
            </a:r>
            <a:endParaRPr lang="de-DE" sz="1200" b="1" dirty="0"/>
          </a:p>
          <a:p>
            <a:r>
              <a:rPr lang="de-DE" sz="1200" b="1" dirty="0">
                <a:solidFill>
                  <a:srgbClr val="000000"/>
                </a:solidFill>
              </a:rPr>
              <a:t>  }</a:t>
            </a:r>
            <a:endParaRPr lang="de-DE" sz="1200" b="1" dirty="0"/>
          </a:p>
          <a:p>
            <a:endParaRPr lang="de-DE" sz="1200" b="1" dirty="0"/>
          </a:p>
          <a:p>
            <a:r>
              <a:rPr lang="de-DE" sz="1200" b="1" dirty="0">
                <a:solidFill>
                  <a:srgbClr val="7F0055"/>
                </a:solidFill>
              </a:rPr>
              <a:t>  </a:t>
            </a:r>
            <a:r>
              <a:rPr lang="de-DE" sz="1200" b="1" dirty="0" err="1">
                <a:solidFill>
                  <a:srgbClr val="7F0055"/>
                </a:solidFill>
              </a:rPr>
              <a:t>public</a:t>
            </a:r>
            <a:r>
              <a:rPr lang="de-DE" sz="1200" b="1" dirty="0">
                <a:solidFill>
                  <a:srgbClr val="000000"/>
                </a:solidFill>
              </a:rPr>
              <a:t> </a:t>
            </a:r>
            <a:r>
              <a:rPr lang="de-DE" sz="1200" b="1" dirty="0" err="1">
                <a:solidFill>
                  <a:srgbClr val="7F0055"/>
                </a:solidFill>
              </a:rPr>
              <a:t>void</a:t>
            </a:r>
            <a:r>
              <a:rPr lang="de-DE" sz="1200" b="1" dirty="0">
                <a:solidFill>
                  <a:srgbClr val="000000"/>
                </a:solidFill>
              </a:rPr>
              <a:t> reinlegen(T neu) {</a:t>
            </a:r>
            <a:endParaRPr lang="de-DE" sz="1200" b="1" dirty="0"/>
          </a:p>
          <a:p>
            <a:r>
              <a:rPr lang="de-DE" sz="1200" b="1" dirty="0">
                <a:solidFill>
                  <a:srgbClr val="0000C0"/>
                </a:solidFill>
              </a:rPr>
              <a:t> </a:t>
            </a:r>
            <a:r>
              <a:rPr lang="de-DE" sz="1200" b="1" dirty="0" smtClean="0">
                <a:solidFill>
                  <a:srgbClr val="0000C0"/>
                </a:solidFill>
              </a:rPr>
              <a:t>    </a:t>
            </a:r>
            <a:r>
              <a:rPr lang="de-DE" sz="1200" b="1" dirty="0" err="1" smtClean="0">
                <a:solidFill>
                  <a:srgbClr val="0000C0"/>
                </a:solidFill>
              </a:rPr>
              <a:t>urne</a:t>
            </a:r>
            <a:r>
              <a:rPr lang="de-DE" sz="1200" b="1" dirty="0" smtClean="0">
                <a:solidFill>
                  <a:srgbClr val="000000"/>
                </a:solidFill>
              </a:rPr>
              <a:t>[</a:t>
            </a:r>
            <a:r>
              <a:rPr lang="de-DE" sz="1200" b="1" dirty="0" err="1" smtClean="0">
                <a:solidFill>
                  <a:srgbClr val="0000C0"/>
                </a:solidFill>
              </a:rPr>
              <a:t>anzahl</a:t>
            </a:r>
            <a:r>
              <a:rPr lang="de-DE" sz="1200" b="1" dirty="0">
                <a:solidFill>
                  <a:srgbClr val="000000"/>
                </a:solidFill>
              </a:rPr>
              <a:t>++] = </a:t>
            </a:r>
            <a:r>
              <a:rPr lang="de-DE" sz="1200" b="1" dirty="0" smtClean="0">
                <a:solidFill>
                  <a:srgbClr val="000000"/>
                </a:solidFill>
              </a:rPr>
              <a:t>neu;</a:t>
            </a:r>
          </a:p>
          <a:p>
            <a:endParaRPr lang="de-DE" sz="1200" b="1" dirty="0"/>
          </a:p>
          <a:p>
            <a:r>
              <a:rPr lang="de-DE" sz="1200" b="1" dirty="0" smtClean="0">
                <a:solidFill>
                  <a:srgbClr val="000000"/>
                </a:solidFill>
              </a:rPr>
              <a:t>  }</a:t>
            </a:r>
            <a:endParaRPr lang="de-DE" sz="1200" b="1" dirty="0" smtClean="0"/>
          </a:p>
          <a:p>
            <a:endParaRPr lang="de-DE" sz="1200" b="1" dirty="0"/>
          </a:p>
          <a:p>
            <a:r>
              <a:rPr lang="de-DE" sz="1200" b="1" dirty="0">
                <a:solidFill>
                  <a:srgbClr val="000000"/>
                </a:solidFill>
              </a:rPr>
              <a:t>  </a:t>
            </a:r>
            <a:r>
              <a:rPr lang="de-DE" sz="1200" b="1" dirty="0" err="1">
                <a:solidFill>
                  <a:srgbClr val="7F0055"/>
                </a:solidFill>
              </a:rPr>
              <a:t>public</a:t>
            </a:r>
            <a:r>
              <a:rPr lang="de-DE" sz="1200" b="1" dirty="0">
                <a:solidFill>
                  <a:srgbClr val="000000"/>
                </a:solidFill>
              </a:rPr>
              <a:t> T rausnehmen() {</a:t>
            </a:r>
            <a:endParaRPr lang="de-DE" sz="1200" b="1" dirty="0"/>
          </a:p>
          <a:p>
            <a:r>
              <a:rPr lang="de-DE" sz="1200" b="1" dirty="0">
                <a:solidFill>
                  <a:srgbClr val="0000C0"/>
                </a:solidFill>
              </a:rPr>
              <a:t>    anzahl</a:t>
            </a:r>
            <a:r>
              <a:rPr lang="de-DE" sz="1200" b="1" dirty="0">
                <a:solidFill>
                  <a:srgbClr val="000000"/>
                </a:solidFill>
              </a:rPr>
              <a:t>--;</a:t>
            </a:r>
            <a:endParaRPr lang="de-DE" sz="1200" b="1" dirty="0"/>
          </a:p>
          <a:p>
            <a:endParaRPr lang="de-DE" sz="1200" b="1" dirty="0"/>
          </a:p>
          <a:p>
            <a:r>
              <a:rPr lang="de-DE" sz="1200" b="1" dirty="0">
                <a:solidFill>
                  <a:srgbClr val="7F0055"/>
                </a:solidFill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</a:rPr>
              <a:t>int</a:t>
            </a:r>
            <a:r>
              <a:rPr lang="de-DE" sz="1200" b="1" dirty="0">
                <a:solidFill>
                  <a:srgbClr val="000000"/>
                </a:solidFill>
              </a:rPr>
              <a:t> </a:t>
            </a:r>
            <a:r>
              <a:rPr lang="de-DE" sz="1200" b="1" dirty="0" err="1">
                <a:solidFill>
                  <a:srgbClr val="000000"/>
                </a:solidFill>
              </a:rPr>
              <a:t>ziehung</a:t>
            </a:r>
            <a:r>
              <a:rPr lang="de-DE" sz="1200" b="1" dirty="0">
                <a:solidFill>
                  <a:srgbClr val="000000"/>
                </a:solidFill>
              </a:rPr>
              <a:t> =</a:t>
            </a:r>
          </a:p>
          <a:p>
            <a:r>
              <a:rPr lang="de-DE" sz="1200" b="1" dirty="0">
                <a:solidFill>
                  <a:srgbClr val="000000"/>
                </a:solidFill>
              </a:rPr>
              <a:t>      (</a:t>
            </a:r>
            <a:r>
              <a:rPr lang="de-DE" sz="1200" b="1" dirty="0" err="1">
                <a:solidFill>
                  <a:srgbClr val="7F0055"/>
                </a:solidFill>
              </a:rPr>
              <a:t>int</a:t>
            </a:r>
            <a:r>
              <a:rPr lang="de-DE" sz="1200" b="1" dirty="0">
                <a:solidFill>
                  <a:srgbClr val="000000"/>
                </a:solidFill>
              </a:rPr>
              <a:t>) </a:t>
            </a:r>
            <a:r>
              <a:rPr lang="de-DE" sz="1200" b="1" dirty="0" err="1" smtClean="0">
                <a:solidFill>
                  <a:srgbClr val="000000"/>
                </a:solidFill>
              </a:rPr>
              <a:t>Math.floor</a:t>
            </a:r>
            <a:r>
              <a:rPr lang="de-DE" sz="1200" b="1" dirty="0" smtClean="0">
                <a:solidFill>
                  <a:srgbClr val="000000"/>
                </a:solidFill>
              </a:rPr>
              <a:t>(</a:t>
            </a:r>
            <a:r>
              <a:rPr lang="de-DE" sz="1200" b="1" dirty="0" err="1" smtClean="0">
                <a:solidFill>
                  <a:srgbClr val="0000C0"/>
                </a:solidFill>
              </a:rPr>
              <a:t>anzahl</a:t>
            </a:r>
            <a:r>
              <a:rPr lang="de-DE" sz="1200" b="1" dirty="0" smtClean="0">
                <a:solidFill>
                  <a:srgbClr val="000000"/>
                </a:solidFill>
              </a:rPr>
              <a:t> </a:t>
            </a:r>
            <a:r>
              <a:rPr lang="de-DE" sz="1200" b="1" dirty="0">
                <a:solidFill>
                  <a:srgbClr val="000000"/>
                </a:solidFill>
              </a:rPr>
              <a:t>* </a:t>
            </a:r>
            <a:r>
              <a:rPr lang="de-DE" sz="1200" b="1" dirty="0" err="1">
                <a:solidFill>
                  <a:srgbClr val="000000"/>
                </a:solidFill>
              </a:rPr>
              <a:t>Math.</a:t>
            </a:r>
            <a:r>
              <a:rPr lang="de-DE" sz="1200" b="1" i="1" dirty="0" err="1">
                <a:solidFill>
                  <a:srgbClr val="000000"/>
                </a:solidFill>
              </a:rPr>
              <a:t>random</a:t>
            </a:r>
            <a:r>
              <a:rPr lang="de-DE" sz="1200" b="1" dirty="0">
                <a:solidFill>
                  <a:srgbClr val="000000"/>
                </a:solidFill>
              </a:rPr>
              <a:t>());</a:t>
            </a:r>
            <a:endParaRPr lang="de-DE" sz="1200" b="1" dirty="0"/>
          </a:p>
          <a:p>
            <a:r>
              <a:rPr lang="de-DE" sz="1200" b="1" dirty="0">
                <a:solidFill>
                  <a:srgbClr val="000000"/>
                </a:solidFill>
              </a:rPr>
              <a:t>    T wert </a:t>
            </a:r>
            <a:r>
              <a:rPr lang="de-DE" sz="1200" b="1" dirty="0" smtClean="0">
                <a:solidFill>
                  <a:srgbClr val="000000"/>
                </a:solidFill>
              </a:rPr>
              <a:t>=</a:t>
            </a:r>
            <a:endParaRPr lang="de-DE" sz="1200" b="1" dirty="0"/>
          </a:p>
          <a:p>
            <a:r>
              <a:rPr lang="de-DE" sz="1200" b="1" dirty="0" smtClean="0"/>
              <a:t>    </a:t>
            </a:r>
            <a:br>
              <a:rPr lang="de-DE" sz="1200" b="1" dirty="0" smtClean="0"/>
            </a:br>
            <a:r>
              <a:rPr lang="de-DE" sz="1200" b="1" dirty="0" smtClean="0"/>
              <a:t>    </a:t>
            </a:r>
            <a:r>
              <a:rPr lang="de-DE" sz="1200" b="1" dirty="0" err="1" smtClean="0">
                <a:solidFill>
                  <a:srgbClr val="7F0055"/>
                </a:solidFill>
              </a:rPr>
              <a:t>return</a:t>
            </a:r>
            <a:r>
              <a:rPr lang="de-DE" sz="1200" b="1" dirty="0" smtClean="0">
                <a:solidFill>
                  <a:srgbClr val="000000"/>
                </a:solidFill>
              </a:rPr>
              <a:t> </a:t>
            </a:r>
            <a:r>
              <a:rPr lang="de-DE" sz="1200" b="1" dirty="0">
                <a:solidFill>
                  <a:srgbClr val="000000"/>
                </a:solidFill>
              </a:rPr>
              <a:t>wert;</a:t>
            </a:r>
            <a:endParaRPr lang="de-DE" sz="1200" b="1" dirty="0"/>
          </a:p>
          <a:p>
            <a:r>
              <a:rPr lang="de-DE" sz="1200" b="1" dirty="0">
                <a:solidFill>
                  <a:srgbClr val="000000"/>
                </a:solidFill>
              </a:rPr>
              <a:t>  }</a:t>
            </a:r>
            <a:endParaRPr lang="de-DE" sz="1200" b="1" dirty="0"/>
          </a:p>
          <a:p>
            <a:r>
              <a:rPr lang="de-DE" sz="1200" b="1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5930857" y="1465648"/>
            <a:ext cx="2138406" cy="18466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DE" sz="1200" dirty="0" err="1">
                <a:solidFill>
                  <a:srgbClr val="000000"/>
                </a:solidFill>
                <a:latin typeface="Courier New" pitchFamily="49" charset="0"/>
              </a:rPr>
              <a:t>java.util.List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&lt;T&gt; </a:t>
            </a:r>
            <a:r>
              <a:rPr lang="de-DE" sz="1200" dirty="0" err="1">
                <a:solidFill>
                  <a:srgbClr val="0000C0"/>
                </a:solidFill>
                <a:latin typeface="Courier New" pitchFamily="49" charset="0"/>
              </a:rPr>
              <a:t>urne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6405366" y="2176054"/>
            <a:ext cx="2324354" cy="18466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DE" sz="1200" dirty="0" err="1">
                <a:solidFill>
                  <a:srgbClr val="000000"/>
                </a:solidFill>
                <a:latin typeface="Courier New" pitchFamily="49" charset="0"/>
              </a:rPr>
              <a:t>java.util.ArrayList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&lt;T&gt;();</a:t>
            </a:r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6190316" y="4752462"/>
            <a:ext cx="2028712" cy="18466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200" dirty="0" err="1">
                <a:solidFill>
                  <a:srgbClr val="0000C0"/>
                </a:solidFill>
                <a:latin typeface="Courier New" pitchFamily="49" charset="0"/>
              </a:rPr>
              <a:t>urne</a:t>
            </a:r>
            <a:r>
              <a:rPr lang="de-DE" sz="1200" dirty="0" err="1">
                <a:solidFill>
                  <a:srgbClr val="000000"/>
                </a:solidFill>
                <a:latin typeface="Courier New" pitchFamily="49" charset="0"/>
              </a:rPr>
              <a:t>.remove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urier New" pitchFamily="49" charset="0"/>
              </a:rPr>
              <a:t>ziehung</a:t>
            </a:r>
            <a:r>
              <a:rPr lang="de-DE" sz="12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Martin Binder     FH Rosenheim                          Programmieren 3                         Wintersemester 2015                                   © 2015  • Stand 01.10.13 •   Kapitel 1       </a:t>
            </a:r>
            <a:endParaRPr lang="en-GB" sz="1000" dirty="0"/>
          </a:p>
        </p:txBody>
      </p:sp>
      <p:sp>
        <p:nvSpPr>
          <p:cNvPr id="3" name="Textfeld 2"/>
          <p:cNvSpPr txBox="1"/>
          <p:nvPr/>
        </p:nvSpPr>
        <p:spPr>
          <a:xfrm>
            <a:off x="5481747" y="3110116"/>
            <a:ext cx="1911459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rPr lang="de-DE" b="1" dirty="0" err="1">
                <a:solidFill>
                  <a:srgbClr val="0000C0"/>
                </a:solidFill>
              </a:rPr>
              <a:t>anzahl</a:t>
            </a:r>
            <a:r>
              <a:rPr lang="de-DE" b="1" dirty="0"/>
              <a:t>++;</a:t>
            </a:r>
          </a:p>
          <a:p>
            <a:r>
              <a:rPr lang="de-DE" b="1" dirty="0" err="1">
                <a:solidFill>
                  <a:srgbClr val="0000C0"/>
                </a:solidFill>
              </a:rPr>
              <a:t>urne</a:t>
            </a:r>
            <a:r>
              <a:rPr lang="de-DE" b="1" dirty="0" err="1"/>
              <a:t>.add</a:t>
            </a:r>
            <a:r>
              <a:rPr lang="de-DE" b="1" dirty="0"/>
              <a:t>(neu</a:t>
            </a:r>
            <a:r>
              <a:rPr lang="de-DE" b="1" dirty="0" smtClean="0"/>
              <a:t>);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7" grpId="0" animBg="1"/>
      <p:bldP spid="60438" grpId="0" animBg="1"/>
      <p:bldP spid="60445" grpId="0" animBg="1"/>
      <p:bldP spid="3" grpId="0" animBg="1"/>
    </p:bldLst>
  </p:timing>
</p:sld>
</file>

<file path=ppt/theme/theme1.xml><?xml version="1.0" encoding="utf-8"?>
<a:theme xmlns:a="http://schemas.openxmlformats.org/drawingml/2006/main" name="service_demo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C5C1B9"/>
      </a:accent1>
      <a:accent2>
        <a:srgbClr val="0052BA"/>
      </a:accent2>
      <a:accent3>
        <a:srgbClr val="FFFFFF"/>
      </a:accent3>
      <a:accent4>
        <a:srgbClr val="000000"/>
      </a:accent4>
      <a:accent5>
        <a:srgbClr val="DFDDD9"/>
      </a:accent5>
      <a:accent6>
        <a:srgbClr val="0049A8"/>
      </a:accent6>
      <a:hlink>
        <a:srgbClr val="FF0000"/>
      </a:hlink>
      <a:folHlink>
        <a:srgbClr val="FFCC00"/>
      </a:folHlink>
    </a:clrScheme>
    <a:fontScheme name="service_dem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ervice_demo 1">
        <a:dk1>
          <a:srgbClr val="5F5F5F"/>
        </a:dk1>
        <a:lt1>
          <a:srgbClr val="FFFFFF"/>
        </a:lt1>
        <a:dk2>
          <a:srgbClr val="000000"/>
        </a:dk2>
        <a:lt2>
          <a:srgbClr val="333333"/>
        </a:lt2>
        <a:accent1>
          <a:srgbClr val="009999"/>
        </a:accent1>
        <a:accent2>
          <a:srgbClr val="0033CC"/>
        </a:accent2>
        <a:accent3>
          <a:srgbClr val="FFFFFF"/>
        </a:accent3>
        <a:accent4>
          <a:srgbClr val="505050"/>
        </a:accent4>
        <a:accent5>
          <a:srgbClr val="AACACA"/>
        </a:accent5>
        <a:accent6>
          <a:srgbClr val="002DB9"/>
        </a:accent6>
        <a:hlink>
          <a:srgbClr val="CC00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D:\memIQ\Application\Demos\service_demo.pot</Template>
  <TotalTime>0</TotalTime>
  <Words>3315</Words>
  <Application>Microsoft Office PowerPoint</Application>
  <PresentationFormat>A4-Papier (210x297 mm)</PresentationFormat>
  <Paragraphs>830</Paragraphs>
  <Slides>31</Slides>
  <Notes>17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40" baseType="lpstr">
      <vt:lpstr>Arial</vt:lpstr>
      <vt:lpstr>Courier New</vt:lpstr>
      <vt:lpstr>Lucida Console</vt:lpstr>
      <vt:lpstr>Symbol</vt:lpstr>
      <vt:lpstr>Times</vt:lpstr>
      <vt:lpstr>Wingdings</vt:lpstr>
      <vt:lpstr>Zapf Dingbats</vt:lpstr>
      <vt:lpstr>service_demo</vt:lpstr>
      <vt:lpstr>Visio</vt:lpstr>
      <vt:lpstr>Programmieren 3</vt:lpstr>
      <vt:lpstr>Einfaches Beispiel – „Urne“ für ganze Zahlen</vt:lpstr>
      <vt:lpstr>Einfaches Beispiel – „Urne“ für ganze Zahlen</vt:lpstr>
      <vt:lpstr>Weiteres Beispiel – „Urne“ für Zeichenketten</vt:lpstr>
      <vt:lpstr>Problem: Eine Klasse für unterschiedliche Datentypen…</vt:lpstr>
      <vt:lpstr>Erster Versuch: Urne für Object-Elemente</vt:lpstr>
      <vt:lpstr>Lösungsidee: Generische Typen</vt:lpstr>
      <vt:lpstr>Generische „Urne“ – Erste Idee</vt:lpstr>
      <vt:lpstr>Generische „Urne“</vt:lpstr>
      <vt:lpstr>Generics  und Container-Klassen</vt:lpstr>
      <vt:lpstr>Generics - Beispiel Stack</vt:lpstr>
      <vt:lpstr>Begriffsdefinitionen für Generics</vt:lpstr>
      <vt:lpstr>Typlöschung (Type Erasure)</vt:lpstr>
      <vt:lpstr>Beispiel für Typlöschung</vt:lpstr>
      <vt:lpstr>Generische Typen ohne Parameter: Raw-Type</vt:lpstr>
      <vt:lpstr>Folgen der Typlöschung</vt:lpstr>
      <vt:lpstr>Unterschied von parametrisierten Typen zu Arrays</vt:lpstr>
      <vt:lpstr>Generics und Vererbung - Typsystem</vt:lpstr>
      <vt:lpstr>Generische Methoden (Polymorphe Methoden)</vt:lpstr>
      <vt:lpstr>Generische Methoden</vt:lpstr>
      <vt:lpstr>Einschränkungen für Typparameter: Bounds</vt:lpstr>
      <vt:lpstr>PowerPoint-Präsentation</vt:lpstr>
      <vt:lpstr>Generics und Vererbung</vt:lpstr>
      <vt:lpstr>Collection&lt;Object&gt; ?</vt:lpstr>
      <vt:lpstr>Wildcards</vt:lpstr>
      <vt:lpstr>Wildcards: Typkompatibilität</vt:lpstr>
      <vt:lpstr>Beispiel: lower type bound, upper type bound in Kombination</vt:lpstr>
      <vt:lpstr>Beispiele aus java.util  </vt:lpstr>
      <vt:lpstr>Einschränkungen generischer Typen in JAVA</vt:lpstr>
      <vt:lpstr>Zusammenfassung Generics</vt:lpstr>
      <vt:lpstr>Zusammenfassung Generics – Vorsicht</vt:lpstr>
    </vt:vector>
  </TitlesOfParts>
  <Manager/>
  <Company>FH Rosenheim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Programmieren 3</dc:title>
  <dc:creator>Reiner Hüttl;Martin Binder</dc:creator>
  <cp:lastModifiedBy>Martin Binder</cp:lastModifiedBy>
  <cp:revision>693</cp:revision>
  <cp:lastPrinted>2013-10-18T20:28:47Z</cp:lastPrinted>
  <dcterms:created xsi:type="dcterms:W3CDTF">1999-09-08T07:38:49Z</dcterms:created>
  <dcterms:modified xsi:type="dcterms:W3CDTF">2015-10-12T07:08:06Z</dcterms:modified>
</cp:coreProperties>
</file>