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8" r:id="rId1"/>
  </p:sldMasterIdLst>
  <p:notesMasterIdLst>
    <p:notesMasterId r:id="rId65"/>
  </p:notesMasterIdLst>
  <p:handoutMasterIdLst>
    <p:handoutMasterId r:id="rId66"/>
  </p:handoutMasterIdLst>
  <p:sldIdLst>
    <p:sldId id="603" r:id="rId2"/>
    <p:sldId id="702" r:id="rId3"/>
    <p:sldId id="637" r:id="rId4"/>
    <p:sldId id="759" r:id="rId5"/>
    <p:sldId id="705" r:id="rId6"/>
    <p:sldId id="641" r:id="rId7"/>
    <p:sldId id="755" r:id="rId8"/>
    <p:sldId id="706" r:id="rId9"/>
    <p:sldId id="707" r:id="rId10"/>
    <p:sldId id="710" r:id="rId11"/>
    <p:sldId id="711" r:id="rId12"/>
    <p:sldId id="712" r:id="rId13"/>
    <p:sldId id="756" r:id="rId14"/>
    <p:sldId id="758" r:id="rId15"/>
    <p:sldId id="757" r:id="rId16"/>
    <p:sldId id="774" r:id="rId17"/>
    <p:sldId id="713" r:id="rId18"/>
    <p:sldId id="735" r:id="rId19"/>
    <p:sldId id="736" r:id="rId20"/>
    <p:sldId id="738" r:id="rId21"/>
    <p:sldId id="739" r:id="rId22"/>
    <p:sldId id="740" r:id="rId23"/>
    <p:sldId id="741" r:id="rId24"/>
    <p:sldId id="742" r:id="rId25"/>
    <p:sldId id="773" r:id="rId26"/>
    <p:sldId id="761" r:id="rId27"/>
    <p:sldId id="763" r:id="rId28"/>
    <p:sldId id="765" r:id="rId29"/>
    <p:sldId id="743" r:id="rId30"/>
    <p:sldId id="744" r:id="rId31"/>
    <p:sldId id="745" r:id="rId32"/>
    <p:sldId id="746" r:id="rId33"/>
    <p:sldId id="747" r:id="rId34"/>
    <p:sldId id="748" r:id="rId35"/>
    <p:sldId id="749" r:id="rId36"/>
    <p:sldId id="751" r:id="rId37"/>
    <p:sldId id="752" r:id="rId38"/>
    <p:sldId id="753" r:id="rId39"/>
    <p:sldId id="754" r:id="rId40"/>
    <p:sldId id="750" r:id="rId41"/>
    <p:sldId id="775" r:id="rId42"/>
    <p:sldId id="737" r:id="rId43"/>
    <p:sldId id="714" r:id="rId44"/>
    <p:sldId id="732" r:id="rId45"/>
    <p:sldId id="733" r:id="rId46"/>
    <p:sldId id="716" r:id="rId47"/>
    <p:sldId id="718" r:id="rId48"/>
    <p:sldId id="721" r:id="rId49"/>
    <p:sldId id="722" r:id="rId50"/>
    <p:sldId id="734" r:id="rId51"/>
    <p:sldId id="719" r:id="rId52"/>
    <p:sldId id="688" r:id="rId53"/>
    <p:sldId id="689" r:id="rId54"/>
    <p:sldId id="690" r:id="rId55"/>
    <p:sldId id="727" r:id="rId56"/>
    <p:sldId id="728" r:id="rId57"/>
    <p:sldId id="729" r:id="rId58"/>
    <p:sldId id="724" r:id="rId59"/>
    <p:sldId id="768" r:id="rId60"/>
    <p:sldId id="769" r:id="rId61"/>
    <p:sldId id="723" r:id="rId62"/>
    <p:sldId id="771" r:id="rId63"/>
    <p:sldId id="731" r:id="rId64"/>
  </p:sldIdLst>
  <p:sldSz cx="9906000" cy="6858000" type="A4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buClr>
        <a:schemeClr val="tx1"/>
      </a:buClr>
      <a:buFont typeface="Wingdings" pitchFamily="2" charset="2"/>
      <a:defRPr sz="1600" b="1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Clr>
        <a:schemeClr val="tx1"/>
      </a:buClr>
      <a:buFont typeface="Wingdings" pitchFamily="2" charset="2"/>
      <a:defRPr sz="1600" b="1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Clr>
        <a:schemeClr val="tx1"/>
      </a:buClr>
      <a:buFont typeface="Wingdings" pitchFamily="2" charset="2"/>
      <a:defRPr sz="1600" b="1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Clr>
        <a:schemeClr val="tx1"/>
      </a:buClr>
      <a:buFont typeface="Wingdings" pitchFamily="2" charset="2"/>
      <a:defRPr sz="1600" b="1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Clr>
        <a:schemeClr val="tx1"/>
      </a:buClr>
      <a:buFont typeface="Wingdings" pitchFamily="2" charset="2"/>
      <a:defRPr sz="1600" b="1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18">
          <p15:clr>
            <a:srgbClr val="A4A3A4"/>
          </p15:clr>
        </p15:guide>
        <p15:guide id="2" pos="13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CC99"/>
    <a:srgbClr val="FF9966"/>
    <a:srgbClr val="FF9900"/>
    <a:srgbClr val="CCFFCC"/>
    <a:srgbClr val="CCFFFF"/>
    <a:srgbClr val="99FFCC"/>
    <a:srgbClr val="C0C0C0"/>
    <a:srgbClr val="9C9C9C"/>
    <a:srgbClr val="AFA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2" autoAdjust="0"/>
    <p:restoredTop sz="91813" autoAdjust="0"/>
  </p:normalViewPr>
  <p:slideViewPr>
    <p:cSldViewPr snapToGrid="0">
      <p:cViewPr varScale="1">
        <p:scale>
          <a:sx n="115" d="100"/>
          <a:sy n="115" d="100"/>
        </p:scale>
        <p:origin x="1146" y="102"/>
      </p:cViewPr>
      <p:guideLst>
        <p:guide orient="horz" pos="1318"/>
        <p:guide pos="136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66" d="100"/>
          <a:sy n="66" d="100"/>
        </p:scale>
        <p:origin x="-1524" y="360"/>
      </p:cViewPr>
      <p:guideLst>
        <p:guide orient="horz" pos="3224"/>
        <p:guide pos="22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71" tIns="48135" rIns="96271" bIns="48135" numCol="1" anchor="t" anchorCtr="0" compatLnSpc="1">
            <a:prstTxWarp prst="textNoShape">
              <a:avLst/>
            </a:prstTxWarp>
          </a:bodyPr>
          <a:lstStyle>
            <a:lvl1pPr defTabSz="960438">
              <a:buClrTx/>
              <a:buFontTx/>
              <a:buNone/>
              <a:defRPr sz="1300" b="0">
                <a:latin typeface="Times" charset="0"/>
              </a:defRPr>
            </a:lvl1pPr>
          </a:lstStyle>
          <a:p>
            <a:endParaRPr lang="en-US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71" tIns="48135" rIns="96271" bIns="48135" numCol="1" anchor="t" anchorCtr="0" compatLnSpc="1">
            <a:prstTxWarp prst="textNoShape">
              <a:avLst/>
            </a:prstTxWarp>
          </a:bodyPr>
          <a:lstStyle>
            <a:lvl1pPr algn="r" defTabSz="960438">
              <a:buClrTx/>
              <a:buFontTx/>
              <a:buNone/>
              <a:defRPr sz="1300" b="0">
                <a:latin typeface="Times" charset="0"/>
              </a:defRPr>
            </a:lvl1pPr>
          </a:lstStyle>
          <a:p>
            <a:endParaRPr lang="en-US" alt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71" tIns="48135" rIns="96271" bIns="48135" numCol="1" anchor="b" anchorCtr="0" compatLnSpc="1">
            <a:prstTxWarp prst="textNoShape">
              <a:avLst/>
            </a:prstTxWarp>
          </a:bodyPr>
          <a:lstStyle>
            <a:lvl1pPr defTabSz="960438">
              <a:buClrTx/>
              <a:buFontTx/>
              <a:buNone/>
              <a:defRPr sz="1300" b="0">
                <a:latin typeface="Times" charset="0"/>
              </a:defRPr>
            </a:lvl1pPr>
          </a:lstStyle>
          <a:p>
            <a:endParaRPr lang="en-US" alt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71" tIns="48135" rIns="96271" bIns="48135" numCol="1" anchor="b" anchorCtr="0" compatLnSpc="1">
            <a:prstTxWarp prst="textNoShape">
              <a:avLst/>
            </a:prstTxWarp>
          </a:bodyPr>
          <a:lstStyle>
            <a:lvl1pPr algn="r" defTabSz="960438">
              <a:buClrTx/>
              <a:buFontTx/>
              <a:buNone/>
              <a:defRPr sz="1300" b="0">
                <a:latin typeface="Times" charset="0"/>
              </a:defRPr>
            </a:lvl1pPr>
          </a:lstStyle>
          <a:p>
            <a:fld id="{F2E38CEC-7571-4B93-B644-7CF97430615F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71205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vert="horz" wrap="none" lIns="96271" tIns="48135" rIns="96271" bIns="48135" numCol="1" anchor="ctr" anchorCtr="0" compatLnSpc="1">
            <a:prstTxWarp prst="textNoShape">
              <a:avLst/>
            </a:prstTxWarp>
          </a:bodyPr>
          <a:lstStyle>
            <a:lvl1pPr defTabSz="960438">
              <a:spcBef>
                <a:spcPct val="50000"/>
              </a:spcBef>
              <a:buClr>
                <a:srgbClr val="6699FF"/>
              </a:buClr>
              <a:buFont typeface="Zapf Dingbats" charset="2"/>
              <a:buChar char="n"/>
              <a:defRPr sz="13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vert="horz" wrap="none" lIns="96271" tIns="48135" rIns="96271" bIns="48135" numCol="1" anchor="ctr" anchorCtr="0" compatLnSpc="1">
            <a:prstTxWarp prst="textNoShape">
              <a:avLst/>
            </a:prstTxWarp>
          </a:bodyPr>
          <a:lstStyle>
            <a:lvl1pPr algn="r" defTabSz="960438">
              <a:spcBef>
                <a:spcPct val="50000"/>
              </a:spcBef>
              <a:buClr>
                <a:srgbClr val="6699FF"/>
              </a:buClr>
              <a:buFont typeface="Zapf Dingbats" charset="2"/>
              <a:buChar char="n"/>
              <a:defRPr sz="13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58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7875" y="768350"/>
            <a:ext cx="5546725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8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104900" y="5116513"/>
            <a:ext cx="5205413" cy="43497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vert="horz" wrap="none" lIns="96271" tIns="48135" rIns="96271" bIns="4813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8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vert="horz" wrap="none" lIns="96271" tIns="48135" rIns="96271" bIns="48135" numCol="1" anchor="b" anchorCtr="0" compatLnSpc="1">
            <a:prstTxWarp prst="textNoShape">
              <a:avLst/>
            </a:prstTxWarp>
          </a:bodyPr>
          <a:lstStyle>
            <a:lvl1pPr defTabSz="960438">
              <a:spcBef>
                <a:spcPct val="50000"/>
              </a:spcBef>
              <a:buClr>
                <a:srgbClr val="6699FF"/>
              </a:buClr>
              <a:buFont typeface="Zapf Dingbats" charset="2"/>
              <a:buChar char="n"/>
              <a:defRPr sz="13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58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vert="horz" wrap="none" lIns="96271" tIns="48135" rIns="96271" bIns="48135" numCol="1" anchor="b" anchorCtr="0" compatLnSpc="1">
            <a:prstTxWarp prst="textNoShape">
              <a:avLst/>
            </a:prstTxWarp>
          </a:bodyPr>
          <a:lstStyle>
            <a:lvl1pPr algn="r" defTabSz="960438">
              <a:spcBef>
                <a:spcPct val="50000"/>
              </a:spcBef>
              <a:buClr>
                <a:srgbClr val="6699FF"/>
              </a:buClr>
              <a:buFont typeface="Zapf Dingbats" charset="2"/>
              <a:buChar char="n"/>
              <a:defRPr sz="1300">
                <a:latin typeface="Arial" pitchFamily="34" charset="0"/>
              </a:defRPr>
            </a:lvl1pPr>
          </a:lstStyle>
          <a:p>
            <a:fld id="{A29C3CDF-F53A-45D2-AA7C-3860C2F84DDE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7147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buClr>
        <a:srgbClr val="003366"/>
      </a:buClr>
      <a:buSzPct val="90000"/>
      <a:buFont typeface="Wingdings" pitchFamily="2" charset="2"/>
      <a:buChar char="l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buClr>
        <a:srgbClr val="003366"/>
      </a:buClr>
      <a:buSzPct val="90000"/>
      <a:buFont typeface="Wingdings" pitchFamily="2" charset="2"/>
      <a:buChar char="l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buClr>
        <a:srgbClr val="003366"/>
      </a:buClr>
      <a:buSzPct val="90000"/>
      <a:buFont typeface="Wingdings" pitchFamily="2" charset="2"/>
      <a:buChar char="l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buClr>
        <a:srgbClr val="003366"/>
      </a:buClr>
      <a:buSzPct val="90000"/>
      <a:buFont typeface="Wingdings" pitchFamily="2" charset="2"/>
      <a:buChar char="l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buClr>
        <a:srgbClr val="003366"/>
      </a:buClr>
      <a:buSzPct val="90000"/>
      <a:buFont typeface="Wingdings" pitchFamily="2" charset="2"/>
      <a:buChar char="l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D11C9F-DF1F-4EB7-A5E8-5AC8723DC672}" type="slidenum">
              <a:rPr lang="en-US"/>
              <a:pPr/>
              <a:t>1</a:t>
            </a:fld>
            <a:endParaRPr lang="en-US"/>
          </a:p>
        </p:txBody>
      </p:sp>
      <p:sp>
        <p:nvSpPr>
          <p:cNvPr id="90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68350"/>
            <a:ext cx="5543550" cy="3838575"/>
          </a:xfrm>
          <a:ln/>
        </p:spPr>
      </p:sp>
      <p:sp>
        <p:nvSpPr>
          <p:cNvPr id="90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9202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F38AA5-E434-4573-9F8D-C076621CCE32}" type="slidenum">
              <a:rPr lang="en-US"/>
              <a:pPr/>
              <a:t>10</a:t>
            </a:fld>
            <a:endParaRPr lang="en-US"/>
          </a:p>
        </p:txBody>
      </p:sp>
      <p:sp>
        <p:nvSpPr>
          <p:cNvPr id="1137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768350"/>
            <a:ext cx="5545138" cy="3838575"/>
          </a:xfrm>
          <a:ln/>
        </p:spPr>
      </p:sp>
      <p:sp>
        <p:nvSpPr>
          <p:cNvPr id="1137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</p:spPr>
        <p:txBody>
          <a:bodyPr/>
          <a:lstStyle/>
          <a:p>
            <a:pPr>
              <a:buNone/>
            </a:pPr>
            <a:r>
              <a:rPr lang="de-DE" dirty="0"/>
              <a:t>Die Zahlen oben links in den Klassen geben eine grobe Abschätzung der Instanzen im späteren System (kein UML-Standard</a:t>
            </a:r>
            <a:r>
              <a:rPr lang="de-DE" dirty="0" smtClean="0"/>
              <a:t>).</a:t>
            </a:r>
          </a:p>
          <a:p>
            <a:pPr>
              <a:buNone/>
            </a:pPr>
            <a:r>
              <a:rPr lang="de-DE" dirty="0" smtClean="0"/>
              <a:t>-&gt; erwartetes Mengengerüst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25840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7A168E-A7E6-456E-A6EC-503C39D6AD00}" type="slidenum">
              <a:rPr lang="en-US"/>
              <a:pPr/>
              <a:t>11</a:t>
            </a:fld>
            <a:endParaRPr lang="en-US"/>
          </a:p>
        </p:txBody>
      </p:sp>
      <p:sp>
        <p:nvSpPr>
          <p:cNvPr id="113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768350"/>
            <a:ext cx="5545138" cy="3838575"/>
          </a:xfrm>
          <a:ln/>
        </p:spPr>
      </p:sp>
      <p:sp>
        <p:nvSpPr>
          <p:cNvPr id="1139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</p:spPr>
        <p:txBody>
          <a:bodyPr/>
          <a:lstStyle/>
          <a:p>
            <a:r>
              <a:rPr lang="de-DE" dirty="0" smtClean="0"/>
              <a:t> Klassenmodell ist</a:t>
            </a:r>
            <a:r>
              <a:rPr lang="de-DE" baseline="0" dirty="0" smtClean="0"/>
              <a:t> Basis vom Komponentenmodell</a:t>
            </a:r>
          </a:p>
          <a:p>
            <a:r>
              <a:rPr lang="de-DE" baseline="0" dirty="0" smtClean="0"/>
              <a:t> möglichst disjunkte Daten auf Komponenten abbilden</a:t>
            </a:r>
          </a:p>
          <a:p>
            <a:r>
              <a:rPr lang="de-DE" baseline="0" dirty="0" smtClean="0"/>
              <a:t> Hoheit über Integrität der Daten liegt in Komponenten</a:t>
            </a:r>
          </a:p>
          <a:p>
            <a:r>
              <a:rPr lang="de-DE" baseline="0" dirty="0" smtClean="0"/>
              <a:t> Beziehungen: innerhalb einer Komponente / Komponentenübergreifend</a:t>
            </a:r>
            <a:r>
              <a:rPr lang="de-DE" baseline="0" dirty="0"/>
              <a:t/>
            </a:r>
            <a:br>
              <a:rPr lang="de-DE" baseline="0" dirty="0"/>
            </a:br>
            <a:r>
              <a:rPr lang="de-DE" baseline="0" dirty="0" smtClean="0"/>
              <a:t>    -&gt; Abhängigkeiten möglichst unidirektional halten</a:t>
            </a:r>
          </a:p>
          <a:p>
            <a:endParaRPr lang="de-DE" baseline="0" dirty="0" smtClean="0"/>
          </a:p>
          <a:p>
            <a:pPr>
              <a:buNone/>
            </a:pPr>
            <a:endParaRPr lang="de-DE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997267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417C70-909C-42FE-8C8A-A3665C708EF3}" type="slidenum">
              <a:rPr lang="en-US"/>
              <a:pPr/>
              <a:t>12</a:t>
            </a:fld>
            <a:endParaRPr lang="en-US"/>
          </a:p>
        </p:txBody>
      </p:sp>
      <p:sp>
        <p:nvSpPr>
          <p:cNvPr id="1141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768350"/>
            <a:ext cx="5545138" cy="3838575"/>
          </a:xfrm>
          <a:ln/>
        </p:spPr>
      </p:sp>
      <p:sp>
        <p:nvSpPr>
          <p:cNvPr id="114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21672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19D5AF-70E2-44E9-AEA1-AE88B259AD9F}" type="slidenum">
              <a:rPr lang="de-DE"/>
              <a:pPr/>
              <a:t>13</a:t>
            </a:fld>
            <a:endParaRPr lang="de-DE"/>
          </a:p>
        </p:txBody>
      </p:sp>
      <p:sp>
        <p:nvSpPr>
          <p:cNvPr id="300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766763"/>
            <a:ext cx="5543550" cy="3838575"/>
          </a:xfrm>
          <a:ln/>
        </p:spPr>
      </p:sp>
      <p:sp>
        <p:nvSpPr>
          <p:cNvPr id="300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305" y="4860172"/>
            <a:ext cx="5208691" cy="4607799"/>
          </a:xfrm>
          <a:noFill/>
          <a:ln/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de-DE" smtClean="0"/>
              <a:t>Maps reduzieren syntaktische Abhängigkeit (semantische bleibt); daher lieber Transportobjekte oder „abgespeckte“ Schnittstellen</a:t>
            </a:r>
          </a:p>
          <a:p>
            <a:pPr eaLnBrk="1" hangingPunct="1">
              <a:buFontTx/>
              <a:buChar char="•"/>
            </a:pPr>
            <a:r>
              <a:rPr lang="de-DE" smtClean="0"/>
              <a:t>überlegen, ob die Entität nur zum Lesen oder zum Lesen und Schreiben exportiert wird</a:t>
            </a:r>
          </a:p>
          <a:p>
            <a:pPr eaLnBrk="1" hangingPunct="1"/>
            <a:endParaRPr lang="de-DE" smtClean="0"/>
          </a:p>
          <a:p>
            <a:pPr eaLnBrk="1" hangingPunct="1"/>
            <a:endParaRPr lang="de-DE" smtClean="0"/>
          </a:p>
          <a:p>
            <a:pPr eaLnBrk="1" hangingPunct="1"/>
            <a:r>
              <a:rPr lang="de-DE" smtClean="0"/>
              <a:t>***</a:t>
            </a:r>
          </a:p>
          <a:p>
            <a:pPr eaLnBrk="1" hangingPunct="1"/>
            <a:r>
              <a:rPr lang="de-DE" smtClean="0"/>
              <a:t>An Schnittstelle kein Objektgeflecht </a:t>
            </a:r>
            <a:r>
              <a:rPr lang="de-DE" smtClean="0">
                <a:sym typeface="Wingdings" pitchFamily="2" charset="2"/>
              </a:rPr>
              <a:t> glattklopfen</a:t>
            </a:r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6276888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6F6E61-D197-4C1F-BA3C-DE22A4C500D7}" type="slidenum">
              <a:rPr lang="en-US"/>
              <a:pPr/>
              <a:t>14</a:t>
            </a:fld>
            <a:endParaRPr lang="en-US"/>
          </a:p>
        </p:txBody>
      </p:sp>
      <p:sp>
        <p:nvSpPr>
          <p:cNvPr id="1147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6288" y="766763"/>
            <a:ext cx="5546725" cy="3840162"/>
          </a:xfrm>
          <a:ln/>
        </p:spPr>
      </p:sp>
      <p:sp>
        <p:nvSpPr>
          <p:cNvPr id="1147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860925"/>
            <a:ext cx="5210175" cy="4606925"/>
          </a:xfrm>
        </p:spPr>
        <p:txBody>
          <a:bodyPr/>
          <a:lstStyle/>
          <a:p>
            <a:r>
              <a:rPr lang="de-DE"/>
              <a:t>Zentraler Usecase (vereinfacht)</a:t>
            </a:r>
          </a:p>
          <a:p>
            <a:endParaRPr lang="de-DE"/>
          </a:p>
          <a:p>
            <a:r>
              <a:rPr lang="de-DE"/>
              <a:t>Planungszyklus:</a:t>
            </a:r>
          </a:p>
          <a:p>
            <a:pPr>
              <a:buFontTx/>
              <a:buChar char="-"/>
            </a:pPr>
            <a:r>
              <a:rPr lang="de-DE"/>
              <a:t>Informationsbasis erstellen (add/remove/make)</a:t>
            </a:r>
          </a:p>
          <a:p>
            <a:pPr>
              <a:buFontTx/>
              <a:buChar char="-"/>
            </a:pPr>
            <a:r>
              <a:rPr lang="de-DE"/>
              <a:t>Vorhandene Informationen analysieren (find, getGruppe)</a:t>
            </a:r>
          </a:p>
          <a:p>
            <a:pPr>
              <a:buFontTx/>
              <a:buChar char="-"/>
            </a:pPr>
            <a:r>
              <a:rPr lang="de-DE"/>
              <a:t>Aktuellen Planungsstand ermitten (getBelegte* getFreie*)</a:t>
            </a:r>
          </a:p>
          <a:p>
            <a:pPr>
              <a:buFontTx/>
              <a:buChar char="-"/>
            </a:pPr>
            <a:r>
              <a:rPr lang="de-DE"/>
              <a:t>Planung erweitern (belegeSlot)</a:t>
            </a:r>
          </a:p>
          <a:p>
            <a:pPr>
              <a:buFontTx/>
              <a:buChar char="-"/>
            </a:pPr>
            <a:r>
              <a:rPr lang="de-DE"/>
              <a:t>Komponentenschnittstelle umfasst Operationen zum Lesen (=Abfragen) und Schreiben (=Kommandos) von Entitäten</a:t>
            </a:r>
          </a:p>
          <a:p>
            <a:pPr>
              <a:buFontTx/>
              <a:buChar char="-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55399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EACBE2-663D-4F8F-8D47-CBB842B2B09C}" type="slidenum">
              <a:rPr lang="en-US"/>
              <a:pPr/>
              <a:t>15</a:t>
            </a:fld>
            <a:endParaRPr lang="en-US"/>
          </a:p>
        </p:txBody>
      </p:sp>
      <p:sp>
        <p:nvSpPr>
          <p:cNvPr id="1025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1050" y="768350"/>
            <a:ext cx="5545138" cy="3838575"/>
          </a:xfrm>
          <a:ln/>
        </p:spPr>
      </p:sp>
      <p:sp>
        <p:nvSpPr>
          <p:cNvPr id="102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860925"/>
            <a:ext cx="5210175" cy="4605338"/>
          </a:xfrm>
        </p:spPr>
        <p:txBody>
          <a:bodyPr/>
          <a:lstStyle/>
          <a:p>
            <a:r>
              <a:rPr lang="de-DE" dirty="0" smtClean="0"/>
              <a:t> Idee </a:t>
            </a:r>
            <a:r>
              <a:rPr lang="de-DE" dirty="0"/>
              <a:t>der </a:t>
            </a:r>
            <a:r>
              <a:rPr lang="de-DE" dirty="0" err="1"/>
              <a:t>Packagestruktur</a:t>
            </a:r>
            <a:r>
              <a:rPr lang="de-DE" dirty="0"/>
              <a:t>:</a:t>
            </a:r>
          </a:p>
          <a:p>
            <a:r>
              <a:rPr lang="de-DE" dirty="0" smtClean="0"/>
              <a:t> Schon </a:t>
            </a:r>
            <a:r>
              <a:rPr lang="de-DE" dirty="0"/>
              <a:t>auf </a:t>
            </a:r>
            <a:r>
              <a:rPr lang="de-DE" dirty="0" err="1"/>
              <a:t>Package</a:t>
            </a:r>
            <a:r>
              <a:rPr lang="de-DE" dirty="0"/>
              <a:t> Ebene das Interface von der Implementierung trennen. </a:t>
            </a:r>
            <a:endParaRPr lang="de-DE" dirty="0" smtClean="0"/>
          </a:p>
          <a:p>
            <a:r>
              <a:rPr lang="de-DE" dirty="0" smtClean="0"/>
              <a:t> D.h</a:t>
            </a:r>
            <a:r>
              <a:rPr lang="de-DE" dirty="0"/>
              <a:t>. Nur das Interface (Interfaces + Transportstrukturen) befinden sich </a:t>
            </a:r>
            <a:r>
              <a:rPr lang="de-DE" dirty="0" smtClean="0"/>
              <a:t>auf</a:t>
            </a:r>
            <a:r>
              <a:rPr lang="de-DE" baseline="0" dirty="0" smtClean="0"/>
              <a:t> d</a:t>
            </a:r>
            <a:r>
              <a:rPr lang="de-DE" dirty="0" smtClean="0"/>
              <a:t>er </a:t>
            </a:r>
            <a:r>
              <a:rPr lang="de-DE" dirty="0"/>
              <a:t>obersten Ebene. </a:t>
            </a:r>
            <a:endParaRPr lang="de-DE" dirty="0" smtClean="0"/>
          </a:p>
          <a:p>
            <a:r>
              <a:rPr lang="de-DE" dirty="0" smtClean="0"/>
              <a:t> Die </a:t>
            </a:r>
            <a:r>
              <a:rPr lang="de-DE" dirty="0"/>
              <a:t>eigentlichen Implementierungen sind in den Paketen et </a:t>
            </a:r>
            <a:r>
              <a:rPr lang="de-DE" dirty="0" err="1"/>
              <a:t>uc</a:t>
            </a:r>
            <a:r>
              <a:rPr lang="de-DE" dirty="0"/>
              <a:t> und dt</a:t>
            </a:r>
            <a:r>
              <a:rPr lang="de-DE" dirty="0" smtClean="0"/>
              <a:t>.</a:t>
            </a:r>
          </a:p>
          <a:p>
            <a:r>
              <a:rPr lang="de-DE" dirty="0" smtClean="0"/>
              <a:t> Tests in einer analogen Paketstruktur aber separat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3911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079553-E0E0-4F1E-AE1A-DFAC4D6DD7EB}" type="slidenum">
              <a:rPr lang="en-US"/>
              <a:pPr/>
              <a:t>17</a:t>
            </a:fld>
            <a:endParaRPr lang="en-US"/>
          </a:p>
        </p:txBody>
      </p:sp>
      <p:sp>
        <p:nvSpPr>
          <p:cNvPr id="114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768350"/>
            <a:ext cx="5545138" cy="3838575"/>
          </a:xfrm>
          <a:ln/>
        </p:spPr>
      </p:sp>
      <p:sp>
        <p:nvSpPr>
          <p:cNvPr id="1143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09233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509D45-95F2-489B-980F-3A6B47F4B3E0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378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65175"/>
            <a:ext cx="5545137" cy="3840163"/>
          </a:xfrm>
          <a:ln/>
        </p:spPr>
      </p:sp>
      <p:sp>
        <p:nvSpPr>
          <p:cNvPr id="378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862514"/>
            <a:ext cx="5203826" cy="4859337"/>
          </a:xfrm>
          <a:ln w="9525"/>
          <a:effectLst>
            <a:outerShdw dist="17961" dir="2700000" algn="ctr" rotWithShape="0">
              <a:srgbClr val="007A5C"/>
            </a:outerShdw>
          </a:effectLst>
        </p:spPr>
        <p:txBody>
          <a:bodyPr/>
          <a:lstStyle/>
          <a:p>
            <a:pPr>
              <a:defRPr/>
            </a:pPr>
            <a:r>
              <a:rPr lang="de-DE" smtClean="0"/>
              <a:t>Beispiele Value-Typen: Die Standardklassen </a:t>
            </a:r>
            <a:r>
              <a:rPr lang="de-DE" smtClean="0">
                <a:latin typeface="Courier New" pitchFamily="49" charset="0"/>
              </a:rPr>
              <a:t>BigDecimal</a:t>
            </a:r>
            <a:r>
              <a:rPr lang="de-DE" smtClean="0"/>
              <a:t>, </a:t>
            </a:r>
            <a:r>
              <a:rPr lang="de-DE" smtClean="0">
                <a:latin typeface="Courier New" pitchFamily="49" charset="0"/>
              </a:rPr>
              <a:t>String</a:t>
            </a:r>
            <a:r>
              <a:rPr lang="de-DE" smtClean="0"/>
              <a:t> oder </a:t>
            </a:r>
            <a:r>
              <a:rPr lang="de-DE" smtClean="0">
                <a:latin typeface="Courier New" pitchFamily="49" charset="0"/>
              </a:rPr>
              <a:t>Date</a:t>
            </a:r>
            <a:endParaRPr lang="de-DE" smtClean="0"/>
          </a:p>
          <a:p>
            <a:pPr>
              <a:defRPr/>
            </a:pPr>
            <a:r>
              <a:rPr lang="de-DE" smtClean="0"/>
              <a:t>Beispiel Entity-Typen: Die Standardklassen </a:t>
            </a:r>
            <a:r>
              <a:rPr lang="de-DE" smtClean="0">
                <a:latin typeface="Courier New" pitchFamily="49" charset="0"/>
              </a:rPr>
              <a:t>Thread</a:t>
            </a:r>
            <a:r>
              <a:rPr lang="de-DE" smtClean="0"/>
              <a:t>, </a:t>
            </a:r>
            <a:r>
              <a:rPr lang="de-DE" smtClean="0">
                <a:latin typeface="Courier New" pitchFamily="49" charset="0"/>
              </a:rPr>
              <a:t>Socket</a:t>
            </a:r>
            <a:r>
              <a:rPr lang="de-DE" smtClean="0"/>
              <a:t> oder </a:t>
            </a:r>
            <a:r>
              <a:rPr lang="de-DE" smtClean="0">
                <a:latin typeface="Courier New" pitchFamily="49" charset="0"/>
              </a:rPr>
              <a:t>FileOutputStream</a:t>
            </a:r>
          </a:p>
          <a:p>
            <a:pPr>
              <a:defRPr/>
            </a:pPr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4847282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32D0AB-2AF0-447D-8980-D9309AB83E52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399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1050" y="768350"/>
            <a:ext cx="5541963" cy="3836988"/>
          </a:xfrm>
          <a:ln/>
        </p:spPr>
      </p:sp>
      <p:sp>
        <p:nvSpPr>
          <p:cNvPr id="399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4" y="4860926"/>
            <a:ext cx="5210175" cy="4605338"/>
          </a:xfrm>
          <a:ln w="9525"/>
          <a:effectLst>
            <a:outerShdw dist="17961" dir="2700000" algn="ctr" rotWithShape="0">
              <a:srgbClr val="007A5C"/>
            </a:outerShdw>
          </a:effectLst>
        </p:spPr>
        <p:txBody>
          <a:bodyPr/>
          <a:lstStyle/>
          <a:p>
            <a:pPr>
              <a:defRPr/>
            </a:pPr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4255662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DD8E6F-C662-4020-9435-B0A77CBC0EC1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409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1050" y="768350"/>
            <a:ext cx="5541963" cy="3836988"/>
          </a:xfrm>
          <a:ln/>
        </p:spPr>
      </p:sp>
      <p:sp>
        <p:nvSpPr>
          <p:cNvPr id="409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4" y="4860926"/>
            <a:ext cx="5210175" cy="4605338"/>
          </a:xfrm>
          <a:ln w="9525"/>
          <a:effectLst>
            <a:outerShdw dist="17961" dir="2700000" algn="ctr" rotWithShape="0">
              <a:srgbClr val="007A5C"/>
            </a:outerShdw>
          </a:effectLst>
        </p:spPr>
        <p:txBody>
          <a:bodyPr/>
          <a:lstStyle/>
          <a:p>
            <a:pPr>
              <a:defRPr/>
            </a:pPr>
            <a:r>
              <a:rPr lang="de-DE" dirty="0" smtClean="0"/>
              <a:t> </a:t>
            </a:r>
            <a:r>
              <a:rPr lang="de-DE" dirty="0" err="1" smtClean="0"/>
              <a:t>Bsp</a:t>
            </a:r>
            <a:r>
              <a:rPr lang="de-DE" dirty="0" smtClean="0"/>
              <a:t> aus einem Review bei einer Krankenkasse</a:t>
            </a:r>
          </a:p>
          <a:p>
            <a:pPr>
              <a:defRPr/>
            </a:pPr>
            <a:r>
              <a:rPr lang="de-DE" dirty="0" smtClean="0"/>
              <a:t> Problem: Wenn sich Geschäftsregeln ändern (das tun sie bestimmt!)</a:t>
            </a:r>
            <a:r>
              <a:rPr lang="de-DE" baseline="0" dirty="0" smtClean="0"/>
              <a:t> dann ist es problematisch derartige Stellen zu finden und anzupassen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499013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79463" y="768350"/>
            <a:ext cx="5543550" cy="38385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29C3CDF-F53A-45D2-AA7C-3860C2F84DD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687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C52A51B-11B0-476A-9C70-BC8D58743034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419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1050" y="768350"/>
            <a:ext cx="5541963" cy="3836988"/>
          </a:xfrm>
          <a:ln/>
        </p:spPr>
      </p:sp>
      <p:sp>
        <p:nvSpPr>
          <p:cNvPr id="419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4" y="4860926"/>
            <a:ext cx="5210175" cy="4605338"/>
          </a:xfrm>
          <a:ln w="9525"/>
          <a:effectLst>
            <a:outerShdw dist="17961" dir="2700000" algn="ctr" rotWithShape="0">
              <a:srgbClr val="007A5C"/>
            </a:outerShdw>
          </a:effectLst>
        </p:spPr>
        <p:txBody>
          <a:bodyPr/>
          <a:lstStyle/>
          <a:p>
            <a:pPr>
              <a:defRPr/>
            </a:pPr>
            <a:r>
              <a:rPr lang="de-DE" dirty="0" smtClean="0"/>
              <a:t> Entität Kunde hat hier Datentypen als Attribute (Adresse, Geld)</a:t>
            </a:r>
          </a:p>
        </p:txBody>
      </p:sp>
    </p:spTree>
    <p:extLst>
      <p:ext uri="{BB962C8B-B14F-4D97-AF65-F5344CB8AC3E}">
        <p14:creationId xmlns:p14="http://schemas.microsoft.com/office/powerpoint/2010/main" val="33255807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4AEDCE-F1AF-4508-8063-01D6994BEFD9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430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1050" y="768350"/>
            <a:ext cx="5541963" cy="3836988"/>
          </a:xfrm>
          <a:ln/>
        </p:spPr>
      </p:sp>
      <p:sp>
        <p:nvSpPr>
          <p:cNvPr id="430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4" y="4860926"/>
            <a:ext cx="5210175" cy="4605338"/>
          </a:xfrm>
          <a:ln w="9525"/>
          <a:effectLst>
            <a:outerShdw dist="17961" dir="2700000" algn="ctr" rotWithShape="0">
              <a:srgbClr val="007A5C"/>
            </a:outerShdw>
          </a:effectLst>
        </p:spPr>
        <p:txBody>
          <a:bodyPr/>
          <a:lstStyle/>
          <a:p>
            <a:pPr>
              <a:defRPr/>
            </a:pPr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6872307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61DC9A-06D0-4F61-8EC8-10385024F693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440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766763"/>
            <a:ext cx="5543550" cy="3838575"/>
          </a:xfrm>
          <a:ln/>
        </p:spPr>
      </p:sp>
      <p:sp>
        <p:nvSpPr>
          <p:cNvPr id="440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4" y="4860926"/>
            <a:ext cx="5210175" cy="4606925"/>
          </a:xfrm>
          <a:ln w="9525"/>
          <a:effectLst>
            <a:outerShdw dist="17961" dir="2700000" algn="ctr" rotWithShape="0">
              <a:srgbClr val="007A5C"/>
            </a:outerShdw>
          </a:effectLst>
        </p:spPr>
        <p:txBody>
          <a:bodyPr/>
          <a:lstStyle/>
          <a:p>
            <a:pPr>
              <a:defRPr/>
            </a:pPr>
            <a:r>
              <a:rPr lang="de-DE" dirty="0" smtClean="0"/>
              <a:t> Der Datentyp </a:t>
            </a:r>
            <a:r>
              <a:rPr lang="de-DE" dirty="0" err="1" smtClean="0"/>
              <a:t>MailAddress</a:t>
            </a:r>
            <a:r>
              <a:rPr lang="de-DE" smtClean="0"/>
              <a:t> kapselt das Wissen über die gültige Syntax von E-Mail Adressen.</a:t>
            </a:r>
          </a:p>
        </p:txBody>
      </p:sp>
    </p:spTree>
    <p:extLst>
      <p:ext uri="{BB962C8B-B14F-4D97-AF65-F5344CB8AC3E}">
        <p14:creationId xmlns:p14="http://schemas.microsoft.com/office/powerpoint/2010/main" val="26221269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79463" y="768350"/>
            <a:ext cx="5543550" cy="38385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de-DE" dirty="0" smtClean="0"/>
              <a:t>Interface </a:t>
            </a:r>
            <a:r>
              <a:rPr lang="de-DE" dirty="0" err="1" smtClean="0"/>
              <a:t>Comaparable</a:t>
            </a:r>
            <a:r>
              <a:rPr lang="de-DE" dirty="0" smtClean="0"/>
              <a:t>&lt;T&gt;{</a:t>
            </a:r>
            <a:br>
              <a:rPr lang="de-DE" dirty="0" smtClean="0"/>
            </a:br>
            <a:r>
              <a:rPr lang="de-DE" dirty="0" smtClean="0"/>
              <a:t>    </a:t>
            </a:r>
            <a:r>
              <a:rPr lang="de-DE" dirty="0" err="1" smtClean="0"/>
              <a:t>public</a:t>
            </a:r>
            <a:r>
              <a:rPr lang="de-DE" dirty="0" smtClean="0"/>
              <a:t> </a:t>
            </a:r>
            <a:r>
              <a:rPr lang="de-DE" dirty="0" err="1" smtClean="0"/>
              <a:t>int</a:t>
            </a:r>
            <a:r>
              <a:rPr lang="de-DE" dirty="0" smtClean="0"/>
              <a:t> </a:t>
            </a:r>
            <a:r>
              <a:rPr lang="de-DE" dirty="0" err="1" smtClean="0"/>
              <a:t>compareTo</a:t>
            </a:r>
            <a:r>
              <a:rPr lang="de-DE" dirty="0" smtClean="0"/>
              <a:t>(</a:t>
            </a:r>
            <a:r>
              <a:rPr lang="de-DE" dirty="0" err="1" smtClean="0"/>
              <a:t>To</a:t>
            </a:r>
            <a:r>
              <a:rPr lang="de-DE" dirty="0" smtClean="0"/>
              <a:t>);</a:t>
            </a:r>
          </a:p>
          <a:p>
            <a:pPr>
              <a:buNone/>
            </a:pPr>
            <a:r>
              <a:rPr lang="de-DE" dirty="0" smtClean="0"/>
              <a:t>}</a:t>
            </a:r>
          </a:p>
          <a:p>
            <a:endParaRPr lang="de-DE" dirty="0" smtClean="0"/>
          </a:p>
          <a:p>
            <a:pPr>
              <a:buNone/>
            </a:pPr>
            <a:r>
              <a:rPr lang="de-DE" dirty="0" smtClean="0"/>
              <a:t>Bei sortierten </a:t>
            </a:r>
            <a:r>
              <a:rPr lang="de-DE" dirty="0" err="1" smtClean="0"/>
              <a:t>Collections</a:t>
            </a:r>
            <a:r>
              <a:rPr lang="de-DE" dirty="0" smtClean="0"/>
              <a:t> muss die Ordnung (natürliche oder basierend auf externen </a:t>
            </a:r>
            <a:r>
              <a:rPr lang="de-DE" dirty="0" err="1" smtClean="0"/>
              <a:t>Comparator</a:t>
            </a:r>
            <a:r>
              <a:rPr lang="de-DE" dirty="0" smtClean="0"/>
              <a:t>) mit </a:t>
            </a:r>
            <a:r>
              <a:rPr lang="de-DE" dirty="0" err="1" smtClean="0"/>
              <a:t>equals</a:t>
            </a:r>
            <a:r>
              <a:rPr lang="de-DE" dirty="0" smtClean="0"/>
              <a:t> konsistent sein:</a:t>
            </a:r>
          </a:p>
          <a:p>
            <a:pPr>
              <a:buNone/>
            </a:pPr>
            <a:r>
              <a:rPr lang="en-US" dirty="0" err="1" smtClean="0"/>
              <a:t>x.compareTo</a:t>
            </a:r>
            <a:r>
              <a:rPr lang="en-US" dirty="0" smtClean="0"/>
              <a:t>(y)==0) == (</a:t>
            </a:r>
            <a:r>
              <a:rPr lang="en-US" dirty="0" err="1" smtClean="0"/>
              <a:t>x.equals</a:t>
            </a:r>
            <a:r>
              <a:rPr lang="en-US" dirty="0" smtClean="0"/>
              <a:t>(y) </a:t>
            </a: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Originaltext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JavaDoc</a:t>
            </a:r>
            <a:r>
              <a:rPr lang="de-DE" baseline="0" dirty="0" smtClean="0"/>
              <a:t> von </a:t>
            </a:r>
            <a:r>
              <a:rPr lang="de-DE" baseline="0" dirty="0" err="1" smtClean="0"/>
              <a:t>Comparable</a:t>
            </a:r>
            <a:r>
              <a:rPr lang="de-DE" baseline="0" dirty="0" smtClean="0"/>
              <a:t>:</a:t>
            </a:r>
            <a:endParaRPr lang="de-DE" dirty="0" smtClean="0"/>
          </a:p>
          <a:p>
            <a:pPr>
              <a:buNone/>
            </a:pPr>
            <a:r>
              <a:rPr lang="en-US" dirty="0" smtClean="0"/>
              <a:t>It is strongly recommended, but </a:t>
            </a:r>
            <a:r>
              <a:rPr lang="en-US" i="1" dirty="0" smtClean="0"/>
              <a:t>not</a:t>
            </a:r>
            <a:r>
              <a:rPr lang="en-US" dirty="0" smtClean="0"/>
              <a:t> strictly required that (</a:t>
            </a:r>
            <a:r>
              <a:rPr lang="en-US" dirty="0" err="1" smtClean="0"/>
              <a:t>x.compareTo</a:t>
            </a:r>
            <a:r>
              <a:rPr lang="en-US" dirty="0" smtClean="0"/>
              <a:t>(y)==0) == (</a:t>
            </a:r>
            <a:r>
              <a:rPr lang="en-US" dirty="0" err="1" smtClean="0"/>
              <a:t>x.equals</a:t>
            </a:r>
            <a:r>
              <a:rPr lang="en-US" dirty="0" smtClean="0"/>
              <a:t>(y)). </a:t>
            </a:r>
          </a:p>
          <a:p>
            <a:pPr>
              <a:buNone/>
            </a:pPr>
            <a:r>
              <a:rPr lang="en-US" dirty="0" smtClean="0"/>
              <a:t>Generally speaking, any class that implements the Comparable interface and violates this condition should clearly indicate this fact. </a:t>
            </a:r>
          </a:p>
          <a:p>
            <a:pPr>
              <a:buNone/>
            </a:pPr>
            <a:r>
              <a:rPr lang="en-US" dirty="0" smtClean="0"/>
              <a:t>The recommended language is "Note: this class has a natural ordering that is inconsistent with equals." </a:t>
            </a:r>
            <a:endParaRPr lang="de-DE" dirty="0" smtClean="0"/>
          </a:p>
          <a:p>
            <a:pPr>
              <a:buNone/>
            </a:pPr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29C3CDF-F53A-45D2-AA7C-3860C2F84DDE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8615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076575" cy="511175"/>
          </a:xfrm>
        </p:spPr>
        <p:txBody>
          <a:bodyPr lIns="91424" tIns="45712" rIns="91424" bIns="45712"/>
          <a:lstStyle/>
          <a:p>
            <a:pPr>
              <a:defRPr/>
            </a:pPr>
            <a:endParaRPr lang="en-US"/>
          </a:p>
        </p:txBody>
      </p:sp>
      <p:sp>
        <p:nvSpPr>
          <p:cNvPr id="41779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4021139" y="0"/>
            <a:ext cx="3076575" cy="511175"/>
          </a:xfrm>
        </p:spPr>
        <p:txBody>
          <a:bodyPr lIns="91424" tIns="45712" rIns="91424" bIns="45712"/>
          <a:lstStyle/>
          <a:p>
            <a:pPr>
              <a:defRPr/>
            </a:pPr>
            <a:endParaRPr lang="en-US"/>
          </a:p>
        </p:txBody>
      </p:sp>
      <p:sp>
        <p:nvSpPr>
          <p:cNvPr id="41779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721851"/>
            <a:ext cx="3076575" cy="511175"/>
          </a:xfrm>
        </p:spPr>
        <p:txBody>
          <a:bodyPr lIns="91424" tIns="45712" rIns="91424" bIns="45712"/>
          <a:lstStyle/>
          <a:p>
            <a:pPr>
              <a:defRPr/>
            </a:pPr>
            <a:endParaRPr lang="en-US"/>
          </a:p>
        </p:txBody>
      </p:sp>
      <p:sp>
        <p:nvSpPr>
          <p:cNvPr id="41779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9FE275-9C2E-497E-A4A4-813615C8677D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460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1050" y="768350"/>
            <a:ext cx="5541963" cy="3836988"/>
          </a:xfrm>
          <a:solidFill>
            <a:srgbClr val="FFFFFF"/>
          </a:solidFill>
          <a:ln/>
        </p:spPr>
      </p:sp>
      <p:sp>
        <p:nvSpPr>
          <p:cNvPr id="450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1" y="4860926"/>
            <a:ext cx="5207000" cy="4605338"/>
          </a:xfrm>
          <a:solidFill>
            <a:srgbClr val="FFFFFF"/>
          </a:solidFill>
          <a:ln>
            <a:solidFill>
              <a:srgbClr val="000000"/>
            </a:solidFill>
          </a:ln>
          <a:effectLst>
            <a:outerShdw dist="17961" dir="2700000" algn="ctr" rotWithShape="0">
              <a:srgbClr val="007A5C"/>
            </a:outerShdw>
          </a:effectLst>
        </p:spPr>
        <p:txBody>
          <a:bodyPr lIns="95428" tIns="47714" rIns="95428" bIns="47714"/>
          <a:lstStyle/>
          <a:p>
            <a:pPr>
              <a:defRPr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7979981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0B885F-174E-4F32-B3B7-77E042BCCB5F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471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68350"/>
            <a:ext cx="5543550" cy="3838575"/>
          </a:xfrm>
          <a:ln/>
        </p:spPr>
      </p:sp>
      <p:sp>
        <p:nvSpPr>
          <p:cNvPr id="471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4" y="4860926"/>
            <a:ext cx="5210175" cy="4605338"/>
          </a:xfrm>
          <a:ln w="9525"/>
          <a:effectLst>
            <a:outerShdw dist="17961" dir="2700000" algn="ctr" rotWithShape="0">
              <a:srgbClr val="007A5C"/>
            </a:outerShdw>
          </a:effectLst>
        </p:spPr>
        <p:txBody>
          <a:bodyPr/>
          <a:lstStyle/>
          <a:p>
            <a:pPr>
              <a:defRPr/>
            </a:pPr>
            <a:r>
              <a:rPr lang="de-DE" smtClean="0"/>
              <a:t>Zum Rechen mit Datum und Zeit braucht man mindestens drei Klassen, nämlich: java.util.GregorianCalendar, java.util.Date und schließlich java.text.SimpleDateFormat</a:t>
            </a:r>
          </a:p>
          <a:p>
            <a:pPr>
              <a:defRPr/>
            </a:pPr>
            <a:r>
              <a:rPr lang="de-DE" smtClean="0"/>
              <a:t>Während diese Klassen zusammen wirklich fast alle Funktionen anbieten, ist die Benutzung ununübersichtlich, schwer zu erlernen und fehleranfällig.</a:t>
            </a:r>
          </a:p>
          <a:p>
            <a:pPr>
              <a:defRPr/>
            </a:pPr>
            <a:endParaRPr lang="de-DE" smtClean="0"/>
          </a:p>
          <a:p>
            <a:pPr>
              <a:defRPr/>
            </a:pPr>
            <a:r>
              <a:rPr lang="de-DE" u="sng" smtClean="0"/>
              <a:t>Date</a:t>
            </a:r>
            <a:endParaRPr lang="de-DE" smtClean="0"/>
          </a:p>
          <a:p>
            <a:pPr lvl="1">
              <a:defRPr/>
            </a:pPr>
            <a:r>
              <a:rPr lang="de-DE" smtClean="0"/>
              <a:t>enthält nicht nur das Datum, wie der Name suggeriert, sondern den absoluten Zeitpunkt , gemessen in Millisekunden seit dem Stichtag 1.1.1970</a:t>
            </a:r>
          </a:p>
          <a:p>
            <a:pPr lvl="1">
              <a:defRPr/>
            </a:pPr>
            <a:r>
              <a:rPr lang="de-DE" smtClean="0"/>
              <a:t>Date für sich allein ist aber ohne großen Nutzen, diesen erhält sie erst in Zusammenspiel mit der Klasse SimpleDateFormat</a:t>
            </a:r>
          </a:p>
          <a:p>
            <a:pPr>
              <a:defRPr/>
            </a:pPr>
            <a:r>
              <a:rPr lang="de-DE" u="sng" smtClean="0"/>
              <a:t>SimpleDateFormat</a:t>
            </a:r>
            <a:endParaRPr lang="de-DE" smtClean="0"/>
          </a:p>
          <a:p>
            <a:pPr lvl="1">
              <a:defRPr/>
            </a:pPr>
            <a:r>
              <a:rPr lang="de-DE" smtClean="0"/>
              <a:t>Formatierte Ein-/Ausgabe von Datums- und Zeitwerten. </a:t>
            </a:r>
          </a:p>
          <a:p>
            <a:pPr lvl="1">
              <a:defRPr/>
            </a:pPr>
            <a:r>
              <a:rPr lang="de-DE" smtClean="0"/>
              <a:t>Transformiert Date in nahezu beliebige Datumsformate und wieder zurück</a:t>
            </a:r>
          </a:p>
          <a:p>
            <a:pPr>
              <a:defRPr/>
            </a:pPr>
            <a:r>
              <a:rPr lang="de-DE" u="sng" smtClean="0"/>
              <a:t>Calendar und GregorianCalendar</a:t>
            </a:r>
            <a:endParaRPr lang="de-DE" smtClean="0"/>
          </a:p>
          <a:p>
            <a:pPr lvl="1">
              <a:defRPr/>
            </a:pPr>
            <a:r>
              <a:rPr lang="de-DE" smtClean="0"/>
              <a:t>Nächstes Problem: mit Date Variablen kann man leider nicht rechnen, also, z.B. Bestimmen welcher Tage in 7 Tagen ist (z.B. bei Buchung einer Reise). Es ist auch nicht möglich das Jahr, den Monat oder den Wochentag aus einem Date-Objekt zu ermitteln</a:t>
            </a:r>
          </a:p>
          <a:p>
            <a:pPr lvl="1">
              <a:defRPr/>
            </a:pPr>
            <a:r>
              <a:rPr lang="de-DE" smtClean="0"/>
              <a:t>Dazu gibt es die Klasse GregorianCalendar, die zwar alles kann, was man sich wünscht, deren API aber sehr gewöhnungsbedürftig ist </a:t>
            </a:r>
          </a:p>
          <a:p>
            <a:pPr lvl="1">
              <a:defRPr/>
            </a:pPr>
            <a:r>
              <a:rPr lang="de-DE" smtClean="0"/>
              <a:t>Transformation zwischen Date und GregorianCalendar erfolgt durch die Methoden getTime und setTime</a:t>
            </a:r>
          </a:p>
          <a:p>
            <a:pPr lvl="1">
              <a:defRPr/>
            </a:pPr>
            <a:r>
              <a:rPr lang="de-DE" smtClean="0"/>
              <a:t>Der naïve Benutzer ist also laufend damit beschäftigt, ziwschen Date und GregorianCalendar hin und her zu wechseln</a:t>
            </a:r>
          </a:p>
          <a:p>
            <a:pPr>
              <a:defRPr/>
            </a:pPr>
            <a:endParaRPr lang="de-DE" smtClean="0"/>
          </a:p>
          <a:p>
            <a:pPr>
              <a:defRPr/>
            </a:pPr>
            <a:r>
              <a:rPr lang="de-DE" smtClean="0"/>
              <a:t>Konsequenz: in vielen Projekten versucht man diese Probleme vor dem normalen Programmierer zu verbergen. Dieser hat wtwas bessere zu tun hat als die Spezialitäten von GregorianCalendar zu analysieren</a:t>
            </a:r>
          </a:p>
          <a:p>
            <a:pPr>
              <a:defRPr/>
            </a:pPr>
            <a:r>
              <a:rPr lang="de-DE" smtClean="0"/>
              <a:t>=&gt; entsprechende Übungsaufgabe </a:t>
            </a:r>
          </a:p>
        </p:txBody>
      </p:sp>
    </p:spTree>
    <p:extLst>
      <p:ext uri="{BB962C8B-B14F-4D97-AF65-F5344CB8AC3E}">
        <p14:creationId xmlns:p14="http://schemas.microsoft.com/office/powerpoint/2010/main" val="26653516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076575" cy="511175"/>
          </a:xfrm>
        </p:spPr>
        <p:txBody>
          <a:bodyPr lIns="91424" tIns="45712" rIns="91424" bIns="45712"/>
          <a:lstStyle/>
          <a:p>
            <a:pPr>
              <a:defRPr/>
            </a:pPr>
            <a:endParaRPr lang="en-US"/>
          </a:p>
        </p:txBody>
      </p:sp>
      <p:sp>
        <p:nvSpPr>
          <p:cNvPr id="419843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4021139" y="0"/>
            <a:ext cx="3076575" cy="511175"/>
          </a:xfrm>
        </p:spPr>
        <p:txBody>
          <a:bodyPr lIns="91424" tIns="45712" rIns="91424" bIns="45712"/>
          <a:lstStyle/>
          <a:p>
            <a:pPr>
              <a:defRPr/>
            </a:pPr>
            <a:endParaRPr lang="en-US"/>
          </a:p>
        </p:txBody>
      </p:sp>
      <p:sp>
        <p:nvSpPr>
          <p:cNvPr id="419844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721851"/>
            <a:ext cx="3076575" cy="511175"/>
          </a:xfrm>
        </p:spPr>
        <p:txBody>
          <a:bodyPr lIns="91424" tIns="45712" rIns="91424" bIns="45712"/>
          <a:lstStyle/>
          <a:p>
            <a:pPr>
              <a:defRPr/>
            </a:pPr>
            <a:endParaRPr lang="en-US"/>
          </a:p>
        </p:txBody>
      </p:sp>
      <p:sp>
        <p:nvSpPr>
          <p:cNvPr id="41984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7DBC61-3856-4147-B55C-69EF10A25BDA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481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1050" y="769938"/>
            <a:ext cx="5541963" cy="3836987"/>
          </a:xfrm>
          <a:ln/>
        </p:spPr>
      </p:sp>
      <p:sp>
        <p:nvSpPr>
          <p:cNvPr id="440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4" y="4862514"/>
            <a:ext cx="5210175" cy="4602162"/>
          </a:xfrm>
          <a:ln/>
          <a:effectLst>
            <a:outerShdw dist="17961" dir="2700000" algn="ctr" rotWithShape="0">
              <a:srgbClr val="007A5C"/>
            </a:outerShdw>
          </a:effectLst>
        </p:spPr>
        <p:txBody>
          <a:bodyPr lIns="91424" tIns="45712" rIns="91424" bIns="45712"/>
          <a:lstStyle/>
          <a:p>
            <a:pPr marL="101583" indent="-101583">
              <a:defRPr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0091577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076575" cy="511175"/>
          </a:xfrm>
        </p:spPr>
        <p:txBody>
          <a:bodyPr lIns="91424" tIns="45712" rIns="91424" bIns="45712"/>
          <a:lstStyle/>
          <a:p>
            <a:pPr>
              <a:defRPr/>
            </a:pPr>
            <a:endParaRPr lang="en-US"/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4021139" y="0"/>
            <a:ext cx="3076575" cy="511175"/>
          </a:xfrm>
        </p:spPr>
        <p:txBody>
          <a:bodyPr lIns="91424" tIns="45712" rIns="91424" bIns="45712"/>
          <a:lstStyle/>
          <a:p>
            <a:pPr>
              <a:defRPr/>
            </a:pPr>
            <a:endParaRPr lang="en-US"/>
          </a:p>
        </p:txBody>
      </p:sp>
      <p:sp>
        <p:nvSpPr>
          <p:cNvPr id="42086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721851"/>
            <a:ext cx="3076575" cy="511175"/>
          </a:xfrm>
        </p:spPr>
        <p:txBody>
          <a:bodyPr lIns="91424" tIns="45712" rIns="91424" bIns="45712"/>
          <a:lstStyle/>
          <a:p>
            <a:pPr>
              <a:defRPr/>
            </a:pPr>
            <a:endParaRPr lang="en-US"/>
          </a:p>
        </p:txBody>
      </p:sp>
      <p:sp>
        <p:nvSpPr>
          <p:cNvPr id="420869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ACBD5E-3FFD-49A5-9956-68D41D402B40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491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1050" y="769938"/>
            <a:ext cx="5541963" cy="3836987"/>
          </a:xfrm>
          <a:ln/>
        </p:spPr>
      </p:sp>
      <p:sp>
        <p:nvSpPr>
          <p:cNvPr id="440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4" y="4862514"/>
            <a:ext cx="5210175" cy="4602162"/>
          </a:xfrm>
          <a:ln/>
          <a:effectLst>
            <a:outerShdw dist="17961" dir="2700000" algn="ctr" rotWithShape="0">
              <a:srgbClr val="007A5C"/>
            </a:outerShdw>
          </a:effectLst>
        </p:spPr>
        <p:txBody>
          <a:bodyPr lIns="91424" tIns="45712" rIns="91424" bIns="45712"/>
          <a:lstStyle/>
          <a:p>
            <a:pPr marL="101583" indent="-101583">
              <a:buNone/>
              <a:defRPr/>
            </a:pPr>
            <a:r>
              <a:rPr lang="de-DE" dirty="0" smtClean="0"/>
              <a:t> weiter mögliche Methoden</a:t>
            </a:r>
          </a:p>
          <a:p>
            <a:pPr marL="101583" indent="-101583">
              <a:defRPr/>
            </a:pPr>
            <a:r>
              <a:rPr lang="de-DE" dirty="0" smtClean="0"/>
              <a:t> </a:t>
            </a:r>
            <a:r>
              <a:rPr lang="de-DE" dirty="0" err="1" smtClean="0"/>
              <a:t>int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wochentag</a:t>
            </a:r>
            <a:r>
              <a:rPr lang="de-DE" baseline="0" dirty="0" smtClean="0"/>
              <a:t>()</a:t>
            </a:r>
          </a:p>
          <a:p>
            <a:pPr marL="101583" indent="-101583">
              <a:defRPr/>
            </a:pPr>
            <a:r>
              <a:rPr lang="de-DE" baseline="0" dirty="0" smtClean="0"/>
              <a:t> </a:t>
            </a:r>
            <a:r>
              <a:rPr lang="de-DE" baseline="0" dirty="0" err="1" smtClean="0"/>
              <a:t>int</a:t>
            </a:r>
            <a:r>
              <a:rPr lang="de-DE" baseline="0" dirty="0" smtClean="0"/>
              <a:t> tag()</a:t>
            </a:r>
          </a:p>
          <a:p>
            <a:pPr marL="101583" indent="-101583">
              <a:defRPr/>
            </a:pPr>
            <a:r>
              <a:rPr lang="de-DE" baseline="0" dirty="0" smtClean="0"/>
              <a:t> </a:t>
            </a:r>
            <a:r>
              <a:rPr lang="de-DE" baseline="0" dirty="0" err="1" smtClean="0"/>
              <a:t>int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monat</a:t>
            </a:r>
            <a:r>
              <a:rPr lang="de-DE" baseline="0" dirty="0" smtClean="0"/>
              <a:t>()</a:t>
            </a:r>
          </a:p>
          <a:p>
            <a:pPr marL="101583" indent="-101583">
              <a:defRPr/>
            </a:pPr>
            <a:r>
              <a:rPr lang="de-DE" baseline="0" dirty="0" smtClean="0"/>
              <a:t> Datum </a:t>
            </a:r>
            <a:r>
              <a:rPr lang="de-DE" baseline="0" dirty="0" err="1" smtClean="0"/>
              <a:t>naechsterTag</a:t>
            </a:r>
            <a:r>
              <a:rPr lang="de-DE" baseline="0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481949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076575" cy="511175"/>
          </a:xfrm>
        </p:spPr>
        <p:txBody>
          <a:bodyPr lIns="91424" tIns="45712" rIns="91424" bIns="45712"/>
          <a:lstStyle/>
          <a:p>
            <a:pPr>
              <a:defRPr/>
            </a:pPr>
            <a:endParaRPr lang="en-US"/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4021139" y="0"/>
            <a:ext cx="3076575" cy="511175"/>
          </a:xfrm>
        </p:spPr>
        <p:txBody>
          <a:bodyPr lIns="91424" tIns="45712" rIns="91424" bIns="45712"/>
          <a:lstStyle/>
          <a:p>
            <a:pPr>
              <a:defRPr/>
            </a:pPr>
            <a:endParaRPr lang="en-US"/>
          </a:p>
        </p:txBody>
      </p:sp>
      <p:sp>
        <p:nvSpPr>
          <p:cNvPr id="42189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721851"/>
            <a:ext cx="3076575" cy="511175"/>
          </a:xfrm>
        </p:spPr>
        <p:txBody>
          <a:bodyPr lIns="91424" tIns="45712" rIns="91424" bIns="45712"/>
          <a:lstStyle/>
          <a:p>
            <a:pPr>
              <a:defRPr/>
            </a:pPr>
            <a:endParaRPr lang="en-US"/>
          </a:p>
        </p:txBody>
      </p:sp>
      <p:sp>
        <p:nvSpPr>
          <p:cNvPr id="421893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3EF435-CB8E-4F8E-AFEE-000CBB7CDFB4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1050" y="769938"/>
            <a:ext cx="5541963" cy="3836987"/>
          </a:xfrm>
          <a:ln/>
        </p:spPr>
      </p:sp>
      <p:sp>
        <p:nvSpPr>
          <p:cNvPr id="440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4" y="4862514"/>
            <a:ext cx="5210175" cy="4602162"/>
          </a:xfrm>
          <a:ln/>
          <a:effectLst>
            <a:outerShdw dist="17961" dir="2700000" algn="ctr" rotWithShape="0">
              <a:srgbClr val="007A5C"/>
            </a:outerShdw>
          </a:effectLst>
        </p:spPr>
        <p:txBody>
          <a:bodyPr lIns="91424" tIns="45712" rIns="91424" bIns="45712"/>
          <a:lstStyle/>
          <a:p>
            <a:pPr marL="101583" indent="-101583">
              <a:defRPr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8360439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8D1DB7-C631-47BA-82BB-E6F7B051373A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512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768350"/>
            <a:ext cx="5543550" cy="3838575"/>
          </a:xfrm>
          <a:ln/>
        </p:spPr>
      </p:sp>
      <p:sp>
        <p:nvSpPr>
          <p:cNvPr id="512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2513"/>
            <a:ext cx="5680075" cy="4603750"/>
          </a:xfrm>
          <a:ln w="9525"/>
          <a:effectLst>
            <a:outerShdw dist="17961" dir="2700000" algn="ctr" rotWithShape="0">
              <a:srgbClr val="007A5C"/>
            </a:outerShdw>
          </a:effectLst>
        </p:spPr>
        <p:txBody>
          <a:bodyPr/>
          <a:lstStyle/>
          <a:p>
            <a:pPr>
              <a:defRPr/>
            </a:pPr>
            <a:r>
              <a:rPr lang="de-DE" smtClean="0"/>
              <a:t>Nicht technikfrei: Auch technische Schnittstellen (xml oder sql) müssen zum Gebrauch des DT importiert werden</a:t>
            </a:r>
          </a:p>
          <a:p>
            <a:pPr>
              <a:defRPr/>
            </a:pPr>
            <a:r>
              <a:rPr lang="de-DE" smtClean="0"/>
              <a:t>Behinderung z. B. wenn mit Datentypen gerechnet werden soll.</a:t>
            </a:r>
          </a:p>
        </p:txBody>
      </p:sp>
    </p:spTree>
    <p:extLst>
      <p:ext uri="{BB962C8B-B14F-4D97-AF65-F5344CB8AC3E}">
        <p14:creationId xmlns:p14="http://schemas.microsoft.com/office/powerpoint/2010/main" val="251652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CDF79E-84B4-4A7B-B5B8-4A25B31D70B3}" type="slidenum">
              <a:rPr lang="en-US"/>
              <a:pPr/>
              <a:t>3</a:t>
            </a:fld>
            <a:endParaRPr lang="en-US"/>
          </a:p>
        </p:txBody>
      </p:sp>
      <p:sp>
        <p:nvSpPr>
          <p:cNvPr id="98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66763"/>
            <a:ext cx="5549900" cy="3841750"/>
          </a:xfrm>
          <a:ln/>
        </p:spPr>
      </p:sp>
      <p:sp>
        <p:nvSpPr>
          <p:cNvPr id="989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860925"/>
            <a:ext cx="5210175" cy="4606925"/>
          </a:xfrm>
        </p:spPr>
        <p:txBody>
          <a:bodyPr wrap="square" lIns="95484" tIns="47742" rIns="95484" bIns="47742" anchor="t"/>
          <a:lstStyle/>
          <a:p>
            <a:pPr marL="285750" indent="-285750"/>
            <a:r>
              <a:rPr lang="de-DE" dirty="0"/>
              <a:t>Zwei Aspekte:</a:t>
            </a:r>
          </a:p>
          <a:p>
            <a:pPr marL="285750" indent="-285750">
              <a:buFontTx/>
              <a:buAutoNum type="alphaLcParenR"/>
            </a:pPr>
            <a:r>
              <a:rPr lang="de-DE" dirty="0" err="1"/>
              <a:t>Wartbarkeit</a:t>
            </a:r>
            <a:r>
              <a:rPr lang="de-DE" dirty="0"/>
              <a:t> des Codes</a:t>
            </a:r>
          </a:p>
          <a:p>
            <a:pPr marL="285750" indent="-285750">
              <a:buFontTx/>
              <a:buAutoNum type="alphaLcParenR"/>
            </a:pPr>
            <a:r>
              <a:rPr lang="de-DE" dirty="0"/>
              <a:t>  Unabhängige Innovationszyklen: Technik hat eigene </a:t>
            </a:r>
            <a:r>
              <a:rPr lang="de-DE" dirty="0" err="1"/>
              <a:t>Releasezyklen</a:t>
            </a:r>
            <a:r>
              <a:rPr lang="de-DE" dirty="0"/>
              <a:t> (z.B. neue Version des </a:t>
            </a:r>
            <a:r>
              <a:rPr lang="de-DE" dirty="0" err="1"/>
              <a:t>App</a:t>
            </a:r>
            <a:r>
              <a:rPr lang="de-DE" dirty="0"/>
              <a:t>. Servers oder neue Version des Security Frameworks)</a:t>
            </a:r>
          </a:p>
          <a:p>
            <a:pPr marL="285750" indent="-285750">
              <a:buFontTx/>
              <a:buAutoNum type="alphaLcParenR"/>
            </a:pPr>
            <a:r>
              <a:rPr lang="de-DE" dirty="0"/>
              <a:t>  Fachliche Innovationszyklen sind durch </a:t>
            </a:r>
            <a:r>
              <a:rPr lang="de-DE" dirty="0" err="1"/>
              <a:t>ChagenRequests</a:t>
            </a:r>
            <a:r>
              <a:rPr lang="de-DE" dirty="0"/>
              <a:t> des Kunden bestimmt.</a:t>
            </a:r>
          </a:p>
          <a:p>
            <a:pPr marL="285750" indent="-285750"/>
            <a:r>
              <a:rPr lang="de-DE" dirty="0"/>
              <a:t>b) Teamarbeit:</a:t>
            </a:r>
          </a:p>
          <a:p>
            <a:pPr marL="285750" indent="-285750"/>
            <a:r>
              <a:rPr lang="de-DE" dirty="0"/>
              <a:t>	* Aufteilung</a:t>
            </a:r>
          </a:p>
          <a:p>
            <a:pPr marL="285750" indent="-285750"/>
            <a:r>
              <a:rPr lang="de-DE" dirty="0"/>
              <a:t>	* Kenntnisse, Erfahrungen, Stärken, (Interessen) der MA ausnutzen</a:t>
            </a:r>
          </a:p>
          <a:p>
            <a:pPr marL="285750" indent="-285750"/>
            <a:endParaRPr lang="de-DE" dirty="0"/>
          </a:p>
          <a:p>
            <a:pPr marL="285750" indent="-285750"/>
            <a:r>
              <a:rPr lang="de-DE" dirty="0"/>
              <a:t>Daher: Trennung von </a:t>
            </a:r>
            <a:r>
              <a:rPr lang="de-DE" dirty="0" err="1"/>
              <a:t>Fachlichkeit</a:t>
            </a:r>
            <a:r>
              <a:rPr lang="de-DE" dirty="0"/>
              <a:t> und Technik. Hilfreich ist es bereits, sich klar zumachen welcher Code / welche Komponente zu welcher </a:t>
            </a:r>
            <a:r>
              <a:rPr lang="de-DE" dirty="0" err="1"/>
              <a:t>Kathegorie</a:t>
            </a:r>
            <a:r>
              <a:rPr lang="de-DE" dirty="0"/>
              <a:t> gehört.</a:t>
            </a:r>
          </a:p>
          <a:p>
            <a:pPr marL="285750" indent="-285750"/>
            <a:endParaRPr lang="de-DE" dirty="0"/>
          </a:p>
          <a:p>
            <a:pPr marL="285750" indent="-285750"/>
            <a:r>
              <a:rPr lang="de-DE" dirty="0"/>
              <a:t>Nebenbemerkung:</a:t>
            </a:r>
          </a:p>
          <a:p>
            <a:pPr marL="285750" indent="-285750"/>
            <a:r>
              <a:rPr lang="de-DE" dirty="0"/>
              <a:t>Einteilung, was „A“ oder „T“ ist, ist subjektiv. Großer Diskussionspunkt ist z.B. ob EJB </a:t>
            </a:r>
            <a:r>
              <a:rPr lang="de-DE" dirty="0" err="1"/>
              <a:t>SessionBeans</a:t>
            </a:r>
            <a:r>
              <a:rPr lang="de-DE" dirty="0"/>
              <a:t> / </a:t>
            </a:r>
            <a:r>
              <a:rPr lang="de-DE" dirty="0" err="1"/>
              <a:t>EntityBeans</a:t>
            </a:r>
            <a:r>
              <a:rPr lang="de-DE" dirty="0"/>
              <a:t> eher </a:t>
            </a:r>
          </a:p>
          <a:p>
            <a:pPr marL="285750" indent="-285750"/>
            <a:r>
              <a:rPr lang="de-DE" dirty="0"/>
              <a:t>„A“ sind (SUN sagt das) oder eher „T“ sind (das meinen wir). Einige Daumenregeln könnten sein:</a:t>
            </a:r>
          </a:p>
          <a:p>
            <a:pPr marL="285750" indent="-285750"/>
            <a:r>
              <a:rPr lang="de-DE" dirty="0"/>
              <a:t>Klar „T“ ist: </a:t>
            </a:r>
            <a:r>
              <a:rPr lang="de-DE" dirty="0" err="1"/>
              <a:t>javax.swing</a:t>
            </a:r>
            <a:r>
              <a:rPr lang="de-DE" dirty="0"/>
              <a:t>, java.sql, java.net, javax.rmi, javax.ejb usw.</a:t>
            </a:r>
          </a:p>
          <a:p>
            <a:pPr marL="285750" indent="-285750"/>
            <a:r>
              <a:rPr lang="de-DE" dirty="0"/>
              <a:t>Klar „A“ ist die </a:t>
            </a:r>
            <a:r>
              <a:rPr lang="de-DE" dirty="0" err="1"/>
              <a:t>implementierung</a:t>
            </a:r>
            <a:r>
              <a:rPr lang="de-DE" dirty="0"/>
              <a:t> der fachlichen Klassen: Kunde Konto etc.</a:t>
            </a:r>
          </a:p>
          <a:p>
            <a:pPr marL="285750" indent="-285750"/>
            <a:endParaRPr lang="de-DE" dirty="0"/>
          </a:p>
          <a:p>
            <a:pPr marL="285750" indent="-285750"/>
            <a:r>
              <a:rPr lang="de-DE" dirty="0"/>
              <a:t> </a:t>
            </a:r>
            <a:r>
              <a:rPr lang="de-DE" dirty="0" smtClean="0"/>
              <a:t>Bsp. Für R: Transformation von Objekte in die Datenbank (</a:t>
            </a:r>
            <a:r>
              <a:rPr lang="de-DE" dirty="0" err="1" smtClean="0"/>
              <a:t>Persistenzschicht</a:t>
            </a:r>
            <a:r>
              <a:rPr lang="de-DE" dirty="0" smtClean="0"/>
              <a:t>) </a:t>
            </a:r>
          </a:p>
          <a:p>
            <a:pPr marL="285750" indent="-285750"/>
            <a:r>
              <a:rPr lang="de-DE" dirty="0" smtClean="0"/>
              <a:t>R = Mediator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48005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1348A1-3694-4E50-BEB3-F1FB6D251FE1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6" name="Notizenplatzhalt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de-DE" dirty="0" smtClean="0"/>
              <a:t>Die Typsicherheit von </a:t>
            </a:r>
            <a:r>
              <a:rPr lang="de-DE" dirty="0" err="1" smtClean="0"/>
              <a:t>Enumerationen</a:t>
            </a:r>
            <a:r>
              <a:rPr lang="de-DE" dirty="0" smtClean="0"/>
              <a:t> ist ein akademisches Problem</a:t>
            </a:r>
          </a:p>
          <a:p>
            <a:pPr>
              <a:buNone/>
            </a:pPr>
            <a:r>
              <a:rPr lang="de-DE" dirty="0" smtClean="0"/>
              <a:t>Die unterschiedlichen Darstellungen ist ein grundsätzliches Problem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8498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CCDAC-95AB-40FC-83B1-8E79CA2FB99A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68350"/>
            <a:ext cx="5543550" cy="3838575"/>
          </a:xfrm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2788" y="4860926"/>
            <a:ext cx="5673725" cy="4605338"/>
          </a:xfrm>
          <a:ln w="9525"/>
          <a:effectLst>
            <a:outerShdw dist="17961" dir="2700000" algn="ctr" rotWithShape="0">
              <a:srgbClr val="007A5C"/>
            </a:outerShdw>
          </a:effectLst>
        </p:spPr>
        <p:txBody>
          <a:bodyPr/>
          <a:lstStyle/>
          <a:p>
            <a:pPr>
              <a:buFontTx/>
              <a:buChar char="-"/>
              <a:defRPr/>
            </a:pPr>
            <a:r>
              <a:rPr lang="de-DE" smtClean="0"/>
              <a:t>Der String ist derjenige, den auch toString() zurückliefern würde</a:t>
            </a:r>
          </a:p>
        </p:txBody>
      </p:sp>
    </p:spTree>
    <p:extLst>
      <p:ext uri="{BB962C8B-B14F-4D97-AF65-F5344CB8AC3E}">
        <p14:creationId xmlns:p14="http://schemas.microsoft.com/office/powerpoint/2010/main" val="39650487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E4A6B1-33AF-4DAA-AFE9-00C6832179B7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553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68350"/>
            <a:ext cx="5543550" cy="3838575"/>
          </a:xfrm>
          <a:ln/>
        </p:spPr>
      </p:sp>
      <p:sp>
        <p:nvSpPr>
          <p:cNvPr id="553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2788" y="4860926"/>
            <a:ext cx="5673725" cy="4605338"/>
          </a:xfrm>
          <a:ln w="9525"/>
          <a:effectLst>
            <a:outerShdw dist="17961" dir="2700000" algn="ctr" rotWithShape="0">
              <a:srgbClr val="007A5C"/>
            </a:outerShdw>
          </a:effectLst>
        </p:spPr>
        <p:txBody>
          <a:bodyPr/>
          <a:lstStyle/>
          <a:p>
            <a:pPr>
              <a:buNone/>
              <a:defRPr/>
            </a:pPr>
            <a:r>
              <a:rPr lang="de-DE" dirty="0" smtClean="0"/>
              <a:t>Generierter Code entspricht ziemlich genau dem </a:t>
            </a:r>
            <a:r>
              <a:rPr lang="de-DE" dirty="0" err="1" smtClean="0"/>
              <a:t>Typesafe</a:t>
            </a:r>
            <a:r>
              <a:rPr lang="de-DE" dirty="0" smtClean="0"/>
              <a:t> </a:t>
            </a:r>
            <a:r>
              <a:rPr lang="de-DE" dirty="0" err="1" smtClean="0"/>
              <a:t>Enum</a:t>
            </a:r>
            <a:r>
              <a:rPr lang="de-DE" dirty="0" smtClean="0"/>
              <a:t> Pattern.</a:t>
            </a:r>
          </a:p>
          <a:p>
            <a:pPr>
              <a:buNone/>
              <a:defRPr/>
            </a:pPr>
            <a:r>
              <a:rPr lang="de-DE" dirty="0" smtClean="0"/>
              <a:t>Das Schöne an dem neuen </a:t>
            </a:r>
            <a:r>
              <a:rPr lang="de-DE" dirty="0" err="1" smtClean="0"/>
              <a:t>Enum</a:t>
            </a:r>
            <a:r>
              <a:rPr lang="de-DE" dirty="0" smtClean="0"/>
              <a:t> ist, dass man sich Codezeilen spart und der Code übersichtlicher wird.</a:t>
            </a:r>
          </a:p>
          <a:p>
            <a:pPr>
              <a:defRPr/>
            </a:pPr>
            <a:endParaRPr lang="de-DE" dirty="0" smtClean="0"/>
          </a:p>
          <a:p>
            <a:pPr>
              <a:buNone/>
              <a:defRPr/>
            </a:pPr>
            <a:r>
              <a:rPr lang="de-DE" dirty="0" smtClean="0"/>
              <a:t>Bei den Behältern kann </a:t>
            </a:r>
            <a:r>
              <a:rPr lang="de-DE" dirty="0" err="1" smtClean="0"/>
              <a:t>Enumerationstyp</a:t>
            </a:r>
            <a:r>
              <a:rPr lang="de-DE" dirty="0" smtClean="0"/>
              <a:t> im </a:t>
            </a:r>
            <a:r>
              <a:rPr lang="de-DE" dirty="0" err="1" smtClean="0"/>
              <a:t>Konstruktor</a:t>
            </a:r>
            <a:r>
              <a:rPr lang="de-DE" dirty="0" smtClean="0"/>
              <a:t> oder per </a:t>
            </a:r>
            <a:r>
              <a:rPr lang="de-DE" dirty="0" err="1" smtClean="0"/>
              <a:t>Generics</a:t>
            </a:r>
            <a:r>
              <a:rPr lang="de-DE" dirty="0" smtClean="0"/>
              <a:t> gebunden werden</a:t>
            </a:r>
          </a:p>
          <a:p>
            <a:pPr>
              <a:buNone/>
              <a:defRPr/>
            </a:pPr>
            <a:r>
              <a:rPr lang="de-DE" dirty="0" smtClean="0"/>
              <a:t>Vorteil der Behälter: nach </a:t>
            </a:r>
            <a:r>
              <a:rPr lang="de-DE" dirty="0" err="1" smtClean="0"/>
              <a:t>Ordinalwerten</a:t>
            </a:r>
            <a:r>
              <a:rPr lang="de-DE" dirty="0" smtClean="0"/>
              <a:t> sortiert</a:t>
            </a:r>
          </a:p>
          <a:p>
            <a:pPr>
              <a:defRPr/>
            </a:pPr>
            <a:endParaRPr lang="de-DE" dirty="0" smtClean="0"/>
          </a:p>
          <a:p>
            <a:pPr>
              <a:buNone/>
              <a:defRPr/>
            </a:pPr>
            <a:r>
              <a:rPr lang="de-DE" dirty="0" smtClean="0"/>
              <a:t>Anweisung</a:t>
            </a:r>
          </a:p>
          <a:p>
            <a:pPr>
              <a:buNone/>
              <a:defRPr/>
            </a:pPr>
            <a:r>
              <a:rPr lang="de-DE" dirty="0" smtClean="0"/>
              <a:t>Anrede </a:t>
            </a:r>
            <a:r>
              <a:rPr lang="de-DE" dirty="0" err="1" smtClean="0"/>
              <a:t>myAnrede</a:t>
            </a:r>
            <a:r>
              <a:rPr lang="de-DE" dirty="0" smtClean="0"/>
              <a:t> = 0;   </a:t>
            </a:r>
            <a:r>
              <a:rPr lang="de-DE" smtClean="0"/>
              <a:t>// Compilerfehler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4091290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79463" y="768350"/>
            <a:ext cx="5543550" cy="38385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 nichttypsicher: Client erhält einen </a:t>
            </a:r>
            <a:r>
              <a:rPr lang="de-DE" dirty="0" err="1" smtClean="0"/>
              <a:t>int</a:t>
            </a:r>
            <a:r>
              <a:rPr lang="de-DE" dirty="0" smtClean="0"/>
              <a:t>-Wert den er beliebig manipulieren kann</a:t>
            </a:r>
          </a:p>
          <a:p>
            <a:r>
              <a:rPr lang="de-DE" dirty="0" smtClean="0"/>
              <a:t> typsicher: Client erhält ein Objekt das er nicht</a:t>
            </a:r>
            <a:r>
              <a:rPr lang="de-DE" baseline="0" dirty="0" smtClean="0"/>
              <a:t> manipulieren kann</a:t>
            </a:r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29C3CDF-F53A-45D2-AA7C-3860C2F84DDE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588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0D2370-C4C2-48F8-B120-1F7406A6A003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389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65175"/>
            <a:ext cx="5545137" cy="3840163"/>
          </a:xfrm>
          <a:ln/>
        </p:spPr>
      </p:sp>
      <p:sp>
        <p:nvSpPr>
          <p:cNvPr id="389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862514"/>
            <a:ext cx="5203826" cy="4859337"/>
          </a:xfrm>
          <a:ln w="9525"/>
          <a:effectLst>
            <a:outerShdw dist="17961" dir="2700000" algn="ctr" rotWithShape="0">
              <a:srgbClr val="007A5C"/>
            </a:outerShdw>
          </a:effectLst>
        </p:spPr>
        <p:txBody>
          <a:bodyPr/>
          <a:lstStyle/>
          <a:p>
            <a:pPr>
              <a:defRPr/>
            </a:pPr>
            <a:r>
              <a:rPr lang="de-DE" dirty="0" smtClean="0"/>
              <a:t> Beispiele Value-Typen: Die Standardklassen </a:t>
            </a:r>
            <a:r>
              <a:rPr lang="de-DE" dirty="0" err="1" smtClean="0">
                <a:latin typeface="Courier New" pitchFamily="49" charset="0"/>
              </a:rPr>
              <a:t>BigDecimal</a:t>
            </a:r>
            <a:r>
              <a:rPr lang="de-DE" dirty="0" smtClean="0"/>
              <a:t>, </a:t>
            </a:r>
            <a:r>
              <a:rPr lang="de-DE" dirty="0" smtClean="0">
                <a:latin typeface="Courier New" pitchFamily="49" charset="0"/>
              </a:rPr>
              <a:t>String</a:t>
            </a:r>
            <a:r>
              <a:rPr lang="de-DE" dirty="0" smtClean="0"/>
              <a:t> oder </a:t>
            </a:r>
            <a:r>
              <a:rPr lang="de-DE" dirty="0" smtClean="0">
                <a:latin typeface="Courier New" pitchFamily="49" charset="0"/>
              </a:rPr>
              <a:t>Date</a:t>
            </a:r>
            <a:endParaRPr lang="de-DE" dirty="0" smtClean="0"/>
          </a:p>
          <a:p>
            <a:pPr>
              <a:defRPr/>
            </a:pPr>
            <a:r>
              <a:rPr lang="de-DE" dirty="0" smtClean="0"/>
              <a:t> Beispiel </a:t>
            </a:r>
            <a:r>
              <a:rPr lang="de-DE" dirty="0" err="1" smtClean="0"/>
              <a:t>Entity</a:t>
            </a:r>
            <a:r>
              <a:rPr lang="de-DE" dirty="0" smtClean="0"/>
              <a:t>-Typen: Die Standardklassen </a:t>
            </a:r>
            <a:r>
              <a:rPr lang="de-DE" dirty="0" smtClean="0">
                <a:latin typeface="Courier New" pitchFamily="49" charset="0"/>
              </a:rPr>
              <a:t>Thread</a:t>
            </a:r>
            <a:r>
              <a:rPr lang="de-DE" dirty="0" smtClean="0"/>
              <a:t>, </a:t>
            </a:r>
            <a:r>
              <a:rPr lang="de-DE" dirty="0" smtClean="0">
                <a:latin typeface="Courier New" pitchFamily="49" charset="0"/>
              </a:rPr>
              <a:t>Socket</a:t>
            </a:r>
            <a:r>
              <a:rPr lang="de-DE" dirty="0" smtClean="0"/>
              <a:t> oder </a:t>
            </a:r>
            <a:r>
              <a:rPr lang="de-DE" dirty="0" err="1" smtClean="0">
                <a:latin typeface="Courier New" pitchFamily="49" charset="0"/>
              </a:rPr>
              <a:t>FileOutputStream</a:t>
            </a:r>
            <a:endParaRPr lang="de-DE" dirty="0" smtClean="0">
              <a:latin typeface="Courier New" pitchFamily="49" charset="0"/>
            </a:endParaRPr>
          </a:p>
          <a:p>
            <a:pPr>
              <a:defRPr/>
            </a:pPr>
            <a:r>
              <a:rPr lang="de-DE" dirty="0" smtClean="0"/>
              <a:t> Merkmale Entitäten: anlegen, löschen, autonom</a:t>
            </a:r>
            <a:r>
              <a:rPr lang="de-DE" baseline="0" dirty="0" smtClean="0"/>
              <a:t> (alleine lebensfähig)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7034936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ED9E95-93F6-4D90-96B4-81B54ED9D4B2}" type="slidenum">
              <a:rPr lang="en-US"/>
              <a:pPr/>
              <a:t>43</a:t>
            </a:fld>
            <a:endParaRPr lang="en-US"/>
          </a:p>
        </p:txBody>
      </p:sp>
      <p:sp>
        <p:nvSpPr>
          <p:cNvPr id="1145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768350"/>
            <a:ext cx="5545138" cy="3838575"/>
          </a:xfrm>
          <a:ln/>
        </p:spPr>
      </p:sp>
      <p:sp>
        <p:nvSpPr>
          <p:cNvPr id="1145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8534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D3072C-0E88-4F1C-872E-15E3C79C15E0}" type="slidenum">
              <a:rPr lang="en-US"/>
              <a:pPr/>
              <a:t>44</a:t>
            </a:fld>
            <a:endParaRPr lang="en-US"/>
          </a:p>
        </p:txBody>
      </p:sp>
      <p:sp>
        <p:nvSpPr>
          <p:cNvPr id="1032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768350"/>
            <a:ext cx="5545138" cy="3838575"/>
          </a:xfrm>
          <a:ln/>
        </p:spPr>
      </p:sp>
      <p:sp>
        <p:nvSpPr>
          <p:cNvPr id="1032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</p:spPr>
        <p:txBody>
          <a:bodyPr/>
          <a:lstStyle/>
          <a:p>
            <a:r>
              <a:rPr lang="de-DE"/>
              <a:t>Wichtig hier: </a:t>
            </a:r>
          </a:p>
          <a:p>
            <a:r>
              <a:rPr lang="de-DE"/>
              <a:t>* Kunde hat fachliche Attribute = fachliche Datentypen wie Kundennummer, Geld etc.</a:t>
            </a:r>
          </a:p>
          <a:p>
            <a:r>
              <a:rPr lang="de-DE"/>
              <a:t>Konstruktur muss fachlich Sinn machen, häufig werden ihm schon die fachlichen Datentypen übergeben</a:t>
            </a:r>
          </a:p>
          <a:p>
            <a:r>
              <a:rPr lang="de-DE"/>
              <a:t>Vorsicht bei gettern und settern: Wenn alles veröffentlicht wird ist das fast das gleiche wie alle Attribute gleich public zu machen (Bruch des Information Hiding)</a:t>
            </a:r>
          </a:p>
          <a:p>
            <a:r>
              <a:rPr lang="de-DE"/>
              <a:t>Insbesondere keine Navigation (Über Komponentengrenzen) erlaubten wie etwa: customer.getOrder().getOrderPosition(3).getItem().getName() usw.</a:t>
            </a:r>
          </a:p>
          <a:p>
            <a:r>
              <a:rPr lang="de-DE"/>
              <a:t>   vgl. Law of Demeter</a:t>
            </a:r>
          </a:p>
        </p:txBody>
      </p:sp>
    </p:spTree>
    <p:extLst>
      <p:ext uri="{BB962C8B-B14F-4D97-AF65-F5344CB8AC3E}">
        <p14:creationId xmlns:p14="http://schemas.microsoft.com/office/powerpoint/2010/main" val="2491025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79463" y="768350"/>
            <a:ext cx="5543550" cy="38385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 </a:t>
            </a:r>
            <a:r>
              <a:rPr lang="de-DE" dirty="0" err="1" smtClean="0"/>
              <a:t>Lazy</a:t>
            </a:r>
            <a:r>
              <a:rPr lang="de-DE" dirty="0" smtClean="0"/>
              <a:t> </a:t>
            </a:r>
            <a:r>
              <a:rPr lang="de-DE" dirty="0" err="1" smtClean="0"/>
              <a:t>Loading</a:t>
            </a:r>
            <a:r>
              <a:rPr lang="de-DE" dirty="0" smtClean="0"/>
              <a:t>: nicht</a:t>
            </a:r>
            <a:r>
              <a:rPr lang="de-DE" baseline="0" dirty="0" smtClean="0"/>
              <a:t> alle Attribute gleichzeitig laden</a:t>
            </a:r>
          </a:p>
          <a:p>
            <a:r>
              <a:rPr lang="de-DE" baseline="0" dirty="0" smtClean="0"/>
              <a:t> falls alle </a:t>
            </a:r>
            <a:r>
              <a:rPr lang="de-DE" baseline="0" dirty="0" err="1" smtClean="0"/>
              <a:t>get</a:t>
            </a:r>
            <a:r>
              <a:rPr lang="de-DE" baseline="0" dirty="0" smtClean="0"/>
              <a:t>- und </a:t>
            </a:r>
            <a:r>
              <a:rPr lang="de-DE" baseline="0" dirty="0" err="1" smtClean="0"/>
              <a:t>set</a:t>
            </a:r>
            <a:r>
              <a:rPr lang="de-DE" baseline="0" dirty="0" smtClean="0"/>
              <a:t>-Methoden vorhanden -&gt; alle Attribute </a:t>
            </a:r>
            <a:r>
              <a:rPr lang="de-DE" baseline="0" dirty="0" err="1" smtClean="0"/>
              <a:t>public</a:t>
            </a:r>
            <a:r>
              <a:rPr lang="de-DE" baseline="0" dirty="0" smtClean="0"/>
              <a:t> -&gt; Widerspruch zu Information </a:t>
            </a:r>
            <a:r>
              <a:rPr lang="de-DE" baseline="0" dirty="0" err="1" smtClean="0"/>
              <a:t>Hiding</a:t>
            </a:r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29C3CDF-F53A-45D2-AA7C-3860C2F84DDE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1930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B33BAF-933B-4547-951D-8680519751E9}" type="slidenum">
              <a:rPr lang="en-US"/>
              <a:pPr/>
              <a:t>46</a:t>
            </a:fld>
            <a:endParaRPr lang="en-US"/>
          </a:p>
        </p:txBody>
      </p:sp>
      <p:sp>
        <p:nvSpPr>
          <p:cNvPr id="1149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768350"/>
            <a:ext cx="5545138" cy="3838575"/>
          </a:xfrm>
          <a:ln/>
        </p:spPr>
      </p:sp>
      <p:sp>
        <p:nvSpPr>
          <p:cNvPr id="1149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</p:spPr>
        <p:txBody>
          <a:bodyPr/>
          <a:lstStyle/>
          <a:p>
            <a:r>
              <a:rPr lang="de-DE" dirty="0"/>
              <a:t>Aufrufer muss die Typen der Parameter und der Rückgabewerte kennen. </a:t>
            </a:r>
          </a:p>
          <a:p>
            <a:r>
              <a:rPr lang="de-DE" dirty="0"/>
              <a:t>Frage: Wie viel Kenntnisse muss der Aufrufer von meiner Komponente haben?</a:t>
            </a:r>
          </a:p>
          <a:p>
            <a:r>
              <a:rPr lang="de-DE" dirty="0"/>
              <a:t>Enge Kopplung: Hohe Bindekraft der Komponenten untereinander</a:t>
            </a:r>
          </a:p>
          <a:p>
            <a:r>
              <a:rPr lang="de-DE" dirty="0"/>
              <a:t>Ähnliches Konzept wie bei Klassenbildung!</a:t>
            </a:r>
          </a:p>
          <a:p>
            <a:r>
              <a:rPr lang="de-DE" dirty="0" smtClean="0"/>
              <a:t> Achtung: keine Navigation über Komponentengrenzen durch mehrere Methodenaufrufe unmittelbar hintereinander in einer Zeile, sonst wächst Abhängigkeiten</a:t>
            </a:r>
          </a:p>
          <a:p>
            <a:pPr>
              <a:buNone/>
            </a:pPr>
            <a:r>
              <a:rPr lang="de-DE" baseline="0" dirty="0"/>
              <a:t> </a:t>
            </a:r>
            <a:r>
              <a:rPr lang="de-DE" baseline="0" dirty="0" smtClean="0"/>
              <a:t>   </a:t>
            </a:r>
            <a:r>
              <a:rPr lang="de-DE" baseline="0" dirty="0" err="1" smtClean="0"/>
              <a:t>Bsp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kundenverwaltung.holeKunde</a:t>
            </a:r>
            <a:r>
              <a:rPr lang="de-DE" baseline="0" dirty="0" smtClean="0"/>
              <a:t>(</a:t>
            </a:r>
            <a:r>
              <a:rPr lang="de-DE" baseline="0" dirty="0" err="1" smtClean="0"/>
              <a:t>id</a:t>
            </a:r>
            <a:r>
              <a:rPr lang="de-DE" baseline="0" dirty="0" smtClean="0"/>
              <a:t>).</a:t>
            </a:r>
            <a:r>
              <a:rPr lang="de-DE" baseline="0" dirty="0" err="1" smtClean="0"/>
              <a:t>getBestellung</a:t>
            </a:r>
            <a:r>
              <a:rPr lang="de-DE" baseline="0" dirty="0" smtClean="0"/>
              <a:t>(</a:t>
            </a:r>
            <a:r>
              <a:rPr lang="de-DE" baseline="0" dirty="0" err="1" smtClean="0"/>
              <a:t>nr</a:t>
            </a:r>
            <a:r>
              <a:rPr lang="de-DE" baseline="0" dirty="0" smtClean="0"/>
              <a:t>).</a:t>
            </a:r>
            <a:r>
              <a:rPr lang="de-DE" baseline="0" dirty="0" err="1" smtClean="0"/>
              <a:t>getLieferadresse</a:t>
            </a:r>
            <a:r>
              <a:rPr lang="de-DE" baseline="0" dirty="0" smtClean="0"/>
              <a:t>() </a:t>
            </a:r>
            <a:br>
              <a:rPr lang="de-DE" baseline="0" dirty="0" smtClean="0"/>
            </a:br>
            <a:r>
              <a:rPr lang="de-DE" baseline="0" dirty="0" smtClean="0"/>
              <a:t>           -&gt; vier beteiligte Klassen aber nur Kundenverwaltung und Adresse sichtbar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67008700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A40523-3B4C-4AA6-BDED-C84C4924B9E3}" type="slidenum">
              <a:rPr lang="en-US"/>
              <a:pPr/>
              <a:t>47</a:t>
            </a:fld>
            <a:endParaRPr lang="en-US"/>
          </a:p>
        </p:txBody>
      </p:sp>
      <p:sp>
        <p:nvSpPr>
          <p:cNvPr id="1154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768350"/>
            <a:ext cx="5545138" cy="3838575"/>
          </a:xfrm>
          <a:ln/>
        </p:spPr>
      </p:sp>
      <p:sp>
        <p:nvSpPr>
          <p:cNvPr id="1154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</p:spPr>
        <p:txBody>
          <a:bodyPr/>
          <a:lstStyle/>
          <a:p>
            <a:r>
              <a:rPr lang="de-DE"/>
              <a:t>0-Schnittstelle: Syntaktische Koppelung ist nicht mehr da, da Komponenten nur noch über allg. Datenstrukturen kommunizieren.</a:t>
            </a:r>
          </a:p>
          <a:p>
            <a:r>
              <a:rPr lang="de-DE"/>
              <a:t>Problem: Aufrufer und Anbieter der Pflege-Schnittstelle müssen sich darüber einig sein, was in der Map steht! D.h. eine</a:t>
            </a:r>
          </a:p>
          <a:p>
            <a:r>
              <a:rPr lang="de-DE"/>
              <a:t>SEMANTISCHE Abhängigkeit besteht nach wie vor und sie ist für einen Compiler unsichtbar.</a:t>
            </a:r>
          </a:p>
          <a:p>
            <a:endParaRPr lang="de-DE"/>
          </a:p>
          <a:p>
            <a:r>
              <a:rPr lang="de-DE"/>
              <a:t>Anmerkung: Sichtbarkeit der Einfachheit weggelassen.</a:t>
            </a:r>
          </a:p>
        </p:txBody>
      </p:sp>
    </p:spTree>
    <p:extLst>
      <p:ext uri="{BB962C8B-B14F-4D97-AF65-F5344CB8AC3E}">
        <p14:creationId xmlns:p14="http://schemas.microsoft.com/office/powerpoint/2010/main" val="3161881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BE1CAA-FB23-4255-AD56-630362A67030}" type="slidenum">
              <a:rPr lang="en-US"/>
              <a:pPr/>
              <a:t>4</a:t>
            </a:fld>
            <a:endParaRPr lang="en-US"/>
          </a:p>
        </p:txBody>
      </p:sp>
      <p:sp>
        <p:nvSpPr>
          <p:cNvPr id="1022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1050" y="768350"/>
            <a:ext cx="5545138" cy="3838575"/>
          </a:xfrm>
          <a:ln/>
        </p:spPr>
      </p:sp>
      <p:sp>
        <p:nvSpPr>
          <p:cNvPr id="1022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860925"/>
            <a:ext cx="5210175" cy="4605338"/>
          </a:xfrm>
        </p:spPr>
        <p:txBody>
          <a:bodyPr wrap="square" lIns="95363" tIns="47682" rIns="95363" bIns="47682" anchor="t"/>
          <a:lstStyle/>
          <a:p>
            <a:r>
              <a:rPr lang="de-DE"/>
              <a:t>Grün: Anwendungskompenten, für Jede ein Paket</a:t>
            </a:r>
          </a:p>
          <a:p>
            <a:r>
              <a:rPr lang="de-DE"/>
              <a:t>hellblau: neutraler Code, der überall importiert werden darf, Zwei(drei-)teilung in Java-spezifischem und Projekt(sd&amp;m)-spezifischen Code</a:t>
            </a:r>
          </a:p>
          <a:p>
            <a:r>
              <a:rPr lang="de-DE"/>
              <a:t>orange: R-Code, Pfeil von DB-Zugriffe auf A meint, dass DB-Zugriffe aufgrund der Generierung mit Workbench weiss, wie A aussieht (DB-Zugriffe nutzt getter/setter von A). A nutzt nicht Entitätsobjekte aus DB-Zugriffe. Analog GUI.</a:t>
            </a:r>
          </a:p>
          <a:p>
            <a:r>
              <a:rPr lang="de-DE"/>
              <a:t>Gelb: T-Code, hier sauber von A-Code gekapselt</a:t>
            </a:r>
          </a:p>
          <a:p>
            <a:r>
              <a:rPr lang="de-DE"/>
              <a:t>Idee: Test zweiteilen in A-Code Testtreiber und orange Testfassade, die T-Code kapselt.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205846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26C391-8AA7-4B35-BC9B-21ABE4F4012D}" type="slidenum">
              <a:rPr lang="en-US"/>
              <a:pPr/>
              <a:t>48</a:t>
            </a:fld>
            <a:endParaRPr lang="en-US"/>
          </a:p>
        </p:txBody>
      </p:sp>
      <p:sp>
        <p:nvSpPr>
          <p:cNvPr id="1159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1050" y="768350"/>
            <a:ext cx="5545138" cy="3838575"/>
          </a:xfrm>
          <a:ln/>
        </p:spPr>
      </p:sp>
      <p:sp>
        <p:nvSpPr>
          <p:cNvPr id="1159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862513"/>
            <a:ext cx="5210175" cy="4603750"/>
          </a:xfrm>
        </p:spPr>
        <p:txBody>
          <a:bodyPr/>
          <a:lstStyle/>
          <a:p>
            <a:r>
              <a:rPr lang="de-DE"/>
              <a:t>Transportobjekte machen Navigieren im Datenmodell der Komponente unmöglich, da der Anwender der Komponente nur die Transportstruktur sieht. </a:t>
            </a:r>
          </a:p>
        </p:txBody>
      </p:sp>
    </p:spTree>
    <p:extLst>
      <p:ext uri="{BB962C8B-B14F-4D97-AF65-F5344CB8AC3E}">
        <p14:creationId xmlns:p14="http://schemas.microsoft.com/office/powerpoint/2010/main" val="124341573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D278E4-1977-4F6C-A081-60A719702505}" type="slidenum">
              <a:rPr lang="en-US"/>
              <a:pPr/>
              <a:t>49</a:t>
            </a:fld>
            <a:endParaRPr lang="en-US"/>
          </a:p>
        </p:txBody>
      </p:sp>
      <p:sp>
        <p:nvSpPr>
          <p:cNvPr id="116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1050" y="768350"/>
            <a:ext cx="5545138" cy="3838575"/>
          </a:xfrm>
          <a:ln/>
        </p:spPr>
      </p:sp>
      <p:sp>
        <p:nvSpPr>
          <p:cNvPr id="1161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862513"/>
            <a:ext cx="5210175" cy="4603750"/>
          </a:xfrm>
        </p:spPr>
        <p:txBody>
          <a:bodyPr/>
          <a:lstStyle/>
          <a:p>
            <a:r>
              <a:rPr lang="de-DE"/>
              <a:t>0-Schnittstelle: Syntaktische Koppelung ist nicht mehr da, da Komponenten nur noch über allg. Datenstrukturen kommunizieren.</a:t>
            </a:r>
          </a:p>
          <a:p>
            <a:r>
              <a:rPr lang="de-DE"/>
              <a:t>Problem: Aufrufer und Anbieter der Pflege-Schnittstelle müssen sich darüber einig sein, was in der Map steht! D.h. eine</a:t>
            </a:r>
          </a:p>
          <a:p>
            <a:r>
              <a:rPr lang="de-DE"/>
              <a:t>SEMANTISCHE Abhängigkeit besteht nach wie vor und sie ist für einen Compiler unsichtbar.</a:t>
            </a:r>
          </a:p>
        </p:txBody>
      </p:sp>
    </p:spTree>
    <p:extLst>
      <p:ext uri="{BB962C8B-B14F-4D97-AF65-F5344CB8AC3E}">
        <p14:creationId xmlns:p14="http://schemas.microsoft.com/office/powerpoint/2010/main" val="56174400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3DB7CB-E6EE-4DFD-822E-8BA2AD612599}" type="slidenum">
              <a:rPr lang="en-US"/>
              <a:pPr/>
              <a:t>50</a:t>
            </a:fld>
            <a:endParaRPr lang="en-US"/>
          </a:p>
        </p:txBody>
      </p:sp>
      <p:sp>
        <p:nvSpPr>
          <p:cNvPr id="104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1050" y="768350"/>
            <a:ext cx="5545138" cy="3838575"/>
          </a:xfrm>
          <a:ln/>
        </p:spPr>
      </p:sp>
      <p:sp>
        <p:nvSpPr>
          <p:cNvPr id="104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862513"/>
            <a:ext cx="5210175" cy="4603750"/>
          </a:xfrm>
        </p:spPr>
        <p:txBody>
          <a:bodyPr/>
          <a:lstStyle/>
          <a:p>
            <a:r>
              <a:rPr lang="de-DE"/>
              <a:t>Die A-Schnittstelle ist zur Veröffentlichung an eine andere Komponente gedacht.</a:t>
            </a:r>
          </a:p>
          <a:p>
            <a:r>
              <a:rPr lang="de-DE"/>
              <a:t>Modell ist vergleichbar mit EJB-Home und EJB-Remote Interface.</a:t>
            </a:r>
          </a:p>
          <a:p>
            <a:r>
              <a:rPr lang="de-DE"/>
              <a:t>Achtung: Navigation ist möglich z.B. über die getBestellungen() Methode</a:t>
            </a:r>
          </a:p>
        </p:txBody>
      </p:sp>
    </p:spTree>
    <p:extLst>
      <p:ext uri="{BB962C8B-B14F-4D97-AF65-F5344CB8AC3E}">
        <p14:creationId xmlns:p14="http://schemas.microsoft.com/office/powerpoint/2010/main" val="291831272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578182-3A4D-48E2-804A-C82B3378F6FF}" type="slidenum">
              <a:rPr lang="en-US"/>
              <a:pPr/>
              <a:t>51</a:t>
            </a:fld>
            <a:endParaRPr lang="en-US"/>
          </a:p>
        </p:txBody>
      </p:sp>
      <p:sp>
        <p:nvSpPr>
          <p:cNvPr id="115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768350"/>
            <a:ext cx="5545138" cy="3838575"/>
          </a:xfrm>
          <a:ln/>
        </p:spPr>
      </p:sp>
      <p:sp>
        <p:nvSpPr>
          <p:cNvPr id="1156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</p:spPr>
        <p:txBody>
          <a:bodyPr/>
          <a:lstStyle/>
          <a:p>
            <a:r>
              <a:rPr lang="de-DE"/>
              <a:t>Praktische Hinweise:</a:t>
            </a:r>
          </a:p>
          <a:p>
            <a:r>
              <a:rPr lang="de-DE"/>
              <a:t>keine Mischform</a:t>
            </a:r>
          </a:p>
          <a:p>
            <a:r>
              <a:rPr lang="de-DE"/>
              <a:t>Kleinere Systeme sind in der Regel eng gekoppelt.</a:t>
            </a:r>
          </a:p>
          <a:p>
            <a:r>
              <a:rPr lang="de-DE"/>
              <a:t>Bei größeren Systemen einige wenige lose gekoppelte Komponenten.</a:t>
            </a:r>
          </a:p>
          <a:p>
            <a:r>
              <a:rPr lang="de-DE"/>
              <a:t>Fremdsysteme immer lose gekoppelt.</a:t>
            </a:r>
          </a:p>
          <a:p>
            <a:r>
              <a:rPr lang="de-DE"/>
              <a:t>Häufig werden dienstorientierte Schnittstellen im Entstehungsprozess aus den objektorientierten Schnittstellen heraus entwickelt.</a:t>
            </a:r>
          </a:p>
          <a:p>
            <a:r>
              <a:rPr lang="de-DE"/>
              <a:t>Adapter transferieren zwischen dienstorientierter und OO-Schnittstelle (R-Kategorie).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313076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80F76A-E495-457A-9E7E-B4D3F9362A45}" type="slidenum">
              <a:rPr lang="en-US"/>
              <a:pPr/>
              <a:t>52</a:t>
            </a:fld>
            <a:endParaRPr lang="en-US"/>
          </a:p>
        </p:txBody>
      </p:sp>
      <p:sp>
        <p:nvSpPr>
          <p:cNvPr id="1070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68350"/>
            <a:ext cx="5543550" cy="3838575"/>
          </a:xfrm>
          <a:ln/>
        </p:spPr>
      </p:sp>
      <p:sp>
        <p:nvSpPr>
          <p:cNvPr id="1070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862513"/>
            <a:ext cx="5210175" cy="4603750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699032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8B106A-C028-437C-B111-83CD3FCFA3AA}" type="slidenum">
              <a:rPr lang="en-US"/>
              <a:pPr/>
              <a:t>53</a:t>
            </a:fld>
            <a:endParaRPr lang="en-US"/>
          </a:p>
        </p:txBody>
      </p:sp>
      <p:sp>
        <p:nvSpPr>
          <p:cNvPr id="1072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68350"/>
            <a:ext cx="5543550" cy="3838575"/>
          </a:xfrm>
          <a:ln/>
        </p:spPr>
      </p:sp>
      <p:sp>
        <p:nvSpPr>
          <p:cNvPr id="1072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862513"/>
            <a:ext cx="5210175" cy="4603750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743206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5644ED-9997-4EEE-A52D-24AF34789D7C}" type="slidenum">
              <a:rPr lang="en-US"/>
              <a:pPr/>
              <a:t>54</a:t>
            </a:fld>
            <a:endParaRPr lang="en-US"/>
          </a:p>
        </p:txBody>
      </p:sp>
      <p:sp>
        <p:nvSpPr>
          <p:cNvPr id="1074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68350"/>
            <a:ext cx="5543550" cy="3838575"/>
          </a:xfrm>
          <a:ln/>
        </p:spPr>
      </p:sp>
      <p:sp>
        <p:nvSpPr>
          <p:cNvPr id="1074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862513"/>
            <a:ext cx="5210175" cy="4603750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86039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D81313-9909-4C4B-AF8B-74DACFCF5850}" type="slidenum">
              <a:rPr lang="en-US"/>
              <a:pPr/>
              <a:t>58</a:t>
            </a:fld>
            <a:endParaRPr lang="en-US"/>
          </a:p>
        </p:txBody>
      </p:sp>
      <p:sp>
        <p:nvSpPr>
          <p:cNvPr id="117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768350"/>
            <a:ext cx="5545138" cy="3838575"/>
          </a:xfrm>
          <a:ln/>
        </p:spPr>
      </p:sp>
      <p:sp>
        <p:nvSpPr>
          <p:cNvPr id="1171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</p:spPr>
        <p:txBody>
          <a:bodyPr/>
          <a:lstStyle/>
          <a:p>
            <a:r>
              <a:rPr lang="de-DE" dirty="0" smtClean="0"/>
              <a:t> Artefakt = physikalische Informationseinheit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216098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79463" y="768350"/>
            <a:ext cx="5543550" cy="38385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Law </a:t>
            </a:r>
            <a:r>
              <a:rPr lang="de-DE" dirty="0" err="1" smtClean="0"/>
              <a:t>of</a:t>
            </a:r>
            <a:r>
              <a:rPr lang="de-DE" dirty="0" smtClean="0"/>
              <a:t> Demeter: </a:t>
            </a:r>
          </a:p>
          <a:p>
            <a:r>
              <a:rPr lang="de-DE" dirty="0" smtClean="0"/>
              <a:t>     ein Modul soll nichts über das Innere</a:t>
            </a:r>
            <a:r>
              <a:rPr lang="de-DE" baseline="0" dirty="0" smtClean="0"/>
              <a:t> der Objekte wissen die es manipuliert</a:t>
            </a:r>
          </a:p>
          <a:p>
            <a:r>
              <a:rPr lang="de-DE" baseline="0" dirty="0" smtClean="0"/>
              <a:t>     spricht nicht zu Fremden, spricht nur zu Freunden</a:t>
            </a:r>
          </a:p>
          <a:p>
            <a:r>
              <a:rPr lang="de-DE" baseline="0" dirty="0" smtClean="0"/>
              <a:t> bei Objekten die reine Datenstrukturen sind  (z.B. Transportobjekte) ist dies aber erlaubt</a:t>
            </a:r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29C3CDF-F53A-45D2-AA7C-3860C2F84DDE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6345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03FDD9-7921-46DC-BA29-251ABA056DC2}" type="slidenum">
              <a:rPr lang="en-US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32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56E4E5-ED1C-43F6-9C5D-A6BD440D55A8}" type="slidenum">
              <a:rPr lang="en-US"/>
              <a:pPr/>
              <a:t>5</a:t>
            </a:fld>
            <a:endParaRPr lang="en-US"/>
          </a:p>
        </p:txBody>
      </p:sp>
      <p:sp>
        <p:nvSpPr>
          <p:cNvPr id="1125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768350"/>
            <a:ext cx="5545138" cy="3838575"/>
          </a:xfrm>
          <a:ln/>
        </p:spPr>
      </p:sp>
      <p:sp>
        <p:nvSpPr>
          <p:cNvPr id="112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</p:spPr>
        <p:txBody>
          <a:bodyPr/>
          <a:lstStyle/>
          <a:p>
            <a:r>
              <a:rPr lang="de-DE"/>
              <a:t>Anwendungskern ist Destillat der Anwendung: GUI, Batch, Persistenz sind wegabstrahier</a:t>
            </a:r>
          </a:p>
          <a:p>
            <a:endParaRPr lang="de-DE"/>
          </a:p>
          <a:p>
            <a:r>
              <a:rPr lang="de-DE"/>
              <a:t>Konzentration auf das (fachliche) Datenmodell. Ausblendung von Implementierungsfragen und Fragen des Datenbankdesigns.</a:t>
            </a:r>
          </a:p>
          <a:p>
            <a:r>
              <a:rPr lang="de-DE"/>
              <a:t>Datenmodell != Klassenmodell : Keine Methoden</a:t>
            </a:r>
          </a:p>
          <a:p>
            <a:r>
              <a:rPr lang="de-DE"/>
              <a:t>Abgrenzung zu DB-Design:</a:t>
            </a:r>
          </a:p>
          <a:p>
            <a:pPr lvl="1"/>
            <a:r>
              <a:rPr lang="de-DE"/>
              <a:t>keine Normalisierung</a:t>
            </a:r>
          </a:p>
          <a:p>
            <a:pPr lvl="1"/>
            <a:r>
              <a:rPr lang="de-DE"/>
              <a:t>keine technischen Attribute</a:t>
            </a:r>
          </a:p>
          <a:p>
            <a:endParaRPr lang="de-DE"/>
          </a:p>
          <a:p>
            <a:r>
              <a:rPr lang="de-DE"/>
              <a:t>***</a:t>
            </a:r>
          </a:p>
          <a:p>
            <a:r>
              <a:rPr lang="de-DE"/>
              <a:t>Das viel genauer und viel früher.</a:t>
            </a:r>
          </a:p>
          <a:p>
            <a:r>
              <a:rPr lang="de-DE"/>
              <a:t>Der Punkt ist: Es gibt viel mehr Klassen als Entitätstypstypen!! Das ER-Modell ist viel einfacher, übersichtlicher als das Klassenmodell. 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195143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79463" y="768350"/>
            <a:ext cx="5543550" cy="38385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3366"/>
              </a:buClr>
              <a:buSzPct val="90000"/>
              <a:buFont typeface="Wingdings" pitchFamily="2" charset="2"/>
              <a:buChar char="l"/>
              <a:tabLst/>
              <a:defRPr/>
            </a:pPr>
            <a:r>
              <a:rPr lang="de-DE" dirty="0" smtClean="0"/>
              <a:t> 3% aller</a:t>
            </a:r>
            <a:r>
              <a:rPr lang="de-DE" baseline="0" dirty="0" smtClean="0"/>
              <a:t> Open Source Projekte, die es jemals gab, nutzen Apache </a:t>
            </a:r>
            <a:r>
              <a:rPr lang="de-DE" baseline="0" dirty="0" err="1" smtClean="0"/>
              <a:t>Commons</a:t>
            </a:r>
            <a:endParaRPr lang="de-DE" dirty="0" smtClean="0"/>
          </a:p>
          <a:p>
            <a:pPr>
              <a:buNone/>
            </a:pPr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29C3CDF-F53A-45D2-AA7C-3860C2F84DDE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42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79463" y="768350"/>
            <a:ext cx="5543550" cy="38385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de-DE" dirty="0" err="1" smtClean="0"/>
              <a:t>Bsp</a:t>
            </a:r>
            <a:r>
              <a:rPr lang="de-DE" dirty="0" smtClean="0"/>
              <a:t>:</a:t>
            </a:r>
            <a:r>
              <a:rPr lang="de-DE" baseline="0" dirty="0" smtClean="0"/>
              <a:t> wir brauchen oft Interface List</a:t>
            </a:r>
          </a:p>
          <a:p>
            <a:pPr>
              <a:buNone/>
            </a:pPr>
            <a:r>
              <a:rPr lang="de-DE" baseline="0" dirty="0" smtClean="0"/>
              <a:t>-&gt; Implementierung ArrayList</a:t>
            </a:r>
          </a:p>
          <a:p>
            <a:pPr>
              <a:buNone/>
            </a:pPr>
            <a:r>
              <a:rPr lang="de-DE" baseline="0" dirty="0" smtClean="0"/>
              <a:t>-&gt; braucht JDK</a:t>
            </a:r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29C3CDF-F53A-45D2-AA7C-3860C2F84DD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38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F7B0A2-0A24-4E04-8411-EA7E874B29C7}" type="slidenum">
              <a:rPr lang="de-DE"/>
              <a:pPr/>
              <a:t>7</a:t>
            </a:fld>
            <a:endParaRPr lang="de-DE"/>
          </a:p>
        </p:txBody>
      </p:sp>
      <p:sp>
        <p:nvSpPr>
          <p:cNvPr id="289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68350"/>
            <a:ext cx="5543550" cy="3838575"/>
          </a:xfrm>
          <a:ln/>
        </p:spPr>
      </p:sp>
      <p:sp>
        <p:nvSpPr>
          <p:cNvPr id="289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de-DE" dirty="0" smtClean="0"/>
              <a:t>Nun am konkreten Beispiel: wie geht man vor, um Komponenten zu „finden“ </a:t>
            </a:r>
          </a:p>
        </p:txBody>
      </p:sp>
    </p:spTree>
    <p:extLst>
      <p:ext uri="{BB962C8B-B14F-4D97-AF65-F5344CB8AC3E}">
        <p14:creationId xmlns:p14="http://schemas.microsoft.com/office/powerpoint/2010/main" val="1540890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D4CE32-18D9-48AA-AF57-5C0E52743617}" type="slidenum">
              <a:rPr lang="en-US"/>
              <a:pPr/>
              <a:t>8</a:t>
            </a:fld>
            <a:endParaRPr lang="en-US"/>
          </a:p>
        </p:txBody>
      </p:sp>
      <p:sp>
        <p:nvSpPr>
          <p:cNvPr id="112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768350"/>
            <a:ext cx="5545138" cy="3838575"/>
          </a:xfrm>
          <a:ln/>
        </p:spPr>
      </p:sp>
      <p:sp>
        <p:nvSpPr>
          <p:cNvPr id="1129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2037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A34AEC-4AD3-43F0-888D-7316CA00467D}" type="slidenum">
              <a:rPr lang="en-US"/>
              <a:pPr/>
              <a:t>9</a:t>
            </a:fld>
            <a:endParaRPr lang="en-US"/>
          </a:p>
        </p:txBody>
      </p:sp>
      <p:sp>
        <p:nvSpPr>
          <p:cNvPr id="113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768350"/>
            <a:ext cx="5545138" cy="3838575"/>
          </a:xfrm>
          <a:ln/>
        </p:spPr>
      </p:sp>
      <p:sp>
        <p:nvSpPr>
          <p:cNvPr id="1131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0661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57250" y="1381125"/>
            <a:ext cx="8780463" cy="366713"/>
          </a:xfrm>
          <a:ln w="12700">
            <a:headEnd type="none" w="sm" len="sm"/>
            <a:tailEnd type="none" w="sm" len="sm"/>
          </a:ln>
          <a:effectLst/>
        </p:spPr>
        <p:txBody>
          <a:bodyPr lIns="91440" tIns="45720" rIns="91440" bIns="45720">
            <a:spAutoFit/>
          </a:bodyPr>
          <a:lstStyle>
            <a:lvl1pPr marL="0" indent="0" defTabSz="914400">
              <a:spcBef>
                <a:spcPct val="50000"/>
              </a:spcBef>
              <a:buClr>
                <a:srgbClr val="6699FF"/>
              </a:buClr>
              <a:buSzTx/>
              <a:buFont typeface="Zapf Dingbats" charset="2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de-DE"/>
              <a:t>Click to edit Master subtitle style</a:t>
            </a:r>
          </a:p>
        </p:txBody>
      </p:sp>
      <p:grpSp>
        <p:nvGrpSpPr>
          <p:cNvPr id="273419" name="Group 11"/>
          <p:cNvGrpSpPr>
            <a:grpSpLocks/>
          </p:cNvGrpSpPr>
          <p:nvPr userDrawn="1"/>
        </p:nvGrpSpPr>
        <p:grpSpPr bwMode="auto">
          <a:xfrm>
            <a:off x="1003300" y="6149975"/>
            <a:ext cx="363538" cy="334963"/>
            <a:chOff x="1306" y="3863"/>
            <a:chExt cx="229" cy="211"/>
          </a:xfrm>
        </p:grpSpPr>
        <p:sp>
          <p:nvSpPr>
            <p:cNvPr id="273414" name="Freeform 6"/>
            <p:cNvSpPr>
              <a:spLocks/>
            </p:cNvSpPr>
            <p:nvPr/>
          </p:nvSpPr>
          <p:spPr bwMode="auto">
            <a:xfrm>
              <a:off x="1306" y="3863"/>
              <a:ext cx="229" cy="211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779" y="0"/>
                </a:cxn>
                <a:cxn ang="0">
                  <a:pos x="794" y="0"/>
                </a:cxn>
                <a:cxn ang="0">
                  <a:pos x="809" y="5"/>
                </a:cxn>
                <a:cxn ang="0">
                  <a:pos x="821" y="9"/>
                </a:cxn>
                <a:cxn ang="0">
                  <a:pos x="833" y="17"/>
                </a:cxn>
                <a:cxn ang="0">
                  <a:pos x="840" y="26"/>
                </a:cxn>
                <a:cxn ang="0">
                  <a:pos x="845" y="38"/>
                </a:cxn>
                <a:cxn ang="0">
                  <a:pos x="850" y="52"/>
                </a:cxn>
                <a:cxn ang="0">
                  <a:pos x="851" y="71"/>
                </a:cxn>
                <a:cxn ang="0">
                  <a:pos x="851" y="776"/>
                </a:cxn>
                <a:cxn ang="0">
                  <a:pos x="850" y="779"/>
                </a:cxn>
                <a:cxn ang="0">
                  <a:pos x="850" y="783"/>
                </a:cxn>
                <a:cxn ang="0">
                  <a:pos x="850" y="791"/>
                </a:cxn>
                <a:cxn ang="0">
                  <a:pos x="845" y="805"/>
                </a:cxn>
                <a:cxn ang="0">
                  <a:pos x="840" y="818"/>
                </a:cxn>
                <a:cxn ang="0">
                  <a:pos x="833" y="829"/>
                </a:cxn>
                <a:cxn ang="0">
                  <a:pos x="821" y="836"/>
                </a:cxn>
                <a:cxn ang="0">
                  <a:pos x="809" y="842"/>
                </a:cxn>
                <a:cxn ang="0">
                  <a:pos x="794" y="846"/>
                </a:cxn>
                <a:cxn ang="0">
                  <a:pos x="786" y="846"/>
                </a:cxn>
                <a:cxn ang="0">
                  <a:pos x="782" y="846"/>
                </a:cxn>
                <a:cxn ang="0">
                  <a:pos x="779" y="848"/>
                </a:cxn>
                <a:cxn ang="0">
                  <a:pos x="72" y="848"/>
                </a:cxn>
                <a:cxn ang="0">
                  <a:pos x="53" y="846"/>
                </a:cxn>
                <a:cxn ang="0">
                  <a:pos x="39" y="842"/>
                </a:cxn>
                <a:cxn ang="0">
                  <a:pos x="26" y="836"/>
                </a:cxn>
                <a:cxn ang="0">
                  <a:pos x="17" y="829"/>
                </a:cxn>
                <a:cxn ang="0">
                  <a:pos x="8" y="818"/>
                </a:cxn>
                <a:cxn ang="0">
                  <a:pos x="4" y="805"/>
                </a:cxn>
                <a:cxn ang="0">
                  <a:pos x="0" y="791"/>
                </a:cxn>
                <a:cxn ang="0">
                  <a:pos x="0" y="776"/>
                </a:cxn>
                <a:cxn ang="0">
                  <a:pos x="0" y="71"/>
                </a:cxn>
                <a:cxn ang="0">
                  <a:pos x="0" y="52"/>
                </a:cxn>
                <a:cxn ang="0">
                  <a:pos x="4" y="38"/>
                </a:cxn>
                <a:cxn ang="0">
                  <a:pos x="8" y="26"/>
                </a:cxn>
                <a:cxn ang="0">
                  <a:pos x="17" y="17"/>
                </a:cxn>
                <a:cxn ang="0">
                  <a:pos x="26" y="9"/>
                </a:cxn>
                <a:cxn ang="0">
                  <a:pos x="39" y="5"/>
                </a:cxn>
                <a:cxn ang="0">
                  <a:pos x="53" y="0"/>
                </a:cxn>
                <a:cxn ang="0">
                  <a:pos x="72" y="0"/>
                </a:cxn>
              </a:cxnLst>
              <a:rect l="0" t="0" r="r" b="b"/>
              <a:pathLst>
                <a:path w="851" h="848">
                  <a:moveTo>
                    <a:pt x="72" y="0"/>
                  </a:moveTo>
                  <a:lnTo>
                    <a:pt x="779" y="0"/>
                  </a:lnTo>
                  <a:lnTo>
                    <a:pt x="794" y="0"/>
                  </a:lnTo>
                  <a:lnTo>
                    <a:pt x="809" y="5"/>
                  </a:lnTo>
                  <a:lnTo>
                    <a:pt x="821" y="9"/>
                  </a:lnTo>
                  <a:lnTo>
                    <a:pt x="833" y="17"/>
                  </a:lnTo>
                  <a:lnTo>
                    <a:pt x="840" y="26"/>
                  </a:lnTo>
                  <a:lnTo>
                    <a:pt x="845" y="38"/>
                  </a:lnTo>
                  <a:lnTo>
                    <a:pt x="850" y="52"/>
                  </a:lnTo>
                  <a:lnTo>
                    <a:pt x="851" y="71"/>
                  </a:lnTo>
                  <a:lnTo>
                    <a:pt x="851" y="776"/>
                  </a:lnTo>
                  <a:lnTo>
                    <a:pt x="850" y="779"/>
                  </a:lnTo>
                  <a:lnTo>
                    <a:pt x="850" y="783"/>
                  </a:lnTo>
                  <a:lnTo>
                    <a:pt x="850" y="791"/>
                  </a:lnTo>
                  <a:lnTo>
                    <a:pt x="845" y="805"/>
                  </a:lnTo>
                  <a:lnTo>
                    <a:pt x="840" y="818"/>
                  </a:lnTo>
                  <a:lnTo>
                    <a:pt x="833" y="829"/>
                  </a:lnTo>
                  <a:lnTo>
                    <a:pt x="821" y="836"/>
                  </a:lnTo>
                  <a:lnTo>
                    <a:pt x="809" y="842"/>
                  </a:lnTo>
                  <a:lnTo>
                    <a:pt x="794" y="846"/>
                  </a:lnTo>
                  <a:lnTo>
                    <a:pt x="786" y="846"/>
                  </a:lnTo>
                  <a:lnTo>
                    <a:pt x="782" y="846"/>
                  </a:lnTo>
                  <a:lnTo>
                    <a:pt x="779" y="848"/>
                  </a:lnTo>
                  <a:lnTo>
                    <a:pt x="72" y="848"/>
                  </a:lnTo>
                  <a:lnTo>
                    <a:pt x="53" y="846"/>
                  </a:lnTo>
                  <a:lnTo>
                    <a:pt x="39" y="842"/>
                  </a:lnTo>
                  <a:lnTo>
                    <a:pt x="26" y="836"/>
                  </a:lnTo>
                  <a:lnTo>
                    <a:pt x="17" y="829"/>
                  </a:lnTo>
                  <a:lnTo>
                    <a:pt x="8" y="818"/>
                  </a:lnTo>
                  <a:lnTo>
                    <a:pt x="4" y="805"/>
                  </a:lnTo>
                  <a:lnTo>
                    <a:pt x="0" y="791"/>
                  </a:lnTo>
                  <a:lnTo>
                    <a:pt x="0" y="776"/>
                  </a:lnTo>
                  <a:lnTo>
                    <a:pt x="0" y="71"/>
                  </a:lnTo>
                  <a:lnTo>
                    <a:pt x="0" y="52"/>
                  </a:lnTo>
                  <a:lnTo>
                    <a:pt x="4" y="38"/>
                  </a:lnTo>
                  <a:lnTo>
                    <a:pt x="8" y="26"/>
                  </a:lnTo>
                  <a:lnTo>
                    <a:pt x="17" y="17"/>
                  </a:lnTo>
                  <a:lnTo>
                    <a:pt x="26" y="9"/>
                  </a:lnTo>
                  <a:lnTo>
                    <a:pt x="39" y="5"/>
                  </a:lnTo>
                  <a:lnTo>
                    <a:pt x="53" y="0"/>
                  </a:lnTo>
                  <a:lnTo>
                    <a:pt x="72" y="0"/>
                  </a:lnTo>
                </a:path>
              </a:pathLst>
            </a:custGeom>
            <a:solidFill>
              <a:srgbClr val="CC0000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273415" name="Freeform 7"/>
            <p:cNvSpPr>
              <a:spLocks/>
            </p:cNvSpPr>
            <p:nvPr/>
          </p:nvSpPr>
          <p:spPr bwMode="auto">
            <a:xfrm>
              <a:off x="1387" y="3906"/>
              <a:ext cx="68" cy="125"/>
            </a:xfrm>
            <a:custGeom>
              <a:avLst/>
              <a:gdLst/>
              <a:ahLst/>
              <a:cxnLst>
                <a:cxn ang="0">
                  <a:pos x="252" y="248"/>
                </a:cxn>
                <a:cxn ang="0">
                  <a:pos x="0" y="0"/>
                </a:cxn>
                <a:cxn ang="0">
                  <a:pos x="0" y="500"/>
                </a:cxn>
                <a:cxn ang="0">
                  <a:pos x="252" y="248"/>
                </a:cxn>
              </a:cxnLst>
              <a:rect l="0" t="0" r="r" b="b"/>
              <a:pathLst>
                <a:path w="252" h="500">
                  <a:moveTo>
                    <a:pt x="252" y="248"/>
                  </a:moveTo>
                  <a:lnTo>
                    <a:pt x="0" y="0"/>
                  </a:lnTo>
                  <a:lnTo>
                    <a:pt x="0" y="500"/>
                  </a:lnTo>
                  <a:lnTo>
                    <a:pt x="252" y="24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273416" name="Text Box 8"/>
          <p:cNvSpPr txBox="1">
            <a:spLocks noChangeArrowheads="1"/>
          </p:cNvSpPr>
          <p:nvPr/>
        </p:nvSpPr>
        <p:spPr bwMode="auto">
          <a:xfrm>
            <a:off x="1466850" y="6170613"/>
            <a:ext cx="7848600" cy="2905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6699FF"/>
              </a:buClr>
              <a:buFont typeface="Zapf Dingbats" charset="2"/>
              <a:buNone/>
            </a:pPr>
            <a:r>
              <a:rPr lang="de-DE" sz="1300" dirty="0" smtClean="0">
                <a:latin typeface="Arial" pitchFamily="34" charset="0"/>
              </a:rPr>
              <a:t>FH </a:t>
            </a:r>
            <a:r>
              <a:rPr lang="de-DE" sz="1300" dirty="0">
                <a:latin typeface="Arial" pitchFamily="34" charset="0"/>
              </a:rPr>
              <a:t>Rosenheim, </a:t>
            </a:r>
            <a:r>
              <a:rPr lang="en-GB" sz="1300" dirty="0">
                <a:latin typeface="Arial" pitchFamily="34" charset="0"/>
              </a:rPr>
              <a:t>© </a:t>
            </a:r>
            <a:r>
              <a:rPr lang="de-DE" sz="1300" dirty="0" smtClean="0">
                <a:latin typeface="Arial" pitchFamily="34" charset="0"/>
              </a:rPr>
              <a:t>2015</a:t>
            </a:r>
            <a:endParaRPr lang="de-DE" sz="1300" dirty="0">
              <a:latin typeface="Arial" pitchFamily="34" charset="0"/>
            </a:endParaRPr>
          </a:p>
        </p:txBody>
      </p:sp>
      <p:sp>
        <p:nvSpPr>
          <p:cNvPr id="273417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857250" y="923925"/>
            <a:ext cx="8780463" cy="565150"/>
          </a:xfrm>
          <a:effectLst/>
        </p:spPr>
        <p:txBody>
          <a:bodyPr/>
          <a:lstStyle>
            <a:lvl1pPr>
              <a:defRPr sz="3100" b="1"/>
            </a:lvl1pPr>
          </a:lstStyle>
          <a:p>
            <a:r>
              <a:rPr lang="en-GB"/>
              <a:t>Click to edit Master 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     FH Rosenheim                   Programmieren 3                                   Wintersemester 2015                                   © 2015  • Stand 01.10.14 •       Kapitel 5         </a:t>
            </a:r>
            <a:endParaRPr lang="en-GB" sz="10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48538" y="265113"/>
            <a:ext cx="2354262" cy="570706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80988" y="265113"/>
            <a:ext cx="6915150" cy="5707062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     FH Rosenheim                   Programmieren 3                                   Wintersemester 2015                                   © 2015  • Stand 01.10.14 •       Kapitel 5         </a:t>
            </a:r>
            <a:endParaRPr lang="en-GB" sz="100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39775" y="265113"/>
            <a:ext cx="5713413" cy="4270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80988" y="1238250"/>
            <a:ext cx="4633912" cy="4733925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67300" y="1238250"/>
            <a:ext cx="4635500" cy="4733925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285750" y="6292850"/>
            <a:ext cx="9386888" cy="215444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     FH Rosenheim                   Programmieren 3                                   Wintersemester 2015                                   © 2015  • Stand 01.10.14 •       Kapitel 5         </a:t>
            </a:r>
            <a:endParaRPr lang="en-GB" sz="1000" dirty="0"/>
          </a:p>
        </p:txBody>
      </p:sp>
      <p:sp>
        <p:nvSpPr>
          <p:cNvPr id="6" name="Foliennummernplatzhalter 27"/>
          <p:cNvSpPr>
            <a:spLocks noGrp="1"/>
          </p:cNvSpPr>
          <p:nvPr userDrawn="1"/>
        </p:nvSpPr>
        <p:spPr bwMode="auto">
          <a:xfrm>
            <a:off x="8813410" y="6279503"/>
            <a:ext cx="860474" cy="3762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sz="16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sz="16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sz="16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sz="16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sz="16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fld id="{F0970F20-D3EB-47DD-9421-3892B2888F4A}" type="slidenum">
              <a:rPr lang="de-DE" b="0" smtClean="0"/>
              <a:pPr/>
              <a:t>‹Nr.›</a:t>
            </a:fld>
            <a:endParaRPr lang="de-DE" b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     FH Rosenheim                   Programmieren 3                                   Wintersemester 2015                                   © 2015  • Stand 01.10.14 •       Kapitel 5         </a:t>
            </a:r>
            <a:endParaRPr lang="en-GB" sz="1000" dirty="0"/>
          </a:p>
        </p:txBody>
      </p:sp>
      <p:sp>
        <p:nvSpPr>
          <p:cNvPr id="5" name="Foliennummernplatzhalter 27"/>
          <p:cNvSpPr>
            <a:spLocks noGrp="1"/>
          </p:cNvSpPr>
          <p:nvPr userDrawn="1"/>
        </p:nvSpPr>
        <p:spPr bwMode="auto">
          <a:xfrm>
            <a:off x="8813410" y="6286538"/>
            <a:ext cx="860474" cy="3762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sz="16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sz="16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sz="16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sz="16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sz="16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fld id="{F0970F20-D3EB-47DD-9421-3892B2888F4A}" type="slidenum">
              <a:rPr lang="de-DE" b="0" smtClean="0"/>
              <a:pPr/>
              <a:t>‹Nr.›</a:t>
            </a:fld>
            <a:endParaRPr lang="de-DE" b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     FH Rosenheim                   Programmieren 3                                   Wintersemester 2015                                   © 2015  • Stand 01.10.14 •       Kapitel 5         </a:t>
            </a:r>
            <a:endParaRPr lang="en-GB" sz="10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0988" y="1238250"/>
            <a:ext cx="4633912" cy="4733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67300" y="1238250"/>
            <a:ext cx="4635500" cy="4733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     FH Rosenheim                   Programmieren 3                                   Wintersemester 2015                                   © 2015  • Stand 01.10.14 •       Kapitel 5         </a:t>
            </a:r>
            <a:endParaRPr lang="en-GB" sz="10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     FH Rosenheim                   Programmieren 3                                   Wintersemester 2015                                   © 2015  • Stand 01.10.14 •       Kapitel 5         </a:t>
            </a:r>
            <a:endParaRPr lang="en-GB" sz="10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     FH Rosenheim                   Programmieren 3                                   Wintersemester 2015                                   © 2015  • Stand 01.10.14 •       Kapitel 5         </a:t>
            </a:r>
            <a:endParaRPr lang="en-GB" sz="1000" dirty="0"/>
          </a:p>
        </p:txBody>
      </p:sp>
      <p:sp>
        <p:nvSpPr>
          <p:cNvPr id="4" name="Foliennummernplatzhalter 27"/>
          <p:cNvSpPr>
            <a:spLocks noGrp="1"/>
          </p:cNvSpPr>
          <p:nvPr userDrawn="1"/>
        </p:nvSpPr>
        <p:spPr bwMode="auto">
          <a:xfrm>
            <a:off x="8820443" y="6286537"/>
            <a:ext cx="860474" cy="3762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sz="16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sz="16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sz="16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sz="16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sz="16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fld id="{F0970F20-D3EB-47DD-9421-3892B2888F4A}" type="slidenum">
              <a:rPr lang="de-DE" b="0" smtClean="0"/>
              <a:pPr/>
              <a:t>‹Nr.›</a:t>
            </a:fld>
            <a:endParaRPr lang="de-DE" b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     FH Rosenheim                   Programmieren 3                                   Wintersemester 2015                                   © 2015  • Stand 01.10.14 •       Kapitel 5         </a:t>
            </a:r>
            <a:endParaRPr lang="en-GB" sz="1000" dirty="0"/>
          </a:p>
        </p:txBody>
      </p:sp>
      <p:sp>
        <p:nvSpPr>
          <p:cNvPr id="3" name="Foliennummernplatzhalter 27"/>
          <p:cNvSpPr>
            <a:spLocks noGrp="1"/>
          </p:cNvSpPr>
          <p:nvPr userDrawn="1"/>
        </p:nvSpPr>
        <p:spPr bwMode="auto">
          <a:xfrm>
            <a:off x="8813409" y="6286537"/>
            <a:ext cx="860474" cy="3762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sz="16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sz="16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sz="16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sz="16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sz="16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fld id="{F0970F20-D3EB-47DD-9421-3892B2888F4A}" type="slidenum">
              <a:rPr lang="de-DE" b="0" smtClean="0"/>
              <a:pPr/>
              <a:t>‹Nr.›</a:t>
            </a:fld>
            <a:endParaRPr lang="de-DE" b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     FH Rosenheim                   Programmieren 3                                   Wintersemester 2015                                   © 2015  • Stand 01.10.14 •       Kapitel 5         </a:t>
            </a:r>
            <a:endParaRPr lang="en-GB" sz="100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     FH Rosenheim                   Programmieren 3                                   Wintersemester 2015                                   © 2015  • Stand 01.10.14 •       Kapitel 5         </a:t>
            </a:r>
            <a:endParaRPr lang="en-GB" sz="10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9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0988" y="1238250"/>
            <a:ext cx="9421812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Klicken Sie, um die Formate des Vorlagentextes zu bearbeiten</a:t>
            </a:r>
          </a:p>
          <a:p>
            <a:pPr lvl="1"/>
            <a:r>
              <a:rPr lang="en-GB" smtClean="0"/>
              <a:t>Zweite Ebene Klicken Sie, um die Formate des Vorlagentextes zu bearbeiten</a:t>
            </a:r>
          </a:p>
          <a:p>
            <a:pPr lvl="2"/>
            <a:r>
              <a:rPr lang="en-GB" smtClean="0"/>
              <a:t>Dritte Ebene Klicken Sie, um die Formate des Vorlagentextes zu bearbeiten</a:t>
            </a:r>
            <a:r>
              <a:rPr lang="de-DE" smtClean="0"/>
              <a:t> hsdgkhskksjkskj</a:t>
            </a:r>
            <a:endParaRPr lang="en-GB" smtClean="0"/>
          </a:p>
          <a:p>
            <a:pPr lvl="3"/>
            <a:r>
              <a:rPr lang="en-GB" smtClean="0"/>
              <a:t>Vierte Ebene Klicken Sie, um die Formate des Vorlagentextes zu bearbeiten</a:t>
            </a:r>
          </a:p>
        </p:txBody>
      </p:sp>
      <p:sp>
        <p:nvSpPr>
          <p:cNvPr id="272393" name="Rectangle 9"/>
          <p:cNvSpPr>
            <a:spLocks noChangeArrowheads="1"/>
          </p:cNvSpPr>
          <p:nvPr/>
        </p:nvSpPr>
        <p:spPr bwMode="auto">
          <a:xfrm>
            <a:off x="7874000" y="1246188"/>
            <a:ext cx="131762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de-DE"/>
          </a:p>
        </p:txBody>
      </p:sp>
      <p:sp>
        <p:nvSpPr>
          <p:cNvPr id="27239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5750" y="6292850"/>
            <a:ext cx="938688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5720" rIns="90000" bIns="45720" numCol="1" anchor="t" anchorCtr="0" compatLnSpc="1">
            <a:prstTxWarp prst="textNoShape">
              <a:avLst/>
            </a:prstTxWarp>
            <a:spAutoFit/>
          </a:bodyPr>
          <a:lstStyle>
            <a:lvl1pPr defTabSz="1397000">
              <a:buClrTx/>
              <a:buFontTx/>
              <a:buNone/>
              <a:tabLst>
                <a:tab pos="8115300" algn="l"/>
              </a:tabLst>
              <a:defRPr sz="800" b="0">
                <a:solidFill>
                  <a:srgbClr val="4D4D4D"/>
                </a:solidFill>
                <a:latin typeface="+mn-lt"/>
              </a:defRPr>
            </a:lvl1pPr>
          </a:lstStyle>
          <a:p>
            <a:r>
              <a:rPr lang="de-DE" dirty="0" smtClean="0"/>
              <a:t>     FH Rosenheim                   Programmieren 3                                   Wintersemester 2015                                   © 2015  • Stand 01.10.14 •       Kapitel 5         </a:t>
            </a:r>
            <a:endParaRPr lang="en-GB" sz="1000" dirty="0"/>
          </a:p>
        </p:txBody>
      </p:sp>
      <p:sp>
        <p:nvSpPr>
          <p:cNvPr id="272395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739775" y="265113"/>
            <a:ext cx="5713413" cy="427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GB" smtClean="0"/>
          </a:p>
        </p:txBody>
      </p:sp>
      <p:sp>
        <p:nvSpPr>
          <p:cNvPr id="272396" name="Freeform 12"/>
          <p:cNvSpPr>
            <a:spLocks/>
          </p:cNvSpPr>
          <p:nvPr/>
        </p:nvSpPr>
        <p:spPr bwMode="auto">
          <a:xfrm>
            <a:off x="282575" y="314325"/>
            <a:ext cx="363538" cy="334963"/>
          </a:xfrm>
          <a:custGeom>
            <a:avLst/>
            <a:gdLst/>
            <a:ahLst/>
            <a:cxnLst>
              <a:cxn ang="0">
                <a:pos x="72" y="0"/>
              </a:cxn>
              <a:cxn ang="0">
                <a:pos x="779" y="0"/>
              </a:cxn>
              <a:cxn ang="0">
                <a:pos x="794" y="0"/>
              </a:cxn>
              <a:cxn ang="0">
                <a:pos x="809" y="5"/>
              </a:cxn>
              <a:cxn ang="0">
                <a:pos x="821" y="9"/>
              </a:cxn>
              <a:cxn ang="0">
                <a:pos x="833" y="17"/>
              </a:cxn>
              <a:cxn ang="0">
                <a:pos x="840" y="26"/>
              </a:cxn>
              <a:cxn ang="0">
                <a:pos x="845" y="38"/>
              </a:cxn>
              <a:cxn ang="0">
                <a:pos x="850" y="52"/>
              </a:cxn>
              <a:cxn ang="0">
                <a:pos x="851" y="71"/>
              </a:cxn>
              <a:cxn ang="0">
                <a:pos x="851" y="776"/>
              </a:cxn>
              <a:cxn ang="0">
                <a:pos x="850" y="779"/>
              </a:cxn>
              <a:cxn ang="0">
                <a:pos x="850" y="783"/>
              </a:cxn>
              <a:cxn ang="0">
                <a:pos x="850" y="791"/>
              </a:cxn>
              <a:cxn ang="0">
                <a:pos x="845" y="805"/>
              </a:cxn>
              <a:cxn ang="0">
                <a:pos x="840" y="818"/>
              </a:cxn>
              <a:cxn ang="0">
                <a:pos x="833" y="829"/>
              </a:cxn>
              <a:cxn ang="0">
                <a:pos x="821" y="836"/>
              </a:cxn>
              <a:cxn ang="0">
                <a:pos x="809" y="842"/>
              </a:cxn>
              <a:cxn ang="0">
                <a:pos x="794" y="846"/>
              </a:cxn>
              <a:cxn ang="0">
                <a:pos x="786" y="846"/>
              </a:cxn>
              <a:cxn ang="0">
                <a:pos x="782" y="846"/>
              </a:cxn>
              <a:cxn ang="0">
                <a:pos x="779" y="848"/>
              </a:cxn>
              <a:cxn ang="0">
                <a:pos x="72" y="848"/>
              </a:cxn>
              <a:cxn ang="0">
                <a:pos x="53" y="846"/>
              </a:cxn>
              <a:cxn ang="0">
                <a:pos x="39" y="842"/>
              </a:cxn>
              <a:cxn ang="0">
                <a:pos x="26" y="836"/>
              </a:cxn>
              <a:cxn ang="0">
                <a:pos x="17" y="829"/>
              </a:cxn>
              <a:cxn ang="0">
                <a:pos x="8" y="818"/>
              </a:cxn>
              <a:cxn ang="0">
                <a:pos x="4" y="805"/>
              </a:cxn>
              <a:cxn ang="0">
                <a:pos x="0" y="791"/>
              </a:cxn>
              <a:cxn ang="0">
                <a:pos x="0" y="776"/>
              </a:cxn>
              <a:cxn ang="0">
                <a:pos x="0" y="71"/>
              </a:cxn>
              <a:cxn ang="0">
                <a:pos x="0" y="52"/>
              </a:cxn>
              <a:cxn ang="0">
                <a:pos x="4" y="38"/>
              </a:cxn>
              <a:cxn ang="0">
                <a:pos x="8" y="26"/>
              </a:cxn>
              <a:cxn ang="0">
                <a:pos x="17" y="17"/>
              </a:cxn>
              <a:cxn ang="0">
                <a:pos x="26" y="9"/>
              </a:cxn>
              <a:cxn ang="0">
                <a:pos x="39" y="5"/>
              </a:cxn>
              <a:cxn ang="0">
                <a:pos x="53" y="0"/>
              </a:cxn>
              <a:cxn ang="0">
                <a:pos x="72" y="0"/>
              </a:cxn>
            </a:cxnLst>
            <a:rect l="0" t="0" r="r" b="b"/>
            <a:pathLst>
              <a:path w="851" h="848">
                <a:moveTo>
                  <a:pt x="72" y="0"/>
                </a:moveTo>
                <a:lnTo>
                  <a:pt x="779" y="0"/>
                </a:lnTo>
                <a:lnTo>
                  <a:pt x="794" y="0"/>
                </a:lnTo>
                <a:lnTo>
                  <a:pt x="809" y="5"/>
                </a:lnTo>
                <a:lnTo>
                  <a:pt x="821" y="9"/>
                </a:lnTo>
                <a:lnTo>
                  <a:pt x="833" y="17"/>
                </a:lnTo>
                <a:lnTo>
                  <a:pt x="840" y="26"/>
                </a:lnTo>
                <a:lnTo>
                  <a:pt x="845" y="38"/>
                </a:lnTo>
                <a:lnTo>
                  <a:pt x="850" y="52"/>
                </a:lnTo>
                <a:lnTo>
                  <a:pt x="851" y="71"/>
                </a:lnTo>
                <a:lnTo>
                  <a:pt x="851" y="776"/>
                </a:lnTo>
                <a:lnTo>
                  <a:pt x="850" y="779"/>
                </a:lnTo>
                <a:lnTo>
                  <a:pt x="850" y="783"/>
                </a:lnTo>
                <a:lnTo>
                  <a:pt x="850" y="791"/>
                </a:lnTo>
                <a:lnTo>
                  <a:pt x="845" y="805"/>
                </a:lnTo>
                <a:lnTo>
                  <a:pt x="840" y="818"/>
                </a:lnTo>
                <a:lnTo>
                  <a:pt x="833" y="829"/>
                </a:lnTo>
                <a:lnTo>
                  <a:pt x="821" y="836"/>
                </a:lnTo>
                <a:lnTo>
                  <a:pt x="809" y="842"/>
                </a:lnTo>
                <a:lnTo>
                  <a:pt x="794" y="846"/>
                </a:lnTo>
                <a:lnTo>
                  <a:pt x="786" y="846"/>
                </a:lnTo>
                <a:lnTo>
                  <a:pt x="782" y="846"/>
                </a:lnTo>
                <a:lnTo>
                  <a:pt x="779" y="848"/>
                </a:lnTo>
                <a:lnTo>
                  <a:pt x="72" y="848"/>
                </a:lnTo>
                <a:lnTo>
                  <a:pt x="53" y="846"/>
                </a:lnTo>
                <a:lnTo>
                  <a:pt x="39" y="842"/>
                </a:lnTo>
                <a:lnTo>
                  <a:pt x="26" y="836"/>
                </a:lnTo>
                <a:lnTo>
                  <a:pt x="17" y="829"/>
                </a:lnTo>
                <a:lnTo>
                  <a:pt x="8" y="818"/>
                </a:lnTo>
                <a:lnTo>
                  <a:pt x="4" y="805"/>
                </a:lnTo>
                <a:lnTo>
                  <a:pt x="0" y="791"/>
                </a:lnTo>
                <a:lnTo>
                  <a:pt x="0" y="776"/>
                </a:lnTo>
                <a:lnTo>
                  <a:pt x="0" y="71"/>
                </a:lnTo>
                <a:lnTo>
                  <a:pt x="0" y="52"/>
                </a:lnTo>
                <a:lnTo>
                  <a:pt x="4" y="38"/>
                </a:lnTo>
                <a:lnTo>
                  <a:pt x="8" y="26"/>
                </a:lnTo>
                <a:lnTo>
                  <a:pt x="17" y="17"/>
                </a:lnTo>
                <a:lnTo>
                  <a:pt x="26" y="9"/>
                </a:lnTo>
                <a:lnTo>
                  <a:pt x="39" y="5"/>
                </a:lnTo>
                <a:lnTo>
                  <a:pt x="53" y="0"/>
                </a:lnTo>
                <a:lnTo>
                  <a:pt x="72" y="0"/>
                </a:lnTo>
              </a:path>
            </a:pathLst>
          </a:custGeom>
          <a:solidFill>
            <a:srgbClr val="CC0000"/>
          </a:solidFill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272397" name="Freeform 13"/>
          <p:cNvSpPr>
            <a:spLocks/>
          </p:cNvSpPr>
          <p:nvPr/>
        </p:nvSpPr>
        <p:spPr bwMode="auto">
          <a:xfrm>
            <a:off x="411163" y="382588"/>
            <a:ext cx="107950" cy="198437"/>
          </a:xfrm>
          <a:custGeom>
            <a:avLst/>
            <a:gdLst/>
            <a:ahLst/>
            <a:cxnLst>
              <a:cxn ang="0">
                <a:pos x="252" y="248"/>
              </a:cxn>
              <a:cxn ang="0">
                <a:pos x="0" y="0"/>
              </a:cxn>
              <a:cxn ang="0">
                <a:pos x="0" y="500"/>
              </a:cxn>
              <a:cxn ang="0">
                <a:pos x="252" y="248"/>
              </a:cxn>
            </a:cxnLst>
            <a:rect l="0" t="0" r="r" b="b"/>
            <a:pathLst>
              <a:path w="252" h="500">
                <a:moveTo>
                  <a:pt x="252" y="248"/>
                </a:moveTo>
                <a:lnTo>
                  <a:pt x="0" y="0"/>
                </a:lnTo>
                <a:lnTo>
                  <a:pt x="0" y="500"/>
                </a:lnTo>
                <a:lnTo>
                  <a:pt x="252" y="24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dt="0"/>
  <p:txStyles>
    <p:titleStyle>
      <a:lvl1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200">
          <a:solidFill>
            <a:schemeClr val="tx1"/>
          </a:solidFill>
          <a:latin typeface="Arial" pitchFamily="34" charset="0"/>
        </a:defRPr>
      </a:lvl2pPr>
      <a:lvl3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200">
          <a:solidFill>
            <a:schemeClr val="tx1"/>
          </a:solidFill>
          <a:latin typeface="Arial" pitchFamily="34" charset="0"/>
        </a:defRPr>
      </a:lvl3pPr>
      <a:lvl4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200">
          <a:solidFill>
            <a:schemeClr val="tx1"/>
          </a:solidFill>
          <a:latin typeface="Arial" pitchFamily="34" charset="0"/>
        </a:defRPr>
      </a:lvl4pPr>
      <a:lvl5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200">
          <a:solidFill>
            <a:schemeClr val="tx1"/>
          </a:solidFill>
          <a:latin typeface="Arial" pitchFamily="34" charset="0"/>
        </a:defRPr>
      </a:lvl5pPr>
      <a:lvl6pPr marL="457200"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200">
          <a:solidFill>
            <a:schemeClr val="tx1"/>
          </a:solidFill>
          <a:latin typeface="Arial" pitchFamily="34" charset="0"/>
        </a:defRPr>
      </a:lvl6pPr>
      <a:lvl7pPr marL="914400"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200">
          <a:solidFill>
            <a:schemeClr val="tx1"/>
          </a:solidFill>
          <a:latin typeface="Arial" pitchFamily="34" charset="0"/>
        </a:defRPr>
      </a:lvl7pPr>
      <a:lvl8pPr marL="1371600"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200">
          <a:solidFill>
            <a:schemeClr val="tx1"/>
          </a:solidFill>
          <a:latin typeface="Arial" pitchFamily="34" charset="0"/>
        </a:defRPr>
      </a:lvl8pPr>
      <a:lvl9pPr marL="1828800"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200">
          <a:solidFill>
            <a:schemeClr val="tx1"/>
          </a:solidFill>
          <a:latin typeface="Arial" pitchFamily="34" charset="0"/>
        </a:defRPr>
      </a:lvl9pPr>
    </p:titleStyle>
    <p:bodyStyle>
      <a:lvl1pPr marL="285750" indent="-285750" algn="l" defTabSz="630238" rtl="0" eaLnBrk="0" fontAlgn="base" hangingPunct="0">
        <a:spcBef>
          <a:spcPct val="100000"/>
        </a:spcBef>
        <a:spcAft>
          <a:spcPct val="0"/>
        </a:spcAft>
        <a:buClr>
          <a:srgbClr val="00337F"/>
        </a:buClr>
        <a:buSzPct val="150000"/>
        <a:buFont typeface="Wingdings" pitchFamily="2" charset="2"/>
        <a:buBlip>
          <a:blip r:embed="rId14"/>
        </a:buBlip>
        <a:tabLst>
          <a:tab pos="285750" algn="l"/>
        </a:tabLst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62000" indent="-285750" algn="l" defTabSz="630238" rtl="0" eaLnBrk="0" fontAlgn="base" hangingPunct="0">
        <a:spcBef>
          <a:spcPct val="20000"/>
        </a:spcBef>
        <a:spcAft>
          <a:spcPct val="0"/>
        </a:spcAft>
        <a:buClr>
          <a:srgbClr val="00337F"/>
        </a:buClr>
        <a:buSzPct val="150000"/>
        <a:buFont typeface="Wingdings" pitchFamily="2" charset="2"/>
        <a:buBlip>
          <a:blip r:embed="rId14"/>
        </a:buBlip>
        <a:tabLst>
          <a:tab pos="285750" algn="l"/>
        </a:tabLst>
        <a:defRPr>
          <a:solidFill>
            <a:srgbClr val="000000"/>
          </a:solidFill>
          <a:latin typeface="+mn-lt"/>
        </a:defRPr>
      </a:lvl2pPr>
      <a:lvl3pPr marL="1181100" indent="-228600" algn="l" defTabSz="630238" rtl="0" eaLnBrk="0" fontAlgn="base" hangingPunct="0">
        <a:spcBef>
          <a:spcPct val="0"/>
        </a:spcBef>
        <a:spcAft>
          <a:spcPct val="0"/>
        </a:spcAft>
        <a:buClr>
          <a:srgbClr val="00337F"/>
        </a:buClr>
        <a:buSzPct val="150000"/>
        <a:buBlip>
          <a:blip r:embed="rId14"/>
        </a:buBlip>
        <a:tabLst>
          <a:tab pos="285750" algn="l"/>
        </a:tabLst>
        <a:defRPr sz="1600">
          <a:solidFill>
            <a:schemeClr val="tx1"/>
          </a:solidFill>
          <a:latin typeface="+mn-lt"/>
        </a:defRPr>
      </a:lvl3pPr>
      <a:lvl4pPr marL="1600200" indent="-228600" algn="l" defTabSz="630238" rtl="0" eaLnBrk="0" fontAlgn="base" hangingPunct="0">
        <a:spcBef>
          <a:spcPct val="20000"/>
        </a:spcBef>
        <a:spcAft>
          <a:spcPct val="0"/>
        </a:spcAft>
        <a:buClr>
          <a:srgbClr val="00337F"/>
        </a:buClr>
        <a:buSzPct val="150000"/>
        <a:buFont typeface="Wingdings" pitchFamily="2" charset="2"/>
        <a:buBlip>
          <a:blip r:embed="rId14"/>
        </a:buBlip>
        <a:tabLst>
          <a:tab pos="285750" algn="l"/>
        </a:tabLst>
        <a:defRPr sz="1400">
          <a:solidFill>
            <a:schemeClr val="tx1"/>
          </a:solidFill>
          <a:latin typeface="+mn-lt"/>
        </a:defRPr>
      </a:lvl4pPr>
      <a:lvl5pPr marL="2019300" indent="-228600" algn="l" defTabSz="630238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SzPct val="35000"/>
        <a:buFont typeface="Wingdings" pitchFamily="2" charset="2"/>
        <a:tabLst>
          <a:tab pos="285750" algn="l"/>
        </a:tabLst>
        <a:defRPr sz="1400">
          <a:solidFill>
            <a:schemeClr val="tx1"/>
          </a:solidFill>
          <a:latin typeface="+mn-lt"/>
        </a:defRPr>
      </a:lvl5pPr>
      <a:lvl6pPr marL="2476500" indent="-228600" algn="l" defTabSz="630238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SzPct val="35000"/>
        <a:buFont typeface="Wingdings" pitchFamily="2" charset="2"/>
        <a:tabLst>
          <a:tab pos="285750" algn="l"/>
        </a:tabLst>
        <a:defRPr sz="1400">
          <a:solidFill>
            <a:schemeClr val="tx1"/>
          </a:solidFill>
          <a:latin typeface="+mn-lt"/>
        </a:defRPr>
      </a:lvl6pPr>
      <a:lvl7pPr marL="2933700" indent="-228600" algn="l" defTabSz="630238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SzPct val="35000"/>
        <a:buFont typeface="Wingdings" pitchFamily="2" charset="2"/>
        <a:tabLst>
          <a:tab pos="285750" algn="l"/>
        </a:tabLst>
        <a:defRPr sz="1400">
          <a:solidFill>
            <a:schemeClr val="tx1"/>
          </a:solidFill>
          <a:latin typeface="+mn-lt"/>
        </a:defRPr>
      </a:lvl7pPr>
      <a:lvl8pPr marL="3390900" indent="-228600" algn="l" defTabSz="630238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SzPct val="35000"/>
        <a:buFont typeface="Wingdings" pitchFamily="2" charset="2"/>
        <a:tabLst>
          <a:tab pos="285750" algn="l"/>
        </a:tabLst>
        <a:defRPr sz="1400">
          <a:solidFill>
            <a:schemeClr val="tx1"/>
          </a:solidFill>
          <a:latin typeface="+mn-lt"/>
        </a:defRPr>
      </a:lvl8pPr>
      <a:lvl9pPr marL="3848100" indent="-228600" algn="l" defTabSz="630238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SzPct val="35000"/>
        <a:buFont typeface="Wingdings" pitchFamily="2" charset="2"/>
        <a:tabLst>
          <a:tab pos="285750" algn="l"/>
        </a:tabLst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Microsoft_Word_97-2003-Dokument1.doc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4650" y="1419225"/>
            <a:ext cx="8780463" cy="565150"/>
          </a:xfrm>
        </p:spPr>
        <p:txBody>
          <a:bodyPr/>
          <a:lstStyle/>
          <a:p>
            <a:pPr algn="ctr"/>
            <a:r>
              <a:rPr lang="de-DE" dirty="0"/>
              <a:t>Programmieren 3</a:t>
            </a:r>
          </a:p>
        </p:txBody>
      </p:sp>
      <p:sp>
        <p:nvSpPr>
          <p:cNvPr id="906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4650" y="2424800"/>
            <a:ext cx="8780463" cy="519113"/>
          </a:xfrm>
        </p:spPr>
        <p:txBody>
          <a:bodyPr/>
          <a:lstStyle/>
          <a:p>
            <a:pPr algn="ctr"/>
            <a:r>
              <a:rPr lang="de-DE" sz="2800" b="1" dirty="0"/>
              <a:t>Kapitel </a:t>
            </a:r>
            <a:r>
              <a:rPr lang="de-DE" sz="2800" b="1" dirty="0" smtClean="0"/>
              <a:t>5: </a:t>
            </a:r>
            <a:r>
              <a:rPr lang="de-DE" sz="2800" b="1" dirty="0"/>
              <a:t>Anwendungsprogrammierung</a:t>
            </a:r>
          </a:p>
        </p:txBody>
      </p:sp>
      <p:sp>
        <p:nvSpPr>
          <p:cNvPr id="906244" name="Rectangle 4"/>
          <p:cNvSpPr>
            <a:spLocks noChangeArrowheads="1"/>
          </p:cNvSpPr>
          <p:nvPr/>
        </p:nvSpPr>
        <p:spPr bwMode="auto">
          <a:xfrm>
            <a:off x="1361228" y="3135822"/>
            <a:ext cx="5576887" cy="257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ct val="50000"/>
              </a:spcBef>
              <a:buClr>
                <a:srgbClr val="6699FF"/>
              </a:buClr>
              <a:buFont typeface="Zapf Dingbats" charset="2"/>
              <a:buBlip>
                <a:blip r:embed="rId3"/>
              </a:buBlip>
            </a:pPr>
            <a:r>
              <a:rPr lang="de-DE" sz="2000" b="0" dirty="0">
                <a:latin typeface="Arial" pitchFamily="34" charset="0"/>
              </a:rPr>
              <a:t> Software-Kategorien 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rgbClr val="6699FF"/>
              </a:buClr>
              <a:buFont typeface="Zapf Dingbats" charset="2"/>
              <a:buBlip>
                <a:blip r:embed="rId3"/>
              </a:buBlip>
            </a:pPr>
            <a:r>
              <a:rPr lang="de-DE" sz="2000" b="0" dirty="0">
                <a:latin typeface="Arial" pitchFamily="34" charset="0"/>
              </a:rPr>
              <a:t> </a:t>
            </a:r>
            <a:r>
              <a:rPr lang="de-DE" sz="2000" b="0" dirty="0" smtClean="0">
                <a:latin typeface="Arial" pitchFamily="34" charset="0"/>
              </a:rPr>
              <a:t>A-Komponenten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rgbClr val="6699FF"/>
              </a:buClr>
              <a:buFont typeface="Zapf Dingbats" charset="2"/>
              <a:buBlip>
                <a:blip r:embed="rId3"/>
              </a:buBlip>
            </a:pPr>
            <a:r>
              <a:rPr lang="de-DE" sz="2000" b="0" dirty="0" smtClean="0">
                <a:latin typeface="Arial" pitchFamily="34" charset="0"/>
              </a:rPr>
              <a:t> Datentypen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rgbClr val="6699FF"/>
              </a:buClr>
              <a:buFont typeface="Zapf Dingbats" charset="2"/>
              <a:buBlip>
                <a:blip r:embed="rId3"/>
              </a:buBlip>
            </a:pPr>
            <a:r>
              <a:rPr lang="de-DE" sz="2000" b="0" dirty="0" smtClean="0">
                <a:latin typeface="Arial" pitchFamily="34" charset="0"/>
              </a:rPr>
              <a:t> </a:t>
            </a:r>
            <a:r>
              <a:rPr lang="de-DE" sz="2000" b="0" dirty="0" err="1" smtClean="0">
                <a:latin typeface="Arial" pitchFamily="34" charset="0"/>
              </a:rPr>
              <a:t>Enumerationen</a:t>
            </a:r>
            <a:endParaRPr lang="de-DE" sz="2000" b="0" dirty="0">
              <a:latin typeface="Arial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rgbClr val="6699FF"/>
              </a:buClr>
              <a:buFont typeface="Zapf Dingbats" charset="2"/>
              <a:buBlip>
                <a:blip r:embed="rId3"/>
              </a:buBlip>
            </a:pPr>
            <a:r>
              <a:rPr lang="de-DE" sz="2000" b="0" dirty="0">
                <a:latin typeface="Arial" pitchFamily="34" charset="0"/>
              </a:rPr>
              <a:t> </a:t>
            </a:r>
            <a:r>
              <a:rPr lang="de-DE" sz="2000" b="0" dirty="0" smtClean="0">
                <a:latin typeface="Arial" pitchFamily="34" charset="0"/>
              </a:rPr>
              <a:t>Entitätstypen</a:t>
            </a:r>
            <a:endParaRPr lang="de-DE" sz="2000" b="0" dirty="0">
              <a:latin typeface="Arial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rgbClr val="6699FF"/>
              </a:buClr>
              <a:buFont typeface="Zapf Dingbats" charset="2"/>
              <a:buBlip>
                <a:blip r:embed="rId3"/>
              </a:buBlip>
            </a:pPr>
            <a:r>
              <a:rPr lang="de-DE" sz="2000" b="0" dirty="0">
                <a:latin typeface="Arial" pitchFamily="34" charset="0"/>
              </a:rPr>
              <a:t> enge vs. lose Kopplung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rgbClr val="6699FF"/>
              </a:buClr>
              <a:buFont typeface="Zapf Dingbats" charset="2"/>
              <a:buBlip>
                <a:blip r:embed="rId3"/>
              </a:buBlip>
            </a:pPr>
            <a:r>
              <a:rPr lang="de-DE" sz="2000" b="0" dirty="0">
                <a:latin typeface="Arial" pitchFamily="34" charset="0"/>
              </a:rPr>
              <a:t> </a:t>
            </a:r>
            <a:r>
              <a:rPr lang="de-DE" sz="2000" b="0" dirty="0" smtClean="0">
                <a:latin typeface="Arial" pitchFamily="34" charset="0"/>
              </a:rPr>
              <a:t>Sichten und Abhängigkeiten</a:t>
            </a:r>
            <a:endParaRPr lang="de-DE" sz="2000" b="0" dirty="0">
              <a:latin typeface="Arial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rgbClr val="6699FF"/>
              </a:buClr>
              <a:buFont typeface="Zapf Dingbats" charset="2"/>
              <a:buBlip>
                <a:blip r:embed="rId3"/>
              </a:buBlip>
            </a:pPr>
            <a:endParaRPr lang="de-DE" sz="2000" b="0" dirty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85750" y="6292850"/>
            <a:ext cx="9386888" cy="215444"/>
          </a:xfrm>
        </p:spPr>
        <p:txBody>
          <a:bodyPr/>
          <a:lstStyle/>
          <a:p>
            <a:r>
              <a:rPr lang="de-DE" dirty="0" smtClean="0"/>
              <a:t>     FH Rosenheim                   Programmieren 3                                   Wintersemester 2015                                   © 2015  • Stand 01.10.14 •       Kapitel 5         </a:t>
            </a:r>
            <a:endParaRPr lang="en-GB" sz="1000" dirty="0"/>
          </a:p>
        </p:txBody>
      </p:sp>
      <p:sp>
        <p:nvSpPr>
          <p:cNvPr id="1136642" name="Rectangle 2"/>
          <p:cNvSpPr>
            <a:spLocks noGrp="1" noChangeArrowheads="1"/>
          </p:cNvSpPr>
          <p:nvPr>
            <p:ph type="title"/>
          </p:nvPr>
        </p:nvSpPr>
        <p:spPr>
          <a:xfrm>
            <a:off x="739775" y="265113"/>
            <a:ext cx="8443913" cy="427037"/>
          </a:xfrm>
        </p:spPr>
        <p:txBody>
          <a:bodyPr/>
          <a:lstStyle/>
          <a:p>
            <a:r>
              <a:rPr lang="de-DE" b="1" dirty="0" smtClean="0">
                <a:solidFill>
                  <a:srgbClr val="FF9900"/>
                </a:solidFill>
              </a:rPr>
              <a:t>Schritt 2</a:t>
            </a:r>
            <a:r>
              <a:rPr lang="de-DE" b="1" dirty="0" smtClean="0"/>
              <a:t>: </a:t>
            </a:r>
            <a:r>
              <a:rPr lang="de-DE" b="1" dirty="0"/>
              <a:t>Anwendungskern BJS - Datenmodell</a:t>
            </a:r>
          </a:p>
        </p:txBody>
      </p:sp>
      <p:grpSp>
        <p:nvGrpSpPr>
          <p:cNvPr id="1136643" name="Group 3"/>
          <p:cNvGrpSpPr>
            <a:grpSpLocks/>
          </p:cNvGrpSpPr>
          <p:nvPr/>
        </p:nvGrpSpPr>
        <p:grpSpPr bwMode="auto">
          <a:xfrm>
            <a:off x="2846388" y="1066800"/>
            <a:ext cx="1327150" cy="865188"/>
            <a:chOff x="657" y="1933"/>
            <a:chExt cx="772" cy="545"/>
          </a:xfrm>
        </p:grpSpPr>
        <p:sp>
          <p:nvSpPr>
            <p:cNvPr id="1136644" name="Rectangle 4"/>
            <p:cNvSpPr>
              <a:spLocks noChangeArrowheads="1"/>
            </p:cNvSpPr>
            <p:nvPr/>
          </p:nvSpPr>
          <p:spPr bwMode="auto">
            <a:xfrm>
              <a:off x="657" y="1933"/>
              <a:ext cx="772" cy="227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de-DE"/>
            </a:p>
          </p:txBody>
        </p:sp>
        <p:sp>
          <p:nvSpPr>
            <p:cNvPr id="1136645" name="Text Box 5"/>
            <p:cNvSpPr txBox="1">
              <a:spLocks noChangeArrowheads="1"/>
            </p:cNvSpPr>
            <p:nvPr/>
          </p:nvSpPr>
          <p:spPr bwMode="auto">
            <a:xfrm>
              <a:off x="690" y="2204"/>
              <a:ext cx="10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endParaRPr lang="de-DE" sz="2000" b="0">
                <a:latin typeface="Times New Roman" pitchFamily="18" charset="0"/>
              </a:endParaRPr>
            </a:p>
          </p:txBody>
        </p:sp>
        <p:sp>
          <p:nvSpPr>
            <p:cNvPr id="1136646" name="Text Box 6"/>
            <p:cNvSpPr txBox="1">
              <a:spLocks noChangeArrowheads="1"/>
            </p:cNvSpPr>
            <p:nvPr/>
          </p:nvSpPr>
          <p:spPr bwMode="auto">
            <a:xfrm>
              <a:off x="657" y="1933"/>
              <a:ext cx="47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de-DE" sz="1400" b="0">
                  <a:latin typeface="Arial" pitchFamily="34" charset="0"/>
                </a:rPr>
                <a:t>Aufsicht</a:t>
              </a:r>
            </a:p>
          </p:txBody>
        </p:sp>
        <p:sp>
          <p:nvSpPr>
            <p:cNvPr id="1136647" name="Rectangle 7"/>
            <p:cNvSpPr>
              <a:spLocks noChangeArrowheads="1"/>
            </p:cNvSpPr>
            <p:nvPr/>
          </p:nvSpPr>
          <p:spPr bwMode="auto">
            <a:xfrm>
              <a:off x="657" y="2160"/>
              <a:ext cx="772" cy="31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de-DE"/>
            </a:p>
          </p:txBody>
        </p:sp>
        <p:sp>
          <p:nvSpPr>
            <p:cNvPr id="1136648" name="Text Box 8"/>
            <p:cNvSpPr txBox="1">
              <a:spLocks noChangeArrowheads="1"/>
            </p:cNvSpPr>
            <p:nvPr/>
          </p:nvSpPr>
          <p:spPr bwMode="auto">
            <a:xfrm>
              <a:off x="657" y="2168"/>
              <a:ext cx="34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de-DE" sz="1200" b="0">
                  <a:latin typeface="Arial" pitchFamily="34" charset="0"/>
                </a:rPr>
                <a:t>Name</a:t>
              </a:r>
            </a:p>
          </p:txBody>
        </p:sp>
      </p:grpSp>
      <p:grpSp>
        <p:nvGrpSpPr>
          <p:cNvPr id="1136649" name="Group 9"/>
          <p:cNvGrpSpPr>
            <a:grpSpLocks/>
          </p:cNvGrpSpPr>
          <p:nvPr/>
        </p:nvGrpSpPr>
        <p:grpSpPr bwMode="auto">
          <a:xfrm>
            <a:off x="2846388" y="2290763"/>
            <a:ext cx="1327150" cy="865187"/>
            <a:chOff x="657" y="1933"/>
            <a:chExt cx="772" cy="545"/>
          </a:xfrm>
        </p:grpSpPr>
        <p:sp>
          <p:nvSpPr>
            <p:cNvPr id="1136650" name="Rectangle 10"/>
            <p:cNvSpPr>
              <a:spLocks noChangeArrowheads="1"/>
            </p:cNvSpPr>
            <p:nvPr/>
          </p:nvSpPr>
          <p:spPr bwMode="auto">
            <a:xfrm>
              <a:off x="657" y="1933"/>
              <a:ext cx="772" cy="227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de-DE"/>
            </a:p>
          </p:txBody>
        </p:sp>
        <p:sp>
          <p:nvSpPr>
            <p:cNvPr id="1136651" name="Text Box 11"/>
            <p:cNvSpPr txBox="1">
              <a:spLocks noChangeArrowheads="1"/>
            </p:cNvSpPr>
            <p:nvPr/>
          </p:nvSpPr>
          <p:spPr bwMode="auto">
            <a:xfrm>
              <a:off x="690" y="2204"/>
              <a:ext cx="10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endParaRPr lang="de-DE" sz="2000" b="0">
                <a:latin typeface="Times New Roman" pitchFamily="18" charset="0"/>
              </a:endParaRPr>
            </a:p>
          </p:txBody>
        </p:sp>
        <p:sp>
          <p:nvSpPr>
            <p:cNvPr id="1136652" name="Text Box 12"/>
            <p:cNvSpPr txBox="1">
              <a:spLocks noChangeArrowheads="1"/>
            </p:cNvSpPr>
            <p:nvPr/>
          </p:nvSpPr>
          <p:spPr bwMode="auto">
            <a:xfrm>
              <a:off x="657" y="1933"/>
              <a:ext cx="54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de-DE" sz="1400" b="0">
                  <a:latin typeface="Arial" pitchFamily="34" charset="0"/>
                </a:rPr>
                <a:t>Belegung</a:t>
              </a:r>
            </a:p>
          </p:txBody>
        </p:sp>
        <p:sp>
          <p:nvSpPr>
            <p:cNvPr id="1136653" name="Rectangle 13"/>
            <p:cNvSpPr>
              <a:spLocks noChangeArrowheads="1"/>
            </p:cNvSpPr>
            <p:nvPr/>
          </p:nvSpPr>
          <p:spPr bwMode="auto">
            <a:xfrm>
              <a:off x="657" y="2160"/>
              <a:ext cx="772" cy="31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de-DE"/>
            </a:p>
          </p:txBody>
        </p:sp>
        <p:sp>
          <p:nvSpPr>
            <p:cNvPr id="1136654" name="Text Box 14"/>
            <p:cNvSpPr txBox="1">
              <a:spLocks noChangeArrowheads="1"/>
            </p:cNvSpPr>
            <p:nvPr/>
          </p:nvSpPr>
          <p:spPr bwMode="auto">
            <a:xfrm>
              <a:off x="657" y="2168"/>
              <a:ext cx="4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de-DE" sz="1200" b="0">
                  <a:latin typeface="Arial" pitchFamily="34" charset="0"/>
                </a:rPr>
                <a:t>von, bis</a:t>
              </a:r>
            </a:p>
          </p:txBody>
        </p:sp>
      </p:grpSp>
      <p:grpSp>
        <p:nvGrpSpPr>
          <p:cNvPr id="1136655" name="Group 15"/>
          <p:cNvGrpSpPr>
            <a:grpSpLocks/>
          </p:cNvGrpSpPr>
          <p:nvPr/>
        </p:nvGrpSpPr>
        <p:grpSpPr bwMode="auto">
          <a:xfrm>
            <a:off x="5341938" y="4162425"/>
            <a:ext cx="1327150" cy="865188"/>
            <a:chOff x="657" y="1933"/>
            <a:chExt cx="772" cy="545"/>
          </a:xfrm>
        </p:grpSpPr>
        <p:sp>
          <p:nvSpPr>
            <p:cNvPr id="1136656" name="Rectangle 16"/>
            <p:cNvSpPr>
              <a:spLocks noChangeArrowheads="1"/>
            </p:cNvSpPr>
            <p:nvPr/>
          </p:nvSpPr>
          <p:spPr bwMode="auto">
            <a:xfrm>
              <a:off x="657" y="1933"/>
              <a:ext cx="772" cy="227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de-DE"/>
            </a:p>
          </p:txBody>
        </p:sp>
        <p:sp>
          <p:nvSpPr>
            <p:cNvPr id="1136657" name="Text Box 17"/>
            <p:cNvSpPr txBox="1">
              <a:spLocks noChangeArrowheads="1"/>
            </p:cNvSpPr>
            <p:nvPr/>
          </p:nvSpPr>
          <p:spPr bwMode="auto">
            <a:xfrm>
              <a:off x="690" y="2204"/>
              <a:ext cx="10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endParaRPr lang="de-DE" sz="2000" b="0">
                <a:latin typeface="Times New Roman" pitchFamily="18" charset="0"/>
              </a:endParaRPr>
            </a:p>
          </p:txBody>
        </p:sp>
        <p:sp>
          <p:nvSpPr>
            <p:cNvPr id="1136658" name="Text Box 18"/>
            <p:cNvSpPr txBox="1">
              <a:spLocks noChangeArrowheads="1"/>
            </p:cNvSpPr>
            <p:nvPr/>
          </p:nvSpPr>
          <p:spPr bwMode="auto">
            <a:xfrm>
              <a:off x="657" y="1933"/>
              <a:ext cx="4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de-DE" sz="1400" b="0">
                  <a:latin typeface="Arial" pitchFamily="34" charset="0"/>
                </a:rPr>
                <a:t>Leistung</a:t>
              </a:r>
            </a:p>
          </p:txBody>
        </p:sp>
        <p:sp>
          <p:nvSpPr>
            <p:cNvPr id="1136659" name="Rectangle 19"/>
            <p:cNvSpPr>
              <a:spLocks noChangeArrowheads="1"/>
            </p:cNvSpPr>
            <p:nvPr/>
          </p:nvSpPr>
          <p:spPr bwMode="auto">
            <a:xfrm>
              <a:off x="657" y="2160"/>
              <a:ext cx="772" cy="31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de-DE"/>
            </a:p>
          </p:txBody>
        </p:sp>
        <p:sp>
          <p:nvSpPr>
            <p:cNvPr id="1136660" name="Text Box 20"/>
            <p:cNvSpPr txBox="1">
              <a:spLocks noChangeArrowheads="1"/>
            </p:cNvSpPr>
            <p:nvPr/>
          </p:nvSpPr>
          <p:spPr bwMode="auto">
            <a:xfrm>
              <a:off x="657" y="2168"/>
              <a:ext cx="5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de-DE" sz="1200" b="0">
                  <a:latin typeface="Arial" pitchFamily="34" charset="0"/>
                </a:rPr>
                <a:t>gemessene </a:t>
              </a:r>
              <a:br>
                <a:rPr lang="de-DE" sz="1200" b="0">
                  <a:latin typeface="Arial" pitchFamily="34" charset="0"/>
                </a:rPr>
              </a:br>
              <a:r>
                <a:rPr lang="de-DE" sz="1200" b="0">
                  <a:latin typeface="Arial" pitchFamily="34" charset="0"/>
                </a:rPr>
                <a:t>Leistung</a:t>
              </a:r>
            </a:p>
          </p:txBody>
        </p:sp>
      </p:grpSp>
      <p:grpSp>
        <p:nvGrpSpPr>
          <p:cNvPr id="1136661" name="Group 21"/>
          <p:cNvGrpSpPr>
            <a:grpSpLocks/>
          </p:cNvGrpSpPr>
          <p:nvPr/>
        </p:nvGrpSpPr>
        <p:grpSpPr bwMode="auto">
          <a:xfrm>
            <a:off x="7839075" y="2289175"/>
            <a:ext cx="1327150" cy="865188"/>
            <a:chOff x="657" y="1933"/>
            <a:chExt cx="772" cy="545"/>
          </a:xfrm>
        </p:grpSpPr>
        <p:sp>
          <p:nvSpPr>
            <p:cNvPr id="1136662" name="Rectangle 22"/>
            <p:cNvSpPr>
              <a:spLocks noChangeArrowheads="1"/>
            </p:cNvSpPr>
            <p:nvPr/>
          </p:nvSpPr>
          <p:spPr bwMode="auto">
            <a:xfrm>
              <a:off x="657" y="1933"/>
              <a:ext cx="772" cy="227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de-DE"/>
            </a:p>
          </p:txBody>
        </p:sp>
        <p:sp>
          <p:nvSpPr>
            <p:cNvPr id="1136663" name="Text Box 23"/>
            <p:cNvSpPr txBox="1">
              <a:spLocks noChangeArrowheads="1"/>
            </p:cNvSpPr>
            <p:nvPr/>
          </p:nvSpPr>
          <p:spPr bwMode="auto">
            <a:xfrm>
              <a:off x="690" y="2204"/>
              <a:ext cx="10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endParaRPr lang="de-DE" sz="2000" b="0">
                <a:latin typeface="Times New Roman" pitchFamily="18" charset="0"/>
              </a:endParaRPr>
            </a:p>
          </p:txBody>
        </p:sp>
        <p:sp>
          <p:nvSpPr>
            <p:cNvPr id="1136664" name="Text Box 24"/>
            <p:cNvSpPr txBox="1">
              <a:spLocks noChangeArrowheads="1"/>
            </p:cNvSpPr>
            <p:nvPr/>
          </p:nvSpPr>
          <p:spPr bwMode="auto">
            <a:xfrm>
              <a:off x="657" y="1933"/>
              <a:ext cx="72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de-DE" sz="1400" b="0">
                  <a:latin typeface="Arial" pitchFamily="34" charset="0"/>
                </a:rPr>
                <a:t>Wettkampfort</a:t>
              </a:r>
            </a:p>
          </p:txBody>
        </p:sp>
        <p:sp>
          <p:nvSpPr>
            <p:cNvPr id="1136665" name="Rectangle 25"/>
            <p:cNvSpPr>
              <a:spLocks noChangeArrowheads="1"/>
            </p:cNvSpPr>
            <p:nvPr/>
          </p:nvSpPr>
          <p:spPr bwMode="auto">
            <a:xfrm>
              <a:off x="657" y="2160"/>
              <a:ext cx="772" cy="31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de-DE"/>
            </a:p>
          </p:txBody>
        </p:sp>
        <p:sp>
          <p:nvSpPr>
            <p:cNvPr id="1136666" name="Text Box 26"/>
            <p:cNvSpPr txBox="1">
              <a:spLocks noChangeArrowheads="1"/>
            </p:cNvSpPr>
            <p:nvPr/>
          </p:nvSpPr>
          <p:spPr bwMode="auto">
            <a:xfrm>
              <a:off x="657" y="2168"/>
              <a:ext cx="34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de-DE" sz="1200" b="0">
                  <a:latin typeface="Arial" pitchFamily="34" charset="0"/>
                </a:rPr>
                <a:t>Name</a:t>
              </a:r>
            </a:p>
          </p:txBody>
        </p:sp>
      </p:grpSp>
      <p:grpSp>
        <p:nvGrpSpPr>
          <p:cNvPr id="1136667" name="Group 27"/>
          <p:cNvGrpSpPr>
            <a:grpSpLocks/>
          </p:cNvGrpSpPr>
          <p:nvPr/>
        </p:nvGrpSpPr>
        <p:grpSpPr bwMode="auto">
          <a:xfrm>
            <a:off x="7839075" y="1066800"/>
            <a:ext cx="1327150" cy="865188"/>
            <a:chOff x="657" y="1933"/>
            <a:chExt cx="772" cy="545"/>
          </a:xfrm>
        </p:grpSpPr>
        <p:sp>
          <p:nvSpPr>
            <p:cNvPr id="1136668" name="Rectangle 28"/>
            <p:cNvSpPr>
              <a:spLocks noChangeArrowheads="1"/>
            </p:cNvSpPr>
            <p:nvPr/>
          </p:nvSpPr>
          <p:spPr bwMode="auto">
            <a:xfrm>
              <a:off x="657" y="1933"/>
              <a:ext cx="772" cy="227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de-DE"/>
            </a:p>
          </p:txBody>
        </p:sp>
        <p:sp>
          <p:nvSpPr>
            <p:cNvPr id="1136669" name="Text Box 29"/>
            <p:cNvSpPr txBox="1">
              <a:spLocks noChangeArrowheads="1"/>
            </p:cNvSpPr>
            <p:nvPr/>
          </p:nvSpPr>
          <p:spPr bwMode="auto">
            <a:xfrm>
              <a:off x="690" y="2204"/>
              <a:ext cx="10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endParaRPr lang="de-DE" sz="2000" b="0">
                <a:latin typeface="Times New Roman" pitchFamily="18" charset="0"/>
              </a:endParaRPr>
            </a:p>
          </p:txBody>
        </p:sp>
        <p:sp>
          <p:nvSpPr>
            <p:cNvPr id="1136670" name="Text Box 30"/>
            <p:cNvSpPr txBox="1">
              <a:spLocks noChangeArrowheads="1"/>
            </p:cNvSpPr>
            <p:nvPr/>
          </p:nvSpPr>
          <p:spPr bwMode="auto">
            <a:xfrm>
              <a:off x="657" y="1933"/>
              <a:ext cx="5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de-DE" sz="1400" b="0">
                  <a:latin typeface="Arial" pitchFamily="34" charset="0"/>
                </a:rPr>
                <a:t>Sportplatz</a:t>
              </a:r>
            </a:p>
          </p:txBody>
        </p:sp>
        <p:sp>
          <p:nvSpPr>
            <p:cNvPr id="1136671" name="Rectangle 31"/>
            <p:cNvSpPr>
              <a:spLocks noChangeArrowheads="1"/>
            </p:cNvSpPr>
            <p:nvPr/>
          </p:nvSpPr>
          <p:spPr bwMode="auto">
            <a:xfrm>
              <a:off x="657" y="2160"/>
              <a:ext cx="772" cy="31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de-DE"/>
            </a:p>
          </p:txBody>
        </p:sp>
        <p:sp>
          <p:nvSpPr>
            <p:cNvPr id="1136672" name="Text Box 32"/>
            <p:cNvSpPr txBox="1">
              <a:spLocks noChangeArrowheads="1"/>
            </p:cNvSpPr>
            <p:nvPr/>
          </p:nvSpPr>
          <p:spPr bwMode="auto">
            <a:xfrm>
              <a:off x="657" y="2168"/>
              <a:ext cx="34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de-DE" sz="1200" b="0">
                  <a:latin typeface="Arial" pitchFamily="34" charset="0"/>
                </a:rPr>
                <a:t>Name</a:t>
              </a:r>
            </a:p>
          </p:txBody>
        </p:sp>
      </p:grpSp>
      <p:grpSp>
        <p:nvGrpSpPr>
          <p:cNvPr id="1136673" name="Group 33"/>
          <p:cNvGrpSpPr>
            <a:grpSpLocks/>
          </p:cNvGrpSpPr>
          <p:nvPr/>
        </p:nvGrpSpPr>
        <p:grpSpPr bwMode="auto">
          <a:xfrm>
            <a:off x="2846388" y="4738688"/>
            <a:ext cx="1327150" cy="865187"/>
            <a:chOff x="657" y="1933"/>
            <a:chExt cx="772" cy="545"/>
          </a:xfrm>
        </p:grpSpPr>
        <p:sp>
          <p:nvSpPr>
            <p:cNvPr id="1136674" name="Rectangle 34"/>
            <p:cNvSpPr>
              <a:spLocks noChangeArrowheads="1"/>
            </p:cNvSpPr>
            <p:nvPr/>
          </p:nvSpPr>
          <p:spPr bwMode="auto">
            <a:xfrm>
              <a:off x="657" y="1933"/>
              <a:ext cx="772" cy="227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de-DE"/>
            </a:p>
          </p:txBody>
        </p:sp>
        <p:sp>
          <p:nvSpPr>
            <p:cNvPr id="1136675" name="Text Box 35"/>
            <p:cNvSpPr txBox="1">
              <a:spLocks noChangeArrowheads="1"/>
            </p:cNvSpPr>
            <p:nvPr/>
          </p:nvSpPr>
          <p:spPr bwMode="auto">
            <a:xfrm>
              <a:off x="690" y="2204"/>
              <a:ext cx="10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endParaRPr lang="de-DE" sz="2000" b="0">
                <a:latin typeface="Times New Roman" pitchFamily="18" charset="0"/>
              </a:endParaRPr>
            </a:p>
          </p:txBody>
        </p:sp>
        <p:sp>
          <p:nvSpPr>
            <p:cNvPr id="1136676" name="Text Box 36"/>
            <p:cNvSpPr txBox="1">
              <a:spLocks noChangeArrowheads="1"/>
            </p:cNvSpPr>
            <p:nvPr/>
          </p:nvSpPr>
          <p:spPr bwMode="auto">
            <a:xfrm>
              <a:off x="657" y="1933"/>
              <a:ext cx="45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de-DE" sz="1400" b="0">
                  <a:latin typeface="Arial" pitchFamily="34" charset="0"/>
                </a:rPr>
                <a:t>Schüler</a:t>
              </a:r>
            </a:p>
          </p:txBody>
        </p:sp>
        <p:sp>
          <p:nvSpPr>
            <p:cNvPr id="1136677" name="Rectangle 37"/>
            <p:cNvSpPr>
              <a:spLocks noChangeArrowheads="1"/>
            </p:cNvSpPr>
            <p:nvPr/>
          </p:nvSpPr>
          <p:spPr bwMode="auto">
            <a:xfrm>
              <a:off x="657" y="2160"/>
              <a:ext cx="772" cy="31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de-DE"/>
            </a:p>
          </p:txBody>
        </p:sp>
        <p:sp>
          <p:nvSpPr>
            <p:cNvPr id="1136678" name="Text Box 38"/>
            <p:cNvSpPr txBox="1">
              <a:spLocks noChangeArrowheads="1"/>
            </p:cNvSpPr>
            <p:nvPr/>
          </p:nvSpPr>
          <p:spPr bwMode="auto">
            <a:xfrm>
              <a:off x="657" y="2168"/>
              <a:ext cx="6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de-DE" sz="1200" b="0">
                  <a:latin typeface="Arial" pitchFamily="34" charset="0"/>
                </a:rPr>
                <a:t>Name</a:t>
              </a:r>
              <a:br>
                <a:rPr lang="de-DE" sz="1200" b="0">
                  <a:latin typeface="Arial" pitchFamily="34" charset="0"/>
                </a:rPr>
              </a:br>
              <a:r>
                <a:rPr lang="de-DE" sz="1200" b="0">
                  <a:latin typeface="Arial" pitchFamily="34" charset="0"/>
                </a:rPr>
                <a:t>Geburtsdatum</a:t>
              </a:r>
            </a:p>
          </p:txBody>
        </p:sp>
      </p:grpSp>
      <p:grpSp>
        <p:nvGrpSpPr>
          <p:cNvPr id="1136679" name="Group 39"/>
          <p:cNvGrpSpPr>
            <a:grpSpLocks/>
          </p:cNvGrpSpPr>
          <p:nvPr/>
        </p:nvGrpSpPr>
        <p:grpSpPr bwMode="auto">
          <a:xfrm>
            <a:off x="7839075" y="3514725"/>
            <a:ext cx="1327150" cy="865188"/>
            <a:chOff x="657" y="1933"/>
            <a:chExt cx="772" cy="545"/>
          </a:xfrm>
        </p:grpSpPr>
        <p:sp>
          <p:nvSpPr>
            <p:cNvPr id="1136680" name="Rectangle 40"/>
            <p:cNvSpPr>
              <a:spLocks noChangeArrowheads="1"/>
            </p:cNvSpPr>
            <p:nvPr/>
          </p:nvSpPr>
          <p:spPr bwMode="auto">
            <a:xfrm>
              <a:off x="657" y="1933"/>
              <a:ext cx="772" cy="227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de-DE"/>
            </a:p>
          </p:txBody>
        </p:sp>
        <p:sp>
          <p:nvSpPr>
            <p:cNvPr id="1136681" name="Text Box 41"/>
            <p:cNvSpPr txBox="1">
              <a:spLocks noChangeArrowheads="1"/>
            </p:cNvSpPr>
            <p:nvPr/>
          </p:nvSpPr>
          <p:spPr bwMode="auto">
            <a:xfrm>
              <a:off x="690" y="2204"/>
              <a:ext cx="10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endParaRPr lang="de-DE" sz="2000" b="0">
                <a:latin typeface="Times New Roman" pitchFamily="18" charset="0"/>
              </a:endParaRPr>
            </a:p>
          </p:txBody>
        </p:sp>
        <p:sp>
          <p:nvSpPr>
            <p:cNvPr id="1136682" name="Text Box 42"/>
            <p:cNvSpPr txBox="1">
              <a:spLocks noChangeArrowheads="1"/>
            </p:cNvSpPr>
            <p:nvPr/>
          </p:nvSpPr>
          <p:spPr bwMode="auto">
            <a:xfrm>
              <a:off x="657" y="1933"/>
              <a:ext cx="4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de-DE" sz="1400" b="0">
                  <a:latin typeface="Arial" pitchFamily="34" charset="0"/>
                </a:rPr>
                <a:t>Disziplin</a:t>
              </a:r>
            </a:p>
          </p:txBody>
        </p:sp>
        <p:sp>
          <p:nvSpPr>
            <p:cNvPr id="1136683" name="Rectangle 43"/>
            <p:cNvSpPr>
              <a:spLocks noChangeArrowheads="1"/>
            </p:cNvSpPr>
            <p:nvPr/>
          </p:nvSpPr>
          <p:spPr bwMode="auto">
            <a:xfrm>
              <a:off x="657" y="2160"/>
              <a:ext cx="772" cy="31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de-DE"/>
            </a:p>
          </p:txBody>
        </p:sp>
        <p:sp>
          <p:nvSpPr>
            <p:cNvPr id="1136684" name="Text Box 44"/>
            <p:cNvSpPr txBox="1">
              <a:spLocks noChangeArrowheads="1"/>
            </p:cNvSpPr>
            <p:nvPr/>
          </p:nvSpPr>
          <p:spPr bwMode="auto">
            <a:xfrm>
              <a:off x="657" y="2168"/>
              <a:ext cx="7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de-DE" sz="1200" b="0">
                  <a:latin typeface="Arial" pitchFamily="34" charset="0"/>
                </a:rPr>
                <a:t>Geschlecht</a:t>
              </a:r>
              <a:br>
                <a:rPr lang="de-DE" sz="1200" b="0">
                  <a:latin typeface="Arial" pitchFamily="34" charset="0"/>
                </a:rPr>
              </a:br>
              <a:r>
                <a:rPr lang="de-DE" sz="1200" b="0">
                  <a:latin typeface="Arial" pitchFamily="34" charset="0"/>
                </a:rPr>
                <a:t>Disziplin/Distanz</a:t>
              </a:r>
            </a:p>
          </p:txBody>
        </p:sp>
      </p:grpSp>
      <p:grpSp>
        <p:nvGrpSpPr>
          <p:cNvPr id="1136685" name="Group 45"/>
          <p:cNvGrpSpPr>
            <a:grpSpLocks/>
          </p:cNvGrpSpPr>
          <p:nvPr/>
        </p:nvGrpSpPr>
        <p:grpSpPr bwMode="auto">
          <a:xfrm>
            <a:off x="5341938" y="5386388"/>
            <a:ext cx="1327150" cy="865187"/>
            <a:chOff x="657" y="1933"/>
            <a:chExt cx="772" cy="545"/>
          </a:xfrm>
        </p:grpSpPr>
        <p:sp>
          <p:nvSpPr>
            <p:cNvPr id="1136686" name="Rectangle 46"/>
            <p:cNvSpPr>
              <a:spLocks noChangeArrowheads="1"/>
            </p:cNvSpPr>
            <p:nvPr/>
          </p:nvSpPr>
          <p:spPr bwMode="auto">
            <a:xfrm>
              <a:off x="657" y="1933"/>
              <a:ext cx="772" cy="227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de-DE"/>
            </a:p>
          </p:txBody>
        </p:sp>
        <p:sp>
          <p:nvSpPr>
            <p:cNvPr id="1136687" name="Text Box 47"/>
            <p:cNvSpPr txBox="1">
              <a:spLocks noChangeArrowheads="1"/>
            </p:cNvSpPr>
            <p:nvPr/>
          </p:nvSpPr>
          <p:spPr bwMode="auto">
            <a:xfrm>
              <a:off x="690" y="2204"/>
              <a:ext cx="10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endParaRPr lang="de-DE" sz="2000" b="0">
                <a:latin typeface="Times New Roman" pitchFamily="18" charset="0"/>
              </a:endParaRPr>
            </a:p>
          </p:txBody>
        </p:sp>
        <p:sp>
          <p:nvSpPr>
            <p:cNvPr id="1136688" name="Text Box 48"/>
            <p:cNvSpPr txBox="1">
              <a:spLocks noChangeArrowheads="1"/>
            </p:cNvSpPr>
            <p:nvPr/>
          </p:nvSpPr>
          <p:spPr bwMode="auto">
            <a:xfrm>
              <a:off x="657" y="1933"/>
              <a:ext cx="4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de-DE" sz="1400" b="0">
                  <a:latin typeface="Arial" pitchFamily="34" charset="0"/>
                </a:rPr>
                <a:t>Urkunde</a:t>
              </a:r>
            </a:p>
          </p:txBody>
        </p:sp>
        <p:sp>
          <p:nvSpPr>
            <p:cNvPr id="1136689" name="Rectangle 49"/>
            <p:cNvSpPr>
              <a:spLocks noChangeArrowheads="1"/>
            </p:cNvSpPr>
            <p:nvPr/>
          </p:nvSpPr>
          <p:spPr bwMode="auto">
            <a:xfrm>
              <a:off x="657" y="2160"/>
              <a:ext cx="772" cy="31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de-DE"/>
            </a:p>
          </p:txBody>
        </p:sp>
        <p:sp>
          <p:nvSpPr>
            <p:cNvPr id="1136690" name="Text Box 50"/>
            <p:cNvSpPr txBox="1">
              <a:spLocks noChangeArrowheads="1"/>
            </p:cNvSpPr>
            <p:nvPr/>
          </p:nvSpPr>
          <p:spPr bwMode="auto">
            <a:xfrm>
              <a:off x="657" y="2168"/>
              <a:ext cx="67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de-DE" sz="1200" b="0">
                  <a:latin typeface="Arial" pitchFamily="34" charset="0"/>
                </a:rPr>
                <a:t>Art</a:t>
              </a:r>
              <a:br>
                <a:rPr lang="de-DE" sz="1200" b="0">
                  <a:latin typeface="Arial" pitchFamily="34" charset="0"/>
                </a:rPr>
              </a:br>
              <a:r>
                <a:rPr lang="de-DE" sz="1200" b="0">
                  <a:latin typeface="Arial" pitchFamily="34" charset="0"/>
                </a:rPr>
                <a:t>Anzahl Punkte</a:t>
              </a:r>
            </a:p>
          </p:txBody>
        </p:sp>
      </p:grpSp>
      <p:grpSp>
        <p:nvGrpSpPr>
          <p:cNvPr id="1136691" name="Group 51"/>
          <p:cNvGrpSpPr>
            <a:grpSpLocks/>
          </p:cNvGrpSpPr>
          <p:nvPr/>
        </p:nvGrpSpPr>
        <p:grpSpPr bwMode="auto">
          <a:xfrm>
            <a:off x="741363" y="4738688"/>
            <a:ext cx="1327150" cy="865187"/>
            <a:chOff x="657" y="1933"/>
            <a:chExt cx="772" cy="545"/>
          </a:xfrm>
        </p:grpSpPr>
        <p:sp>
          <p:nvSpPr>
            <p:cNvPr id="1136692" name="Rectangle 52"/>
            <p:cNvSpPr>
              <a:spLocks noChangeArrowheads="1"/>
            </p:cNvSpPr>
            <p:nvPr/>
          </p:nvSpPr>
          <p:spPr bwMode="auto">
            <a:xfrm>
              <a:off x="657" y="1933"/>
              <a:ext cx="772" cy="227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de-DE"/>
            </a:p>
          </p:txBody>
        </p:sp>
        <p:sp>
          <p:nvSpPr>
            <p:cNvPr id="1136693" name="Text Box 53"/>
            <p:cNvSpPr txBox="1">
              <a:spLocks noChangeArrowheads="1"/>
            </p:cNvSpPr>
            <p:nvPr/>
          </p:nvSpPr>
          <p:spPr bwMode="auto">
            <a:xfrm>
              <a:off x="690" y="2204"/>
              <a:ext cx="10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endParaRPr lang="de-DE" sz="2000" b="0">
                <a:latin typeface="Times New Roman" pitchFamily="18" charset="0"/>
              </a:endParaRPr>
            </a:p>
          </p:txBody>
        </p:sp>
        <p:sp>
          <p:nvSpPr>
            <p:cNvPr id="1136694" name="Text Box 54"/>
            <p:cNvSpPr txBox="1">
              <a:spLocks noChangeArrowheads="1"/>
            </p:cNvSpPr>
            <p:nvPr/>
          </p:nvSpPr>
          <p:spPr bwMode="auto">
            <a:xfrm>
              <a:off x="657" y="1933"/>
              <a:ext cx="41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de-DE" sz="1400" b="0">
                  <a:latin typeface="Arial" pitchFamily="34" charset="0"/>
                </a:rPr>
                <a:t>Klasse</a:t>
              </a:r>
            </a:p>
          </p:txBody>
        </p:sp>
        <p:sp>
          <p:nvSpPr>
            <p:cNvPr id="1136695" name="Rectangle 55"/>
            <p:cNvSpPr>
              <a:spLocks noChangeArrowheads="1"/>
            </p:cNvSpPr>
            <p:nvPr/>
          </p:nvSpPr>
          <p:spPr bwMode="auto">
            <a:xfrm>
              <a:off x="657" y="2160"/>
              <a:ext cx="772" cy="31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de-DE"/>
            </a:p>
          </p:txBody>
        </p:sp>
        <p:sp>
          <p:nvSpPr>
            <p:cNvPr id="1136696" name="Text Box 56"/>
            <p:cNvSpPr txBox="1">
              <a:spLocks noChangeArrowheads="1"/>
            </p:cNvSpPr>
            <p:nvPr/>
          </p:nvSpPr>
          <p:spPr bwMode="auto">
            <a:xfrm>
              <a:off x="657" y="2168"/>
              <a:ext cx="7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de-DE" sz="1200" b="0">
                  <a:latin typeface="Arial" pitchFamily="34" charset="0"/>
                </a:rPr>
                <a:t>Bezeichnung</a:t>
              </a:r>
              <a:br>
                <a:rPr lang="de-DE" sz="1200" b="0">
                  <a:latin typeface="Arial" pitchFamily="34" charset="0"/>
                </a:rPr>
              </a:br>
              <a:r>
                <a:rPr lang="de-DE" sz="1200" b="0">
                  <a:latin typeface="Arial" pitchFamily="34" charset="0"/>
                </a:rPr>
                <a:t>Anzahl Schüler</a:t>
              </a:r>
            </a:p>
          </p:txBody>
        </p:sp>
      </p:grpSp>
      <p:grpSp>
        <p:nvGrpSpPr>
          <p:cNvPr id="1136697" name="Group 57"/>
          <p:cNvGrpSpPr>
            <a:grpSpLocks/>
          </p:cNvGrpSpPr>
          <p:nvPr/>
        </p:nvGrpSpPr>
        <p:grpSpPr bwMode="auto">
          <a:xfrm>
            <a:off x="2846388" y="3514725"/>
            <a:ext cx="1327150" cy="865188"/>
            <a:chOff x="657" y="1933"/>
            <a:chExt cx="772" cy="545"/>
          </a:xfrm>
        </p:grpSpPr>
        <p:sp>
          <p:nvSpPr>
            <p:cNvPr id="1136698" name="Rectangle 58"/>
            <p:cNvSpPr>
              <a:spLocks noChangeArrowheads="1"/>
            </p:cNvSpPr>
            <p:nvPr/>
          </p:nvSpPr>
          <p:spPr bwMode="auto">
            <a:xfrm>
              <a:off x="657" y="1933"/>
              <a:ext cx="772" cy="227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de-DE"/>
            </a:p>
          </p:txBody>
        </p:sp>
        <p:sp>
          <p:nvSpPr>
            <p:cNvPr id="1136699" name="Text Box 59"/>
            <p:cNvSpPr txBox="1">
              <a:spLocks noChangeArrowheads="1"/>
            </p:cNvSpPr>
            <p:nvPr/>
          </p:nvSpPr>
          <p:spPr bwMode="auto">
            <a:xfrm>
              <a:off x="690" y="2204"/>
              <a:ext cx="10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endParaRPr lang="de-DE" sz="2000" b="0">
                <a:latin typeface="Times New Roman" pitchFamily="18" charset="0"/>
              </a:endParaRPr>
            </a:p>
          </p:txBody>
        </p:sp>
        <p:sp>
          <p:nvSpPr>
            <p:cNvPr id="1136700" name="Text Box 60"/>
            <p:cNvSpPr txBox="1">
              <a:spLocks noChangeArrowheads="1"/>
            </p:cNvSpPr>
            <p:nvPr/>
          </p:nvSpPr>
          <p:spPr bwMode="auto">
            <a:xfrm>
              <a:off x="657" y="1933"/>
              <a:ext cx="45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de-DE" sz="1400" b="0">
                  <a:latin typeface="Arial" pitchFamily="34" charset="0"/>
                </a:rPr>
                <a:t>Gruppe</a:t>
              </a:r>
            </a:p>
          </p:txBody>
        </p:sp>
        <p:sp>
          <p:nvSpPr>
            <p:cNvPr id="1136701" name="Rectangle 61"/>
            <p:cNvSpPr>
              <a:spLocks noChangeArrowheads="1"/>
            </p:cNvSpPr>
            <p:nvPr/>
          </p:nvSpPr>
          <p:spPr bwMode="auto">
            <a:xfrm>
              <a:off x="657" y="2160"/>
              <a:ext cx="772" cy="31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de-DE"/>
            </a:p>
          </p:txBody>
        </p:sp>
        <p:sp>
          <p:nvSpPr>
            <p:cNvPr id="1136702" name="Text Box 62"/>
            <p:cNvSpPr txBox="1">
              <a:spLocks noChangeArrowheads="1"/>
            </p:cNvSpPr>
            <p:nvPr/>
          </p:nvSpPr>
          <p:spPr bwMode="auto">
            <a:xfrm>
              <a:off x="657" y="2168"/>
              <a:ext cx="6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de-DE" sz="1200" b="0">
                  <a:latin typeface="Arial" pitchFamily="34" charset="0"/>
                </a:rPr>
                <a:t>Bezeichnung</a:t>
              </a:r>
              <a:br>
                <a:rPr lang="de-DE" sz="1200" b="0">
                  <a:latin typeface="Arial" pitchFamily="34" charset="0"/>
                </a:rPr>
              </a:br>
              <a:r>
                <a:rPr lang="de-DE" sz="1200" b="0">
                  <a:latin typeface="Arial" pitchFamily="34" charset="0"/>
                </a:rPr>
                <a:t>Alter</a:t>
              </a:r>
            </a:p>
          </p:txBody>
        </p:sp>
      </p:grpSp>
      <p:grpSp>
        <p:nvGrpSpPr>
          <p:cNvPr id="1136703" name="Group 63"/>
          <p:cNvGrpSpPr>
            <a:grpSpLocks/>
          </p:cNvGrpSpPr>
          <p:nvPr/>
        </p:nvGrpSpPr>
        <p:grpSpPr bwMode="auto">
          <a:xfrm>
            <a:off x="741363" y="1066800"/>
            <a:ext cx="1327150" cy="865188"/>
            <a:chOff x="657" y="1933"/>
            <a:chExt cx="772" cy="545"/>
          </a:xfrm>
        </p:grpSpPr>
        <p:sp>
          <p:nvSpPr>
            <p:cNvPr id="1136704" name="Rectangle 64"/>
            <p:cNvSpPr>
              <a:spLocks noChangeArrowheads="1"/>
            </p:cNvSpPr>
            <p:nvPr/>
          </p:nvSpPr>
          <p:spPr bwMode="auto">
            <a:xfrm>
              <a:off x="657" y="1933"/>
              <a:ext cx="772" cy="227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de-DE"/>
            </a:p>
          </p:txBody>
        </p:sp>
        <p:sp>
          <p:nvSpPr>
            <p:cNvPr id="1136705" name="Text Box 65"/>
            <p:cNvSpPr txBox="1">
              <a:spLocks noChangeArrowheads="1"/>
            </p:cNvSpPr>
            <p:nvPr/>
          </p:nvSpPr>
          <p:spPr bwMode="auto">
            <a:xfrm>
              <a:off x="690" y="2204"/>
              <a:ext cx="10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endParaRPr lang="de-DE" sz="2000" b="0">
                <a:latin typeface="Times New Roman" pitchFamily="18" charset="0"/>
              </a:endParaRPr>
            </a:p>
          </p:txBody>
        </p:sp>
        <p:sp>
          <p:nvSpPr>
            <p:cNvPr id="1136706" name="Text Box 66"/>
            <p:cNvSpPr txBox="1">
              <a:spLocks noChangeArrowheads="1"/>
            </p:cNvSpPr>
            <p:nvPr/>
          </p:nvSpPr>
          <p:spPr bwMode="auto">
            <a:xfrm>
              <a:off x="657" y="1933"/>
              <a:ext cx="74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de-DE" sz="1400" b="0">
                  <a:latin typeface="Arial" pitchFamily="34" charset="0"/>
                </a:rPr>
                <a:t>Veranstaltung</a:t>
              </a:r>
            </a:p>
          </p:txBody>
        </p:sp>
        <p:sp>
          <p:nvSpPr>
            <p:cNvPr id="1136707" name="Rectangle 67"/>
            <p:cNvSpPr>
              <a:spLocks noChangeArrowheads="1"/>
            </p:cNvSpPr>
            <p:nvPr/>
          </p:nvSpPr>
          <p:spPr bwMode="auto">
            <a:xfrm>
              <a:off x="657" y="2160"/>
              <a:ext cx="772" cy="31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de-DE"/>
            </a:p>
          </p:txBody>
        </p:sp>
        <p:sp>
          <p:nvSpPr>
            <p:cNvPr id="1136708" name="Text Box 68"/>
            <p:cNvSpPr txBox="1">
              <a:spLocks noChangeArrowheads="1"/>
            </p:cNvSpPr>
            <p:nvPr/>
          </p:nvSpPr>
          <p:spPr bwMode="auto">
            <a:xfrm>
              <a:off x="657" y="2168"/>
              <a:ext cx="3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de-DE" sz="1200" b="0">
                  <a:latin typeface="Arial" pitchFamily="34" charset="0"/>
                </a:rPr>
                <a:t>Datum</a:t>
              </a:r>
              <a:br>
                <a:rPr lang="de-DE" sz="1200" b="0">
                  <a:latin typeface="Arial" pitchFamily="34" charset="0"/>
                </a:rPr>
              </a:br>
              <a:r>
                <a:rPr lang="de-DE" sz="1200" b="0">
                  <a:latin typeface="Arial" pitchFamily="34" charset="0"/>
                </a:rPr>
                <a:t>Status</a:t>
              </a:r>
            </a:p>
          </p:txBody>
        </p:sp>
      </p:grpSp>
      <p:sp>
        <p:nvSpPr>
          <p:cNvPr id="1136709" name="Line 69"/>
          <p:cNvSpPr>
            <a:spLocks noChangeShapeType="1"/>
          </p:cNvSpPr>
          <p:nvPr/>
        </p:nvSpPr>
        <p:spPr bwMode="auto">
          <a:xfrm>
            <a:off x="3470275" y="193040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de-DE"/>
          </a:p>
        </p:txBody>
      </p:sp>
      <p:sp>
        <p:nvSpPr>
          <p:cNvPr id="1136710" name="Line 70"/>
          <p:cNvSpPr>
            <a:spLocks noChangeShapeType="1"/>
          </p:cNvSpPr>
          <p:nvPr/>
        </p:nvSpPr>
        <p:spPr bwMode="auto">
          <a:xfrm>
            <a:off x="8383588" y="193040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de-DE"/>
          </a:p>
        </p:txBody>
      </p:sp>
      <p:sp>
        <p:nvSpPr>
          <p:cNvPr id="1136711" name="Line 71"/>
          <p:cNvSpPr>
            <a:spLocks noChangeShapeType="1"/>
          </p:cNvSpPr>
          <p:nvPr/>
        </p:nvSpPr>
        <p:spPr bwMode="auto">
          <a:xfrm>
            <a:off x="8383588" y="31543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de-DE"/>
          </a:p>
        </p:txBody>
      </p:sp>
      <p:sp>
        <p:nvSpPr>
          <p:cNvPr id="1136712" name="Line 72"/>
          <p:cNvSpPr>
            <a:spLocks noChangeShapeType="1"/>
          </p:cNvSpPr>
          <p:nvPr/>
        </p:nvSpPr>
        <p:spPr bwMode="auto">
          <a:xfrm>
            <a:off x="4171950" y="257810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de-DE"/>
          </a:p>
        </p:txBody>
      </p:sp>
      <p:sp>
        <p:nvSpPr>
          <p:cNvPr id="1136713" name="Line 73"/>
          <p:cNvSpPr>
            <a:spLocks noChangeShapeType="1"/>
          </p:cNvSpPr>
          <p:nvPr/>
        </p:nvSpPr>
        <p:spPr bwMode="auto">
          <a:xfrm>
            <a:off x="3470275" y="314960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de-DE"/>
          </a:p>
        </p:txBody>
      </p:sp>
      <p:sp>
        <p:nvSpPr>
          <p:cNvPr id="1136714" name="Line 74"/>
          <p:cNvSpPr>
            <a:spLocks noChangeShapeType="1"/>
          </p:cNvSpPr>
          <p:nvPr/>
        </p:nvSpPr>
        <p:spPr bwMode="auto">
          <a:xfrm flipV="1">
            <a:off x="4171950" y="4667250"/>
            <a:ext cx="1171575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de-DE"/>
          </a:p>
        </p:txBody>
      </p:sp>
      <p:sp>
        <p:nvSpPr>
          <p:cNvPr id="1136715" name="Line 75"/>
          <p:cNvSpPr>
            <a:spLocks noChangeShapeType="1"/>
          </p:cNvSpPr>
          <p:nvPr/>
        </p:nvSpPr>
        <p:spPr bwMode="auto">
          <a:xfrm>
            <a:off x="4171950" y="5387975"/>
            <a:ext cx="1171575" cy="574675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de-DE"/>
          </a:p>
        </p:txBody>
      </p:sp>
      <p:sp>
        <p:nvSpPr>
          <p:cNvPr id="1136716" name="Line 76"/>
          <p:cNvSpPr>
            <a:spLocks noChangeShapeType="1"/>
          </p:cNvSpPr>
          <p:nvPr/>
        </p:nvSpPr>
        <p:spPr bwMode="auto">
          <a:xfrm>
            <a:off x="4171950" y="3946525"/>
            <a:ext cx="3665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de-DE"/>
          </a:p>
        </p:txBody>
      </p:sp>
      <p:sp>
        <p:nvSpPr>
          <p:cNvPr id="1136717" name="Text Box 77"/>
          <p:cNvSpPr txBox="1">
            <a:spLocks noChangeArrowheads="1"/>
          </p:cNvSpPr>
          <p:nvPr/>
        </p:nvSpPr>
        <p:spPr bwMode="auto">
          <a:xfrm>
            <a:off x="3449638" y="1857375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endParaRPr lang="de-DE" sz="1400" b="0">
              <a:latin typeface="Arial" pitchFamily="34" charset="0"/>
            </a:endParaRPr>
          </a:p>
        </p:txBody>
      </p:sp>
      <p:sp>
        <p:nvSpPr>
          <p:cNvPr id="1136718" name="Text Box 78"/>
          <p:cNvSpPr txBox="1">
            <a:spLocks noChangeArrowheads="1"/>
          </p:cNvSpPr>
          <p:nvPr/>
        </p:nvSpPr>
        <p:spPr bwMode="auto">
          <a:xfrm>
            <a:off x="3392488" y="1905000"/>
            <a:ext cx="3937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de-DE" sz="1000" b="0">
                <a:latin typeface="Arial" pitchFamily="34" charset="0"/>
              </a:rPr>
              <a:t>0, 1</a:t>
            </a:r>
          </a:p>
        </p:txBody>
      </p:sp>
      <p:sp>
        <p:nvSpPr>
          <p:cNvPr id="1136719" name="Text Box 79"/>
          <p:cNvSpPr txBox="1">
            <a:spLocks noChangeArrowheads="1"/>
          </p:cNvSpPr>
          <p:nvPr/>
        </p:nvSpPr>
        <p:spPr bwMode="auto">
          <a:xfrm>
            <a:off x="3684588" y="2073275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endParaRPr lang="de-DE" sz="1400" b="0">
              <a:latin typeface="Arial" pitchFamily="34" charset="0"/>
            </a:endParaRPr>
          </a:p>
        </p:txBody>
      </p:sp>
      <p:sp>
        <p:nvSpPr>
          <p:cNvPr id="1136720" name="Text Box 80"/>
          <p:cNvSpPr txBox="1">
            <a:spLocks noChangeArrowheads="1"/>
          </p:cNvSpPr>
          <p:nvPr/>
        </p:nvSpPr>
        <p:spPr bwMode="auto">
          <a:xfrm>
            <a:off x="3392488" y="2120900"/>
            <a:ext cx="2333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de-DE" sz="1000" b="0">
                <a:latin typeface="Arial" pitchFamily="34" charset="0"/>
              </a:rPr>
              <a:t>*</a:t>
            </a:r>
          </a:p>
        </p:txBody>
      </p:sp>
      <p:grpSp>
        <p:nvGrpSpPr>
          <p:cNvPr id="1136721" name="Group 81"/>
          <p:cNvGrpSpPr>
            <a:grpSpLocks/>
          </p:cNvGrpSpPr>
          <p:nvPr/>
        </p:nvGrpSpPr>
        <p:grpSpPr bwMode="auto">
          <a:xfrm>
            <a:off x="8383588" y="1858963"/>
            <a:ext cx="254000" cy="508000"/>
            <a:chOff x="1610" y="1450"/>
            <a:chExt cx="147" cy="320"/>
          </a:xfrm>
        </p:grpSpPr>
        <p:sp>
          <p:nvSpPr>
            <p:cNvPr id="1136722" name="Text Box 82"/>
            <p:cNvSpPr txBox="1">
              <a:spLocks noChangeArrowheads="1"/>
            </p:cNvSpPr>
            <p:nvPr/>
          </p:nvSpPr>
          <p:spPr bwMode="auto">
            <a:xfrm>
              <a:off x="1643" y="1450"/>
              <a:ext cx="10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endParaRPr lang="de-DE" sz="1400" b="0">
                <a:latin typeface="Arial" pitchFamily="34" charset="0"/>
              </a:endParaRPr>
            </a:p>
          </p:txBody>
        </p:sp>
        <p:sp>
          <p:nvSpPr>
            <p:cNvPr id="1136723" name="Text Box 83"/>
            <p:cNvSpPr txBox="1">
              <a:spLocks noChangeArrowheads="1"/>
            </p:cNvSpPr>
            <p:nvPr/>
          </p:nvSpPr>
          <p:spPr bwMode="auto">
            <a:xfrm>
              <a:off x="1610" y="1480"/>
              <a:ext cx="14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de-DE" sz="1000" b="0">
                  <a:latin typeface="Arial" pitchFamily="34" charset="0"/>
                </a:rPr>
                <a:t>1</a:t>
              </a:r>
            </a:p>
          </p:txBody>
        </p:sp>
        <p:sp>
          <p:nvSpPr>
            <p:cNvPr id="1136724" name="Text Box 84"/>
            <p:cNvSpPr txBox="1">
              <a:spLocks noChangeArrowheads="1"/>
            </p:cNvSpPr>
            <p:nvPr/>
          </p:nvSpPr>
          <p:spPr bwMode="auto">
            <a:xfrm>
              <a:off x="1610" y="1616"/>
              <a:ext cx="13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de-DE" sz="1000" b="0">
                  <a:latin typeface="Arial" pitchFamily="34" charset="0"/>
                </a:rPr>
                <a:t>*</a:t>
              </a:r>
            </a:p>
          </p:txBody>
        </p:sp>
      </p:grpSp>
      <p:grpSp>
        <p:nvGrpSpPr>
          <p:cNvPr id="1136725" name="Group 85"/>
          <p:cNvGrpSpPr>
            <a:grpSpLocks/>
          </p:cNvGrpSpPr>
          <p:nvPr/>
        </p:nvGrpSpPr>
        <p:grpSpPr bwMode="auto">
          <a:xfrm>
            <a:off x="3392488" y="3078163"/>
            <a:ext cx="393700" cy="508000"/>
            <a:chOff x="1610" y="1450"/>
            <a:chExt cx="229" cy="320"/>
          </a:xfrm>
        </p:grpSpPr>
        <p:sp>
          <p:nvSpPr>
            <p:cNvPr id="1136726" name="Text Box 86"/>
            <p:cNvSpPr txBox="1">
              <a:spLocks noChangeArrowheads="1"/>
            </p:cNvSpPr>
            <p:nvPr/>
          </p:nvSpPr>
          <p:spPr bwMode="auto">
            <a:xfrm>
              <a:off x="1643" y="1450"/>
              <a:ext cx="10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endParaRPr lang="de-DE" sz="1400" b="0">
                <a:latin typeface="Arial" pitchFamily="34" charset="0"/>
              </a:endParaRPr>
            </a:p>
          </p:txBody>
        </p:sp>
        <p:sp>
          <p:nvSpPr>
            <p:cNvPr id="1136727" name="Text Box 87"/>
            <p:cNvSpPr txBox="1">
              <a:spLocks noChangeArrowheads="1"/>
            </p:cNvSpPr>
            <p:nvPr/>
          </p:nvSpPr>
          <p:spPr bwMode="auto">
            <a:xfrm>
              <a:off x="1610" y="1480"/>
              <a:ext cx="1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de-DE" sz="1000" b="0">
                  <a:latin typeface="Arial" pitchFamily="34" charset="0"/>
                </a:rPr>
                <a:t>*</a:t>
              </a:r>
            </a:p>
          </p:txBody>
        </p:sp>
        <p:sp>
          <p:nvSpPr>
            <p:cNvPr id="1136728" name="Text Box 88"/>
            <p:cNvSpPr txBox="1">
              <a:spLocks noChangeArrowheads="1"/>
            </p:cNvSpPr>
            <p:nvPr/>
          </p:nvSpPr>
          <p:spPr bwMode="auto">
            <a:xfrm>
              <a:off x="1610" y="1616"/>
              <a:ext cx="229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de-DE" sz="1000" b="0">
                  <a:latin typeface="Arial" pitchFamily="34" charset="0"/>
                </a:rPr>
                <a:t>0, 1</a:t>
              </a:r>
            </a:p>
          </p:txBody>
        </p:sp>
      </p:grpSp>
      <p:grpSp>
        <p:nvGrpSpPr>
          <p:cNvPr id="1136729" name="Group 89"/>
          <p:cNvGrpSpPr>
            <a:grpSpLocks/>
          </p:cNvGrpSpPr>
          <p:nvPr/>
        </p:nvGrpSpPr>
        <p:grpSpPr bwMode="auto">
          <a:xfrm>
            <a:off x="8383588" y="3082925"/>
            <a:ext cx="241300" cy="508000"/>
            <a:chOff x="1610" y="1450"/>
            <a:chExt cx="140" cy="320"/>
          </a:xfrm>
        </p:grpSpPr>
        <p:sp>
          <p:nvSpPr>
            <p:cNvPr id="1136730" name="Text Box 90"/>
            <p:cNvSpPr txBox="1">
              <a:spLocks noChangeArrowheads="1"/>
            </p:cNvSpPr>
            <p:nvPr/>
          </p:nvSpPr>
          <p:spPr bwMode="auto">
            <a:xfrm>
              <a:off x="1643" y="1450"/>
              <a:ext cx="10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endParaRPr lang="de-DE" sz="1400" b="0">
                <a:latin typeface="Arial" pitchFamily="34" charset="0"/>
              </a:endParaRPr>
            </a:p>
          </p:txBody>
        </p:sp>
        <p:sp>
          <p:nvSpPr>
            <p:cNvPr id="1136731" name="Text Box 91"/>
            <p:cNvSpPr txBox="1">
              <a:spLocks noChangeArrowheads="1"/>
            </p:cNvSpPr>
            <p:nvPr/>
          </p:nvSpPr>
          <p:spPr bwMode="auto">
            <a:xfrm>
              <a:off x="1610" y="1480"/>
              <a:ext cx="13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de-DE" sz="1000" b="0">
                  <a:latin typeface="Arial" pitchFamily="34" charset="0"/>
                </a:rPr>
                <a:t>*</a:t>
              </a:r>
            </a:p>
          </p:txBody>
        </p:sp>
        <p:sp>
          <p:nvSpPr>
            <p:cNvPr id="1136732" name="Text Box 92"/>
            <p:cNvSpPr txBox="1">
              <a:spLocks noChangeArrowheads="1"/>
            </p:cNvSpPr>
            <p:nvPr/>
          </p:nvSpPr>
          <p:spPr bwMode="auto">
            <a:xfrm>
              <a:off x="1610" y="1616"/>
              <a:ext cx="13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de-DE" sz="1000" b="0">
                  <a:latin typeface="Arial" pitchFamily="34" charset="0"/>
                </a:rPr>
                <a:t>*</a:t>
              </a:r>
            </a:p>
          </p:txBody>
        </p:sp>
      </p:grpSp>
      <p:sp>
        <p:nvSpPr>
          <p:cNvPr id="1136733" name="Line 93"/>
          <p:cNvSpPr>
            <a:spLocks noChangeShapeType="1"/>
          </p:cNvSpPr>
          <p:nvPr/>
        </p:nvSpPr>
        <p:spPr bwMode="auto">
          <a:xfrm>
            <a:off x="4171950" y="2722563"/>
            <a:ext cx="3665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de-DE"/>
          </a:p>
        </p:txBody>
      </p:sp>
      <p:sp>
        <p:nvSpPr>
          <p:cNvPr id="1136734" name="Text Box 94"/>
          <p:cNvSpPr txBox="1">
            <a:spLocks noChangeArrowheads="1"/>
          </p:cNvSpPr>
          <p:nvPr/>
        </p:nvSpPr>
        <p:spPr bwMode="auto">
          <a:xfrm>
            <a:off x="4171950" y="2551113"/>
            <a:ext cx="2333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de-DE" sz="1000" b="0">
                <a:latin typeface="Arial" pitchFamily="34" charset="0"/>
              </a:rPr>
              <a:t>*</a:t>
            </a:r>
          </a:p>
        </p:txBody>
      </p:sp>
      <p:sp>
        <p:nvSpPr>
          <p:cNvPr id="1136735" name="Text Box 95"/>
          <p:cNvSpPr txBox="1">
            <a:spLocks noChangeArrowheads="1"/>
          </p:cNvSpPr>
          <p:nvPr/>
        </p:nvSpPr>
        <p:spPr bwMode="auto">
          <a:xfrm>
            <a:off x="7586663" y="2506663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de-DE" sz="1000" b="0">
                <a:latin typeface="Arial" pitchFamily="34" charset="0"/>
              </a:rPr>
              <a:t>1</a:t>
            </a:r>
          </a:p>
        </p:txBody>
      </p:sp>
      <p:sp>
        <p:nvSpPr>
          <p:cNvPr id="1136736" name="Text Box 96"/>
          <p:cNvSpPr txBox="1">
            <a:spLocks noChangeArrowheads="1"/>
          </p:cNvSpPr>
          <p:nvPr/>
        </p:nvSpPr>
        <p:spPr bwMode="auto">
          <a:xfrm>
            <a:off x="7586663" y="3730625"/>
            <a:ext cx="2333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de-DE" sz="1000" b="0">
                <a:latin typeface="Arial" pitchFamily="34" charset="0"/>
              </a:rPr>
              <a:t>*</a:t>
            </a:r>
          </a:p>
        </p:txBody>
      </p:sp>
      <p:sp>
        <p:nvSpPr>
          <p:cNvPr id="1136737" name="Text Box 97"/>
          <p:cNvSpPr txBox="1">
            <a:spLocks noChangeArrowheads="1"/>
          </p:cNvSpPr>
          <p:nvPr/>
        </p:nvSpPr>
        <p:spPr bwMode="auto">
          <a:xfrm>
            <a:off x="4094163" y="4926013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de-DE" sz="1000" b="0">
                <a:latin typeface="Arial" pitchFamily="34" charset="0"/>
              </a:rPr>
              <a:t>1</a:t>
            </a:r>
          </a:p>
        </p:txBody>
      </p:sp>
      <p:sp>
        <p:nvSpPr>
          <p:cNvPr id="1136738" name="Text Box 98"/>
          <p:cNvSpPr txBox="1">
            <a:spLocks noChangeArrowheads="1"/>
          </p:cNvSpPr>
          <p:nvPr/>
        </p:nvSpPr>
        <p:spPr bwMode="auto">
          <a:xfrm>
            <a:off x="5167313" y="4522788"/>
            <a:ext cx="2333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de-DE" sz="1000" b="0">
                <a:latin typeface="Arial" pitchFamily="34" charset="0"/>
              </a:rPr>
              <a:t>*</a:t>
            </a:r>
          </a:p>
        </p:txBody>
      </p:sp>
      <p:sp>
        <p:nvSpPr>
          <p:cNvPr id="1136739" name="Text Box 99"/>
          <p:cNvSpPr txBox="1">
            <a:spLocks noChangeArrowheads="1"/>
          </p:cNvSpPr>
          <p:nvPr/>
        </p:nvSpPr>
        <p:spPr bwMode="auto">
          <a:xfrm>
            <a:off x="4152900" y="3730625"/>
            <a:ext cx="2333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de-DE" sz="1000" b="0">
                <a:latin typeface="Arial" pitchFamily="34" charset="0"/>
              </a:rPr>
              <a:t>*</a:t>
            </a:r>
          </a:p>
        </p:txBody>
      </p:sp>
      <p:sp>
        <p:nvSpPr>
          <p:cNvPr id="1136740" name="Line 100"/>
          <p:cNvSpPr>
            <a:spLocks noChangeShapeType="1"/>
          </p:cNvSpPr>
          <p:nvPr/>
        </p:nvSpPr>
        <p:spPr bwMode="auto">
          <a:xfrm>
            <a:off x="3470275" y="437515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de-DE"/>
          </a:p>
        </p:txBody>
      </p:sp>
      <p:grpSp>
        <p:nvGrpSpPr>
          <p:cNvPr id="1136741" name="Group 101"/>
          <p:cNvGrpSpPr>
            <a:grpSpLocks/>
          </p:cNvGrpSpPr>
          <p:nvPr/>
        </p:nvGrpSpPr>
        <p:grpSpPr bwMode="auto">
          <a:xfrm>
            <a:off x="3392488" y="4303713"/>
            <a:ext cx="393700" cy="508000"/>
            <a:chOff x="1610" y="1450"/>
            <a:chExt cx="229" cy="320"/>
          </a:xfrm>
        </p:grpSpPr>
        <p:sp>
          <p:nvSpPr>
            <p:cNvPr id="1136742" name="Text Box 102"/>
            <p:cNvSpPr txBox="1">
              <a:spLocks noChangeArrowheads="1"/>
            </p:cNvSpPr>
            <p:nvPr/>
          </p:nvSpPr>
          <p:spPr bwMode="auto">
            <a:xfrm>
              <a:off x="1643" y="1450"/>
              <a:ext cx="10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endParaRPr lang="de-DE" sz="1400" b="0">
                <a:latin typeface="Arial" pitchFamily="34" charset="0"/>
              </a:endParaRPr>
            </a:p>
          </p:txBody>
        </p:sp>
        <p:sp>
          <p:nvSpPr>
            <p:cNvPr id="1136743" name="Text Box 103"/>
            <p:cNvSpPr txBox="1">
              <a:spLocks noChangeArrowheads="1"/>
            </p:cNvSpPr>
            <p:nvPr/>
          </p:nvSpPr>
          <p:spPr bwMode="auto">
            <a:xfrm>
              <a:off x="1610" y="1480"/>
              <a:ext cx="229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de-DE" sz="1000" b="0">
                  <a:latin typeface="Arial" pitchFamily="34" charset="0"/>
                </a:rPr>
                <a:t>0, 1</a:t>
              </a:r>
            </a:p>
          </p:txBody>
        </p:sp>
        <p:sp>
          <p:nvSpPr>
            <p:cNvPr id="1136744" name="Text Box 104"/>
            <p:cNvSpPr txBox="1">
              <a:spLocks noChangeArrowheads="1"/>
            </p:cNvSpPr>
            <p:nvPr/>
          </p:nvSpPr>
          <p:spPr bwMode="auto">
            <a:xfrm>
              <a:off x="1610" y="1616"/>
              <a:ext cx="1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de-DE" sz="1000" b="0">
                  <a:latin typeface="Arial" pitchFamily="34" charset="0"/>
                </a:rPr>
                <a:t>*</a:t>
              </a:r>
            </a:p>
          </p:txBody>
        </p:sp>
      </p:grpSp>
      <p:sp>
        <p:nvSpPr>
          <p:cNvPr id="1136745" name="Line 105"/>
          <p:cNvSpPr>
            <a:spLocks noChangeShapeType="1"/>
          </p:cNvSpPr>
          <p:nvPr/>
        </p:nvSpPr>
        <p:spPr bwMode="auto">
          <a:xfrm flipV="1">
            <a:off x="6669088" y="4090988"/>
            <a:ext cx="1169987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de-DE"/>
          </a:p>
        </p:txBody>
      </p:sp>
      <p:sp>
        <p:nvSpPr>
          <p:cNvPr id="1136746" name="Text Box 106"/>
          <p:cNvSpPr txBox="1">
            <a:spLocks noChangeArrowheads="1"/>
          </p:cNvSpPr>
          <p:nvPr/>
        </p:nvSpPr>
        <p:spPr bwMode="auto">
          <a:xfrm>
            <a:off x="6646863" y="4422775"/>
            <a:ext cx="2333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de-DE" sz="1000" b="0">
                <a:latin typeface="Arial" pitchFamily="34" charset="0"/>
              </a:rPr>
              <a:t>*</a:t>
            </a:r>
          </a:p>
        </p:txBody>
      </p:sp>
      <p:sp>
        <p:nvSpPr>
          <p:cNvPr id="1136747" name="Text Box 107"/>
          <p:cNvSpPr txBox="1">
            <a:spLocks noChangeArrowheads="1"/>
          </p:cNvSpPr>
          <p:nvPr/>
        </p:nvSpPr>
        <p:spPr bwMode="auto">
          <a:xfrm>
            <a:off x="7605713" y="3875088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de-DE" sz="1000" b="0">
                <a:latin typeface="Arial" pitchFamily="34" charset="0"/>
              </a:rPr>
              <a:t>1</a:t>
            </a:r>
          </a:p>
        </p:txBody>
      </p:sp>
      <p:sp>
        <p:nvSpPr>
          <p:cNvPr id="1136748" name="Line 108"/>
          <p:cNvSpPr>
            <a:spLocks noChangeShapeType="1"/>
          </p:cNvSpPr>
          <p:nvPr/>
        </p:nvSpPr>
        <p:spPr bwMode="auto">
          <a:xfrm>
            <a:off x="2066925" y="5243513"/>
            <a:ext cx="779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de-DE"/>
          </a:p>
        </p:txBody>
      </p:sp>
      <p:sp>
        <p:nvSpPr>
          <p:cNvPr id="1136749" name="Text Box 109"/>
          <p:cNvSpPr txBox="1">
            <a:spLocks noChangeArrowheads="1"/>
          </p:cNvSpPr>
          <p:nvPr/>
        </p:nvSpPr>
        <p:spPr bwMode="auto">
          <a:xfrm>
            <a:off x="2025650" y="5027613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de-DE" sz="1000" b="0">
                <a:latin typeface="Arial" pitchFamily="34" charset="0"/>
              </a:rPr>
              <a:t>1</a:t>
            </a:r>
          </a:p>
        </p:txBody>
      </p:sp>
      <p:sp>
        <p:nvSpPr>
          <p:cNvPr id="1136750" name="Text Box 110"/>
          <p:cNvSpPr txBox="1">
            <a:spLocks noChangeArrowheads="1"/>
          </p:cNvSpPr>
          <p:nvPr/>
        </p:nvSpPr>
        <p:spPr bwMode="auto">
          <a:xfrm>
            <a:off x="2673350" y="5070475"/>
            <a:ext cx="2333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de-DE" sz="1000" b="0">
                <a:latin typeface="Arial" pitchFamily="34" charset="0"/>
              </a:rPr>
              <a:t>*</a:t>
            </a:r>
          </a:p>
        </p:txBody>
      </p:sp>
      <p:sp>
        <p:nvSpPr>
          <p:cNvPr id="1136751" name="Text Box 111"/>
          <p:cNvSpPr txBox="1">
            <a:spLocks noChangeArrowheads="1"/>
          </p:cNvSpPr>
          <p:nvPr/>
        </p:nvSpPr>
        <p:spPr bwMode="auto">
          <a:xfrm>
            <a:off x="4130675" y="5218113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de-DE" sz="1000" b="0">
                <a:latin typeface="Arial" pitchFamily="34" charset="0"/>
              </a:rPr>
              <a:t>1</a:t>
            </a:r>
          </a:p>
        </p:txBody>
      </p:sp>
      <p:sp>
        <p:nvSpPr>
          <p:cNvPr id="1136752" name="Text Box 112"/>
          <p:cNvSpPr txBox="1">
            <a:spLocks noChangeArrowheads="1"/>
          </p:cNvSpPr>
          <p:nvPr/>
        </p:nvSpPr>
        <p:spPr bwMode="auto">
          <a:xfrm>
            <a:off x="4875213" y="5603875"/>
            <a:ext cx="3587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de-DE" sz="1000" b="0">
                <a:latin typeface="Arial" pitchFamily="34" charset="0"/>
              </a:rPr>
              <a:t>0,1</a:t>
            </a:r>
          </a:p>
        </p:txBody>
      </p:sp>
      <p:sp>
        <p:nvSpPr>
          <p:cNvPr id="1136753" name="Text Box 113"/>
          <p:cNvSpPr txBox="1">
            <a:spLocks noChangeArrowheads="1"/>
          </p:cNvSpPr>
          <p:nvPr/>
        </p:nvSpPr>
        <p:spPr bwMode="auto">
          <a:xfrm>
            <a:off x="1754188" y="4713288"/>
            <a:ext cx="3238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de-DE" sz="1000" b="0">
                <a:latin typeface="Arial" pitchFamily="34" charset="0"/>
              </a:rPr>
              <a:t>20</a:t>
            </a:r>
          </a:p>
        </p:txBody>
      </p:sp>
      <p:sp>
        <p:nvSpPr>
          <p:cNvPr id="1136754" name="Text Box 114"/>
          <p:cNvSpPr txBox="1">
            <a:spLocks noChangeArrowheads="1"/>
          </p:cNvSpPr>
          <p:nvPr/>
        </p:nvSpPr>
        <p:spPr bwMode="auto">
          <a:xfrm>
            <a:off x="3860800" y="4710113"/>
            <a:ext cx="3937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de-DE" sz="1000" b="0">
                <a:latin typeface="Arial" pitchFamily="34" charset="0"/>
              </a:rPr>
              <a:t>600</a:t>
            </a:r>
          </a:p>
        </p:txBody>
      </p:sp>
      <p:sp>
        <p:nvSpPr>
          <p:cNvPr id="1136755" name="Text Box 115"/>
          <p:cNvSpPr txBox="1">
            <a:spLocks noChangeArrowheads="1"/>
          </p:cNvSpPr>
          <p:nvPr/>
        </p:nvSpPr>
        <p:spPr bwMode="auto">
          <a:xfrm>
            <a:off x="3860800" y="3514725"/>
            <a:ext cx="3238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de-DE" sz="1000" b="0">
                <a:latin typeface="Arial" pitchFamily="34" charset="0"/>
              </a:rPr>
              <a:t>30</a:t>
            </a:r>
          </a:p>
        </p:txBody>
      </p:sp>
      <p:sp>
        <p:nvSpPr>
          <p:cNvPr id="1136756" name="Text Box 116"/>
          <p:cNvSpPr txBox="1">
            <a:spLocks noChangeArrowheads="1"/>
          </p:cNvSpPr>
          <p:nvPr/>
        </p:nvSpPr>
        <p:spPr bwMode="auto">
          <a:xfrm>
            <a:off x="3783013" y="2290763"/>
            <a:ext cx="3937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de-DE" sz="1000" b="0">
                <a:latin typeface="Arial" pitchFamily="34" charset="0"/>
              </a:rPr>
              <a:t>120</a:t>
            </a:r>
          </a:p>
        </p:txBody>
      </p:sp>
      <p:sp>
        <p:nvSpPr>
          <p:cNvPr id="1136757" name="Text Box 117"/>
          <p:cNvSpPr txBox="1">
            <a:spLocks noChangeArrowheads="1"/>
          </p:cNvSpPr>
          <p:nvPr/>
        </p:nvSpPr>
        <p:spPr bwMode="auto">
          <a:xfrm>
            <a:off x="3821113" y="1066800"/>
            <a:ext cx="3238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de-DE" sz="1000" b="0">
                <a:latin typeface="Arial" pitchFamily="34" charset="0"/>
              </a:rPr>
              <a:t>12</a:t>
            </a:r>
          </a:p>
        </p:txBody>
      </p:sp>
      <p:sp>
        <p:nvSpPr>
          <p:cNvPr id="1136758" name="Text Box 118"/>
          <p:cNvSpPr txBox="1">
            <a:spLocks noChangeArrowheads="1"/>
          </p:cNvSpPr>
          <p:nvPr/>
        </p:nvSpPr>
        <p:spPr bwMode="auto">
          <a:xfrm>
            <a:off x="6245225" y="4133850"/>
            <a:ext cx="4635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de-DE" sz="1000" b="0">
                <a:latin typeface="Arial" pitchFamily="34" charset="0"/>
              </a:rPr>
              <a:t>2400</a:t>
            </a:r>
          </a:p>
        </p:txBody>
      </p:sp>
      <p:sp>
        <p:nvSpPr>
          <p:cNvPr id="1136759" name="Text Box 119"/>
          <p:cNvSpPr txBox="1">
            <a:spLocks noChangeArrowheads="1"/>
          </p:cNvSpPr>
          <p:nvPr/>
        </p:nvSpPr>
        <p:spPr bwMode="auto">
          <a:xfrm>
            <a:off x="6278563" y="5386388"/>
            <a:ext cx="3937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de-DE" sz="1000" b="0">
                <a:latin typeface="Arial" pitchFamily="34" charset="0"/>
              </a:rPr>
              <a:t>400</a:t>
            </a:r>
          </a:p>
        </p:txBody>
      </p:sp>
      <p:sp>
        <p:nvSpPr>
          <p:cNvPr id="1136760" name="Text Box 120"/>
          <p:cNvSpPr txBox="1">
            <a:spLocks noChangeArrowheads="1"/>
          </p:cNvSpPr>
          <p:nvPr/>
        </p:nvSpPr>
        <p:spPr bwMode="auto">
          <a:xfrm>
            <a:off x="8890000" y="1039813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de-DE" sz="1000" b="0">
                <a:latin typeface="Arial" pitchFamily="34" charset="0"/>
              </a:rPr>
              <a:t>1</a:t>
            </a:r>
          </a:p>
        </p:txBody>
      </p:sp>
      <p:sp>
        <p:nvSpPr>
          <p:cNvPr id="1136761" name="Text Box 121"/>
          <p:cNvSpPr txBox="1">
            <a:spLocks noChangeArrowheads="1"/>
          </p:cNvSpPr>
          <p:nvPr/>
        </p:nvSpPr>
        <p:spPr bwMode="auto">
          <a:xfrm>
            <a:off x="8853488" y="3514725"/>
            <a:ext cx="3238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de-DE" sz="1000" b="0">
                <a:latin typeface="Arial" pitchFamily="34" charset="0"/>
              </a:rPr>
              <a:t>24</a:t>
            </a:r>
          </a:p>
        </p:txBody>
      </p:sp>
      <p:sp>
        <p:nvSpPr>
          <p:cNvPr id="1136762" name="Text Box 122"/>
          <p:cNvSpPr txBox="1">
            <a:spLocks noChangeArrowheads="1"/>
          </p:cNvSpPr>
          <p:nvPr/>
        </p:nvSpPr>
        <p:spPr bwMode="auto">
          <a:xfrm>
            <a:off x="8969375" y="2217738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de-DE" sz="1000" b="0">
                <a:latin typeface="Arial" pitchFamily="34" charset="0"/>
              </a:rPr>
              <a:t>8</a:t>
            </a:r>
          </a:p>
        </p:txBody>
      </p:sp>
      <p:sp>
        <p:nvSpPr>
          <p:cNvPr id="124" name="WordArt 8"/>
          <p:cNvSpPr>
            <a:spLocks noChangeArrowheads="1" noChangeShapeType="1" noTextEdit="1"/>
          </p:cNvSpPr>
          <p:nvPr/>
        </p:nvSpPr>
        <p:spPr bwMode="auto">
          <a:xfrm>
            <a:off x="8582666" y="210604"/>
            <a:ext cx="858176" cy="6477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9991"/>
              </a:avLst>
            </a:prstTxWarp>
          </a:bodyPr>
          <a:lstStyle/>
          <a:p>
            <a:pPr algn="ctr"/>
            <a:r>
              <a:rPr lang="de-DE" sz="3600" kern="10" dirty="0">
                <a:ln w="12700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Arial Black"/>
              </a:rPr>
              <a:t>BJS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85750" y="6292850"/>
            <a:ext cx="9386888" cy="215444"/>
          </a:xfrm>
        </p:spPr>
        <p:txBody>
          <a:bodyPr/>
          <a:lstStyle/>
          <a:p>
            <a:r>
              <a:rPr lang="de-DE" dirty="0" smtClean="0"/>
              <a:t>     FH Rosenheim                   Programmieren 3                                   Wintersemester 2015                                   © 2015  • Stand 01.10.14 •       Kapitel 5         </a:t>
            </a:r>
            <a:endParaRPr lang="en-GB" sz="1000" dirty="0"/>
          </a:p>
        </p:txBody>
      </p:sp>
      <p:sp>
        <p:nvSpPr>
          <p:cNvPr id="1138690" name="Rectangle 2"/>
          <p:cNvSpPr>
            <a:spLocks noGrp="1" noChangeArrowheads="1"/>
          </p:cNvSpPr>
          <p:nvPr>
            <p:ph type="title"/>
          </p:nvPr>
        </p:nvSpPr>
        <p:spPr>
          <a:xfrm>
            <a:off x="739775" y="265113"/>
            <a:ext cx="8480425" cy="427037"/>
          </a:xfrm>
        </p:spPr>
        <p:txBody>
          <a:bodyPr/>
          <a:lstStyle/>
          <a:p>
            <a:r>
              <a:rPr lang="de-DE" b="1" dirty="0" smtClean="0">
                <a:solidFill>
                  <a:srgbClr val="FF9900"/>
                </a:solidFill>
              </a:rPr>
              <a:t>Schritt 3</a:t>
            </a:r>
            <a:r>
              <a:rPr lang="de-DE" b="1" dirty="0" smtClean="0"/>
              <a:t>: </a:t>
            </a:r>
            <a:r>
              <a:rPr lang="de-DE" b="1" dirty="0"/>
              <a:t>Anwendungskern BJS - Komponenten</a:t>
            </a:r>
          </a:p>
        </p:txBody>
      </p:sp>
      <p:grpSp>
        <p:nvGrpSpPr>
          <p:cNvPr id="1138819" name="Group 131"/>
          <p:cNvGrpSpPr>
            <a:grpSpLocks/>
          </p:cNvGrpSpPr>
          <p:nvPr/>
        </p:nvGrpSpPr>
        <p:grpSpPr bwMode="auto">
          <a:xfrm>
            <a:off x="508000" y="700088"/>
            <a:ext cx="8763000" cy="5645150"/>
            <a:chOff x="320" y="601"/>
            <a:chExt cx="5600" cy="3692"/>
          </a:xfrm>
        </p:grpSpPr>
        <p:sp>
          <p:nvSpPr>
            <p:cNvPr id="1138691" name="Rectangle 3"/>
            <p:cNvSpPr>
              <a:spLocks noChangeArrowheads="1"/>
            </p:cNvSpPr>
            <p:nvPr/>
          </p:nvSpPr>
          <p:spPr bwMode="auto">
            <a:xfrm>
              <a:off x="3120" y="2814"/>
              <a:ext cx="1081" cy="1434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de-DE"/>
            </a:p>
          </p:txBody>
        </p:sp>
        <p:sp>
          <p:nvSpPr>
            <p:cNvPr id="1138692" name="Rectangle 4"/>
            <p:cNvSpPr>
              <a:spLocks noChangeArrowheads="1"/>
            </p:cNvSpPr>
            <p:nvPr/>
          </p:nvSpPr>
          <p:spPr bwMode="auto">
            <a:xfrm>
              <a:off x="1498" y="818"/>
              <a:ext cx="1130" cy="3175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de-DE"/>
            </a:p>
          </p:txBody>
        </p:sp>
        <p:sp>
          <p:nvSpPr>
            <p:cNvPr id="1138693" name="Rectangle 5"/>
            <p:cNvSpPr>
              <a:spLocks noChangeArrowheads="1"/>
            </p:cNvSpPr>
            <p:nvPr/>
          </p:nvSpPr>
          <p:spPr bwMode="auto">
            <a:xfrm>
              <a:off x="4545" y="818"/>
              <a:ext cx="1327" cy="2359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de-DE"/>
            </a:p>
          </p:txBody>
        </p:sp>
        <p:grpSp>
          <p:nvGrpSpPr>
            <p:cNvPr id="1138694" name="Group 6"/>
            <p:cNvGrpSpPr>
              <a:grpSpLocks/>
            </p:cNvGrpSpPr>
            <p:nvPr/>
          </p:nvGrpSpPr>
          <p:grpSpPr bwMode="auto">
            <a:xfrm>
              <a:off x="1646" y="954"/>
              <a:ext cx="836" cy="545"/>
              <a:chOff x="657" y="1933"/>
              <a:chExt cx="772" cy="545"/>
            </a:xfrm>
          </p:grpSpPr>
          <p:sp>
            <p:nvSpPr>
              <p:cNvPr id="1138695" name="Rectangle 7"/>
              <p:cNvSpPr>
                <a:spLocks noChangeArrowheads="1"/>
              </p:cNvSpPr>
              <p:nvPr/>
            </p:nvSpPr>
            <p:spPr bwMode="auto">
              <a:xfrm>
                <a:off x="657" y="1933"/>
                <a:ext cx="772" cy="227"/>
              </a:xfrm>
              <a:prstGeom prst="rect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1138696" name="Text Box 8"/>
              <p:cNvSpPr txBox="1">
                <a:spLocks noChangeArrowheads="1"/>
              </p:cNvSpPr>
              <p:nvPr/>
            </p:nvSpPr>
            <p:spPr bwMode="auto">
              <a:xfrm>
                <a:off x="689" y="2204"/>
                <a:ext cx="109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buClrTx/>
                  <a:buFontTx/>
                  <a:buNone/>
                </a:pPr>
                <a:endParaRPr lang="de-DE" sz="2000" b="0">
                  <a:latin typeface="Times New Roman" pitchFamily="18" charset="0"/>
                </a:endParaRPr>
              </a:p>
            </p:txBody>
          </p:sp>
          <p:sp>
            <p:nvSpPr>
              <p:cNvPr id="1138697" name="Text Box 9"/>
              <p:cNvSpPr txBox="1">
                <a:spLocks noChangeArrowheads="1"/>
              </p:cNvSpPr>
              <p:nvPr/>
            </p:nvSpPr>
            <p:spPr bwMode="auto">
              <a:xfrm>
                <a:off x="657" y="1933"/>
                <a:ext cx="482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buClrTx/>
                  <a:buFontTx/>
                  <a:buNone/>
                </a:pPr>
                <a:r>
                  <a:rPr lang="de-DE" sz="1400" b="0">
                    <a:latin typeface="Arial" pitchFamily="34" charset="0"/>
                  </a:rPr>
                  <a:t>Aufsicht</a:t>
                </a:r>
              </a:p>
            </p:txBody>
          </p:sp>
          <p:sp>
            <p:nvSpPr>
              <p:cNvPr id="1138698" name="Rectangle 10"/>
              <p:cNvSpPr>
                <a:spLocks noChangeArrowheads="1"/>
              </p:cNvSpPr>
              <p:nvPr/>
            </p:nvSpPr>
            <p:spPr bwMode="auto">
              <a:xfrm>
                <a:off x="657" y="2160"/>
                <a:ext cx="772" cy="31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1138699" name="Text Box 11"/>
              <p:cNvSpPr txBox="1">
                <a:spLocks noChangeArrowheads="1"/>
              </p:cNvSpPr>
              <p:nvPr/>
            </p:nvSpPr>
            <p:spPr bwMode="auto">
              <a:xfrm>
                <a:off x="657" y="2168"/>
                <a:ext cx="348" cy="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buClrTx/>
                  <a:buFontTx/>
                  <a:buNone/>
                </a:pPr>
                <a:r>
                  <a:rPr lang="de-DE" sz="1200" b="0">
                    <a:latin typeface="Arial" pitchFamily="34" charset="0"/>
                  </a:rPr>
                  <a:t>Name</a:t>
                </a:r>
              </a:p>
            </p:txBody>
          </p:sp>
        </p:grpSp>
        <p:grpSp>
          <p:nvGrpSpPr>
            <p:cNvPr id="1138700" name="Group 12"/>
            <p:cNvGrpSpPr>
              <a:grpSpLocks/>
            </p:cNvGrpSpPr>
            <p:nvPr/>
          </p:nvGrpSpPr>
          <p:grpSpPr bwMode="auto">
            <a:xfrm>
              <a:off x="1646" y="1725"/>
              <a:ext cx="836" cy="545"/>
              <a:chOff x="657" y="1933"/>
              <a:chExt cx="772" cy="545"/>
            </a:xfrm>
          </p:grpSpPr>
          <p:sp>
            <p:nvSpPr>
              <p:cNvPr id="1138701" name="Rectangle 13"/>
              <p:cNvSpPr>
                <a:spLocks noChangeArrowheads="1"/>
              </p:cNvSpPr>
              <p:nvPr/>
            </p:nvSpPr>
            <p:spPr bwMode="auto">
              <a:xfrm>
                <a:off x="657" y="1933"/>
                <a:ext cx="772" cy="227"/>
              </a:xfrm>
              <a:prstGeom prst="rect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1138702" name="Text Box 14"/>
              <p:cNvSpPr txBox="1">
                <a:spLocks noChangeArrowheads="1"/>
              </p:cNvSpPr>
              <p:nvPr/>
            </p:nvSpPr>
            <p:spPr bwMode="auto">
              <a:xfrm>
                <a:off x="689" y="2204"/>
                <a:ext cx="109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buClrTx/>
                  <a:buFontTx/>
                  <a:buNone/>
                </a:pPr>
                <a:endParaRPr lang="de-DE" sz="2000" b="0">
                  <a:latin typeface="Times New Roman" pitchFamily="18" charset="0"/>
                </a:endParaRPr>
              </a:p>
            </p:txBody>
          </p:sp>
          <p:sp>
            <p:nvSpPr>
              <p:cNvPr id="1138703" name="Text Box 15"/>
              <p:cNvSpPr txBox="1">
                <a:spLocks noChangeArrowheads="1"/>
              </p:cNvSpPr>
              <p:nvPr/>
            </p:nvSpPr>
            <p:spPr bwMode="auto">
              <a:xfrm>
                <a:off x="657" y="1933"/>
                <a:ext cx="551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buClrTx/>
                  <a:buFontTx/>
                  <a:buNone/>
                </a:pPr>
                <a:r>
                  <a:rPr lang="de-DE" sz="1400" b="0">
                    <a:latin typeface="Arial" pitchFamily="34" charset="0"/>
                  </a:rPr>
                  <a:t>Belegung</a:t>
                </a:r>
              </a:p>
            </p:txBody>
          </p:sp>
          <p:sp>
            <p:nvSpPr>
              <p:cNvPr id="1138704" name="Rectangle 16"/>
              <p:cNvSpPr>
                <a:spLocks noChangeArrowheads="1"/>
              </p:cNvSpPr>
              <p:nvPr/>
            </p:nvSpPr>
            <p:spPr bwMode="auto">
              <a:xfrm>
                <a:off x="657" y="2160"/>
                <a:ext cx="772" cy="31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1138705" name="Text Box 17"/>
              <p:cNvSpPr txBox="1">
                <a:spLocks noChangeArrowheads="1"/>
              </p:cNvSpPr>
              <p:nvPr/>
            </p:nvSpPr>
            <p:spPr bwMode="auto">
              <a:xfrm>
                <a:off x="657" y="2168"/>
                <a:ext cx="418" cy="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buClrTx/>
                  <a:buFontTx/>
                  <a:buNone/>
                </a:pPr>
                <a:r>
                  <a:rPr lang="de-DE" sz="1200" b="0">
                    <a:latin typeface="Arial" pitchFamily="34" charset="0"/>
                  </a:rPr>
                  <a:t>von, bis</a:t>
                </a:r>
              </a:p>
            </p:txBody>
          </p:sp>
        </p:grpSp>
        <p:grpSp>
          <p:nvGrpSpPr>
            <p:cNvPr id="1138706" name="Group 18"/>
            <p:cNvGrpSpPr>
              <a:grpSpLocks/>
            </p:cNvGrpSpPr>
            <p:nvPr/>
          </p:nvGrpSpPr>
          <p:grpSpPr bwMode="auto">
            <a:xfrm>
              <a:off x="3218" y="2904"/>
              <a:ext cx="836" cy="545"/>
              <a:chOff x="657" y="1933"/>
              <a:chExt cx="772" cy="545"/>
            </a:xfrm>
          </p:grpSpPr>
          <p:sp>
            <p:nvSpPr>
              <p:cNvPr id="1138707" name="Rectangle 19"/>
              <p:cNvSpPr>
                <a:spLocks noChangeArrowheads="1"/>
              </p:cNvSpPr>
              <p:nvPr/>
            </p:nvSpPr>
            <p:spPr bwMode="auto">
              <a:xfrm>
                <a:off x="657" y="1933"/>
                <a:ext cx="772" cy="227"/>
              </a:xfrm>
              <a:prstGeom prst="rect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1138708" name="Text Box 20"/>
              <p:cNvSpPr txBox="1">
                <a:spLocks noChangeArrowheads="1"/>
              </p:cNvSpPr>
              <p:nvPr/>
            </p:nvSpPr>
            <p:spPr bwMode="auto">
              <a:xfrm>
                <a:off x="689" y="2204"/>
                <a:ext cx="109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buClrTx/>
                  <a:buFontTx/>
                  <a:buNone/>
                </a:pPr>
                <a:endParaRPr lang="de-DE" sz="2000" b="0">
                  <a:latin typeface="Times New Roman" pitchFamily="18" charset="0"/>
                </a:endParaRPr>
              </a:p>
            </p:txBody>
          </p:sp>
          <p:sp>
            <p:nvSpPr>
              <p:cNvPr id="1138709" name="Text Box 21"/>
              <p:cNvSpPr txBox="1">
                <a:spLocks noChangeArrowheads="1"/>
              </p:cNvSpPr>
              <p:nvPr/>
            </p:nvSpPr>
            <p:spPr bwMode="auto">
              <a:xfrm>
                <a:off x="657" y="1933"/>
                <a:ext cx="504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buClrTx/>
                  <a:buFontTx/>
                  <a:buNone/>
                </a:pPr>
                <a:r>
                  <a:rPr lang="de-DE" sz="1400" b="0">
                    <a:latin typeface="Arial" pitchFamily="34" charset="0"/>
                  </a:rPr>
                  <a:t>Leistung</a:t>
                </a:r>
              </a:p>
            </p:txBody>
          </p:sp>
          <p:sp>
            <p:nvSpPr>
              <p:cNvPr id="1138710" name="Rectangle 22"/>
              <p:cNvSpPr>
                <a:spLocks noChangeArrowheads="1"/>
              </p:cNvSpPr>
              <p:nvPr/>
            </p:nvSpPr>
            <p:spPr bwMode="auto">
              <a:xfrm>
                <a:off x="657" y="2160"/>
                <a:ext cx="772" cy="31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1138711" name="Text Box 23"/>
              <p:cNvSpPr txBox="1">
                <a:spLocks noChangeArrowheads="1"/>
              </p:cNvSpPr>
              <p:nvPr/>
            </p:nvSpPr>
            <p:spPr bwMode="auto">
              <a:xfrm>
                <a:off x="657" y="2168"/>
                <a:ext cx="588" cy="2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buClrTx/>
                  <a:buFontTx/>
                  <a:buNone/>
                </a:pPr>
                <a:r>
                  <a:rPr lang="de-DE" sz="1200" b="0">
                    <a:latin typeface="Arial" pitchFamily="34" charset="0"/>
                  </a:rPr>
                  <a:t>gemessene </a:t>
                </a:r>
                <a:br>
                  <a:rPr lang="de-DE" sz="1200" b="0">
                    <a:latin typeface="Arial" pitchFamily="34" charset="0"/>
                  </a:rPr>
                </a:br>
                <a:r>
                  <a:rPr lang="de-DE" sz="1200" b="0">
                    <a:latin typeface="Arial" pitchFamily="34" charset="0"/>
                  </a:rPr>
                  <a:t>Leistung</a:t>
                </a:r>
              </a:p>
            </p:txBody>
          </p:sp>
        </p:grpSp>
        <p:grpSp>
          <p:nvGrpSpPr>
            <p:cNvPr id="1138712" name="Group 24"/>
            <p:cNvGrpSpPr>
              <a:grpSpLocks/>
            </p:cNvGrpSpPr>
            <p:nvPr/>
          </p:nvGrpSpPr>
          <p:grpSpPr bwMode="auto">
            <a:xfrm>
              <a:off x="4791" y="1724"/>
              <a:ext cx="836" cy="545"/>
              <a:chOff x="657" y="1933"/>
              <a:chExt cx="772" cy="545"/>
            </a:xfrm>
          </p:grpSpPr>
          <p:sp>
            <p:nvSpPr>
              <p:cNvPr id="1138713" name="Rectangle 25"/>
              <p:cNvSpPr>
                <a:spLocks noChangeArrowheads="1"/>
              </p:cNvSpPr>
              <p:nvPr/>
            </p:nvSpPr>
            <p:spPr bwMode="auto">
              <a:xfrm>
                <a:off x="657" y="1933"/>
                <a:ext cx="772" cy="227"/>
              </a:xfrm>
              <a:prstGeom prst="rect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1138714" name="Text Box 26"/>
              <p:cNvSpPr txBox="1">
                <a:spLocks noChangeArrowheads="1"/>
              </p:cNvSpPr>
              <p:nvPr/>
            </p:nvSpPr>
            <p:spPr bwMode="auto">
              <a:xfrm>
                <a:off x="689" y="2204"/>
                <a:ext cx="109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buClrTx/>
                  <a:buFontTx/>
                  <a:buNone/>
                </a:pPr>
                <a:endParaRPr lang="de-DE" sz="2000" b="0">
                  <a:latin typeface="Times New Roman" pitchFamily="18" charset="0"/>
                </a:endParaRPr>
              </a:p>
            </p:txBody>
          </p:sp>
          <p:sp>
            <p:nvSpPr>
              <p:cNvPr id="1138715" name="Text Box 27"/>
              <p:cNvSpPr txBox="1">
                <a:spLocks noChangeArrowheads="1"/>
              </p:cNvSpPr>
              <p:nvPr/>
            </p:nvSpPr>
            <p:spPr bwMode="auto">
              <a:xfrm>
                <a:off x="657" y="1933"/>
                <a:ext cx="731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buClrTx/>
                  <a:buFontTx/>
                  <a:buNone/>
                </a:pPr>
                <a:r>
                  <a:rPr lang="de-DE" sz="1400" b="0">
                    <a:latin typeface="Arial" pitchFamily="34" charset="0"/>
                  </a:rPr>
                  <a:t>Wettkampfort</a:t>
                </a:r>
              </a:p>
            </p:txBody>
          </p:sp>
          <p:sp>
            <p:nvSpPr>
              <p:cNvPr id="1138716" name="Rectangle 28"/>
              <p:cNvSpPr>
                <a:spLocks noChangeArrowheads="1"/>
              </p:cNvSpPr>
              <p:nvPr/>
            </p:nvSpPr>
            <p:spPr bwMode="auto">
              <a:xfrm>
                <a:off x="657" y="2160"/>
                <a:ext cx="772" cy="31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1138717" name="Text Box 29"/>
              <p:cNvSpPr txBox="1">
                <a:spLocks noChangeArrowheads="1"/>
              </p:cNvSpPr>
              <p:nvPr/>
            </p:nvSpPr>
            <p:spPr bwMode="auto">
              <a:xfrm>
                <a:off x="657" y="2168"/>
                <a:ext cx="348" cy="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buClrTx/>
                  <a:buFontTx/>
                  <a:buNone/>
                </a:pPr>
                <a:r>
                  <a:rPr lang="de-DE" sz="1200" b="0">
                    <a:latin typeface="Arial" pitchFamily="34" charset="0"/>
                  </a:rPr>
                  <a:t>Name</a:t>
                </a:r>
              </a:p>
            </p:txBody>
          </p:sp>
        </p:grpSp>
        <p:grpSp>
          <p:nvGrpSpPr>
            <p:cNvPr id="1138718" name="Group 30"/>
            <p:cNvGrpSpPr>
              <a:grpSpLocks/>
            </p:cNvGrpSpPr>
            <p:nvPr/>
          </p:nvGrpSpPr>
          <p:grpSpPr bwMode="auto">
            <a:xfrm>
              <a:off x="4791" y="954"/>
              <a:ext cx="836" cy="545"/>
              <a:chOff x="657" y="1933"/>
              <a:chExt cx="772" cy="545"/>
            </a:xfrm>
          </p:grpSpPr>
          <p:sp>
            <p:nvSpPr>
              <p:cNvPr id="1138719" name="Rectangle 31"/>
              <p:cNvSpPr>
                <a:spLocks noChangeArrowheads="1"/>
              </p:cNvSpPr>
              <p:nvPr/>
            </p:nvSpPr>
            <p:spPr bwMode="auto">
              <a:xfrm>
                <a:off x="657" y="1933"/>
                <a:ext cx="772" cy="227"/>
              </a:xfrm>
              <a:prstGeom prst="rect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1138720" name="Text Box 32"/>
              <p:cNvSpPr txBox="1">
                <a:spLocks noChangeArrowheads="1"/>
              </p:cNvSpPr>
              <p:nvPr/>
            </p:nvSpPr>
            <p:spPr bwMode="auto">
              <a:xfrm>
                <a:off x="689" y="2204"/>
                <a:ext cx="109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buClrTx/>
                  <a:buFontTx/>
                  <a:buNone/>
                </a:pPr>
                <a:endParaRPr lang="de-DE" sz="2000" b="0">
                  <a:latin typeface="Times New Roman" pitchFamily="18" charset="0"/>
                </a:endParaRPr>
              </a:p>
            </p:txBody>
          </p:sp>
          <p:sp>
            <p:nvSpPr>
              <p:cNvPr id="1138721" name="Text Box 33"/>
              <p:cNvSpPr txBox="1">
                <a:spLocks noChangeArrowheads="1"/>
              </p:cNvSpPr>
              <p:nvPr/>
            </p:nvSpPr>
            <p:spPr bwMode="auto">
              <a:xfrm>
                <a:off x="657" y="1933"/>
                <a:ext cx="580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buClrTx/>
                  <a:buFontTx/>
                  <a:buNone/>
                </a:pPr>
                <a:r>
                  <a:rPr lang="de-DE" sz="1400" b="0">
                    <a:latin typeface="Arial" pitchFamily="34" charset="0"/>
                  </a:rPr>
                  <a:t>Sportplatz</a:t>
                </a:r>
              </a:p>
            </p:txBody>
          </p:sp>
          <p:sp>
            <p:nvSpPr>
              <p:cNvPr id="1138722" name="Rectangle 34"/>
              <p:cNvSpPr>
                <a:spLocks noChangeArrowheads="1"/>
              </p:cNvSpPr>
              <p:nvPr/>
            </p:nvSpPr>
            <p:spPr bwMode="auto">
              <a:xfrm>
                <a:off x="657" y="2160"/>
                <a:ext cx="772" cy="31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1138723" name="Text Box 35"/>
              <p:cNvSpPr txBox="1">
                <a:spLocks noChangeArrowheads="1"/>
              </p:cNvSpPr>
              <p:nvPr/>
            </p:nvSpPr>
            <p:spPr bwMode="auto">
              <a:xfrm>
                <a:off x="657" y="2168"/>
                <a:ext cx="348" cy="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buClrTx/>
                  <a:buFontTx/>
                  <a:buNone/>
                </a:pPr>
                <a:r>
                  <a:rPr lang="de-DE" sz="1200" b="0">
                    <a:latin typeface="Arial" pitchFamily="34" charset="0"/>
                  </a:rPr>
                  <a:t>Name</a:t>
                </a:r>
              </a:p>
            </p:txBody>
          </p:sp>
        </p:grpSp>
        <p:grpSp>
          <p:nvGrpSpPr>
            <p:cNvPr id="1138724" name="Group 36"/>
            <p:cNvGrpSpPr>
              <a:grpSpLocks/>
            </p:cNvGrpSpPr>
            <p:nvPr/>
          </p:nvGrpSpPr>
          <p:grpSpPr bwMode="auto">
            <a:xfrm>
              <a:off x="1646" y="3267"/>
              <a:ext cx="836" cy="545"/>
              <a:chOff x="657" y="1933"/>
              <a:chExt cx="772" cy="545"/>
            </a:xfrm>
          </p:grpSpPr>
          <p:sp>
            <p:nvSpPr>
              <p:cNvPr id="1138725" name="Rectangle 37"/>
              <p:cNvSpPr>
                <a:spLocks noChangeArrowheads="1"/>
              </p:cNvSpPr>
              <p:nvPr/>
            </p:nvSpPr>
            <p:spPr bwMode="auto">
              <a:xfrm>
                <a:off x="657" y="1933"/>
                <a:ext cx="772" cy="227"/>
              </a:xfrm>
              <a:prstGeom prst="rect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1138726" name="Text Box 38"/>
              <p:cNvSpPr txBox="1">
                <a:spLocks noChangeArrowheads="1"/>
              </p:cNvSpPr>
              <p:nvPr/>
            </p:nvSpPr>
            <p:spPr bwMode="auto">
              <a:xfrm>
                <a:off x="689" y="2204"/>
                <a:ext cx="109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buClrTx/>
                  <a:buFontTx/>
                  <a:buNone/>
                </a:pPr>
                <a:endParaRPr lang="de-DE" sz="2000" b="0">
                  <a:latin typeface="Times New Roman" pitchFamily="18" charset="0"/>
                </a:endParaRPr>
              </a:p>
            </p:txBody>
          </p:sp>
          <p:sp>
            <p:nvSpPr>
              <p:cNvPr id="1138727" name="Text Box 39"/>
              <p:cNvSpPr txBox="1">
                <a:spLocks noChangeArrowheads="1"/>
              </p:cNvSpPr>
              <p:nvPr/>
            </p:nvSpPr>
            <p:spPr bwMode="auto">
              <a:xfrm>
                <a:off x="657" y="1933"/>
                <a:ext cx="464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buClrTx/>
                  <a:buFontTx/>
                  <a:buNone/>
                </a:pPr>
                <a:r>
                  <a:rPr lang="de-DE" sz="1400" b="0">
                    <a:latin typeface="Arial" pitchFamily="34" charset="0"/>
                  </a:rPr>
                  <a:t>Schüler</a:t>
                </a:r>
              </a:p>
            </p:txBody>
          </p:sp>
          <p:sp>
            <p:nvSpPr>
              <p:cNvPr id="1138728" name="Rectangle 40"/>
              <p:cNvSpPr>
                <a:spLocks noChangeArrowheads="1"/>
              </p:cNvSpPr>
              <p:nvPr/>
            </p:nvSpPr>
            <p:spPr bwMode="auto">
              <a:xfrm>
                <a:off x="657" y="2160"/>
                <a:ext cx="772" cy="31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1138729" name="Text Box 41"/>
              <p:cNvSpPr txBox="1">
                <a:spLocks noChangeArrowheads="1"/>
              </p:cNvSpPr>
              <p:nvPr/>
            </p:nvSpPr>
            <p:spPr bwMode="auto">
              <a:xfrm>
                <a:off x="657" y="2168"/>
                <a:ext cx="677" cy="2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buClrTx/>
                  <a:buFontTx/>
                  <a:buNone/>
                </a:pPr>
                <a:r>
                  <a:rPr lang="de-DE" sz="1200" b="0">
                    <a:latin typeface="Arial" pitchFamily="34" charset="0"/>
                  </a:rPr>
                  <a:t>Name</a:t>
                </a:r>
                <a:br>
                  <a:rPr lang="de-DE" sz="1200" b="0">
                    <a:latin typeface="Arial" pitchFamily="34" charset="0"/>
                  </a:rPr>
                </a:br>
                <a:r>
                  <a:rPr lang="de-DE" sz="1200" b="0">
                    <a:latin typeface="Arial" pitchFamily="34" charset="0"/>
                  </a:rPr>
                  <a:t>Geburtsdatum</a:t>
                </a:r>
              </a:p>
            </p:txBody>
          </p:sp>
        </p:grpSp>
        <p:grpSp>
          <p:nvGrpSpPr>
            <p:cNvPr id="1138730" name="Group 42"/>
            <p:cNvGrpSpPr>
              <a:grpSpLocks/>
            </p:cNvGrpSpPr>
            <p:nvPr/>
          </p:nvGrpSpPr>
          <p:grpSpPr bwMode="auto">
            <a:xfrm>
              <a:off x="4791" y="2496"/>
              <a:ext cx="836" cy="545"/>
              <a:chOff x="657" y="1933"/>
              <a:chExt cx="772" cy="545"/>
            </a:xfrm>
          </p:grpSpPr>
          <p:sp>
            <p:nvSpPr>
              <p:cNvPr id="1138731" name="Rectangle 43"/>
              <p:cNvSpPr>
                <a:spLocks noChangeArrowheads="1"/>
              </p:cNvSpPr>
              <p:nvPr/>
            </p:nvSpPr>
            <p:spPr bwMode="auto">
              <a:xfrm>
                <a:off x="657" y="1933"/>
                <a:ext cx="772" cy="227"/>
              </a:xfrm>
              <a:prstGeom prst="rect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1138732" name="Text Box 44"/>
              <p:cNvSpPr txBox="1">
                <a:spLocks noChangeArrowheads="1"/>
              </p:cNvSpPr>
              <p:nvPr/>
            </p:nvSpPr>
            <p:spPr bwMode="auto">
              <a:xfrm>
                <a:off x="689" y="2204"/>
                <a:ext cx="109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buClrTx/>
                  <a:buFontTx/>
                  <a:buNone/>
                </a:pPr>
                <a:endParaRPr lang="de-DE" sz="2000" b="0">
                  <a:latin typeface="Times New Roman" pitchFamily="18" charset="0"/>
                </a:endParaRPr>
              </a:p>
            </p:txBody>
          </p:sp>
          <p:sp>
            <p:nvSpPr>
              <p:cNvPr id="1138733" name="Text Box 45"/>
              <p:cNvSpPr txBox="1">
                <a:spLocks noChangeArrowheads="1"/>
              </p:cNvSpPr>
              <p:nvPr/>
            </p:nvSpPr>
            <p:spPr bwMode="auto">
              <a:xfrm>
                <a:off x="657" y="1933"/>
                <a:ext cx="499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buClrTx/>
                  <a:buFontTx/>
                  <a:buNone/>
                </a:pPr>
                <a:r>
                  <a:rPr lang="de-DE" sz="1400" b="0">
                    <a:latin typeface="Arial" pitchFamily="34" charset="0"/>
                  </a:rPr>
                  <a:t>Disziplin</a:t>
                </a:r>
              </a:p>
            </p:txBody>
          </p:sp>
          <p:sp>
            <p:nvSpPr>
              <p:cNvPr id="1138734" name="Rectangle 46"/>
              <p:cNvSpPr>
                <a:spLocks noChangeArrowheads="1"/>
              </p:cNvSpPr>
              <p:nvPr/>
            </p:nvSpPr>
            <p:spPr bwMode="auto">
              <a:xfrm>
                <a:off x="657" y="2160"/>
                <a:ext cx="772" cy="31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1138735" name="Text Box 47"/>
              <p:cNvSpPr txBox="1">
                <a:spLocks noChangeArrowheads="1"/>
              </p:cNvSpPr>
              <p:nvPr/>
            </p:nvSpPr>
            <p:spPr bwMode="auto">
              <a:xfrm>
                <a:off x="657" y="2168"/>
                <a:ext cx="765" cy="2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buClrTx/>
                  <a:buFontTx/>
                  <a:buNone/>
                </a:pPr>
                <a:r>
                  <a:rPr lang="de-DE" sz="1200" b="0">
                    <a:latin typeface="Arial" pitchFamily="34" charset="0"/>
                  </a:rPr>
                  <a:t>Geschlecht</a:t>
                </a:r>
                <a:br>
                  <a:rPr lang="de-DE" sz="1200" b="0">
                    <a:latin typeface="Arial" pitchFamily="34" charset="0"/>
                  </a:rPr>
                </a:br>
                <a:r>
                  <a:rPr lang="de-DE" sz="1200" b="0">
                    <a:latin typeface="Arial" pitchFamily="34" charset="0"/>
                  </a:rPr>
                  <a:t>Disziplin/Distanz</a:t>
                </a:r>
              </a:p>
            </p:txBody>
          </p:sp>
        </p:grpSp>
        <p:grpSp>
          <p:nvGrpSpPr>
            <p:cNvPr id="1138736" name="Group 48"/>
            <p:cNvGrpSpPr>
              <a:grpSpLocks/>
            </p:cNvGrpSpPr>
            <p:nvPr/>
          </p:nvGrpSpPr>
          <p:grpSpPr bwMode="auto">
            <a:xfrm>
              <a:off x="3218" y="3675"/>
              <a:ext cx="836" cy="545"/>
              <a:chOff x="657" y="1933"/>
              <a:chExt cx="772" cy="545"/>
            </a:xfrm>
          </p:grpSpPr>
          <p:sp>
            <p:nvSpPr>
              <p:cNvPr id="1138737" name="Rectangle 49"/>
              <p:cNvSpPr>
                <a:spLocks noChangeArrowheads="1"/>
              </p:cNvSpPr>
              <p:nvPr/>
            </p:nvSpPr>
            <p:spPr bwMode="auto">
              <a:xfrm>
                <a:off x="657" y="1933"/>
                <a:ext cx="772" cy="227"/>
              </a:xfrm>
              <a:prstGeom prst="rect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1138738" name="Text Box 50"/>
              <p:cNvSpPr txBox="1">
                <a:spLocks noChangeArrowheads="1"/>
              </p:cNvSpPr>
              <p:nvPr/>
            </p:nvSpPr>
            <p:spPr bwMode="auto">
              <a:xfrm>
                <a:off x="689" y="2204"/>
                <a:ext cx="109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buClrTx/>
                  <a:buFontTx/>
                  <a:buNone/>
                </a:pPr>
                <a:endParaRPr lang="de-DE" sz="2000" b="0">
                  <a:latin typeface="Times New Roman" pitchFamily="18" charset="0"/>
                </a:endParaRPr>
              </a:p>
            </p:txBody>
          </p:sp>
          <p:sp>
            <p:nvSpPr>
              <p:cNvPr id="1138739" name="Text Box 51"/>
              <p:cNvSpPr txBox="1">
                <a:spLocks noChangeArrowheads="1"/>
              </p:cNvSpPr>
              <p:nvPr/>
            </p:nvSpPr>
            <p:spPr bwMode="auto">
              <a:xfrm>
                <a:off x="657" y="1933"/>
                <a:ext cx="504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buClrTx/>
                  <a:buFontTx/>
                  <a:buNone/>
                </a:pPr>
                <a:r>
                  <a:rPr lang="de-DE" sz="1400" b="0">
                    <a:latin typeface="Arial" pitchFamily="34" charset="0"/>
                  </a:rPr>
                  <a:t>Urkunde</a:t>
                </a:r>
              </a:p>
            </p:txBody>
          </p:sp>
          <p:sp>
            <p:nvSpPr>
              <p:cNvPr id="1138740" name="Rectangle 52"/>
              <p:cNvSpPr>
                <a:spLocks noChangeArrowheads="1"/>
              </p:cNvSpPr>
              <p:nvPr/>
            </p:nvSpPr>
            <p:spPr bwMode="auto">
              <a:xfrm>
                <a:off x="657" y="2160"/>
                <a:ext cx="772" cy="31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1138741" name="Text Box 53"/>
              <p:cNvSpPr txBox="1">
                <a:spLocks noChangeArrowheads="1"/>
              </p:cNvSpPr>
              <p:nvPr/>
            </p:nvSpPr>
            <p:spPr bwMode="auto">
              <a:xfrm>
                <a:off x="657" y="2168"/>
                <a:ext cx="687" cy="2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buClrTx/>
                  <a:buFontTx/>
                  <a:buNone/>
                </a:pPr>
                <a:r>
                  <a:rPr lang="de-DE" sz="1200" b="0">
                    <a:latin typeface="Arial" pitchFamily="34" charset="0"/>
                  </a:rPr>
                  <a:t>Art</a:t>
                </a:r>
                <a:br>
                  <a:rPr lang="de-DE" sz="1200" b="0">
                    <a:latin typeface="Arial" pitchFamily="34" charset="0"/>
                  </a:rPr>
                </a:br>
                <a:r>
                  <a:rPr lang="de-DE" sz="1200" b="0">
                    <a:latin typeface="Arial" pitchFamily="34" charset="0"/>
                  </a:rPr>
                  <a:t>Anzahl Punkte</a:t>
                </a:r>
              </a:p>
            </p:txBody>
          </p:sp>
        </p:grpSp>
        <p:grpSp>
          <p:nvGrpSpPr>
            <p:cNvPr id="1138742" name="Group 54"/>
            <p:cNvGrpSpPr>
              <a:grpSpLocks/>
            </p:cNvGrpSpPr>
            <p:nvPr/>
          </p:nvGrpSpPr>
          <p:grpSpPr bwMode="auto">
            <a:xfrm>
              <a:off x="320" y="3267"/>
              <a:ext cx="836" cy="545"/>
              <a:chOff x="657" y="1933"/>
              <a:chExt cx="772" cy="545"/>
            </a:xfrm>
          </p:grpSpPr>
          <p:sp>
            <p:nvSpPr>
              <p:cNvPr id="1138743" name="Rectangle 55"/>
              <p:cNvSpPr>
                <a:spLocks noChangeArrowheads="1"/>
              </p:cNvSpPr>
              <p:nvPr/>
            </p:nvSpPr>
            <p:spPr bwMode="auto">
              <a:xfrm>
                <a:off x="657" y="1933"/>
                <a:ext cx="772" cy="227"/>
              </a:xfrm>
              <a:prstGeom prst="rect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1138744" name="Text Box 56"/>
              <p:cNvSpPr txBox="1">
                <a:spLocks noChangeArrowheads="1"/>
              </p:cNvSpPr>
              <p:nvPr/>
            </p:nvSpPr>
            <p:spPr bwMode="auto">
              <a:xfrm>
                <a:off x="689" y="2204"/>
                <a:ext cx="109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buClrTx/>
                  <a:buFontTx/>
                  <a:buNone/>
                </a:pPr>
                <a:endParaRPr lang="de-DE" sz="2000" b="0">
                  <a:latin typeface="Times New Roman" pitchFamily="18" charset="0"/>
                </a:endParaRPr>
              </a:p>
            </p:txBody>
          </p:sp>
          <p:sp>
            <p:nvSpPr>
              <p:cNvPr id="1138745" name="Text Box 57"/>
              <p:cNvSpPr txBox="1">
                <a:spLocks noChangeArrowheads="1"/>
              </p:cNvSpPr>
              <p:nvPr/>
            </p:nvSpPr>
            <p:spPr bwMode="auto">
              <a:xfrm>
                <a:off x="657" y="1933"/>
                <a:ext cx="423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buClrTx/>
                  <a:buFontTx/>
                  <a:buNone/>
                </a:pPr>
                <a:r>
                  <a:rPr lang="de-DE" sz="1400" b="0">
                    <a:latin typeface="Arial" pitchFamily="34" charset="0"/>
                  </a:rPr>
                  <a:t>Klasse</a:t>
                </a:r>
              </a:p>
            </p:txBody>
          </p:sp>
          <p:sp>
            <p:nvSpPr>
              <p:cNvPr id="1138746" name="Rectangle 58"/>
              <p:cNvSpPr>
                <a:spLocks noChangeArrowheads="1"/>
              </p:cNvSpPr>
              <p:nvPr/>
            </p:nvSpPr>
            <p:spPr bwMode="auto">
              <a:xfrm>
                <a:off x="657" y="2160"/>
                <a:ext cx="772" cy="31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1138747" name="Text Box 59"/>
              <p:cNvSpPr txBox="1">
                <a:spLocks noChangeArrowheads="1"/>
              </p:cNvSpPr>
              <p:nvPr/>
            </p:nvSpPr>
            <p:spPr bwMode="auto">
              <a:xfrm>
                <a:off x="657" y="2168"/>
                <a:ext cx="711" cy="2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buClrTx/>
                  <a:buFontTx/>
                  <a:buNone/>
                </a:pPr>
                <a:r>
                  <a:rPr lang="de-DE" sz="1200" b="0">
                    <a:latin typeface="Arial" pitchFamily="34" charset="0"/>
                  </a:rPr>
                  <a:t>Bezeichnung</a:t>
                </a:r>
                <a:br>
                  <a:rPr lang="de-DE" sz="1200" b="0">
                    <a:latin typeface="Arial" pitchFamily="34" charset="0"/>
                  </a:rPr>
                </a:br>
                <a:r>
                  <a:rPr lang="de-DE" sz="1200" b="0">
                    <a:latin typeface="Arial" pitchFamily="34" charset="0"/>
                  </a:rPr>
                  <a:t>Anzahl Schüler</a:t>
                </a:r>
              </a:p>
            </p:txBody>
          </p:sp>
        </p:grpSp>
        <p:grpSp>
          <p:nvGrpSpPr>
            <p:cNvPr id="1138748" name="Group 60"/>
            <p:cNvGrpSpPr>
              <a:grpSpLocks/>
            </p:cNvGrpSpPr>
            <p:nvPr/>
          </p:nvGrpSpPr>
          <p:grpSpPr bwMode="auto">
            <a:xfrm>
              <a:off x="1646" y="2496"/>
              <a:ext cx="836" cy="545"/>
              <a:chOff x="657" y="1933"/>
              <a:chExt cx="772" cy="545"/>
            </a:xfrm>
          </p:grpSpPr>
          <p:sp>
            <p:nvSpPr>
              <p:cNvPr id="1138749" name="Rectangle 61"/>
              <p:cNvSpPr>
                <a:spLocks noChangeArrowheads="1"/>
              </p:cNvSpPr>
              <p:nvPr/>
            </p:nvSpPr>
            <p:spPr bwMode="auto">
              <a:xfrm>
                <a:off x="657" y="1933"/>
                <a:ext cx="772" cy="227"/>
              </a:xfrm>
              <a:prstGeom prst="rect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1138750" name="Text Box 62"/>
              <p:cNvSpPr txBox="1">
                <a:spLocks noChangeArrowheads="1"/>
              </p:cNvSpPr>
              <p:nvPr/>
            </p:nvSpPr>
            <p:spPr bwMode="auto">
              <a:xfrm>
                <a:off x="689" y="2204"/>
                <a:ext cx="109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buClrTx/>
                  <a:buFontTx/>
                  <a:buNone/>
                </a:pPr>
                <a:endParaRPr lang="de-DE" sz="2000" b="0">
                  <a:latin typeface="Times New Roman" pitchFamily="18" charset="0"/>
                </a:endParaRPr>
              </a:p>
            </p:txBody>
          </p:sp>
          <p:sp>
            <p:nvSpPr>
              <p:cNvPr id="1138751" name="Text Box 63"/>
              <p:cNvSpPr txBox="1">
                <a:spLocks noChangeArrowheads="1"/>
              </p:cNvSpPr>
              <p:nvPr/>
            </p:nvSpPr>
            <p:spPr bwMode="auto">
              <a:xfrm>
                <a:off x="657" y="1933"/>
                <a:ext cx="457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buClrTx/>
                  <a:buFontTx/>
                  <a:buNone/>
                </a:pPr>
                <a:r>
                  <a:rPr lang="de-DE" sz="1400" b="0">
                    <a:latin typeface="Arial" pitchFamily="34" charset="0"/>
                  </a:rPr>
                  <a:t>Gruppe</a:t>
                </a:r>
              </a:p>
            </p:txBody>
          </p:sp>
          <p:sp>
            <p:nvSpPr>
              <p:cNvPr id="1138752" name="Rectangle 64"/>
              <p:cNvSpPr>
                <a:spLocks noChangeArrowheads="1"/>
              </p:cNvSpPr>
              <p:nvPr/>
            </p:nvSpPr>
            <p:spPr bwMode="auto">
              <a:xfrm>
                <a:off x="657" y="2160"/>
                <a:ext cx="772" cy="31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1138753" name="Text Box 65"/>
              <p:cNvSpPr txBox="1">
                <a:spLocks noChangeArrowheads="1"/>
              </p:cNvSpPr>
              <p:nvPr/>
            </p:nvSpPr>
            <p:spPr bwMode="auto">
              <a:xfrm>
                <a:off x="657" y="2168"/>
                <a:ext cx="626" cy="2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buClrTx/>
                  <a:buFontTx/>
                  <a:buNone/>
                </a:pPr>
                <a:r>
                  <a:rPr lang="de-DE" sz="1200" b="0">
                    <a:latin typeface="Arial" pitchFamily="34" charset="0"/>
                  </a:rPr>
                  <a:t>Bezeichnung</a:t>
                </a:r>
                <a:br>
                  <a:rPr lang="de-DE" sz="1200" b="0">
                    <a:latin typeface="Arial" pitchFamily="34" charset="0"/>
                  </a:rPr>
                </a:br>
                <a:r>
                  <a:rPr lang="de-DE" sz="1200" b="0">
                    <a:latin typeface="Arial" pitchFamily="34" charset="0"/>
                  </a:rPr>
                  <a:t>Alter</a:t>
                </a:r>
              </a:p>
            </p:txBody>
          </p:sp>
        </p:grpSp>
        <p:grpSp>
          <p:nvGrpSpPr>
            <p:cNvPr id="1138754" name="Group 66"/>
            <p:cNvGrpSpPr>
              <a:grpSpLocks/>
            </p:cNvGrpSpPr>
            <p:nvPr/>
          </p:nvGrpSpPr>
          <p:grpSpPr bwMode="auto">
            <a:xfrm>
              <a:off x="320" y="954"/>
              <a:ext cx="836" cy="545"/>
              <a:chOff x="657" y="1933"/>
              <a:chExt cx="772" cy="545"/>
            </a:xfrm>
          </p:grpSpPr>
          <p:sp>
            <p:nvSpPr>
              <p:cNvPr id="1138755" name="Rectangle 67"/>
              <p:cNvSpPr>
                <a:spLocks noChangeArrowheads="1"/>
              </p:cNvSpPr>
              <p:nvPr/>
            </p:nvSpPr>
            <p:spPr bwMode="auto">
              <a:xfrm>
                <a:off x="657" y="1933"/>
                <a:ext cx="772" cy="227"/>
              </a:xfrm>
              <a:prstGeom prst="rect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1138756" name="Text Box 68"/>
              <p:cNvSpPr txBox="1">
                <a:spLocks noChangeArrowheads="1"/>
              </p:cNvSpPr>
              <p:nvPr/>
            </p:nvSpPr>
            <p:spPr bwMode="auto">
              <a:xfrm>
                <a:off x="689" y="2204"/>
                <a:ext cx="109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buClrTx/>
                  <a:buFontTx/>
                  <a:buNone/>
                </a:pPr>
                <a:endParaRPr lang="de-DE" sz="2000" b="0">
                  <a:latin typeface="Times New Roman" pitchFamily="18" charset="0"/>
                </a:endParaRPr>
              </a:p>
            </p:txBody>
          </p:sp>
          <p:sp>
            <p:nvSpPr>
              <p:cNvPr id="1138757" name="Text Box 69"/>
              <p:cNvSpPr txBox="1">
                <a:spLocks noChangeArrowheads="1"/>
              </p:cNvSpPr>
              <p:nvPr/>
            </p:nvSpPr>
            <p:spPr bwMode="auto">
              <a:xfrm>
                <a:off x="657" y="1933"/>
                <a:ext cx="754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buClrTx/>
                  <a:buFontTx/>
                  <a:buNone/>
                </a:pPr>
                <a:r>
                  <a:rPr lang="de-DE" sz="1400" b="0">
                    <a:latin typeface="Arial" pitchFamily="34" charset="0"/>
                  </a:rPr>
                  <a:t>Veranstaltung</a:t>
                </a:r>
              </a:p>
            </p:txBody>
          </p:sp>
          <p:sp>
            <p:nvSpPr>
              <p:cNvPr id="1138758" name="Rectangle 70"/>
              <p:cNvSpPr>
                <a:spLocks noChangeArrowheads="1"/>
              </p:cNvSpPr>
              <p:nvPr/>
            </p:nvSpPr>
            <p:spPr bwMode="auto">
              <a:xfrm>
                <a:off x="657" y="2160"/>
                <a:ext cx="772" cy="31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1138759" name="Text Box 71"/>
              <p:cNvSpPr txBox="1">
                <a:spLocks noChangeArrowheads="1"/>
              </p:cNvSpPr>
              <p:nvPr/>
            </p:nvSpPr>
            <p:spPr bwMode="auto">
              <a:xfrm>
                <a:off x="657" y="2168"/>
                <a:ext cx="373" cy="2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buClrTx/>
                  <a:buFontTx/>
                  <a:buNone/>
                </a:pPr>
                <a:r>
                  <a:rPr lang="de-DE" sz="1200" b="0">
                    <a:latin typeface="Arial" pitchFamily="34" charset="0"/>
                  </a:rPr>
                  <a:t>Datum</a:t>
                </a:r>
                <a:br>
                  <a:rPr lang="de-DE" sz="1200" b="0">
                    <a:latin typeface="Arial" pitchFamily="34" charset="0"/>
                  </a:rPr>
                </a:br>
                <a:r>
                  <a:rPr lang="de-DE" sz="1200" b="0">
                    <a:latin typeface="Arial" pitchFamily="34" charset="0"/>
                  </a:rPr>
                  <a:t>Status</a:t>
                </a:r>
              </a:p>
            </p:txBody>
          </p:sp>
        </p:grpSp>
        <p:sp>
          <p:nvSpPr>
            <p:cNvPr id="1138760" name="Line 72"/>
            <p:cNvSpPr>
              <a:spLocks noChangeShapeType="1"/>
            </p:cNvSpPr>
            <p:nvPr/>
          </p:nvSpPr>
          <p:spPr bwMode="auto">
            <a:xfrm>
              <a:off x="2039" y="1498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de-DE"/>
            </a:p>
          </p:txBody>
        </p:sp>
        <p:sp>
          <p:nvSpPr>
            <p:cNvPr id="1138761" name="Line 73"/>
            <p:cNvSpPr>
              <a:spLocks noChangeShapeType="1"/>
            </p:cNvSpPr>
            <p:nvPr/>
          </p:nvSpPr>
          <p:spPr bwMode="auto">
            <a:xfrm>
              <a:off x="5134" y="1498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de-DE"/>
            </a:p>
          </p:txBody>
        </p:sp>
        <p:sp>
          <p:nvSpPr>
            <p:cNvPr id="1138762" name="Line 74"/>
            <p:cNvSpPr>
              <a:spLocks noChangeShapeType="1"/>
            </p:cNvSpPr>
            <p:nvPr/>
          </p:nvSpPr>
          <p:spPr bwMode="auto">
            <a:xfrm>
              <a:off x="5134" y="226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de-DE"/>
            </a:p>
          </p:txBody>
        </p:sp>
        <p:sp>
          <p:nvSpPr>
            <p:cNvPr id="1138763" name="Line 75"/>
            <p:cNvSpPr>
              <a:spLocks noChangeShapeType="1"/>
            </p:cNvSpPr>
            <p:nvPr/>
          </p:nvSpPr>
          <p:spPr bwMode="auto">
            <a:xfrm>
              <a:off x="2481" y="1906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de-DE"/>
            </a:p>
          </p:txBody>
        </p:sp>
        <p:sp>
          <p:nvSpPr>
            <p:cNvPr id="1138764" name="Line 76"/>
            <p:cNvSpPr>
              <a:spLocks noChangeShapeType="1"/>
            </p:cNvSpPr>
            <p:nvPr/>
          </p:nvSpPr>
          <p:spPr bwMode="auto">
            <a:xfrm>
              <a:off x="2039" y="2266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de-DE"/>
            </a:p>
          </p:txBody>
        </p:sp>
        <p:sp>
          <p:nvSpPr>
            <p:cNvPr id="1138765" name="Line 77"/>
            <p:cNvSpPr>
              <a:spLocks noChangeShapeType="1"/>
            </p:cNvSpPr>
            <p:nvPr/>
          </p:nvSpPr>
          <p:spPr bwMode="auto">
            <a:xfrm flipV="1">
              <a:off x="2481" y="3222"/>
              <a:ext cx="738" cy="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de-DE"/>
            </a:p>
          </p:txBody>
        </p:sp>
        <p:sp>
          <p:nvSpPr>
            <p:cNvPr id="1138766" name="Line 78"/>
            <p:cNvSpPr>
              <a:spLocks noChangeShapeType="1"/>
            </p:cNvSpPr>
            <p:nvPr/>
          </p:nvSpPr>
          <p:spPr bwMode="auto">
            <a:xfrm>
              <a:off x="2481" y="3676"/>
              <a:ext cx="738" cy="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de-DE"/>
            </a:p>
          </p:txBody>
        </p:sp>
        <p:sp>
          <p:nvSpPr>
            <p:cNvPr id="1138767" name="Line 79"/>
            <p:cNvSpPr>
              <a:spLocks noChangeShapeType="1"/>
            </p:cNvSpPr>
            <p:nvPr/>
          </p:nvSpPr>
          <p:spPr bwMode="auto">
            <a:xfrm>
              <a:off x="2481" y="2768"/>
              <a:ext cx="23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de-DE"/>
            </a:p>
          </p:txBody>
        </p:sp>
        <p:sp>
          <p:nvSpPr>
            <p:cNvPr id="1138768" name="Text Box 80"/>
            <p:cNvSpPr txBox="1">
              <a:spLocks noChangeArrowheads="1"/>
            </p:cNvSpPr>
            <p:nvPr/>
          </p:nvSpPr>
          <p:spPr bwMode="auto">
            <a:xfrm>
              <a:off x="2025" y="1452"/>
              <a:ext cx="118" cy="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endParaRPr lang="de-DE" sz="1400" b="0">
                <a:latin typeface="Arial" pitchFamily="34" charset="0"/>
              </a:endParaRPr>
            </a:p>
          </p:txBody>
        </p:sp>
        <p:sp>
          <p:nvSpPr>
            <p:cNvPr id="1138769" name="Text Box 81"/>
            <p:cNvSpPr txBox="1">
              <a:spLocks noChangeArrowheads="1"/>
            </p:cNvSpPr>
            <p:nvPr/>
          </p:nvSpPr>
          <p:spPr bwMode="auto">
            <a:xfrm>
              <a:off x="1990" y="1482"/>
              <a:ext cx="251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de-DE" sz="1000" b="0">
                  <a:latin typeface="Arial" pitchFamily="34" charset="0"/>
                </a:rPr>
                <a:t>0, 1</a:t>
              </a:r>
            </a:p>
          </p:txBody>
        </p:sp>
        <p:sp>
          <p:nvSpPr>
            <p:cNvPr id="1138770" name="Text Box 82"/>
            <p:cNvSpPr txBox="1">
              <a:spLocks noChangeArrowheads="1"/>
            </p:cNvSpPr>
            <p:nvPr/>
          </p:nvSpPr>
          <p:spPr bwMode="auto">
            <a:xfrm>
              <a:off x="2172" y="1588"/>
              <a:ext cx="118" cy="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endParaRPr lang="de-DE" sz="1400" b="0">
                <a:latin typeface="Arial" pitchFamily="34" charset="0"/>
              </a:endParaRPr>
            </a:p>
          </p:txBody>
        </p:sp>
        <p:sp>
          <p:nvSpPr>
            <p:cNvPr id="1138771" name="Text Box 83"/>
            <p:cNvSpPr txBox="1">
              <a:spLocks noChangeArrowheads="1"/>
            </p:cNvSpPr>
            <p:nvPr/>
          </p:nvSpPr>
          <p:spPr bwMode="auto">
            <a:xfrm>
              <a:off x="1990" y="1618"/>
              <a:ext cx="149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de-DE" sz="1000" b="0">
                  <a:latin typeface="Arial" pitchFamily="34" charset="0"/>
                </a:rPr>
                <a:t>*</a:t>
              </a:r>
            </a:p>
          </p:txBody>
        </p:sp>
        <p:grpSp>
          <p:nvGrpSpPr>
            <p:cNvPr id="1138772" name="Group 84"/>
            <p:cNvGrpSpPr>
              <a:grpSpLocks/>
            </p:cNvGrpSpPr>
            <p:nvPr/>
          </p:nvGrpSpPr>
          <p:grpSpPr bwMode="auto">
            <a:xfrm>
              <a:off x="5134" y="1453"/>
              <a:ext cx="162" cy="326"/>
              <a:chOff x="1610" y="1450"/>
              <a:chExt cx="150" cy="326"/>
            </a:xfrm>
          </p:grpSpPr>
          <p:sp>
            <p:nvSpPr>
              <p:cNvPr id="1138773" name="Text Box 85"/>
              <p:cNvSpPr txBox="1">
                <a:spLocks noChangeArrowheads="1"/>
              </p:cNvSpPr>
              <p:nvPr/>
            </p:nvSpPr>
            <p:spPr bwMode="auto">
              <a:xfrm>
                <a:off x="1642" y="1450"/>
                <a:ext cx="109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buClrTx/>
                  <a:buFontTx/>
                  <a:buNone/>
                </a:pPr>
                <a:endParaRPr lang="de-DE" sz="1400" b="0">
                  <a:latin typeface="Arial" pitchFamily="34" charset="0"/>
                </a:endParaRPr>
              </a:p>
            </p:txBody>
          </p:sp>
          <p:sp>
            <p:nvSpPr>
              <p:cNvPr id="1138774" name="Text Box 86"/>
              <p:cNvSpPr txBox="1">
                <a:spLocks noChangeArrowheads="1"/>
              </p:cNvSpPr>
              <p:nvPr/>
            </p:nvSpPr>
            <p:spPr bwMode="auto">
              <a:xfrm>
                <a:off x="1610" y="1480"/>
                <a:ext cx="150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buClrTx/>
                  <a:buFontTx/>
                  <a:buNone/>
                </a:pPr>
                <a:r>
                  <a:rPr lang="de-DE" sz="1000" b="0">
                    <a:latin typeface="Arial" pitchFamily="34" charset="0"/>
                  </a:rPr>
                  <a:t>1</a:t>
                </a:r>
              </a:p>
            </p:txBody>
          </p:sp>
          <p:sp>
            <p:nvSpPr>
              <p:cNvPr id="1138775" name="Text Box 87"/>
              <p:cNvSpPr txBox="1">
                <a:spLocks noChangeArrowheads="1"/>
              </p:cNvSpPr>
              <p:nvPr/>
            </p:nvSpPr>
            <p:spPr bwMode="auto">
              <a:xfrm>
                <a:off x="1610" y="1616"/>
                <a:ext cx="138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buClrTx/>
                  <a:buFontTx/>
                  <a:buNone/>
                </a:pPr>
                <a:r>
                  <a:rPr lang="de-DE" sz="1000" b="0">
                    <a:latin typeface="Arial" pitchFamily="34" charset="0"/>
                  </a:rPr>
                  <a:t>*</a:t>
                </a:r>
              </a:p>
            </p:txBody>
          </p:sp>
        </p:grpSp>
        <p:grpSp>
          <p:nvGrpSpPr>
            <p:cNvPr id="1138776" name="Group 88"/>
            <p:cNvGrpSpPr>
              <a:grpSpLocks/>
            </p:cNvGrpSpPr>
            <p:nvPr/>
          </p:nvGrpSpPr>
          <p:grpSpPr bwMode="auto">
            <a:xfrm>
              <a:off x="1990" y="2221"/>
              <a:ext cx="251" cy="325"/>
              <a:chOff x="1610" y="1450"/>
              <a:chExt cx="232" cy="325"/>
            </a:xfrm>
          </p:grpSpPr>
          <p:sp>
            <p:nvSpPr>
              <p:cNvPr id="1138777" name="Text Box 89"/>
              <p:cNvSpPr txBox="1">
                <a:spLocks noChangeArrowheads="1"/>
              </p:cNvSpPr>
              <p:nvPr/>
            </p:nvSpPr>
            <p:spPr bwMode="auto">
              <a:xfrm>
                <a:off x="1642" y="1450"/>
                <a:ext cx="108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buClrTx/>
                  <a:buFontTx/>
                  <a:buNone/>
                </a:pPr>
                <a:endParaRPr lang="de-DE" sz="1400" b="0">
                  <a:latin typeface="Arial" pitchFamily="34" charset="0"/>
                </a:endParaRPr>
              </a:p>
            </p:txBody>
          </p:sp>
          <p:sp>
            <p:nvSpPr>
              <p:cNvPr id="1138778" name="Text Box 90"/>
              <p:cNvSpPr txBox="1">
                <a:spLocks noChangeArrowheads="1"/>
              </p:cNvSpPr>
              <p:nvPr/>
            </p:nvSpPr>
            <p:spPr bwMode="auto">
              <a:xfrm>
                <a:off x="1610" y="1480"/>
                <a:ext cx="138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buClrTx/>
                  <a:buFontTx/>
                  <a:buNone/>
                </a:pPr>
                <a:r>
                  <a:rPr lang="de-DE" sz="1000" b="0">
                    <a:latin typeface="Arial" pitchFamily="34" charset="0"/>
                  </a:rPr>
                  <a:t>*</a:t>
                </a:r>
              </a:p>
            </p:txBody>
          </p:sp>
          <p:sp>
            <p:nvSpPr>
              <p:cNvPr id="1138779" name="Text Box 91"/>
              <p:cNvSpPr txBox="1">
                <a:spLocks noChangeArrowheads="1"/>
              </p:cNvSpPr>
              <p:nvPr/>
            </p:nvSpPr>
            <p:spPr bwMode="auto">
              <a:xfrm>
                <a:off x="1610" y="1616"/>
                <a:ext cx="232" cy="1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buClrTx/>
                  <a:buFontTx/>
                  <a:buNone/>
                </a:pPr>
                <a:r>
                  <a:rPr lang="de-DE" sz="1000" b="0">
                    <a:latin typeface="Arial" pitchFamily="34" charset="0"/>
                  </a:rPr>
                  <a:t>0, 1</a:t>
                </a:r>
              </a:p>
            </p:txBody>
          </p:sp>
        </p:grpSp>
        <p:grpSp>
          <p:nvGrpSpPr>
            <p:cNvPr id="1138780" name="Group 92"/>
            <p:cNvGrpSpPr>
              <a:grpSpLocks/>
            </p:cNvGrpSpPr>
            <p:nvPr/>
          </p:nvGrpSpPr>
          <p:grpSpPr bwMode="auto">
            <a:xfrm>
              <a:off x="5134" y="2224"/>
              <a:ext cx="152" cy="326"/>
              <a:chOff x="1610" y="1450"/>
              <a:chExt cx="141" cy="326"/>
            </a:xfrm>
          </p:grpSpPr>
          <p:sp>
            <p:nvSpPr>
              <p:cNvPr id="1138781" name="Text Box 93"/>
              <p:cNvSpPr txBox="1">
                <a:spLocks noChangeArrowheads="1"/>
              </p:cNvSpPr>
              <p:nvPr/>
            </p:nvSpPr>
            <p:spPr bwMode="auto">
              <a:xfrm>
                <a:off x="1642" y="1450"/>
                <a:ext cx="109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buClrTx/>
                  <a:buFontTx/>
                  <a:buNone/>
                </a:pPr>
                <a:endParaRPr lang="de-DE" sz="1400" b="0">
                  <a:latin typeface="Arial" pitchFamily="34" charset="0"/>
                </a:endParaRPr>
              </a:p>
            </p:txBody>
          </p:sp>
          <p:sp>
            <p:nvSpPr>
              <p:cNvPr id="1138782" name="Text Box 94"/>
              <p:cNvSpPr txBox="1">
                <a:spLocks noChangeArrowheads="1"/>
              </p:cNvSpPr>
              <p:nvPr/>
            </p:nvSpPr>
            <p:spPr bwMode="auto">
              <a:xfrm>
                <a:off x="1610" y="1480"/>
                <a:ext cx="138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buClrTx/>
                  <a:buFontTx/>
                  <a:buNone/>
                </a:pPr>
                <a:r>
                  <a:rPr lang="de-DE" sz="1000" b="0">
                    <a:latin typeface="Arial" pitchFamily="34" charset="0"/>
                  </a:rPr>
                  <a:t>*</a:t>
                </a:r>
              </a:p>
            </p:txBody>
          </p:sp>
          <p:sp>
            <p:nvSpPr>
              <p:cNvPr id="1138783" name="Text Box 95"/>
              <p:cNvSpPr txBox="1">
                <a:spLocks noChangeArrowheads="1"/>
              </p:cNvSpPr>
              <p:nvPr/>
            </p:nvSpPr>
            <p:spPr bwMode="auto">
              <a:xfrm>
                <a:off x="1610" y="1616"/>
                <a:ext cx="138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buClrTx/>
                  <a:buFontTx/>
                  <a:buNone/>
                </a:pPr>
                <a:r>
                  <a:rPr lang="de-DE" sz="1000" b="0">
                    <a:latin typeface="Arial" pitchFamily="34" charset="0"/>
                  </a:rPr>
                  <a:t>*</a:t>
                </a:r>
              </a:p>
            </p:txBody>
          </p:sp>
        </p:grpSp>
        <p:sp>
          <p:nvSpPr>
            <p:cNvPr id="1138784" name="Line 96"/>
            <p:cNvSpPr>
              <a:spLocks noChangeShapeType="1"/>
            </p:cNvSpPr>
            <p:nvPr/>
          </p:nvSpPr>
          <p:spPr bwMode="auto">
            <a:xfrm>
              <a:off x="2481" y="1997"/>
              <a:ext cx="23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de-DE"/>
            </a:p>
          </p:txBody>
        </p:sp>
        <p:sp>
          <p:nvSpPr>
            <p:cNvPr id="1138785" name="Text Box 97"/>
            <p:cNvSpPr txBox="1">
              <a:spLocks noChangeArrowheads="1"/>
            </p:cNvSpPr>
            <p:nvPr/>
          </p:nvSpPr>
          <p:spPr bwMode="auto">
            <a:xfrm>
              <a:off x="2481" y="1889"/>
              <a:ext cx="149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de-DE" sz="1000" b="0">
                  <a:latin typeface="Arial" pitchFamily="34" charset="0"/>
                </a:rPr>
                <a:t>*</a:t>
              </a:r>
            </a:p>
          </p:txBody>
        </p:sp>
        <p:sp>
          <p:nvSpPr>
            <p:cNvPr id="1138786" name="Text Box 98"/>
            <p:cNvSpPr txBox="1">
              <a:spLocks noChangeArrowheads="1"/>
            </p:cNvSpPr>
            <p:nvPr/>
          </p:nvSpPr>
          <p:spPr bwMode="auto">
            <a:xfrm>
              <a:off x="4631" y="1861"/>
              <a:ext cx="162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de-DE" sz="1000" b="0">
                  <a:latin typeface="Arial" pitchFamily="34" charset="0"/>
                </a:rPr>
                <a:t>1</a:t>
              </a:r>
            </a:p>
          </p:txBody>
        </p:sp>
        <p:sp>
          <p:nvSpPr>
            <p:cNvPr id="1138787" name="Text Box 99"/>
            <p:cNvSpPr txBox="1">
              <a:spLocks noChangeArrowheads="1"/>
            </p:cNvSpPr>
            <p:nvPr/>
          </p:nvSpPr>
          <p:spPr bwMode="auto">
            <a:xfrm>
              <a:off x="4631" y="2632"/>
              <a:ext cx="149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de-DE" sz="1000" b="0">
                  <a:latin typeface="Arial" pitchFamily="34" charset="0"/>
                </a:rPr>
                <a:t>*</a:t>
              </a:r>
            </a:p>
          </p:txBody>
        </p:sp>
        <p:sp>
          <p:nvSpPr>
            <p:cNvPr id="1138788" name="Text Box 100"/>
            <p:cNvSpPr txBox="1">
              <a:spLocks noChangeArrowheads="1"/>
            </p:cNvSpPr>
            <p:nvPr/>
          </p:nvSpPr>
          <p:spPr bwMode="auto">
            <a:xfrm>
              <a:off x="2432" y="3385"/>
              <a:ext cx="162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de-DE" sz="1000" b="0">
                  <a:latin typeface="Arial" pitchFamily="34" charset="0"/>
                </a:rPr>
                <a:t>1</a:t>
              </a:r>
            </a:p>
          </p:txBody>
        </p:sp>
        <p:sp>
          <p:nvSpPr>
            <p:cNvPr id="1138789" name="Text Box 101"/>
            <p:cNvSpPr txBox="1">
              <a:spLocks noChangeArrowheads="1"/>
            </p:cNvSpPr>
            <p:nvPr/>
          </p:nvSpPr>
          <p:spPr bwMode="auto">
            <a:xfrm>
              <a:off x="3108" y="3131"/>
              <a:ext cx="149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de-DE" sz="1000" b="0">
                  <a:latin typeface="Arial" pitchFamily="34" charset="0"/>
                </a:rPr>
                <a:t>*</a:t>
              </a:r>
            </a:p>
          </p:txBody>
        </p:sp>
        <p:sp>
          <p:nvSpPr>
            <p:cNvPr id="1138790" name="Text Box 102"/>
            <p:cNvSpPr txBox="1">
              <a:spLocks noChangeArrowheads="1"/>
            </p:cNvSpPr>
            <p:nvPr/>
          </p:nvSpPr>
          <p:spPr bwMode="auto">
            <a:xfrm>
              <a:off x="2469" y="2632"/>
              <a:ext cx="149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de-DE" sz="1000" b="0">
                  <a:latin typeface="Arial" pitchFamily="34" charset="0"/>
                </a:rPr>
                <a:t>*</a:t>
              </a:r>
            </a:p>
          </p:txBody>
        </p:sp>
        <p:sp>
          <p:nvSpPr>
            <p:cNvPr id="1138791" name="Line 103"/>
            <p:cNvSpPr>
              <a:spLocks noChangeShapeType="1"/>
            </p:cNvSpPr>
            <p:nvPr/>
          </p:nvSpPr>
          <p:spPr bwMode="auto">
            <a:xfrm>
              <a:off x="2039" y="3038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de-DE"/>
            </a:p>
          </p:txBody>
        </p:sp>
        <p:grpSp>
          <p:nvGrpSpPr>
            <p:cNvPr id="1138792" name="Group 104"/>
            <p:cNvGrpSpPr>
              <a:grpSpLocks/>
            </p:cNvGrpSpPr>
            <p:nvPr/>
          </p:nvGrpSpPr>
          <p:grpSpPr bwMode="auto">
            <a:xfrm>
              <a:off x="1990" y="2993"/>
              <a:ext cx="251" cy="326"/>
              <a:chOff x="1610" y="1450"/>
              <a:chExt cx="232" cy="326"/>
            </a:xfrm>
          </p:grpSpPr>
          <p:sp>
            <p:nvSpPr>
              <p:cNvPr id="1138793" name="Text Box 105"/>
              <p:cNvSpPr txBox="1">
                <a:spLocks noChangeArrowheads="1"/>
              </p:cNvSpPr>
              <p:nvPr/>
            </p:nvSpPr>
            <p:spPr bwMode="auto">
              <a:xfrm>
                <a:off x="1642" y="1450"/>
                <a:ext cx="108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buClrTx/>
                  <a:buFontTx/>
                  <a:buNone/>
                </a:pPr>
                <a:endParaRPr lang="de-DE" sz="1400" b="0">
                  <a:latin typeface="Arial" pitchFamily="34" charset="0"/>
                </a:endParaRPr>
              </a:p>
            </p:txBody>
          </p:sp>
          <p:sp>
            <p:nvSpPr>
              <p:cNvPr id="1138794" name="Text Box 106"/>
              <p:cNvSpPr txBox="1">
                <a:spLocks noChangeArrowheads="1"/>
              </p:cNvSpPr>
              <p:nvPr/>
            </p:nvSpPr>
            <p:spPr bwMode="auto">
              <a:xfrm>
                <a:off x="1610" y="1480"/>
                <a:ext cx="232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buClrTx/>
                  <a:buFontTx/>
                  <a:buNone/>
                </a:pPr>
                <a:r>
                  <a:rPr lang="de-DE" sz="1000" b="0">
                    <a:latin typeface="Arial" pitchFamily="34" charset="0"/>
                  </a:rPr>
                  <a:t>0, 1</a:t>
                </a:r>
              </a:p>
            </p:txBody>
          </p:sp>
          <p:sp>
            <p:nvSpPr>
              <p:cNvPr id="1138795" name="Text Box 107"/>
              <p:cNvSpPr txBox="1">
                <a:spLocks noChangeArrowheads="1"/>
              </p:cNvSpPr>
              <p:nvPr/>
            </p:nvSpPr>
            <p:spPr bwMode="auto">
              <a:xfrm>
                <a:off x="1610" y="1616"/>
                <a:ext cx="137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buClrTx/>
                  <a:buFontTx/>
                  <a:buNone/>
                </a:pPr>
                <a:r>
                  <a:rPr lang="de-DE" sz="1000" b="0">
                    <a:latin typeface="Arial" pitchFamily="34" charset="0"/>
                  </a:rPr>
                  <a:t>*</a:t>
                </a:r>
              </a:p>
            </p:txBody>
          </p:sp>
        </p:grpSp>
        <p:sp>
          <p:nvSpPr>
            <p:cNvPr id="1138796" name="Line 108"/>
            <p:cNvSpPr>
              <a:spLocks noChangeShapeType="1"/>
            </p:cNvSpPr>
            <p:nvPr/>
          </p:nvSpPr>
          <p:spPr bwMode="auto">
            <a:xfrm flipV="1">
              <a:off x="4054" y="2859"/>
              <a:ext cx="737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de-DE"/>
            </a:p>
          </p:txBody>
        </p:sp>
        <p:sp>
          <p:nvSpPr>
            <p:cNvPr id="1138797" name="Text Box 109"/>
            <p:cNvSpPr txBox="1">
              <a:spLocks noChangeArrowheads="1"/>
            </p:cNvSpPr>
            <p:nvPr/>
          </p:nvSpPr>
          <p:spPr bwMode="auto">
            <a:xfrm>
              <a:off x="4040" y="3068"/>
              <a:ext cx="149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de-DE" sz="1000" b="0">
                  <a:latin typeface="Arial" pitchFamily="34" charset="0"/>
                </a:rPr>
                <a:t>*</a:t>
              </a:r>
            </a:p>
          </p:txBody>
        </p:sp>
        <p:sp>
          <p:nvSpPr>
            <p:cNvPr id="1138798" name="Text Box 110"/>
            <p:cNvSpPr txBox="1">
              <a:spLocks noChangeArrowheads="1"/>
            </p:cNvSpPr>
            <p:nvPr/>
          </p:nvSpPr>
          <p:spPr bwMode="auto">
            <a:xfrm>
              <a:off x="4643" y="2723"/>
              <a:ext cx="162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de-DE" sz="1000" b="0">
                  <a:latin typeface="Arial" pitchFamily="34" charset="0"/>
                </a:rPr>
                <a:t>1</a:t>
              </a:r>
            </a:p>
          </p:txBody>
        </p:sp>
        <p:sp>
          <p:nvSpPr>
            <p:cNvPr id="1138799" name="Line 111"/>
            <p:cNvSpPr>
              <a:spLocks noChangeShapeType="1"/>
            </p:cNvSpPr>
            <p:nvPr/>
          </p:nvSpPr>
          <p:spPr bwMode="auto">
            <a:xfrm>
              <a:off x="1155" y="3585"/>
              <a:ext cx="4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de-DE"/>
            </a:p>
          </p:txBody>
        </p:sp>
        <p:sp>
          <p:nvSpPr>
            <p:cNvPr id="1138800" name="Text Box 112"/>
            <p:cNvSpPr txBox="1">
              <a:spLocks noChangeArrowheads="1"/>
            </p:cNvSpPr>
            <p:nvPr/>
          </p:nvSpPr>
          <p:spPr bwMode="auto">
            <a:xfrm>
              <a:off x="1129" y="3449"/>
              <a:ext cx="162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de-DE" sz="1000" b="0">
                  <a:latin typeface="Arial" pitchFamily="34" charset="0"/>
                </a:rPr>
                <a:t>1</a:t>
              </a:r>
            </a:p>
          </p:txBody>
        </p:sp>
        <p:sp>
          <p:nvSpPr>
            <p:cNvPr id="1138801" name="Text Box 113"/>
            <p:cNvSpPr txBox="1">
              <a:spLocks noChangeArrowheads="1"/>
            </p:cNvSpPr>
            <p:nvPr/>
          </p:nvSpPr>
          <p:spPr bwMode="auto">
            <a:xfrm>
              <a:off x="1536" y="3476"/>
              <a:ext cx="150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de-DE" sz="1000" b="0">
                  <a:latin typeface="Arial" pitchFamily="34" charset="0"/>
                </a:rPr>
                <a:t>*</a:t>
              </a:r>
            </a:p>
          </p:txBody>
        </p:sp>
        <p:sp>
          <p:nvSpPr>
            <p:cNvPr id="1138802" name="Text Box 114"/>
            <p:cNvSpPr txBox="1">
              <a:spLocks noChangeArrowheads="1"/>
            </p:cNvSpPr>
            <p:nvPr/>
          </p:nvSpPr>
          <p:spPr bwMode="auto">
            <a:xfrm>
              <a:off x="2456" y="3569"/>
              <a:ext cx="162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de-DE" sz="1000" b="0">
                  <a:latin typeface="Arial" pitchFamily="34" charset="0"/>
                </a:rPr>
                <a:t>1</a:t>
              </a:r>
            </a:p>
          </p:txBody>
        </p:sp>
        <p:sp>
          <p:nvSpPr>
            <p:cNvPr id="1138803" name="Text Box 115"/>
            <p:cNvSpPr txBox="1">
              <a:spLocks noChangeArrowheads="1"/>
            </p:cNvSpPr>
            <p:nvPr/>
          </p:nvSpPr>
          <p:spPr bwMode="auto">
            <a:xfrm>
              <a:off x="2924" y="3812"/>
              <a:ext cx="229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de-DE" sz="1000" b="0">
                  <a:latin typeface="Arial" pitchFamily="34" charset="0"/>
                </a:rPr>
                <a:t>0,1</a:t>
              </a:r>
            </a:p>
          </p:txBody>
        </p:sp>
        <p:sp>
          <p:nvSpPr>
            <p:cNvPr id="1138804" name="Text Box 116"/>
            <p:cNvSpPr txBox="1">
              <a:spLocks noChangeArrowheads="1"/>
            </p:cNvSpPr>
            <p:nvPr/>
          </p:nvSpPr>
          <p:spPr bwMode="auto">
            <a:xfrm>
              <a:off x="2579" y="817"/>
              <a:ext cx="564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de-DE" sz="1400">
                  <a:latin typeface="Arial" pitchFamily="34" charset="0"/>
                </a:rPr>
                <a:t>Planung</a:t>
              </a:r>
            </a:p>
          </p:txBody>
        </p:sp>
        <p:sp>
          <p:nvSpPr>
            <p:cNvPr id="1138805" name="Text Box 117"/>
            <p:cNvSpPr txBox="1">
              <a:spLocks noChangeArrowheads="1"/>
            </p:cNvSpPr>
            <p:nvPr/>
          </p:nvSpPr>
          <p:spPr bwMode="auto">
            <a:xfrm>
              <a:off x="4496" y="636"/>
              <a:ext cx="982" cy="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de-DE" sz="1400">
                  <a:latin typeface="Arial" pitchFamily="34" charset="0"/>
                </a:rPr>
                <a:t>Stammdaten</a:t>
              </a:r>
            </a:p>
          </p:txBody>
        </p:sp>
        <p:sp>
          <p:nvSpPr>
            <p:cNvPr id="1138806" name="Text Box 118"/>
            <p:cNvSpPr txBox="1">
              <a:spLocks noChangeArrowheads="1"/>
            </p:cNvSpPr>
            <p:nvPr/>
          </p:nvSpPr>
          <p:spPr bwMode="auto">
            <a:xfrm>
              <a:off x="4152" y="3894"/>
              <a:ext cx="872" cy="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de-DE" sz="1400">
                  <a:latin typeface="Arial" pitchFamily="34" charset="0"/>
                </a:rPr>
                <a:t>Durchführung</a:t>
              </a:r>
            </a:p>
          </p:txBody>
        </p:sp>
        <p:sp>
          <p:nvSpPr>
            <p:cNvPr id="1138807" name="Line 119"/>
            <p:cNvSpPr>
              <a:spLocks noChangeShapeType="1"/>
            </p:cNvSpPr>
            <p:nvPr/>
          </p:nvSpPr>
          <p:spPr bwMode="auto">
            <a:xfrm>
              <a:off x="1155" y="1271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de-DE"/>
            </a:p>
          </p:txBody>
        </p:sp>
        <p:sp>
          <p:nvSpPr>
            <p:cNvPr id="1138808" name="Text Box 120"/>
            <p:cNvSpPr txBox="1">
              <a:spLocks noChangeArrowheads="1"/>
            </p:cNvSpPr>
            <p:nvPr/>
          </p:nvSpPr>
          <p:spPr bwMode="auto">
            <a:xfrm>
              <a:off x="958" y="3251"/>
              <a:ext cx="207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de-DE" sz="1000" b="0">
                  <a:latin typeface="Arial" pitchFamily="34" charset="0"/>
                </a:rPr>
                <a:t>20</a:t>
              </a:r>
            </a:p>
          </p:txBody>
        </p:sp>
        <p:sp>
          <p:nvSpPr>
            <p:cNvPr id="1138809" name="Text Box 121"/>
            <p:cNvSpPr txBox="1">
              <a:spLocks noChangeArrowheads="1"/>
            </p:cNvSpPr>
            <p:nvPr/>
          </p:nvSpPr>
          <p:spPr bwMode="auto">
            <a:xfrm>
              <a:off x="2285" y="3249"/>
              <a:ext cx="252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de-DE" sz="1000" b="0">
                  <a:latin typeface="Arial" pitchFamily="34" charset="0"/>
                </a:rPr>
                <a:t>600</a:t>
              </a:r>
            </a:p>
          </p:txBody>
        </p:sp>
        <p:sp>
          <p:nvSpPr>
            <p:cNvPr id="1138810" name="Text Box 122"/>
            <p:cNvSpPr txBox="1">
              <a:spLocks noChangeArrowheads="1"/>
            </p:cNvSpPr>
            <p:nvPr/>
          </p:nvSpPr>
          <p:spPr bwMode="auto">
            <a:xfrm>
              <a:off x="2285" y="2496"/>
              <a:ext cx="20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de-DE" sz="1000" b="0">
                  <a:latin typeface="Arial" pitchFamily="34" charset="0"/>
                </a:rPr>
                <a:t>30</a:t>
              </a:r>
            </a:p>
          </p:txBody>
        </p:sp>
        <p:sp>
          <p:nvSpPr>
            <p:cNvPr id="1138811" name="Text Box 123"/>
            <p:cNvSpPr txBox="1">
              <a:spLocks noChangeArrowheads="1"/>
            </p:cNvSpPr>
            <p:nvPr/>
          </p:nvSpPr>
          <p:spPr bwMode="auto">
            <a:xfrm>
              <a:off x="2236" y="1725"/>
              <a:ext cx="252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de-DE" sz="1000" b="0">
                  <a:latin typeface="Arial" pitchFamily="34" charset="0"/>
                </a:rPr>
                <a:t>120</a:t>
              </a:r>
            </a:p>
          </p:txBody>
        </p:sp>
        <p:sp>
          <p:nvSpPr>
            <p:cNvPr id="1138812" name="Text Box 124"/>
            <p:cNvSpPr txBox="1">
              <a:spLocks noChangeArrowheads="1"/>
            </p:cNvSpPr>
            <p:nvPr/>
          </p:nvSpPr>
          <p:spPr bwMode="auto">
            <a:xfrm>
              <a:off x="2260" y="954"/>
              <a:ext cx="20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de-DE" sz="1000" b="0">
                  <a:latin typeface="Arial" pitchFamily="34" charset="0"/>
                </a:rPr>
                <a:t>12</a:t>
              </a:r>
            </a:p>
          </p:txBody>
        </p:sp>
        <p:sp>
          <p:nvSpPr>
            <p:cNvPr id="1138813" name="Text Box 125"/>
            <p:cNvSpPr txBox="1">
              <a:spLocks noChangeArrowheads="1"/>
            </p:cNvSpPr>
            <p:nvPr/>
          </p:nvSpPr>
          <p:spPr bwMode="auto">
            <a:xfrm>
              <a:off x="3786" y="2886"/>
              <a:ext cx="296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de-DE" sz="1000" b="0">
                  <a:latin typeface="Arial" pitchFamily="34" charset="0"/>
                </a:rPr>
                <a:t>2400</a:t>
              </a:r>
            </a:p>
          </p:txBody>
        </p:sp>
        <p:sp>
          <p:nvSpPr>
            <p:cNvPr id="1138814" name="Text Box 126"/>
            <p:cNvSpPr txBox="1">
              <a:spLocks noChangeArrowheads="1"/>
            </p:cNvSpPr>
            <p:nvPr/>
          </p:nvSpPr>
          <p:spPr bwMode="auto">
            <a:xfrm>
              <a:off x="3808" y="3675"/>
              <a:ext cx="251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de-DE" sz="1000" b="0">
                  <a:latin typeface="Arial" pitchFamily="34" charset="0"/>
                </a:rPr>
                <a:t>400</a:t>
              </a:r>
            </a:p>
          </p:txBody>
        </p:sp>
        <p:sp>
          <p:nvSpPr>
            <p:cNvPr id="1138815" name="Text Box 127"/>
            <p:cNvSpPr txBox="1">
              <a:spLocks noChangeArrowheads="1"/>
            </p:cNvSpPr>
            <p:nvPr/>
          </p:nvSpPr>
          <p:spPr bwMode="auto">
            <a:xfrm>
              <a:off x="5452" y="937"/>
              <a:ext cx="16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de-DE" sz="1000" b="0">
                  <a:latin typeface="Arial" pitchFamily="34" charset="0"/>
                </a:rPr>
                <a:t>1</a:t>
              </a:r>
            </a:p>
          </p:txBody>
        </p:sp>
        <p:sp>
          <p:nvSpPr>
            <p:cNvPr id="1138816" name="Text Box 128"/>
            <p:cNvSpPr txBox="1">
              <a:spLocks noChangeArrowheads="1"/>
            </p:cNvSpPr>
            <p:nvPr/>
          </p:nvSpPr>
          <p:spPr bwMode="auto">
            <a:xfrm>
              <a:off x="5430" y="2496"/>
              <a:ext cx="20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de-DE" sz="1000" b="0">
                  <a:latin typeface="Arial" pitchFamily="34" charset="0"/>
                </a:rPr>
                <a:t>24</a:t>
              </a:r>
            </a:p>
          </p:txBody>
        </p:sp>
        <p:sp>
          <p:nvSpPr>
            <p:cNvPr id="1138817" name="Text Box 129"/>
            <p:cNvSpPr txBox="1">
              <a:spLocks noChangeArrowheads="1"/>
            </p:cNvSpPr>
            <p:nvPr/>
          </p:nvSpPr>
          <p:spPr bwMode="auto">
            <a:xfrm>
              <a:off x="5502" y="1679"/>
              <a:ext cx="162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de-DE" sz="1000" b="0">
                  <a:latin typeface="Arial" pitchFamily="34" charset="0"/>
                </a:rPr>
                <a:t>8</a:t>
              </a:r>
            </a:p>
          </p:txBody>
        </p:sp>
        <p:sp>
          <p:nvSpPr>
            <p:cNvPr id="1138818" name="Rectangle 130"/>
            <p:cNvSpPr>
              <a:spLocks noChangeArrowheads="1"/>
            </p:cNvSpPr>
            <p:nvPr/>
          </p:nvSpPr>
          <p:spPr bwMode="auto">
            <a:xfrm>
              <a:off x="1302" y="601"/>
              <a:ext cx="4618" cy="36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133" name="WordArt 8"/>
          <p:cNvSpPr>
            <a:spLocks noChangeArrowheads="1" noChangeShapeType="1" noTextEdit="1"/>
          </p:cNvSpPr>
          <p:nvPr/>
        </p:nvSpPr>
        <p:spPr bwMode="auto">
          <a:xfrm>
            <a:off x="8825427" y="137776"/>
            <a:ext cx="858176" cy="6477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9991"/>
              </a:avLst>
            </a:prstTxWarp>
          </a:bodyPr>
          <a:lstStyle/>
          <a:p>
            <a:pPr algn="ctr"/>
            <a:r>
              <a:rPr lang="de-DE" sz="3600" kern="10" dirty="0">
                <a:ln w="12700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Arial Black"/>
              </a:rPr>
              <a:t>BJS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85750" y="6292850"/>
            <a:ext cx="9386888" cy="215444"/>
          </a:xfrm>
        </p:spPr>
        <p:txBody>
          <a:bodyPr/>
          <a:lstStyle/>
          <a:p>
            <a:r>
              <a:rPr lang="de-DE" dirty="0" smtClean="0"/>
              <a:t>     FH Rosenheim                   Programmieren 3                                   Wintersemester 2015                                   © 2015  • Stand 01.10.14 •       Kapitel 5         </a:t>
            </a:r>
            <a:endParaRPr lang="en-GB" sz="1000" dirty="0"/>
          </a:p>
        </p:txBody>
      </p:sp>
      <p:sp>
        <p:nvSpPr>
          <p:cNvPr id="1140738" name="Rectangle 2"/>
          <p:cNvSpPr>
            <a:spLocks noChangeArrowheads="1"/>
          </p:cNvSpPr>
          <p:nvPr/>
        </p:nvSpPr>
        <p:spPr bwMode="auto">
          <a:xfrm>
            <a:off x="2768600" y="1484313"/>
            <a:ext cx="5616575" cy="36734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ClrTx/>
              <a:buFontTx/>
              <a:buNone/>
            </a:pPr>
            <a:endParaRPr lang="de-DE" b="0">
              <a:latin typeface="Lucida Console" pitchFamily="49" charset="0"/>
            </a:endParaRPr>
          </a:p>
        </p:txBody>
      </p:sp>
      <p:sp>
        <p:nvSpPr>
          <p:cNvPr id="1140739" name="Rectangle 3"/>
          <p:cNvSpPr>
            <a:spLocks noGrp="1" noChangeArrowheads="1"/>
          </p:cNvSpPr>
          <p:nvPr>
            <p:ph type="title"/>
          </p:nvPr>
        </p:nvSpPr>
        <p:spPr>
          <a:xfrm>
            <a:off x="739775" y="265113"/>
            <a:ext cx="8202613" cy="427037"/>
          </a:xfrm>
          <a:noFill/>
          <a:ln/>
          <a:effectLst/>
        </p:spPr>
        <p:txBody>
          <a:bodyPr anchor="ctr"/>
          <a:lstStyle/>
          <a:p>
            <a:r>
              <a:rPr lang="de-DE" b="1" dirty="0" smtClean="0">
                <a:solidFill>
                  <a:srgbClr val="FF9900"/>
                </a:solidFill>
              </a:rPr>
              <a:t>Schritt 3</a:t>
            </a:r>
            <a:r>
              <a:rPr lang="de-DE" b="1" dirty="0" smtClean="0"/>
              <a:t>: </a:t>
            </a:r>
            <a:r>
              <a:rPr lang="de-DE" b="1" dirty="0"/>
              <a:t>BJS-Komponenten (Import und Export)</a:t>
            </a:r>
          </a:p>
        </p:txBody>
      </p:sp>
      <p:sp>
        <p:nvSpPr>
          <p:cNvPr id="1140740" name="Rectangle 4"/>
          <p:cNvSpPr>
            <a:spLocks noChangeArrowheads="1"/>
          </p:cNvSpPr>
          <p:nvPr/>
        </p:nvSpPr>
        <p:spPr bwMode="auto">
          <a:xfrm>
            <a:off x="3392488" y="2709863"/>
            <a:ext cx="1560512" cy="863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buClrTx/>
              <a:buFontTx/>
              <a:buNone/>
            </a:pPr>
            <a:r>
              <a:rPr lang="de-DE" b="0">
                <a:latin typeface="Arial" pitchFamily="34" charset="0"/>
              </a:rPr>
              <a:t>Durchführung</a:t>
            </a:r>
          </a:p>
        </p:txBody>
      </p:sp>
      <p:sp>
        <p:nvSpPr>
          <p:cNvPr id="1140741" name="Oval 5"/>
          <p:cNvSpPr>
            <a:spLocks noChangeArrowheads="1"/>
          </p:cNvSpPr>
          <p:nvPr/>
        </p:nvSpPr>
        <p:spPr bwMode="auto">
          <a:xfrm>
            <a:off x="1833563" y="1989138"/>
            <a:ext cx="468312" cy="431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140742" name="Oval 6"/>
          <p:cNvSpPr>
            <a:spLocks noChangeArrowheads="1"/>
          </p:cNvSpPr>
          <p:nvPr/>
        </p:nvSpPr>
        <p:spPr bwMode="auto">
          <a:xfrm>
            <a:off x="5264150" y="1989138"/>
            <a:ext cx="468313" cy="431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140743" name="Oval 7"/>
          <p:cNvSpPr>
            <a:spLocks noChangeArrowheads="1"/>
          </p:cNvSpPr>
          <p:nvPr/>
        </p:nvSpPr>
        <p:spPr bwMode="auto">
          <a:xfrm>
            <a:off x="5264150" y="4149725"/>
            <a:ext cx="468313" cy="431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140744" name="Line 8"/>
          <p:cNvSpPr>
            <a:spLocks noChangeShapeType="1"/>
          </p:cNvSpPr>
          <p:nvPr/>
        </p:nvSpPr>
        <p:spPr bwMode="auto">
          <a:xfrm>
            <a:off x="2301875" y="2205038"/>
            <a:ext cx="29638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1140745" name="Line 9"/>
          <p:cNvSpPr>
            <a:spLocks noChangeShapeType="1"/>
          </p:cNvSpPr>
          <p:nvPr/>
        </p:nvSpPr>
        <p:spPr bwMode="auto">
          <a:xfrm>
            <a:off x="354013" y="5613400"/>
            <a:ext cx="4683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1140746" name="Text Box 10"/>
          <p:cNvSpPr txBox="1">
            <a:spLocks noChangeArrowheads="1"/>
          </p:cNvSpPr>
          <p:nvPr/>
        </p:nvSpPr>
        <p:spPr bwMode="auto">
          <a:xfrm>
            <a:off x="1033463" y="5440363"/>
            <a:ext cx="1117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de-DE" b="0">
                <a:latin typeface="Arial" pitchFamily="34" charset="0"/>
              </a:rPr>
              <a:t>exportiert</a:t>
            </a:r>
          </a:p>
        </p:txBody>
      </p:sp>
      <p:sp>
        <p:nvSpPr>
          <p:cNvPr id="1140747" name="Line 11"/>
          <p:cNvSpPr>
            <a:spLocks noChangeShapeType="1"/>
          </p:cNvSpPr>
          <p:nvPr/>
        </p:nvSpPr>
        <p:spPr bwMode="auto">
          <a:xfrm>
            <a:off x="350838" y="6073775"/>
            <a:ext cx="468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arrow" w="lg" len="lg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1140748" name="Text Box 12"/>
          <p:cNvSpPr txBox="1">
            <a:spLocks noChangeArrowheads="1"/>
          </p:cNvSpPr>
          <p:nvPr/>
        </p:nvSpPr>
        <p:spPr bwMode="auto">
          <a:xfrm>
            <a:off x="1030288" y="5900738"/>
            <a:ext cx="1117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de-DE" b="0">
                <a:latin typeface="Arial" pitchFamily="34" charset="0"/>
              </a:rPr>
              <a:t>importiert</a:t>
            </a:r>
          </a:p>
        </p:txBody>
      </p:sp>
      <p:sp>
        <p:nvSpPr>
          <p:cNvPr id="1140749" name="Rectangle 13"/>
          <p:cNvSpPr>
            <a:spLocks noChangeArrowheads="1"/>
          </p:cNvSpPr>
          <p:nvPr/>
        </p:nvSpPr>
        <p:spPr bwMode="auto">
          <a:xfrm>
            <a:off x="6122988" y="3933825"/>
            <a:ext cx="1558925" cy="863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buClrTx/>
              <a:buFontTx/>
              <a:buNone/>
            </a:pPr>
            <a:r>
              <a:rPr lang="de-DE" b="0">
                <a:latin typeface="Arial" pitchFamily="34" charset="0"/>
              </a:rPr>
              <a:t>Stammdaten</a:t>
            </a:r>
          </a:p>
        </p:txBody>
      </p:sp>
      <p:sp>
        <p:nvSpPr>
          <p:cNvPr id="1140750" name="Rectangle 14"/>
          <p:cNvSpPr>
            <a:spLocks noChangeArrowheads="1"/>
          </p:cNvSpPr>
          <p:nvPr/>
        </p:nvSpPr>
        <p:spPr bwMode="auto">
          <a:xfrm>
            <a:off x="6122988" y="1844675"/>
            <a:ext cx="1558925" cy="863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>
              <a:buClrTx/>
              <a:buFontTx/>
              <a:buNone/>
            </a:pPr>
            <a:r>
              <a:rPr lang="de-DE" b="0">
                <a:latin typeface="Arial" pitchFamily="34" charset="0"/>
              </a:rPr>
              <a:t>Planung</a:t>
            </a:r>
          </a:p>
        </p:txBody>
      </p:sp>
      <p:sp>
        <p:nvSpPr>
          <p:cNvPr id="1140751" name="Line 15"/>
          <p:cNvSpPr>
            <a:spLocks noChangeShapeType="1"/>
          </p:cNvSpPr>
          <p:nvPr/>
        </p:nvSpPr>
        <p:spPr bwMode="auto">
          <a:xfrm>
            <a:off x="5734050" y="2205038"/>
            <a:ext cx="390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1140752" name="Line 16"/>
          <p:cNvSpPr>
            <a:spLocks noChangeShapeType="1"/>
          </p:cNvSpPr>
          <p:nvPr/>
        </p:nvSpPr>
        <p:spPr bwMode="auto">
          <a:xfrm flipV="1">
            <a:off x="5734050" y="4357688"/>
            <a:ext cx="396875" cy="7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1140753" name="Oval 17"/>
          <p:cNvSpPr>
            <a:spLocks noChangeArrowheads="1"/>
          </p:cNvSpPr>
          <p:nvPr/>
        </p:nvSpPr>
        <p:spPr bwMode="auto">
          <a:xfrm>
            <a:off x="1833563" y="4149725"/>
            <a:ext cx="468312" cy="431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140754" name="Line 18"/>
          <p:cNvSpPr>
            <a:spLocks noChangeShapeType="1"/>
          </p:cNvSpPr>
          <p:nvPr/>
        </p:nvSpPr>
        <p:spPr bwMode="auto">
          <a:xfrm>
            <a:off x="2301875" y="4365625"/>
            <a:ext cx="29638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1140755" name="Line 19"/>
          <p:cNvSpPr>
            <a:spLocks noChangeShapeType="1"/>
          </p:cNvSpPr>
          <p:nvPr/>
        </p:nvSpPr>
        <p:spPr bwMode="auto">
          <a:xfrm>
            <a:off x="4953000" y="2997200"/>
            <a:ext cx="468313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1140756" name="Line 20"/>
          <p:cNvSpPr>
            <a:spLocks noChangeShapeType="1"/>
          </p:cNvSpPr>
          <p:nvPr/>
        </p:nvSpPr>
        <p:spPr bwMode="auto">
          <a:xfrm flipV="1">
            <a:off x="5421313" y="2420938"/>
            <a:ext cx="0" cy="576262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arrow" w="lg" len="lg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1140757" name="Line 21"/>
          <p:cNvSpPr>
            <a:spLocks noChangeShapeType="1"/>
          </p:cNvSpPr>
          <p:nvPr/>
        </p:nvSpPr>
        <p:spPr bwMode="auto">
          <a:xfrm flipV="1">
            <a:off x="5421313" y="3141663"/>
            <a:ext cx="0" cy="1008062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arrow" w="lg" len="lg"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1140758" name="Oval 22"/>
          <p:cNvSpPr>
            <a:spLocks noChangeArrowheads="1"/>
          </p:cNvSpPr>
          <p:nvPr/>
        </p:nvSpPr>
        <p:spPr bwMode="auto">
          <a:xfrm>
            <a:off x="1833563" y="2925763"/>
            <a:ext cx="468312" cy="431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140759" name="Line 23"/>
          <p:cNvSpPr>
            <a:spLocks noChangeShapeType="1"/>
          </p:cNvSpPr>
          <p:nvPr/>
        </p:nvSpPr>
        <p:spPr bwMode="auto">
          <a:xfrm>
            <a:off x="2301875" y="3141663"/>
            <a:ext cx="10906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1140760" name="Text Box 24"/>
          <p:cNvSpPr txBox="1">
            <a:spLocks noChangeArrowheads="1"/>
          </p:cNvSpPr>
          <p:nvPr/>
        </p:nvSpPr>
        <p:spPr bwMode="auto">
          <a:xfrm>
            <a:off x="2825750" y="1455738"/>
            <a:ext cx="155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de-DE" b="0">
                <a:latin typeface="Arial" pitchFamily="34" charset="0"/>
              </a:rPr>
              <a:t>Veranstaltung</a:t>
            </a:r>
          </a:p>
        </p:txBody>
      </p:sp>
      <p:sp>
        <p:nvSpPr>
          <p:cNvPr id="1140761" name="Line 25"/>
          <p:cNvSpPr>
            <a:spLocks noChangeShapeType="1"/>
          </p:cNvSpPr>
          <p:nvPr/>
        </p:nvSpPr>
        <p:spPr bwMode="auto">
          <a:xfrm>
            <a:off x="4953000" y="3167063"/>
            <a:ext cx="468313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1140762" name="Line 26"/>
          <p:cNvSpPr>
            <a:spLocks noChangeShapeType="1"/>
          </p:cNvSpPr>
          <p:nvPr/>
        </p:nvSpPr>
        <p:spPr bwMode="auto">
          <a:xfrm>
            <a:off x="6826250" y="2708275"/>
            <a:ext cx="0" cy="43338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1140763" name="Line 27"/>
          <p:cNvSpPr>
            <a:spLocks noChangeShapeType="1"/>
          </p:cNvSpPr>
          <p:nvPr/>
        </p:nvSpPr>
        <p:spPr bwMode="auto">
          <a:xfrm flipH="1">
            <a:off x="5576888" y="3141663"/>
            <a:ext cx="124936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1140764" name="Line 28"/>
          <p:cNvSpPr>
            <a:spLocks noChangeShapeType="1"/>
          </p:cNvSpPr>
          <p:nvPr/>
        </p:nvSpPr>
        <p:spPr bwMode="auto">
          <a:xfrm>
            <a:off x="5576888" y="3141663"/>
            <a:ext cx="0" cy="1008062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arrow" w="lg" len="lg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" name="WordArt 8"/>
          <p:cNvSpPr>
            <a:spLocks noChangeArrowheads="1" noChangeShapeType="1" noTextEdit="1"/>
          </p:cNvSpPr>
          <p:nvPr/>
        </p:nvSpPr>
        <p:spPr bwMode="auto">
          <a:xfrm>
            <a:off x="8542206" y="404813"/>
            <a:ext cx="858176" cy="6477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9991"/>
              </a:avLst>
            </a:prstTxWarp>
          </a:bodyPr>
          <a:lstStyle/>
          <a:p>
            <a:pPr algn="ctr"/>
            <a:r>
              <a:rPr lang="de-DE" sz="3600" kern="10" dirty="0">
                <a:ln w="12700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Arial Black"/>
              </a:rPr>
              <a:t>BJS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2"/>
          <p:cNvSpPr>
            <a:spLocks noChangeArrowheads="1"/>
          </p:cNvSpPr>
          <p:nvPr/>
        </p:nvSpPr>
        <p:spPr bwMode="auto">
          <a:xfrm>
            <a:off x="654657" y="4005264"/>
            <a:ext cx="8715918" cy="1944687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4131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b="1" dirty="0" smtClean="0">
                <a:solidFill>
                  <a:srgbClr val="FF9900"/>
                </a:solidFill>
              </a:rPr>
              <a:t>Schritt 4</a:t>
            </a:r>
            <a:r>
              <a:rPr lang="de-DE" b="1" dirty="0" smtClean="0"/>
              <a:t>: Schnittstelle BJS-Stammdaten</a:t>
            </a:r>
          </a:p>
        </p:txBody>
      </p:sp>
      <p:sp>
        <p:nvSpPr>
          <p:cNvPr id="141317" name="Rectangle 4"/>
          <p:cNvSpPr>
            <a:spLocks noChangeArrowheads="1"/>
          </p:cNvSpPr>
          <p:nvPr/>
        </p:nvSpPr>
        <p:spPr bwMode="auto">
          <a:xfrm>
            <a:off x="662121" y="1341438"/>
            <a:ext cx="2319998" cy="1524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/>
          <a:lstStyle/>
          <a:p>
            <a:pPr eaLnBrk="0" hangingPunct="0"/>
            <a:r>
              <a:rPr lang="de-DE" sz="1600" dirty="0"/>
              <a:t>Stammdaten</a:t>
            </a:r>
          </a:p>
        </p:txBody>
      </p:sp>
      <p:sp>
        <p:nvSpPr>
          <p:cNvPr id="141318" name="Text Box 5"/>
          <p:cNvSpPr txBox="1">
            <a:spLocks noChangeArrowheads="1"/>
          </p:cNvSpPr>
          <p:nvPr/>
        </p:nvSpPr>
        <p:spPr bwMode="auto">
          <a:xfrm>
            <a:off x="762606" y="4059239"/>
            <a:ext cx="792877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de-DE" sz="1600" dirty="0" err="1">
                <a:latin typeface="Lucida Console" pitchFamily="49" charset="0"/>
              </a:rPr>
              <a:t>public</a:t>
            </a:r>
            <a:r>
              <a:rPr lang="de-DE" sz="1600" dirty="0">
                <a:latin typeface="Lucida Console" pitchFamily="49" charset="0"/>
              </a:rPr>
              <a:t> </a:t>
            </a:r>
            <a:r>
              <a:rPr lang="de-DE" sz="1600" dirty="0" err="1">
                <a:latin typeface="Lucida Console" pitchFamily="49" charset="0"/>
              </a:rPr>
              <a:t>interface</a:t>
            </a:r>
            <a:r>
              <a:rPr lang="de-DE" sz="1600" dirty="0">
                <a:latin typeface="Lucida Console" pitchFamily="49" charset="0"/>
              </a:rPr>
              <a:t> </a:t>
            </a:r>
            <a:r>
              <a:rPr lang="de-DE" sz="1600" dirty="0" err="1">
                <a:latin typeface="Lucida Console" pitchFamily="49" charset="0"/>
              </a:rPr>
              <a:t>BJSStammdaten</a:t>
            </a:r>
            <a:r>
              <a:rPr lang="de-DE" sz="1600" dirty="0">
                <a:latin typeface="Lucida Console" pitchFamily="49" charset="0"/>
              </a:rPr>
              <a:t> {</a:t>
            </a:r>
          </a:p>
          <a:p>
            <a:pPr lvl="1" eaLnBrk="0" hangingPunct="0"/>
            <a:r>
              <a:rPr lang="de-DE" sz="1600" dirty="0">
                <a:latin typeface="Lucida Console" pitchFamily="49" charset="0"/>
              </a:rPr>
              <a:t>Sportplatz </a:t>
            </a:r>
            <a:r>
              <a:rPr lang="de-DE" sz="1600" dirty="0" err="1">
                <a:latin typeface="Lucida Console" pitchFamily="49" charset="0"/>
              </a:rPr>
              <a:t>getSportplatz</a:t>
            </a:r>
            <a:r>
              <a:rPr lang="de-DE" sz="1600" dirty="0">
                <a:latin typeface="Lucida Console" pitchFamily="49" charset="0"/>
              </a:rPr>
              <a:t>();</a:t>
            </a:r>
          </a:p>
          <a:p>
            <a:pPr lvl="1" eaLnBrk="0" hangingPunct="0"/>
            <a:r>
              <a:rPr lang="de-DE" sz="1600" dirty="0" smtClean="0">
                <a:latin typeface="Lucida Console" pitchFamily="49" charset="0"/>
              </a:rPr>
              <a:t>List&lt;Wettkampfort&gt; </a:t>
            </a:r>
            <a:r>
              <a:rPr lang="de-DE" sz="1600" dirty="0" err="1">
                <a:latin typeface="Lucida Console" pitchFamily="49" charset="0"/>
              </a:rPr>
              <a:t>getWettkampforte</a:t>
            </a:r>
            <a:r>
              <a:rPr lang="de-DE" sz="1600" dirty="0">
                <a:latin typeface="Lucida Console" pitchFamily="49" charset="0"/>
              </a:rPr>
              <a:t>(Sportplatz </a:t>
            </a:r>
            <a:r>
              <a:rPr lang="de-DE" sz="1600" dirty="0" err="1">
                <a:latin typeface="Lucida Console" pitchFamily="49" charset="0"/>
              </a:rPr>
              <a:t>sportplatz</a:t>
            </a:r>
            <a:r>
              <a:rPr lang="de-DE" sz="1600" dirty="0">
                <a:latin typeface="Lucida Console" pitchFamily="49" charset="0"/>
              </a:rPr>
              <a:t>);</a:t>
            </a:r>
          </a:p>
          <a:p>
            <a:pPr lvl="1" eaLnBrk="0" hangingPunct="0"/>
            <a:r>
              <a:rPr lang="de-DE" sz="1600" dirty="0" smtClean="0">
                <a:latin typeface="Lucida Console" pitchFamily="49" charset="0"/>
              </a:rPr>
              <a:t>List&lt;Disziplin&gt; </a:t>
            </a:r>
            <a:r>
              <a:rPr lang="de-DE" sz="1600" dirty="0" err="1">
                <a:latin typeface="Lucida Console" pitchFamily="49" charset="0"/>
              </a:rPr>
              <a:t>getDisziplinen</a:t>
            </a:r>
            <a:r>
              <a:rPr lang="de-DE" sz="1600" dirty="0">
                <a:latin typeface="Lucida Console" pitchFamily="49" charset="0"/>
              </a:rPr>
              <a:t>(Wettkampfort wettkampfort);</a:t>
            </a:r>
          </a:p>
          <a:p>
            <a:pPr lvl="1" eaLnBrk="0" hangingPunct="0"/>
            <a:r>
              <a:rPr lang="de-DE" sz="1600" dirty="0" smtClean="0">
                <a:latin typeface="Lucida Console" pitchFamily="49" charset="0"/>
              </a:rPr>
              <a:t>List&lt;Wettkampfort&gt; </a:t>
            </a:r>
            <a:r>
              <a:rPr lang="de-DE" sz="1600" dirty="0" err="1">
                <a:latin typeface="Lucida Console" pitchFamily="49" charset="0"/>
              </a:rPr>
              <a:t>getWettkampforte</a:t>
            </a:r>
            <a:r>
              <a:rPr lang="de-DE" sz="1600" dirty="0">
                <a:latin typeface="Lucida Console" pitchFamily="49" charset="0"/>
              </a:rPr>
              <a:t>(Disziplin </a:t>
            </a:r>
            <a:r>
              <a:rPr lang="de-DE" sz="1600" dirty="0" err="1">
                <a:latin typeface="Lucida Console" pitchFamily="49" charset="0"/>
              </a:rPr>
              <a:t>disziplin</a:t>
            </a:r>
            <a:r>
              <a:rPr lang="de-DE" sz="1600" dirty="0">
                <a:latin typeface="Lucida Console" pitchFamily="49" charset="0"/>
              </a:rPr>
              <a:t>);</a:t>
            </a:r>
          </a:p>
          <a:p>
            <a:pPr lvl="1" indent="-457200" eaLnBrk="0" hangingPunct="0"/>
            <a:r>
              <a:rPr lang="de-DE" sz="1600" dirty="0">
                <a:latin typeface="Lucida Console" pitchFamily="49" charset="0"/>
              </a:rPr>
              <a:t>}</a:t>
            </a:r>
          </a:p>
        </p:txBody>
      </p:sp>
      <p:sp>
        <p:nvSpPr>
          <p:cNvPr id="141319" name="Text Box 6"/>
          <p:cNvSpPr txBox="1">
            <a:spLocks noChangeArrowheads="1"/>
          </p:cNvSpPr>
          <p:nvPr/>
        </p:nvSpPr>
        <p:spPr bwMode="auto">
          <a:xfrm>
            <a:off x="3938323" y="2287588"/>
            <a:ext cx="461857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de-DE" sz="1600">
                <a:latin typeface="Lucida Console" pitchFamily="49" charset="0"/>
              </a:rPr>
              <a:t>class Sportplatz { .. }      	// r/o</a:t>
            </a:r>
          </a:p>
          <a:p>
            <a:pPr eaLnBrk="0" hangingPunct="0"/>
            <a:r>
              <a:rPr lang="de-DE" sz="1600">
                <a:latin typeface="Lucida Console" pitchFamily="49" charset="0"/>
              </a:rPr>
              <a:t>class Wettkampfort { .. }	// r/o</a:t>
            </a:r>
          </a:p>
          <a:p>
            <a:pPr eaLnBrk="0" hangingPunct="0"/>
            <a:r>
              <a:rPr lang="de-DE" sz="1600">
                <a:latin typeface="Lucida Console" pitchFamily="49" charset="0"/>
              </a:rPr>
              <a:t>class Disziplin { .. }		// r/o</a:t>
            </a:r>
          </a:p>
        </p:txBody>
      </p:sp>
      <p:sp>
        <p:nvSpPr>
          <p:cNvPr id="141320" name="Text Box 7"/>
          <p:cNvSpPr txBox="1">
            <a:spLocks noChangeArrowheads="1"/>
          </p:cNvSpPr>
          <p:nvPr/>
        </p:nvSpPr>
        <p:spPr bwMode="auto">
          <a:xfrm>
            <a:off x="3838575" y="1244601"/>
            <a:ext cx="399500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de-DE" sz="1600" dirty="0">
                <a:latin typeface="+mn-lt"/>
              </a:rPr>
              <a:t>An der Schnittstelle sichtbare Klassen;</a:t>
            </a:r>
            <a:br>
              <a:rPr lang="de-DE" sz="1600" dirty="0">
                <a:latin typeface="+mn-lt"/>
              </a:rPr>
            </a:br>
            <a:r>
              <a:rPr lang="de-DE" sz="1600" dirty="0">
                <a:latin typeface="+mn-lt"/>
              </a:rPr>
              <a:t>oft Interfaces oder </a:t>
            </a:r>
            <a:r>
              <a:rPr lang="de-DE" sz="1600" dirty="0" err="1">
                <a:latin typeface="+mn-lt"/>
              </a:rPr>
              <a:t>Maps</a:t>
            </a:r>
            <a:r>
              <a:rPr lang="de-DE" sz="1600" dirty="0">
                <a:latin typeface="+mn-lt"/>
              </a:rPr>
              <a:t> (!)</a:t>
            </a:r>
          </a:p>
        </p:txBody>
      </p:sp>
      <p:sp>
        <p:nvSpPr>
          <p:cNvPr id="141321" name="WordArt 8"/>
          <p:cNvSpPr>
            <a:spLocks noChangeArrowheads="1" noChangeShapeType="1" noTextEdit="1"/>
          </p:cNvSpPr>
          <p:nvPr/>
        </p:nvSpPr>
        <p:spPr bwMode="auto">
          <a:xfrm>
            <a:off x="8542206" y="404813"/>
            <a:ext cx="858176" cy="6477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9991"/>
              </a:avLst>
            </a:prstTxWarp>
          </a:bodyPr>
          <a:lstStyle/>
          <a:p>
            <a:pPr algn="ctr"/>
            <a:r>
              <a:rPr lang="de-DE" sz="3600" kern="10" dirty="0">
                <a:ln w="12700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Arial Black"/>
              </a:rPr>
              <a:t>BJS</a:t>
            </a:r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0"/>
          </p:nvPr>
        </p:nvSpPr>
        <p:spPr>
          <a:xfrm>
            <a:off x="285750" y="6292850"/>
            <a:ext cx="9386888" cy="215444"/>
          </a:xfrm>
        </p:spPr>
        <p:txBody>
          <a:bodyPr/>
          <a:lstStyle/>
          <a:p>
            <a:r>
              <a:rPr lang="de-DE" dirty="0" smtClean="0"/>
              <a:t>     FH Rosenheim                   Programmieren 3                                   Wintersemester 2015                                   © 2015  • Stand 01.10.14 •       Kapitel 5         </a:t>
            </a:r>
            <a:endParaRPr lang="en-GB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85750" y="6292850"/>
            <a:ext cx="9386888" cy="215444"/>
          </a:xfrm>
        </p:spPr>
        <p:txBody>
          <a:bodyPr/>
          <a:lstStyle/>
          <a:p>
            <a:r>
              <a:rPr lang="de-DE" dirty="0" smtClean="0"/>
              <a:t>     FH Rosenheim                   Programmieren 3                                   Wintersemester 2015                                   © 2015  • Stand 01.10.14 •       Kapitel 5         </a:t>
            </a:r>
            <a:endParaRPr lang="en-GB" sz="1000" dirty="0"/>
          </a:p>
        </p:txBody>
      </p:sp>
      <p:sp>
        <p:nvSpPr>
          <p:cNvPr id="1146883" name="Text Box 3"/>
          <p:cNvSpPr txBox="1">
            <a:spLocks noChangeArrowheads="1"/>
          </p:cNvSpPr>
          <p:nvPr/>
        </p:nvSpPr>
        <p:spPr bwMode="auto">
          <a:xfrm>
            <a:off x="561975" y="1269407"/>
            <a:ext cx="7536037" cy="4832092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de-DE" sz="1400" b="0" dirty="0" err="1">
                <a:latin typeface="Lucida Console" pitchFamily="49" charset="0"/>
              </a:rPr>
              <a:t>public</a:t>
            </a:r>
            <a:r>
              <a:rPr lang="de-DE" sz="1400" b="0" dirty="0">
                <a:latin typeface="Lucida Console" pitchFamily="49" charset="0"/>
              </a:rPr>
              <a:t> </a:t>
            </a:r>
            <a:r>
              <a:rPr lang="de-DE" sz="1400" b="0" dirty="0" err="1">
                <a:latin typeface="Lucida Console" pitchFamily="49" charset="0"/>
              </a:rPr>
              <a:t>interface</a:t>
            </a:r>
            <a:r>
              <a:rPr lang="de-DE" sz="1400" b="0" dirty="0">
                <a:latin typeface="Lucida Console" pitchFamily="49" charset="0"/>
              </a:rPr>
              <a:t> </a:t>
            </a:r>
            <a:r>
              <a:rPr lang="de-DE" sz="1400" dirty="0">
                <a:latin typeface="Lucida Console" pitchFamily="49" charset="0"/>
              </a:rPr>
              <a:t>Planung</a:t>
            </a:r>
            <a:r>
              <a:rPr lang="de-DE" sz="1400" b="0" dirty="0">
                <a:latin typeface="Lucida Console" pitchFamily="49" charset="0"/>
              </a:rPr>
              <a:t> {</a:t>
            </a:r>
          </a:p>
          <a:p>
            <a:pPr lvl="1">
              <a:buClrTx/>
              <a:buFontTx/>
              <a:buNone/>
            </a:pPr>
            <a:r>
              <a:rPr lang="de-DE" sz="1400" b="0" dirty="0">
                <a:latin typeface="Lucida Console" pitchFamily="49" charset="0"/>
              </a:rPr>
              <a:t>Gruppe </a:t>
            </a:r>
            <a:r>
              <a:rPr lang="de-DE" sz="1400" dirty="0" err="1">
                <a:latin typeface="Lucida Console" pitchFamily="49" charset="0"/>
              </a:rPr>
              <a:t>makeGruppe</a:t>
            </a:r>
            <a:r>
              <a:rPr lang="de-DE" sz="1400" b="0" dirty="0">
                <a:latin typeface="Lucida Console" pitchFamily="49" charset="0"/>
              </a:rPr>
              <a:t>(String nummer, </a:t>
            </a:r>
            <a:br>
              <a:rPr lang="de-DE" sz="1400" b="0" dirty="0">
                <a:latin typeface="Lucida Console" pitchFamily="49" charset="0"/>
              </a:rPr>
            </a:br>
            <a:r>
              <a:rPr lang="de-DE" sz="1400" b="0" dirty="0">
                <a:latin typeface="Lucida Console" pitchFamily="49" charset="0"/>
              </a:rPr>
              <a:t>                  Geschlecht </a:t>
            </a:r>
            <a:r>
              <a:rPr lang="de-DE" sz="1400" b="0" dirty="0" err="1">
                <a:latin typeface="Lucida Console" pitchFamily="49" charset="0"/>
              </a:rPr>
              <a:t>geschlecht</a:t>
            </a:r>
            <a:r>
              <a:rPr lang="de-DE" sz="1400" b="0" dirty="0">
                <a:latin typeface="Lucida Console" pitchFamily="49" charset="0"/>
              </a:rPr>
              <a:t>,</a:t>
            </a:r>
            <a:br>
              <a:rPr lang="de-DE" sz="1400" b="0" dirty="0">
                <a:latin typeface="Lucida Console" pitchFamily="49" charset="0"/>
              </a:rPr>
            </a:br>
            <a:r>
              <a:rPr lang="de-DE" sz="1400" b="0" dirty="0">
                <a:latin typeface="Lucida Console" pitchFamily="49" charset="0"/>
              </a:rPr>
              <a:t>                  Alter </a:t>
            </a:r>
            <a:r>
              <a:rPr lang="de-DE" sz="1400" b="0" dirty="0" err="1">
                <a:latin typeface="Lucida Console" pitchFamily="49" charset="0"/>
              </a:rPr>
              <a:t>alter</a:t>
            </a:r>
            <a:r>
              <a:rPr lang="de-DE" sz="1400" b="0" dirty="0">
                <a:latin typeface="Lucida Console" pitchFamily="49" charset="0"/>
              </a:rPr>
              <a:t>); </a:t>
            </a:r>
          </a:p>
          <a:p>
            <a:pPr lvl="1">
              <a:buClrTx/>
              <a:buFontTx/>
              <a:buNone/>
            </a:pPr>
            <a:r>
              <a:rPr lang="de-DE" sz="1400" b="0" dirty="0" err="1">
                <a:latin typeface="Lucida Console" pitchFamily="49" charset="0"/>
              </a:rPr>
              <a:t>boolean</a:t>
            </a:r>
            <a:r>
              <a:rPr lang="de-DE" sz="1400" b="0" dirty="0">
                <a:latin typeface="Lucida Console" pitchFamily="49" charset="0"/>
              </a:rPr>
              <a:t> </a:t>
            </a:r>
            <a:r>
              <a:rPr lang="de-DE" sz="1400" dirty="0" err="1">
                <a:latin typeface="Lucida Console" pitchFamily="49" charset="0"/>
              </a:rPr>
              <a:t>addSchueler</a:t>
            </a:r>
            <a:r>
              <a:rPr lang="de-DE" sz="1400" b="0" dirty="0">
                <a:latin typeface="Lucida Console" pitchFamily="49" charset="0"/>
              </a:rPr>
              <a:t>(Gruppe </a:t>
            </a:r>
            <a:r>
              <a:rPr lang="de-DE" sz="1400" b="0" dirty="0" err="1">
                <a:latin typeface="Lucida Console" pitchFamily="49" charset="0"/>
              </a:rPr>
              <a:t>gruppe</a:t>
            </a:r>
            <a:r>
              <a:rPr lang="de-DE" sz="1400" b="0" dirty="0">
                <a:latin typeface="Lucida Console" pitchFamily="49" charset="0"/>
              </a:rPr>
              <a:t>, </a:t>
            </a:r>
            <a:r>
              <a:rPr lang="de-DE" sz="1400" b="0" dirty="0" err="1">
                <a:latin typeface="Lucida Console" pitchFamily="49" charset="0"/>
              </a:rPr>
              <a:t>ISchueler</a:t>
            </a:r>
            <a:r>
              <a:rPr lang="de-DE" sz="1400" b="0" dirty="0">
                <a:latin typeface="Lucida Console" pitchFamily="49" charset="0"/>
              </a:rPr>
              <a:t> </a:t>
            </a:r>
            <a:r>
              <a:rPr lang="de-DE" sz="1400" b="0" dirty="0" err="1">
                <a:latin typeface="Lucida Console" pitchFamily="49" charset="0"/>
              </a:rPr>
              <a:t>schueler</a:t>
            </a:r>
            <a:r>
              <a:rPr lang="de-DE" sz="1400" b="0" dirty="0">
                <a:latin typeface="Lucida Console" pitchFamily="49" charset="0"/>
              </a:rPr>
              <a:t>);</a:t>
            </a:r>
          </a:p>
          <a:p>
            <a:pPr lvl="1">
              <a:buClrTx/>
              <a:buFontTx/>
              <a:buNone/>
            </a:pPr>
            <a:r>
              <a:rPr lang="de-DE" sz="1400" b="0" dirty="0" err="1">
                <a:latin typeface="Lucida Console" pitchFamily="49" charset="0"/>
              </a:rPr>
              <a:t>boolean</a:t>
            </a:r>
            <a:r>
              <a:rPr lang="de-DE" sz="1400" b="0" dirty="0">
                <a:latin typeface="Lucida Console" pitchFamily="49" charset="0"/>
              </a:rPr>
              <a:t> </a:t>
            </a:r>
            <a:r>
              <a:rPr lang="de-DE" sz="1400" dirty="0" err="1">
                <a:latin typeface="Lucida Console" pitchFamily="49" charset="0"/>
              </a:rPr>
              <a:t>removeSchueler</a:t>
            </a:r>
            <a:r>
              <a:rPr lang="de-DE" sz="1400" b="0" dirty="0">
                <a:latin typeface="Lucida Console" pitchFamily="49" charset="0"/>
              </a:rPr>
              <a:t>(Gruppe </a:t>
            </a:r>
            <a:r>
              <a:rPr lang="de-DE" sz="1400" b="0" dirty="0" err="1">
                <a:latin typeface="Lucida Console" pitchFamily="49" charset="0"/>
              </a:rPr>
              <a:t>gruppe</a:t>
            </a:r>
            <a:r>
              <a:rPr lang="de-DE" sz="1400" b="0" dirty="0">
                <a:latin typeface="Lucida Console" pitchFamily="49" charset="0"/>
              </a:rPr>
              <a:t>, </a:t>
            </a:r>
            <a:r>
              <a:rPr lang="de-DE" sz="1400" b="0" dirty="0" err="1">
                <a:latin typeface="Lucida Console" pitchFamily="49" charset="0"/>
              </a:rPr>
              <a:t>ISchueler</a:t>
            </a:r>
            <a:r>
              <a:rPr lang="de-DE" sz="1400" b="0" dirty="0">
                <a:latin typeface="Lucida Console" pitchFamily="49" charset="0"/>
              </a:rPr>
              <a:t> </a:t>
            </a:r>
            <a:r>
              <a:rPr lang="de-DE" sz="1400" b="0" dirty="0" err="1">
                <a:latin typeface="Lucida Console" pitchFamily="49" charset="0"/>
              </a:rPr>
              <a:t>schueler</a:t>
            </a:r>
            <a:r>
              <a:rPr lang="de-DE" sz="1400" b="0" dirty="0">
                <a:latin typeface="Lucida Console" pitchFamily="49" charset="0"/>
              </a:rPr>
              <a:t>);</a:t>
            </a:r>
            <a:br>
              <a:rPr lang="de-DE" sz="1400" b="0" dirty="0">
                <a:latin typeface="Lucida Console" pitchFamily="49" charset="0"/>
              </a:rPr>
            </a:br>
            <a:r>
              <a:rPr lang="de-DE" sz="1400" b="0" dirty="0">
                <a:latin typeface="Lucida Console" pitchFamily="49" charset="0"/>
              </a:rPr>
              <a:t>Gruppe </a:t>
            </a:r>
            <a:r>
              <a:rPr lang="de-DE" sz="1400" dirty="0" err="1">
                <a:latin typeface="Lucida Console" pitchFamily="49" charset="0"/>
              </a:rPr>
              <a:t>getGruppe</a:t>
            </a:r>
            <a:r>
              <a:rPr lang="de-DE" sz="1400" b="0" dirty="0">
                <a:latin typeface="Lucida Console" pitchFamily="49" charset="0"/>
              </a:rPr>
              <a:t>(String </a:t>
            </a:r>
            <a:r>
              <a:rPr lang="de-DE" sz="1400" b="0" dirty="0" err="1">
                <a:latin typeface="Lucida Console" pitchFamily="49" charset="0"/>
              </a:rPr>
              <a:t>schuelerId</a:t>
            </a:r>
            <a:r>
              <a:rPr lang="de-DE" sz="1400" b="0" dirty="0">
                <a:latin typeface="Lucida Console" pitchFamily="49" charset="0"/>
              </a:rPr>
              <a:t>); </a:t>
            </a:r>
          </a:p>
          <a:p>
            <a:pPr lvl="1">
              <a:buClrTx/>
              <a:buFontTx/>
              <a:buNone/>
            </a:pPr>
            <a:endParaRPr lang="de-DE" sz="1400" b="0" dirty="0">
              <a:latin typeface="Lucida Console" pitchFamily="49" charset="0"/>
            </a:endParaRPr>
          </a:p>
          <a:p>
            <a:pPr lvl="1">
              <a:buClrTx/>
              <a:buFontTx/>
              <a:buNone/>
            </a:pPr>
            <a:r>
              <a:rPr lang="de-DE" sz="1400" b="0" dirty="0">
                <a:latin typeface="Lucida Console" pitchFamily="49" charset="0"/>
              </a:rPr>
              <a:t>List </a:t>
            </a:r>
            <a:r>
              <a:rPr lang="de-DE" sz="1400" dirty="0" err="1">
                <a:latin typeface="Lucida Console" pitchFamily="49" charset="0"/>
              </a:rPr>
              <a:t>findAufsichten</a:t>
            </a:r>
            <a:r>
              <a:rPr lang="de-DE" sz="1400" b="0" dirty="0">
                <a:latin typeface="Lucida Console" pitchFamily="49" charset="0"/>
              </a:rPr>
              <a:t>(</a:t>
            </a:r>
            <a:r>
              <a:rPr lang="de-DE" sz="1400" b="0" dirty="0" err="1">
                <a:latin typeface="Lucida Console" pitchFamily="49" charset="0"/>
              </a:rPr>
              <a:t>Map</a:t>
            </a:r>
            <a:r>
              <a:rPr lang="de-DE" sz="1400" b="0" dirty="0">
                <a:latin typeface="Lucida Console" pitchFamily="49" charset="0"/>
              </a:rPr>
              <a:t> filter);</a:t>
            </a:r>
          </a:p>
          <a:p>
            <a:pPr lvl="1">
              <a:buClrTx/>
              <a:buFontTx/>
              <a:buNone/>
            </a:pPr>
            <a:r>
              <a:rPr lang="de-DE" sz="1400" b="0" dirty="0">
                <a:latin typeface="Lucida Console" pitchFamily="49" charset="0"/>
              </a:rPr>
              <a:t>Klasse </a:t>
            </a:r>
            <a:r>
              <a:rPr lang="de-DE" sz="1400" dirty="0" err="1">
                <a:latin typeface="Lucida Console" pitchFamily="49" charset="0"/>
              </a:rPr>
              <a:t>findKlassen</a:t>
            </a:r>
            <a:r>
              <a:rPr lang="de-DE" sz="1400" b="0" dirty="0">
                <a:latin typeface="Lucida Console" pitchFamily="49" charset="0"/>
              </a:rPr>
              <a:t>(</a:t>
            </a:r>
            <a:r>
              <a:rPr lang="de-DE" sz="1400" b="0" dirty="0" err="1">
                <a:latin typeface="Lucida Console" pitchFamily="49" charset="0"/>
              </a:rPr>
              <a:t>Map</a:t>
            </a:r>
            <a:r>
              <a:rPr lang="de-DE" sz="1400" b="0" dirty="0">
                <a:latin typeface="Lucida Console" pitchFamily="49" charset="0"/>
              </a:rPr>
              <a:t> filter);</a:t>
            </a:r>
          </a:p>
          <a:p>
            <a:pPr lvl="1">
              <a:buClrTx/>
              <a:buFontTx/>
              <a:buNone/>
            </a:pPr>
            <a:r>
              <a:rPr lang="de-DE" sz="1400" b="0" dirty="0">
                <a:latin typeface="Lucida Console" pitchFamily="49" charset="0"/>
              </a:rPr>
              <a:t>List </a:t>
            </a:r>
            <a:r>
              <a:rPr lang="de-DE" sz="1400" dirty="0" err="1">
                <a:latin typeface="Lucida Console" pitchFamily="49" charset="0"/>
              </a:rPr>
              <a:t>findSchueler</a:t>
            </a:r>
            <a:r>
              <a:rPr lang="de-DE" sz="1400" b="0" dirty="0">
                <a:latin typeface="Lucida Console" pitchFamily="49" charset="0"/>
              </a:rPr>
              <a:t>(</a:t>
            </a:r>
            <a:r>
              <a:rPr lang="de-DE" sz="1400" b="0" dirty="0" err="1">
                <a:latin typeface="Lucida Console" pitchFamily="49" charset="0"/>
              </a:rPr>
              <a:t>Map</a:t>
            </a:r>
            <a:r>
              <a:rPr lang="de-DE" sz="1400" b="0" dirty="0">
                <a:latin typeface="Lucida Console" pitchFamily="49" charset="0"/>
              </a:rPr>
              <a:t> filter);</a:t>
            </a:r>
          </a:p>
          <a:p>
            <a:pPr lvl="1">
              <a:buClrTx/>
              <a:buFontTx/>
              <a:buNone/>
            </a:pPr>
            <a:r>
              <a:rPr lang="de-DE" sz="1400" b="0" dirty="0">
                <a:latin typeface="Lucida Console" pitchFamily="49" charset="0"/>
              </a:rPr>
              <a:t>List </a:t>
            </a:r>
            <a:r>
              <a:rPr lang="de-DE" sz="1400" dirty="0" err="1">
                <a:latin typeface="Lucida Console" pitchFamily="49" charset="0"/>
              </a:rPr>
              <a:t>findGruppen</a:t>
            </a:r>
            <a:r>
              <a:rPr lang="de-DE" sz="1400" b="0" dirty="0">
                <a:latin typeface="Lucida Console" pitchFamily="49" charset="0"/>
              </a:rPr>
              <a:t>(</a:t>
            </a:r>
            <a:r>
              <a:rPr lang="de-DE" sz="1400" b="0" dirty="0" err="1">
                <a:latin typeface="Lucida Console" pitchFamily="49" charset="0"/>
              </a:rPr>
              <a:t>Map</a:t>
            </a:r>
            <a:r>
              <a:rPr lang="de-DE" sz="1400" b="0" dirty="0">
                <a:latin typeface="Lucida Console" pitchFamily="49" charset="0"/>
              </a:rPr>
              <a:t> filter);</a:t>
            </a:r>
          </a:p>
          <a:p>
            <a:pPr lvl="1">
              <a:buClrTx/>
              <a:buFontTx/>
              <a:buNone/>
            </a:pPr>
            <a:endParaRPr lang="de-DE" sz="1400" b="0" dirty="0">
              <a:latin typeface="Lucida Console" pitchFamily="49" charset="0"/>
            </a:endParaRPr>
          </a:p>
          <a:p>
            <a:pPr lvl="1">
              <a:buClrTx/>
              <a:buFontTx/>
              <a:buNone/>
            </a:pPr>
            <a:r>
              <a:rPr lang="de-DE" sz="1400" b="0" dirty="0">
                <a:latin typeface="Lucida Console" pitchFamily="49" charset="0"/>
              </a:rPr>
              <a:t>List </a:t>
            </a:r>
            <a:r>
              <a:rPr lang="de-DE" sz="1400" dirty="0" err="1">
                <a:latin typeface="Lucida Console" pitchFamily="49" charset="0"/>
              </a:rPr>
              <a:t>getBelegteSlots</a:t>
            </a:r>
            <a:r>
              <a:rPr lang="de-DE" sz="1400" b="0" dirty="0">
                <a:latin typeface="Lucida Console" pitchFamily="49" charset="0"/>
              </a:rPr>
              <a:t>(Aufsicht </a:t>
            </a:r>
            <a:r>
              <a:rPr lang="de-DE" sz="1400" b="0" dirty="0" err="1">
                <a:latin typeface="Lucida Console" pitchFamily="49" charset="0"/>
              </a:rPr>
              <a:t>aufsicht</a:t>
            </a:r>
            <a:r>
              <a:rPr lang="de-DE" sz="1400" b="0" dirty="0">
                <a:latin typeface="Lucida Console" pitchFamily="49" charset="0"/>
              </a:rPr>
              <a:t>);</a:t>
            </a:r>
            <a:br>
              <a:rPr lang="de-DE" sz="1400" b="0" dirty="0">
                <a:latin typeface="Lucida Console" pitchFamily="49" charset="0"/>
              </a:rPr>
            </a:br>
            <a:r>
              <a:rPr lang="de-DE" sz="1400" b="0" dirty="0">
                <a:latin typeface="Lucida Console" pitchFamily="49" charset="0"/>
              </a:rPr>
              <a:t>List </a:t>
            </a:r>
            <a:r>
              <a:rPr lang="de-DE" sz="1400" dirty="0" err="1">
                <a:latin typeface="Lucida Console" pitchFamily="49" charset="0"/>
              </a:rPr>
              <a:t>getBelegteSlots</a:t>
            </a:r>
            <a:r>
              <a:rPr lang="de-DE" sz="1400" b="0" dirty="0">
                <a:latin typeface="Lucida Console" pitchFamily="49" charset="0"/>
              </a:rPr>
              <a:t>(Gruppe </a:t>
            </a:r>
            <a:r>
              <a:rPr lang="de-DE" sz="1400" b="0" dirty="0" err="1">
                <a:latin typeface="Lucida Console" pitchFamily="49" charset="0"/>
              </a:rPr>
              <a:t>gruppe</a:t>
            </a:r>
            <a:r>
              <a:rPr lang="de-DE" sz="1400" b="0" dirty="0">
                <a:latin typeface="Lucida Console" pitchFamily="49" charset="0"/>
              </a:rPr>
              <a:t>);</a:t>
            </a:r>
          </a:p>
          <a:p>
            <a:pPr lvl="1">
              <a:buClrTx/>
              <a:buFontTx/>
              <a:buNone/>
            </a:pPr>
            <a:r>
              <a:rPr lang="de-DE" sz="1400" b="0" dirty="0">
                <a:latin typeface="Lucida Console" pitchFamily="49" charset="0"/>
              </a:rPr>
              <a:t>List </a:t>
            </a:r>
            <a:r>
              <a:rPr lang="de-DE" sz="1400" dirty="0" err="1">
                <a:latin typeface="Lucida Console" pitchFamily="49" charset="0"/>
              </a:rPr>
              <a:t>getBelegteSlots</a:t>
            </a:r>
            <a:r>
              <a:rPr lang="de-DE" sz="1400" b="0" dirty="0">
                <a:latin typeface="Lucida Console" pitchFamily="49" charset="0"/>
              </a:rPr>
              <a:t>(Wettkampfort </a:t>
            </a:r>
            <a:r>
              <a:rPr lang="de-DE" sz="1400" b="0" dirty="0" err="1">
                <a:latin typeface="Lucida Console" pitchFamily="49" charset="0"/>
              </a:rPr>
              <a:t>wettkampfort</a:t>
            </a:r>
            <a:r>
              <a:rPr lang="de-DE" sz="1400" b="0" dirty="0">
                <a:latin typeface="Lucida Console" pitchFamily="49" charset="0"/>
              </a:rPr>
              <a:t>);</a:t>
            </a:r>
          </a:p>
          <a:p>
            <a:pPr lvl="1">
              <a:buClrTx/>
              <a:buFontTx/>
              <a:buNone/>
            </a:pPr>
            <a:r>
              <a:rPr lang="de-DE" sz="1400" b="0" dirty="0">
                <a:latin typeface="Lucida Console" pitchFamily="49" charset="0"/>
              </a:rPr>
              <a:t>List </a:t>
            </a:r>
            <a:r>
              <a:rPr lang="de-DE" sz="1400" dirty="0" err="1">
                <a:latin typeface="Lucida Console" pitchFamily="49" charset="0"/>
              </a:rPr>
              <a:t>getFreieSlots</a:t>
            </a:r>
            <a:r>
              <a:rPr lang="de-DE" sz="1400" b="0" dirty="0">
                <a:latin typeface="Lucida Console" pitchFamily="49" charset="0"/>
              </a:rPr>
              <a:t>(Aufsicht </a:t>
            </a:r>
            <a:r>
              <a:rPr lang="de-DE" sz="1400" b="0" dirty="0" err="1">
                <a:latin typeface="Lucida Console" pitchFamily="49" charset="0"/>
              </a:rPr>
              <a:t>aufsicht</a:t>
            </a:r>
            <a:r>
              <a:rPr lang="de-DE" sz="1400" b="0" dirty="0">
                <a:latin typeface="Lucida Console" pitchFamily="49" charset="0"/>
              </a:rPr>
              <a:t>);</a:t>
            </a:r>
            <a:br>
              <a:rPr lang="de-DE" sz="1400" b="0" dirty="0">
                <a:latin typeface="Lucida Console" pitchFamily="49" charset="0"/>
              </a:rPr>
            </a:br>
            <a:r>
              <a:rPr lang="de-DE" sz="1400" b="0" dirty="0">
                <a:latin typeface="Lucida Console" pitchFamily="49" charset="0"/>
              </a:rPr>
              <a:t>List </a:t>
            </a:r>
            <a:r>
              <a:rPr lang="de-DE" sz="1400" dirty="0" err="1">
                <a:latin typeface="Lucida Console" pitchFamily="49" charset="0"/>
              </a:rPr>
              <a:t>getFreieSlots</a:t>
            </a:r>
            <a:r>
              <a:rPr lang="de-DE" sz="1400" b="0" dirty="0">
                <a:latin typeface="Lucida Console" pitchFamily="49" charset="0"/>
              </a:rPr>
              <a:t>(Gruppe </a:t>
            </a:r>
            <a:r>
              <a:rPr lang="de-DE" sz="1400" b="0" dirty="0" err="1">
                <a:latin typeface="Lucida Console" pitchFamily="49" charset="0"/>
              </a:rPr>
              <a:t>gruppe</a:t>
            </a:r>
            <a:r>
              <a:rPr lang="de-DE" sz="1400" b="0" dirty="0">
                <a:latin typeface="Lucida Console" pitchFamily="49" charset="0"/>
              </a:rPr>
              <a:t>);</a:t>
            </a:r>
            <a:br>
              <a:rPr lang="de-DE" sz="1400" b="0" dirty="0">
                <a:latin typeface="Lucida Console" pitchFamily="49" charset="0"/>
              </a:rPr>
            </a:br>
            <a:r>
              <a:rPr lang="de-DE" sz="1400" b="0" dirty="0">
                <a:latin typeface="Lucida Console" pitchFamily="49" charset="0"/>
              </a:rPr>
              <a:t>List </a:t>
            </a:r>
            <a:r>
              <a:rPr lang="de-DE" sz="1400" dirty="0" err="1">
                <a:latin typeface="Lucida Console" pitchFamily="49" charset="0"/>
              </a:rPr>
              <a:t>getFreieSlots</a:t>
            </a:r>
            <a:r>
              <a:rPr lang="de-DE" sz="1400" b="0" dirty="0">
                <a:latin typeface="Lucida Console" pitchFamily="49" charset="0"/>
              </a:rPr>
              <a:t>(Wettkampfort </a:t>
            </a:r>
            <a:r>
              <a:rPr lang="de-DE" sz="1400" b="0" dirty="0" err="1">
                <a:latin typeface="Lucida Console" pitchFamily="49" charset="0"/>
              </a:rPr>
              <a:t>wettkampfort</a:t>
            </a:r>
            <a:r>
              <a:rPr lang="de-DE" sz="1400" b="0" dirty="0">
                <a:latin typeface="Lucida Console" pitchFamily="49" charset="0"/>
              </a:rPr>
              <a:t>);</a:t>
            </a:r>
            <a:br>
              <a:rPr lang="de-DE" sz="1400" b="0" dirty="0">
                <a:latin typeface="Lucida Console" pitchFamily="49" charset="0"/>
              </a:rPr>
            </a:br>
            <a:r>
              <a:rPr lang="de-DE" sz="1400" b="0" dirty="0" err="1">
                <a:latin typeface="Lucida Console" pitchFamily="49" charset="0"/>
              </a:rPr>
              <a:t>boolean</a:t>
            </a:r>
            <a:r>
              <a:rPr lang="de-DE" sz="1400" b="0" dirty="0">
                <a:latin typeface="Lucida Console" pitchFamily="49" charset="0"/>
              </a:rPr>
              <a:t> </a:t>
            </a:r>
            <a:r>
              <a:rPr lang="de-DE" sz="1400" dirty="0" err="1">
                <a:latin typeface="Lucida Console" pitchFamily="49" charset="0"/>
              </a:rPr>
              <a:t>belegeSlot</a:t>
            </a:r>
            <a:r>
              <a:rPr lang="de-DE" sz="1400" b="0" dirty="0">
                <a:latin typeface="Lucida Console" pitchFamily="49" charset="0"/>
              </a:rPr>
              <a:t>(Aufsicht </a:t>
            </a:r>
            <a:r>
              <a:rPr lang="de-DE" sz="1400" b="0" dirty="0" err="1">
                <a:latin typeface="Lucida Console" pitchFamily="49" charset="0"/>
              </a:rPr>
              <a:t>aufsicht</a:t>
            </a:r>
            <a:r>
              <a:rPr lang="de-DE" sz="1400" b="0" dirty="0">
                <a:latin typeface="Lucida Console" pitchFamily="49" charset="0"/>
              </a:rPr>
              <a:t>, Wettkampfort </a:t>
            </a:r>
            <a:r>
              <a:rPr lang="de-DE" sz="1400" b="0" dirty="0" err="1">
                <a:latin typeface="Lucida Console" pitchFamily="49" charset="0"/>
              </a:rPr>
              <a:t>wettkampfort</a:t>
            </a:r>
            <a:r>
              <a:rPr lang="de-DE" sz="1400" b="0" dirty="0">
                <a:latin typeface="Lucida Console" pitchFamily="49" charset="0"/>
              </a:rPr>
              <a:t>,</a:t>
            </a:r>
            <a:br>
              <a:rPr lang="de-DE" sz="1400" b="0" dirty="0">
                <a:latin typeface="Lucida Console" pitchFamily="49" charset="0"/>
              </a:rPr>
            </a:br>
            <a:r>
              <a:rPr lang="de-DE" sz="1400" b="0" dirty="0">
                <a:latin typeface="Lucida Console" pitchFamily="49" charset="0"/>
              </a:rPr>
              <a:t>                   Gruppe </a:t>
            </a:r>
            <a:r>
              <a:rPr lang="de-DE" sz="1400" b="0" dirty="0" err="1">
                <a:latin typeface="Lucida Console" pitchFamily="49" charset="0"/>
              </a:rPr>
              <a:t>gruppe</a:t>
            </a:r>
            <a:r>
              <a:rPr lang="de-DE" sz="1400" b="0" dirty="0">
                <a:latin typeface="Lucida Console" pitchFamily="49" charset="0"/>
              </a:rPr>
              <a:t>); </a:t>
            </a:r>
          </a:p>
          <a:p>
            <a:pPr>
              <a:buClrTx/>
              <a:buFontTx/>
              <a:buNone/>
            </a:pPr>
            <a:r>
              <a:rPr lang="de-DE" sz="1400" b="0" dirty="0">
                <a:latin typeface="Lucida Console" pitchFamily="49" charset="0"/>
              </a:rPr>
              <a:t>}</a:t>
            </a:r>
          </a:p>
        </p:txBody>
      </p:sp>
      <p:sp>
        <p:nvSpPr>
          <p:cNvPr id="1146884" name="Rectangle 4"/>
          <p:cNvSpPr>
            <a:spLocks noGrp="1" noChangeArrowheads="1"/>
          </p:cNvSpPr>
          <p:nvPr>
            <p:ph type="title"/>
          </p:nvPr>
        </p:nvSpPr>
        <p:spPr>
          <a:xfrm>
            <a:off x="739775" y="265113"/>
            <a:ext cx="7707313" cy="769441"/>
          </a:xfrm>
          <a:noFill/>
          <a:ln/>
          <a:effectLst/>
        </p:spPr>
        <p:txBody>
          <a:bodyPr anchor="ctr"/>
          <a:lstStyle/>
          <a:p>
            <a:r>
              <a:rPr lang="de-DE" b="1" dirty="0" smtClean="0">
                <a:solidFill>
                  <a:srgbClr val="FF9900"/>
                </a:solidFill>
              </a:rPr>
              <a:t>Schritt 4</a:t>
            </a:r>
            <a:r>
              <a:rPr lang="de-DE" b="1" dirty="0" smtClean="0"/>
              <a:t>: </a:t>
            </a:r>
            <a:r>
              <a:rPr lang="de-DE" b="1" dirty="0"/>
              <a:t>Komponente BJS-Planung </a:t>
            </a:r>
            <a:r>
              <a:rPr lang="de-DE" b="1" dirty="0" smtClean="0"/>
              <a:t>– Anwendungsfälle (</a:t>
            </a:r>
            <a:r>
              <a:rPr lang="de-DE" b="1" dirty="0" err="1" smtClean="0"/>
              <a:t>Use</a:t>
            </a:r>
            <a:r>
              <a:rPr lang="de-DE" b="1" dirty="0" smtClean="0"/>
              <a:t> </a:t>
            </a:r>
            <a:r>
              <a:rPr lang="de-DE" b="1" dirty="0" err="1" smtClean="0"/>
              <a:t>Cases</a:t>
            </a:r>
            <a:r>
              <a:rPr lang="de-DE" b="1" dirty="0" smtClean="0"/>
              <a:t>)</a:t>
            </a:r>
            <a:endParaRPr lang="de-DE" b="1" dirty="0"/>
          </a:p>
        </p:txBody>
      </p:sp>
      <p:sp>
        <p:nvSpPr>
          <p:cNvPr id="5" name="WordArt 8"/>
          <p:cNvSpPr>
            <a:spLocks noChangeArrowheads="1" noChangeShapeType="1" noTextEdit="1"/>
          </p:cNvSpPr>
          <p:nvPr/>
        </p:nvSpPr>
        <p:spPr bwMode="auto">
          <a:xfrm>
            <a:off x="8542206" y="404813"/>
            <a:ext cx="858176" cy="6477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9991"/>
              </a:avLst>
            </a:prstTxWarp>
          </a:bodyPr>
          <a:lstStyle/>
          <a:p>
            <a:pPr algn="ctr"/>
            <a:r>
              <a:rPr lang="de-DE" sz="3600" kern="10" dirty="0">
                <a:ln w="12700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Arial Black"/>
              </a:rPr>
              <a:t>BJS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85750" y="6292850"/>
            <a:ext cx="9386888" cy="215444"/>
          </a:xfrm>
        </p:spPr>
        <p:txBody>
          <a:bodyPr/>
          <a:lstStyle/>
          <a:p>
            <a:r>
              <a:rPr lang="de-DE" dirty="0" smtClean="0"/>
              <a:t>     FH Rosenheim                   Programmieren 3                                   Wintersemester 2015                                   © 2015  • Stand 01.10.14 •       Kapitel 5         </a:t>
            </a:r>
            <a:endParaRPr lang="en-GB" sz="1000" dirty="0"/>
          </a:p>
        </p:txBody>
      </p:sp>
      <p:sp>
        <p:nvSpPr>
          <p:cNvPr id="102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rgbClr val="FF9900"/>
                </a:solidFill>
              </a:rPr>
              <a:t>Schritt 5</a:t>
            </a:r>
            <a:r>
              <a:rPr lang="de-DE" b="1" dirty="0" smtClean="0"/>
              <a:t>: Paketstruktur </a:t>
            </a:r>
            <a:r>
              <a:rPr lang="de-DE" b="1" dirty="0"/>
              <a:t>Anwendungskern</a:t>
            </a:r>
          </a:p>
        </p:txBody>
      </p:sp>
      <p:sp>
        <p:nvSpPr>
          <p:cNvPr id="1024036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285750" y="1123950"/>
            <a:ext cx="9421813" cy="542925"/>
          </a:xfrm>
        </p:spPr>
        <p:txBody>
          <a:bodyPr/>
          <a:lstStyle/>
          <a:p>
            <a:r>
              <a:rPr lang="de-DE">
                <a:solidFill>
                  <a:schemeClr val="tx1"/>
                </a:solidFill>
              </a:rPr>
              <a:t>Beispiel: Bundes Jugend Spiele (BJS)</a:t>
            </a: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134938" y="1951038"/>
            <a:ext cx="9631362" cy="4176712"/>
            <a:chOff x="45" y="1229"/>
            <a:chExt cx="6067" cy="2631"/>
          </a:xfrm>
        </p:grpSpPr>
        <p:sp>
          <p:nvSpPr>
            <p:cNvPr id="1024003" name="Rectangle 3"/>
            <p:cNvSpPr>
              <a:spLocks noChangeArrowheads="1"/>
            </p:cNvSpPr>
            <p:nvPr/>
          </p:nvSpPr>
          <p:spPr bwMode="auto">
            <a:xfrm>
              <a:off x="45" y="2280"/>
              <a:ext cx="1214" cy="509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buClrTx/>
                <a:buFontTx/>
                <a:buNone/>
              </a:pPr>
              <a:endParaRPr lang="de-DE" b="0">
                <a:latin typeface="Arial" pitchFamily="34" charset="0"/>
              </a:endParaRPr>
            </a:p>
          </p:txBody>
        </p:sp>
        <p:sp>
          <p:nvSpPr>
            <p:cNvPr id="1024004" name="Rectangle 4"/>
            <p:cNvSpPr>
              <a:spLocks noChangeArrowheads="1"/>
            </p:cNvSpPr>
            <p:nvPr/>
          </p:nvSpPr>
          <p:spPr bwMode="auto">
            <a:xfrm>
              <a:off x="45" y="2104"/>
              <a:ext cx="1214" cy="18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buClrTx/>
                <a:buFontTx/>
                <a:buNone/>
              </a:pPr>
              <a:r>
                <a:rPr lang="de-DE" b="0">
                  <a:latin typeface="Arial" pitchFamily="34" charset="0"/>
                </a:rPr>
                <a:t>interfaces</a:t>
              </a:r>
            </a:p>
          </p:txBody>
        </p:sp>
        <p:sp>
          <p:nvSpPr>
            <p:cNvPr id="1024005" name="Line 5"/>
            <p:cNvSpPr>
              <a:spLocks noChangeShapeType="1"/>
            </p:cNvSpPr>
            <p:nvPr/>
          </p:nvSpPr>
          <p:spPr bwMode="auto">
            <a:xfrm>
              <a:off x="461" y="2288"/>
              <a:ext cx="0" cy="5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024006" name="Line 6"/>
            <p:cNvSpPr>
              <a:spLocks noChangeShapeType="1"/>
            </p:cNvSpPr>
            <p:nvPr/>
          </p:nvSpPr>
          <p:spPr bwMode="auto">
            <a:xfrm>
              <a:off x="834" y="2288"/>
              <a:ext cx="0" cy="5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024007" name="Text Box 7"/>
            <p:cNvSpPr txBox="1">
              <a:spLocks noChangeArrowheads="1"/>
            </p:cNvSpPr>
            <p:nvPr/>
          </p:nvSpPr>
          <p:spPr bwMode="auto">
            <a:xfrm>
              <a:off x="52" y="2390"/>
              <a:ext cx="100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de-DE" b="0">
                  <a:latin typeface="Arial" pitchFamily="34" charset="0"/>
                </a:rPr>
                <a:t>et         uc      dt</a:t>
              </a:r>
            </a:p>
          </p:txBody>
        </p:sp>
        <p:sp>
          <p:nvSpPr>
            <p:cNvPr id="1024008" name="Rectangle 8"/>
            <p:cNvSpPr>
              <a:spLocks noChangeArrowheads="1"/>
            </p:cNvSpPr>
            <p:nvPr/>
          </p:nvSpPr>
          <p:spPr bwMode="auto">
            <a:xfrm>
              <a:off x="4708" y="2280"/>
              <a:ext cx="1213" cy="509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buClrTx/>
                <a:buFontTx/>
                <a:buNone/>
              </a:pPr>
              <a:endParaRPr lang="de-DE" b="0">
                <a:latin typeface="Arial" pitchFamily="34" charset="0"/>
              </a:endParaRPr>
            </a:p>
          </p:txBody>
        </p:sp>
        <p:sp>
          <p:nvSpPr>
            <p:cNvPr id="1024009" name="Line 9"/>
            <p:cNvSpPr>
              <a:spLocks noChangeShapeType="1"/>
            </p:cNvSpPr>
            <p:nvPr/>
          </p:nvSpPr>
          <p:spPr bwMode="auto">
            <a:xfrm>
              <a:off x="5124" y="2288"/>
              <a:ext cx="0" cy="5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024010" name="Line 10"/>
            <p:cNvSpPr>
              <a:spLocks noChangeShapeType="1"/>
            </p:cNvSpPr>
            <p:nvPr/>
          </p:nvSpPr>
          <p:spPr bwMode="auto">
            <a:xfrm>
              <a:off x="5497" y="2288"/>
              <a:ext cx="0" cy="5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024011" name="Text Box 11"/>
            <p:cNvSpPr txBox="1">
              <a:spLocks noChangeArrowheads="1"/>
            </p:cNvSpPr>
            <p:nvPr/>
          </p:nvSpPr>
          <p:spPr bwMode="auto">
            <a:xfrm>
              <a:off x="4715" y="2390"/>
              <a:ext cx="100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de-DE" b="0">
                  <a:latin typeface="Arial" pitchFamily="34" charset="0"/>
                </a:rPr>
                <a:t>et         uc      dt</a:t>
              </a:r>
            </a:p>
          </p:txBody>
        </p:sp>
        <p:sp>
          <p:nvSpPr>
            <p:cNvPr id="1024012" name="Text Box 12"/>
            <p:cNvSpPr txBox="1">
              <a:spLocks noChangeArrowheads="1"/>
            </p:cNvSpPr>
            <p:nvPr/>
          </p:nvSpPr>
          <p:spPr bwMode="auto">
            <a:xfrm>
              <a:off x="50" y="2816"/>
              <a:ext cx="82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de-DE" b="0">
                  <a:latin typeface="Arial" pitchFamily="34" charset="0"/>
                </a:rPr>
                <a:t>stammdaten</a:t>
              </a:r>
            </a:p>
          </p:txBody>
        </p:sp>
        <p:sp>
          <p:nvSpPr>
            <p:cNvPr id="1024013" name="Rectangle 13"/>
            <p:cNvSpPr>
              <a:spLocks noChangeArrowheads="1"/>
            </p:cNvSpPr>
            <p:nvPr/>
          </p:nvSpPr>
          <p:spPr bwMode="auto">
            <a:xfrm>
              <a:off x="2853" y="2280"/>
              <a:ext cx="1214" cy="509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buClrTx/>
                <a:buFontTx/>
                <a:buNone/>
              </a:pPr>
              <a:endParaRPr lang="de-DE" b="0">
                <a:latin typeface="Arial" pitchFamily="34" charset="0"/>
              </a:endParaRPr>
            </a:p>
          </p:txBody>
        </p:sp>
        <p:sp>
          <p:nvSpPr>
            <p:cNvPr id="1024014" name="Line 14"/>
            <p:cNvSpPr>
              <a:spLocks noChangeShapeType="1"/>
            </p:cNvSpPr>
            <p:nvPr/>
          </p:nvSpPr>
          <p:spPr bwMode="auto">
            <a:xfrm>
              <a:off x="3269" y="2288"/>
              <a:ext cx="0" cy="5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024015" name="Line 15"/>
            <p:cNvSpPr>
              <a:spLocks noChangeShapeType="1"/>
            </p:cNvSpPr>
            <p:nvPr/>
          </p:nvSpPr>
          <p:spPr bwMode="auto">
            <a:xfrm>
              <a:off x="3642" y="2288"/>
              <a:ext cx="0" cy="5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024016" name="Text Box 16"/>
            <p:cNvSpPr txBox="1">
              <a:spLocks noChangeArrowheads="1"/>
            </p:cNvSpPr>
            <p:nvPr/>
          </p:nvSpPr>
          <p:spPr bwMode="auto">
            <a:xfrm>
              <a:off x="2860" y="2390"/>
              <a:ext cx="100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de-DE" b="0">
                  <a:latin typeface="Arial" pitchFamily="34" charset="0"/>
                </a:rPr>
                <a:t>et         uc      dt</a:t>
              </a:r>
            </a:p>
          </p:txBody>
        </p:sp>
        <p:sp>
          <p:nvSpPr>
            <p:cNvPr id="1024017" name="Text Box 17"/>
            <p:cNvSpPr txBox="1">
              <a:spLocks noChangeArrowheads="1"/>
            </p:cNvSpPr>
            <p:nvPr/>
          </p:nvSpPr>
          <p:spPr bwMode="auto">
            <a:xfrm>
              <a:off x="2808" y="2774"/>
              <a:ext cx="57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de-DE" b="0">
                  <a:latin typeface="Arial" pitchFamily="34" charset="0"/>
                </a:rPr>
                <a:t>planung</a:t>
              </a:r>
            </a:p>
          </p:txBody>
        </p:sp>
        <p:sp>
          <p:nvSpPr>
            <p:cNvPr id="1024018" name="Rectangle 18"/>
            <p:cNvSpPr>
              <a:spLocks noChangeArrowheads="1"/>
            </p:cNvSpPr>
            <p:nvPr/>
          </p:nvSpPr>
          <p:spPr bwMode="auto">
            <a:xfrm>
              <a:off x="1449" y="2280"/>
              <a:ext cx="1214" cy="509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buClrTx/>
                <a:buFontTx/>
                <a:buNone/>
              </a:pPr>
              <a:endParaRPr lang="de-DE" b="0">
                <a:latin typeface="Arial" pitchFamily="34" charset="0"/>
              </a:endParaRPr>
            </a:p>
          </p:txBody>
        </p:sp>
        <p:sp>
          <p:nvSpPr>
            <p:cNvPr id="1024019" name="Line 19"/>
            <p:cNvSpPr>
              <a:spLocks noChangeShapeType="1"/>
            </p:cNvSpPr>
            <p:nvPr/>
          </p:nvSpPr>
          <p:spPr bwMode="auto">
            <a:xfrm>
              <a:off x="1865" y="2288"/>
              <a:ext cx="0" cy="5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024020" name="Line 20"/>
            <p:cNvSpPr>
              <a:spLocks noChangeShapeType="1"/>
            </p:cNvSpPr>
            <p:nvPr/>
          </p:nvSpPr>
          <p:spPr bwMode="auto">
            <a:xfrm>
              <a:off x="2238" y="2288"/>
              <a:ext cx="0" cy="5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024021" name="Text Box 21"/>
            <p:cNvSpPr txBox="1">
              <a:spLocks noChangeArrowheads="1"/>
            </p:cNvSpPr>
            <p:nvPr/>
          </p:nvSpPr>
          <p:spPr bwMode="auto">
            <a:xfrm>
              <a:off x="1456" y="2390"/>
              <a:ext cx="100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de-DE" b="0">
                  <a:latin typeface="Arial" pitchFamily="34" charset="0"/>
                </a:rPr>
                <a:t>et         uc      dt</a:t>
              </a:r>
            </a:p>
          </p:txBody>
        </p:sp>
        <p:sp>
          <p:nvSpPr>
            <p:cNvPr id="1024022" name="Text Box 22"/>
            <p:cNvSpPr txBox="1">
              <a:spLocks noChangeArrowheads="1"/>
            </p:cNvSpPr>
            <p:nvPr/>
          </p:nvSpPr>
          <p:spPr bwMode="auto">
            <a:xfrm>
              <a:off x="1404" y="2774"/>
              <a:ext cx="5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de-DE" b="0">
                  <a:latin typeface="Arial" pitchFamily="34" charset="0"/>
                </a:rPr>
                <a:t>leistung</a:t>
              </a:r>
            </a:p>
          </p:txBody>
        </p:sp>
        <p:sp>
          <p:nvSpPr>
            <p:cNvPr id="1024023" name="Rectangle 23"/>
            <p:cNvSpPr>
              <a:spLocks noChangeArrowheads="1"/>
            </p:cNvSpPr>
            <p:nvPr/>
          </p:nvSpPr>
          <p:spPr bwMode="auto">
            <a:xfrm>
              <a:off x="1900" y="1360"/>
              <a:ext cx="2019" cy="26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buClrTx/>
                <a:buFontTx/>
                <a:buNone/>
              </a:pPr>
              <a:r>
                <a:rPr lang="de-DE" b="0">
                  <a:latin typeface="Arial" pitchFamily="34" charset="0"/>
                </a:rPr>
                <a:t>BjsAppl</a:t>
              </a:r>
            </a:p>
          </p:txBody>
        </p:sp>
        <p:sp>
          <p:nvSpPr>
            <p:cNvPr id="1024024" name="Rectangle 24"/>
            <p:cNvSpPr>
              <a:spLocks noChangeArrowheads="1"/>
            </p:cNvSpPr>
            <p:nvPr/>
          </p:nvSpPr>
          <p:spPr bwMode="auto">
            <a:xfrm>
              <a:off x="1449" y="2096"/>
              <a:ext cx="1214" cy="18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buClrTx/>
                <a:buFontTx/>
                <a:buNone/>
              </a:pPr>
              <a:r>
                <a:rPr lang="de-DE" b="0">
                  <a:latin typeface="Arial" pitchFamily="34" charset="0"/>
                </a:rPr>
                <a:t>interfaces</a:t>
              </a:r>
            </a:p>
          </p:txBody>
        </p:sp>
        <p:sp>
          <p:nvSpPr>
            <p:cNvPr id="1024025" name="Rectangle 25"/>
            <p:cNvSpPr>
              <a:spLocks noChangeArrowheads="1"/>
            </p:cNvSpPr>
            <p:nvPr/>
          </p:nvSpPr>
          <p:spPr bwMode="auto">
            <a:xfrm>
              <a:off x="2853" y="2096"/>
              <a:ext cx="1214" cy="18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buClrTx/>
                <a:buFontTx/>
                <a:buNone/>
              </a:pPr>
              <a:r>
                <a:rPr lang="de-DE" b="0">
                  <a:latin typeface="Arial" pitchFamily="34" charset="0"/>
                </a:rPr>
                <a:t>interfaces</a:t>
              </a:r>
            </a:p>
          </p:txBody>
        </p:sp>
        <p:sp>
          <p:nvSpPr>
            <p:cNvPr id="1024026" name="Rectangle 26"/>
            <p:cNvSpPr>
              <a:spLocks noChangeArrowheads="1"/>
            </p:cNvSpPr>
            <p:nvPr/>
          </p:nvSpPr>
          <p:spPr bwMode="auto">
            <a:xfrm>
              <a:off x="4708" y="2096"/>
              <a:ext cx="1213" cy="18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buClrTx/>
                <a:buFontTx/>
                <a:buNone/>
              </a:pPr>
              <a:r>
                <a:rPr lang="de-DE" b="0">
                  <a:latin typeface="Arial" pitchFamily="34" charset="0"/>
                </a:rPr>
                <a:t>interfaces</a:t>
              </a:r>
            </a:p>
          </p:txBody>
        </p:sp>
        <p:sp>
          <p:nvSpPr>
            <p:cNvPr id="1024027" name="Text Box 27"/>
            <p:cNvSpPr txBox="1">
              <a:spLocks noChangeArrowheads="1"/>
            </p:cNvSpPr>
            <p:nvPr/>
          </p:nvSpPr>
          <p:spPr bwMode="auto">
            <a:xfrm>
              <a:off x="4273" y="2382"/>
              <a:ext cx="22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de-DE" b="0">
                  <a:latin typeface="Arial" pitchFamily="34" charset="0"/>
                </a:rPr>
                <a:t>...</a:t>
              </a:r>
            </a:p>
          </p:txBody>
        </p:sp>
        <p:sp>
          <p:nvSpPr>
            <p:cNvPr id="1024029" name="AutoShape 29"/>
            <p:cNvSpPr>
              <a:spLocks noChangeArrowheads="1"/>
            </p:cNvSpPr>
            <p:nvPr/>
          </p:nvSpPr>
          <p:spPr bwMode="auto">
            <a:xfrm>
              <a:off x="3489" y="2953"/>
              <a:ext cx="1279" cy="408"/>
            </a:xfrm>
            <a:prstGeom prst="wedgeRoundRectCallout">
              <a:avLst>
                <a:gd name="adj1" fmla="val 52032"/>
                <a:gd name="adj2" fmla="val -116667"/>
                <a:gd name="adj3" fmla="val 16667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buClrTx/>
                <a:buFontTx/>
                <a:buNone/>
              </a:pPr>
              <a:r>
                <a:rPr lang="de-DE" b="0">
                  <a:latin typeface="Arial" pitchFamily="34" charset="0"/>
                </a:rPr>
                <a:t>Entitätstypen</a:t>
              </a:r>
              <a:br>
                <a:rPr lang="de-DE" b="0">
                  <a:latin typeface="Arial" pitchFamily="34" charset="0"/>
                </a:rPr>
              </a:br>
              <a:r>
                <a:rPr lang="de-DE" b="0">
                  <a:latin typeface="Arial" pitchFamily="34" charset="0"/>
                </a:rPr>
                <a:t>(Datenmodell)</a:t>
              </a:r>
            </a:p>
          </p:txBody>
        </p:sp>
        <p:sp>
          <p:nvSpPr>
            <p:cNvPr id="1024030" name="AutoShape 30"/>
            <p:cNvSpPr>
              <a:spLocks noChangeArrowheads="1"/>
            </p:cNvSpPr>
            <p:nvPr/>
          </p:nvSpPr>
          <p:spPr bwMode="auto">
            <a:xfrm>
              <a:off x="3931" y="3452"/>
              <a:ext cx="1376" cy="408"/>
            </a:xfrm>
            <a:prstGeom prst="wedgeRoundRectCallout">
              <a:avLst>
                <a:gd name="adj1" fmla="val 41259"/>
                <a:gd name="adj2" fmla="val -257106"/>
                <a:gd name="adj3" fmla="val 16667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buClrTx/>
                <a:buFontTx/>
                <a:buNone/>
              </a:pPr>
              <a:r>
                <a:rPr lang="de-DE" b="0">
                  <a:latin typeface="Arial" pitchFamily="34" charset="0"/>
                </a:rPr>
                <a:t>Use Cases</a:t>
              </a:r>
              <a:br>
                <a:rPr lang="de-DE" b="0">
                  <a:latin typeface="Arial" pitchFamily="34" charset="0"/>
                </a:rPr>
              </a:br>
              <a:r>
                <a:rPr lang="de-DE" b="0">
                  <a:latin typeface="Arial" pitchFamily="34" charset="0"/>
                </a:rPr>
                <a:t>(Anwendungsfälle)</a:t>
              </a:r>
            </a:p>
          </p:txBody>
        </p:sp>
        <p:sp>
          <p:nvSpPr>
            <p:cNvPr id="1024031" name="AutoShape 31"/>
            <p:cNvSpPr>
              <a:spLocks noChangeArrowheads="1"/>
            </p:cNvSpPr>
            <p:nvPr/>
          </p:nvSpPr>
          <p:spPr bwMode="auto">
            <a:xfrm>
              <a:off x="5203" y="3134"/>
              <a:ext cx="909" cy="227"/>
            </a:xfrm>
            <a:prstGeom prst="wedgeRoundRectCallout">
              <a:avLst>
                <a:gd name="adj1" fmla="val -1157"/>
                <a:gd name="adj2" fmla="val -269384"/>
                <a:gd name="adj3" fmla="val 16667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buClrTx/>
                <a:buFontTx/>
                <a:buNone/>
              </a:pPr>
              <a:r>
                <a:rPr lang="de-DE" b="0">
                  <a:latin typeface="Arial" pitchFamily="34" charset="0"/>
                </a:rPr>
                <a:t>Datentypen</a:t>
              </a:r>
            </a:p>
          </p:txBody>
        </p:sp>
        <p:sp>
          <p:nvSpPr>
            <p:cNvPr id="1024032" name="AutoShape 32"/>
            <p:cNvSpPr>
              <a:spLocks noChangeArrowheads="1"/>
            </p:cNvSpPr>
            <p:nvPr/>
          </p:nvSpPr>
          <p:spPr bwMode="auto">
            <a:xfrm>
              <a:off x="4423" y="1229"/>
              <a:ext cx="1572" cy="408"/>
            </a:xfrm>
            <a:prstGeom prst="wedgeRoundRectCallout">
              <a:avLst>
                <a:gd name="adj1" fmla="val -18023"/>
                <a:gd name="adj2" fmla="val 181370"/>
                <a:gd name="adj3" fmla="val 16667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buClrTx/>
                <a:buFontTx/>
                <a:buNone/>
              </a:pPr>
              <a:r>
                <a:rPr lang="de-DE" b="0">
                  <a:latin typeface="Arial" pitchFamily="34" charset="0"/>
                </a:rPr>
                <a:t>Interfaces +</a:t>
              </a:r>
            </a:p>
            <a:p>
              <a:pPr algn="ctr" eaLnBrk="1" hangingPunct="1">
                <a:buClrTx/>
                <a:buFontTx/>
                <a:buNone/>
              </a:pPr>
              <a:r>
                <a:rPr lang="de-DE" b="0">
                  <a:latin typeface="Arial" pitchFamily="34" charset="0"/>
                </a:rPr>
                <a:t>Transportstrukturen</a:t>
              </a:r>
            </a:p>
          </p:txBody>
        </p:sp>
      </p:grpSp>
      <p:sp>
        <p:nvSpPr>
          <p:cNvPr id="1024038" name="AutoShape 38"/>
          <p:cNvSpPr>
            <a:spLocks noChangeArrowheads="1"/>
          </p:cNvSpPr>
          <p:nvPr/>
        </p:nvSpPr>
        <p:spPr bwMode="auto">
          <a:xfrm>
            <a:off x="658813" y="1579563"/>
            <a:ext cx="1970087" cy="512762"/>
          </a:xfrm>
          <a:prstGeom prst="wedgeRoundRectCallout">
            <a:avLst>
              <a:gd name="adj1" fmla="val 83120"/>
              <a:gd name="adj2" fmla="val 115634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buClrTx/>
              <a:buFontTx/>
              <a:buNone/>
            </a:pPr>
            <a:r>
              <a:rPr lang="de-DE" b="0">
                <a:latin typeface="Arial" pitchFamily="34" charset="0"/>
              </a:rPr>
              <a:t>Konfiguration</a:t>
            </a:r>
          </a:p>
        </p:txBody>
      </p:sp>
      <p:sp>
        <p:nvSpPr>
          <p:cNvPr id="36" name="WordArt 8"/>
          <p:cNvSpPr>
            <a:spLocks noChangeArrowheads="1" noChangeShapeType="1" noTextEdit="1"/>
          </p:cNvSpPr>
          <p:nvPr/>
        </p:nvSpPr>
        <p:spPr bwMode="auto">
          <a:xfrm>
            <a:off x="8542206" y="404813"/>
            <a:ext cx="858176" cy="6477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9991"/>
              </a:avLst>
            </a:prstTxWarp>
          </a:bodyPr>
          <a:lstStyle/>
          <a:p>
            <a:pPr algn="ctr"/>
            <a:r>
              <a:rPr lang="de-DE" sz="3600" kern="10" dirty="0">
                <a:ln w="12700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Arial Black"/>
              </a:rPr>
              <a:t>BJS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739775" y="265113"/>
            <a:ext cx="8584847" cy="430887"/>
          </a:xfrm>
        </p:spPr>
        <p:txBody>
          <a:bodyPr/>
          <a:lstStyle/>
          <a:p>
            <a:r>
              <a:rPr lang="de-DE" dirty="0" smtClean="0"/>
              <a:t>Jetzt müssen wir die vielen Kästchen </a:t>
            </a:r>
            <a:r>
              <a:rPr lang="de-DE" i="1" dirty="0" smtClean="0"/>
              <a:t>„nur“ </a:t>
            </a:r>
            <a:r>
              <a:rPr lang="de-DE" dirty="0" smtClean="0"/>
              <a:t>noch implementieren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85750" y="6292850"/>
            <a:ext cx="9386888" cy="215444"/>
          </a:xfrm>
        </p:spPr>
        <p:txBody>
          <a:bodyPr/>
          <a:lstStyle/>
          <a:p>
            <a:r>
              <a:rPr lang="de-DE" dirty="0" smtClean="0"/>
              <a:t>     FH Rosenheim                   Programmieren 3                                   Wintersemester 2015                                   © 2015  • Stand 01.10.14 •       Kapitel 5         </a:t>
            </a:r>
            <a:endParaRPr lang="en-GB" sz="1000" dirty="0"/>
          </a:p>
        </p:txBody>
      </p:sp>
      <p:pic>
        <p:nvPicPr>
          <p:cNvPr id="6" name="Picture 5" descr="Wunderp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151" y="1029610"/>
            <a:ext cx="4234964" cy="5199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85750" y="6292850"/>
            <a:ext cx="9386888" cy="215444"/>
          </a:xfrm>
        </p:spPr>
        <p:txBody>
          <a:bodyPr/>
          <a:lstStyle/>
          <a:p>
            <a:r>
              <a:rPr lang="de-DE" dirty="0" smtClean="0"/>
              <a:t>     FH Rosenheim                   Programmieren 3                                   Wintersemester 2015                                   © 2015  • Stand 01.10.14 •       Kapitel 5         </a:t>
            </a:r>
            <a:endParaRPr lang="en-GB" sz="1000" dirty="0"/>
          </a:p>
        </p:txBody>
      </p:sp>
      <p:sp>
        <p:nvSpPr>
          <p:cNvPr id="114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b="1"/>
              <a:t>Implementierung des Anwendungskerns</a:t>
            </a:r>
          </a:p>
        </p:txBody>
      </p:sp>
      <p:sp>
        <p:nvSpPr>
          <p:cNvPr id="1142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1341438"/>
            <a:ext cx="8915400" cy="5111750"/>
          </a:xfrm>
        </p:spPr>
        <p:txBody>
          <a:bodyPr/>
          <a:lstStyle/>
          <a:p>
            <a:pPr marL="342900" indent="-342900" defTabSz="914400">
              <a:tabLst>
                <a:tab pos="2511425" algn="l"/>
              </a:tabLst>
            </a:pPr>
            <a:r>
              <a:rPr lang="de-DE" dirty="0"/>
              <a:t>Für jeden Datentyp: eine Datentypklasse</a:t>
            </a:r>
          </a:p>
          <a:p>
            <a:pPr marL="342900" indent="-342900" defTabSz="914400">
              <a:tabLst>
                <a:tab pos="2511425" algn="l"/>
              </a:tabLst>
            </a:pPr>
            <a:r>
              <a:rPr lang="de-DE" dirty="0"/>
              <a:t>Für jeden Entitätstyp: eine Entitätsklasse</a:t>
            </a:r>
          </a:p>
          <a:p>
            <a:pPr marL="742950" lvl="1" defTabSz="914400">
              <a:tabLst>
                <a:tab pos="2511425" algn="l"/>
              </a:tabLst>
            </a:pPr>
            <a:r>
              <a:rPr lang="de-DE" dirty="0" err="1"/>
              <a:t>get</a:t>
            </a:r>
            <a:r>
              <a:rPr lang="de-DE" dirty="0"/>
              <a:t>- und </a:t>
            </a:r>
            <a:r>
              <a:rPr lang="de-DE" dirty="0" err="1"/>
              <a:t>set</a:t>
            </a:r>
            <a:r>
              <a:rPr lang="de-DE" dirty="0"/>
              <a:t>-Methoden nur dort, wo es Sinn macht: "einzahlen", "abheben" statt "</a:t>
            </a:r>
            <a:r>
              <a:rPr lang="de-DE" dirty="0" err="1"/>
              <a:t>setSaldo</a:t>
            </a:r>
            <a:r>
              <a:rPr lang="de-DE" dirty="0"/>
              <a:t>".</a:t>
            </a:r>
          </a:p>
          <a:p>
            <a:pPr marL="742950" lvl="1" defTabSz="914400">
              <a:tabLst>
                <a:tab pos="2511425" algn="l"/>
              </a:tabLst>
            </a:pPr>
            <a:r>
              <a:rPr lang="de-DE" dirty="0" err="1"/>
              <a:t>Konstruktoren</a:t>
            </a:r>
            <a:r>
              <a:rPr lang="de-DE" dirty="0"/>
              <a:t>: </a:t>
            </a:r>
            <a:r>
              <a:rPr lang="de-DE" dirty="0" err="1"/>
              <a:t>Standardkonstruktor</a:t>
            </a:r>
            <a:r>
              <a:rPr lang="de-DE" dirty="0"/>
              <a:t> fast immer unsinnig (was soll ein leeres Konto?). </a:t>
            </a:r>
            <a:br>
              <a:rPr lang="de-DE" dirty="0"/>
            </a:br>
            <a:r>
              <a:rPr lang="de-DE" dirty="0"/>
              <a:t>Oft: ein </a:t>
            </a:r>
            <a:r>
              <a:rPr lang="de-DE" dirty="0" err="1"/>
              <a:t>Hauptkonstruktor</a:t>
            </a:r>
            <a:r>
              <a:rPr lang="de-DE" dirty="0"/>
              <a:t> mit einer langen Parameterleiste.</a:t>
            </a:r>
          </a:p>
          <a:p>
            <a:pPr marL="742950" lvl="1" defTabSz="914400">
              <a:tabLst>
                <a:tab pos="2511425" algn="l"/>
              </a:tabLst>
            </a:pPr>
            <a:r>
              <a:rPr lang="de-DE" dirty="0"/>
              <a:t>Nummernvergabe im </a:t>
            </a:r>
            <a:r>
              <a:rPr lang="de-DE" dirty="0" err="1"/>
              <a:t>Konstruktor</a:t>
            </a:r>
            <a:r>
              <a:rPr lang="de-DE" dirty="0"/>
              <a:t> mit Hilfe eines Nummernservers / ID-Generators</a:t>
            </a:r>
          </a:p>
          <a:p>
            <a:pPr marL="742950" lvl="1" defTabSz="914400">
              <a:tabLst>
                <a:tab pos="2511425" algn="l"/>
              </a:tabLst>
            </a:pPr>
            <a:r>
              <a:rPr lang="de-DE" dirty="0"/>
              <a:t>Verwaltung vieler Attribute: Konsistenz von </a:t>
            </a:r>
            <a:r>
              <a:rPr lang="de-DE" dirty="0" err="1"/>
              <a:t>Konstruktor</a:t>
            </a:r>
            <a:r>
              <a:rPr lang="de-DE" dirty="0"/>
              <a:t>(en), </a:t>
            </a:r>
            <a:r>
              <a:rPr lang="de-DE" dirty="0" err="1"/>
              <a:t>clone</a:t>
            </a:r>
            <a:r>
              <a:rPr lang="de-DE" dirty="0"/>
              <a:t>, </a:t>
            </a:r>
            <a:r>
              <a:rPr lang="de-DE" dirty="0" err="1"/>
              <a:t>equals</a:t>
            </a:r>
            <a:r>
              <a:rPr lang="de-DE" dirty="0"/>
              <a:t>, </a:t>
            </a:r>
            <a:r>
              <a:rPr lang="de-DE" dirty="0" err="1"/>
              <a:t>hashCode</a:t>
            </a:r>
            <a:r>
              <a:rPr lang="de-DE" dirty="0"/>
              <a:t> und Attributdefinitionen!!</a:t>
            </a:r>
          </a:p>
          <a:p>
            <a:pPr marL="342900" indent="-342900" defTabSz="914400">
              <a:tabLst>
                <a:tab pos="2511425" algn="l"/>
              </a:tabLst>
            </a:pPr>
            <a:r>
              <a:rPr lang="de-DE" dirty="0"/>
              <a:t>Für jede Komponente </a:t>
            </a:r>
            <a:r>
              <a:rPr lang="de-DE" dirty="0" smtClean="0"/>
              <a:t>mindestens eine </a:t>
            </a:r>
            <a:r>
              <a:rPr lang="de-DE" dirty="0"/>
              <a:t>Klasse mit Anwendungsfällen</a:t>
            </a:r>
          </a:p>
        </p:txBody>
      </p:sp>
      <p:grpSp>
        <p:nvGrpSpPr>
          <p:cNvPr id="1142788" name="Group 4"/>
          <p:cNvGrpSpPr>
            <a:grpSpLocks/>
          </p:cNvGrpSpPr>
          <p:nvPr/>
        </p:nvGrpSpPr>
        <p:grpSpPr bwMode="auto">
          <a:xfrm>
            <a:off x="6973888" y="377825"/>
            <a:ext cx="1927225" cy="1087438"/>
            <a:chOff x="445" y="1991"/>
            <a:chExt cx="1120" cy="685"/>
          </a:xfrm>
        </p:grpSpPr>
        <p:sp>
          <p:nvSpPr>
            <p:cNvPr id="1142789" name="Rectangle 5"/>
            <p:cNvSpPr>
              <a:spLocks noChangeArrowheads="1"/>
            </p:cNvSpPr>
            <p:nvPr/>
          </p:nvSpPr>
          <p:spPr bwMode="auto">
            <a:xfrm>
              <a:off x="445" y="2167"/>
              <a:ext cx="1120" cy="509"/>
            </a:xfrm>
            <a:prstGeom prst="rect">
              <a:avLst/>
            </a:prstGeom>
            <a:solidFill>
              <a:srgbClr val="DDDDDD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buClrTx/>
                <a:buFontTx/>
                <a:buNone/>
              </a:pPr>
              <a:endParaRPr lang="de-DE" b="0">
                <a:latin typeface="Arial" pitchFamily="34" charset="0"/>
              </a:endParaRPr>
            </a:p>
          </p:txBody>
        </p:sp>
        <p:sp>
          <p:nvSpPr>
            <p:cNvPr id="1142790" name="Rectangle 6"/>
            <p:cNvSpPr>
              <a:spLocks noChangeArrowheads="1"/>
            </p:cNvSpPr>
            <p:nvPr/>
          </p:nvSpPr>
          <p:spPr bwMode="auto">
            <a:xfrm>
              <a:off x="445" y="1991"/>
              <a:ext cx="1120" cy="184"/>
            </a:xfrm>
            <a:prstGeom prst="rect">
              <a:avLst/>
            </a:prstGeom>
            <a:solidFill>
              <a:srgbClr val="DDDDDD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buClrTx/>
                <a:buFontTx/>
                <a:buNone/>
              </a:pPr>
              <a:r>
                <a:rPr lang="de-DE" b="0">
                  <a:latin typeface="Arial" pitchFamily="34" charset="0"/>
                </a:rPr>
                <a:t>interfaces</a:t>
              </a:r>
            </a:p>
          </p:txBody>
        </p:sp>
        <p:sp>
          <p:nvSpPr>
            <p:cNvPr id="1142791" name="Line 7"/>
            <p:cNvSpPr>
              <a:spLocks noChangeShapeType="1"/>
            </p:cNvSpPr>
            <p:nvPr/>
          </p:nvSpPr>
          <p:spPr bwMode="auto">
            <a:xfrm>
              <a:off x="829" y="2175"/>
              <a:ext cx="0" cy="5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142792" name="Line 8"/>
            <p:cNvSpPr>
              <a:spLocks noChangeShapeType="1"/>
            </p:cNvSpPr>
            <p:nvPr/>
          </p:nvSpPr>
          <p:spPr bwMode="auto">
            <a:xfrm>
              <a:off x="1173" y="2175"/>
              <a:ext cx="0" cy="5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142793" name="Text Box 9"/>
            <p:cNvSpPr txBox="1">
              <a:spLocks noChangeArrowheads="1"/>
            </p:cNvSpPr>
            <p:nvPr/>
          </p:nvSpPr>
          <p:spPr bwMode="auto">
            <a:xfrm>
              <a:off x="451" y="2277"/>
              <a:ext cx="9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de-DE" b="0">
                  <a:latin typeface="Arial" pitchFamily="34" charset="0"/>
                </a:rPr>
                <a:t>et         uc      dt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85750" y="6292850"/>
            <a:ext cx="9386888" cy="215444"/>
          </a:xfrm>
        </p:spPr>
        <p:txBody>
          <a:bodyPr/>
          <a:lstStyle/>
          <a:p>
            <a:pPr defTabSz="1397000">
              <a:tabLst>
                <a:tab pos="8115300" algn="l"/>
              </a:tabLst>
              <a:defRPr/>
            </a:pPr>
            <a:r>
              <a:rPr lang="de-DE" dirty="0" smtClean="0">
                <a:latin typeface="+mn-lt"/>
              </a:rPr>
              <a:t>     FH Rosenheim                   Programmieren 3                                   Wintersemester 2015                                   © 2015  • Stand 01.10.14 •       Kapitel 5         </a:t>
            </a:r>
            <a:endParaRPr lang="en-GB" sz="1000" dirty="0">
              <a:latin typeface="+mn-lt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b="1" smtClean="0"/>
              <a:t>Intelligente (fachliche) Datentypen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smtClean="0"/>
              <a:t>Was ist das?</a:t>
            </a:r>
            <a:br>
              <a:rPr lang="de-DE" b="1" dirty="0" smtClean="0"/>
            </a:br>
            <a:endParaRPr lang="de-DE" b="1" dirty="0" smtClean="0"/>
          </a:p>
          <a:p>
            <a:pPr lvl="1"/>
            <a:r>
              <a:rPr lang="de-DE" dirty="0" smtClean="0"/>
              <a:t>Datentypen wie z.B. Versichertenart, Flughafencode oder Currency </a:t>
            </a:r>
          </a:p>
          <a:p>
            <a:pPr lvl="1"/>
            <a:r>
              <a:rPr lang="de-DE" dirty="0" smtClean="0"/>
              <a:t>Datentypen die Prüfungen, Plausibilitäten, Formatierungen ohne Fehler und frei von Redundanz programmieren. </a:t>
            </a:r>
          </a:p>
          <a:p>
            <a:pPr lvl="1"/>
            <a:r>
              <a:rPr lang="de-DE" dirty="0" smtClean="0"/>
              <a:t>Sie verstecken die Komplexität technischer Datentypen, wie z.B. die der Datumsdarstellung in Java (Date, </a:t>
            </a:r>
            <a:r>
              <a:rPr lang="de-DE" dirty="0" err="1" smtClean="0"/>
              <a:t>Calendar</a:t>
            </a:r>
            <a:r>
              <a:rPr lang="de-DE" dirty="0" smtClean="0"/>
              <a:t>, ...)</a:t>
            </a:r>
          </a:p>
          <a:p>
            <a:pPr lvl="1"/>
            <a:r>
              <a:rPr lang="de-DE" dirty="0" smtClean="0"/>
              <a:t>Intelligente Datentypen erleichtern das Programmieren von großen Projekten</a:t>
            </a:r>
          </a:p>
          <a:p>
            <a:pPr lvl="1"/>
            <a:r>
              <a:rPr lang="de-DE" dirty="0" smtClean="0"/>
              <a:t>Sie können häufig wieder verwendet werden</a:t>
            </a:r>
          </a:p>
          <a:p>
            <a:pPr lvl="1"/>
            <a:r>
              <a:rPr lang="de-DE" dirty="0" smtClean="0"/>
              <a:t>Intelligente Datentypen müssen korrekt und </a:t>
            </a:r>
            <a:r>
              <a:rPr lang="de-DE" dirty="0" err="1" smtClean="0"/>
              <a:t>performant</a:t>
            </a:r>
            <a:r>
              <a:rPr lang="de-DE" dirty="0" smtClean="0"/>
              <a:t> implementiert werden </a:t>
            </a:r>
            <a:br>
              <a:rPr lang="de-DE" dirty="0" smtClean="0"/>
            </a:br>
            <a:r>
              <a:rPr lang="de-DE" dirty="0" smtClean="0"/>
              <a:t>(in Java z.B. </a:t>
            </a:r>
            <a:r>
              <a:rPr lang="de-DE" dirty="0" err="1" smtClean="0"/>
              <a:t>equals</a:t>
            </a:r>
            <a:r>
              <a:rPr lang="de-DE" dirty="0" smtClean="0"/>
              <a:t>, </a:t>
            </a:r>
            <a:r>
              <a:rPr lang="de-DE" dirty="0" err="1" smtClean="0"/>
              <a:t>hashCode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>
                <a:sym typeface="Wingdings" pitchFamily="2" charset="2"/>
              </a:rPr>
              <a:t>Sie unterstützen den Programmierer indem sie fachliche Komplexität kapseln (z.B. Prüfungen, Transformationen)</a:t>
            </a:r>
          </a:p>
          <a:p>
            <a:pPr lvl="1"/>
            <a:endParaRPr lang="de-DE" dirty="0" smtClean="0"/>
          </a:p>
          <a:p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85750" y="6292850"/>
            <a:ext cx="9386888" cy="215444"/>
          </a:xfrm>
        </p:spPr>
        <p:txBody>
          <a:bodyPr/>
          <a:lstStyle/>
          <a:p>
            <a:pPr defTabSz="1397000">
              <a:tabLst>
                <a:tab pos="8115300" algn="l"/>
              </a:tabLst>
              <a:defRPr/>
            </a:pPr>
            <a:r>
              <a:rPr lang="de-DE" dirty="0" smtClean="0">
                <a:latin typeface="+mn-lt"/>
              </a:rPr>
              <a:t>     FH Rosenheim                   Programmieren 3                                   Wintersemester 2015                                   © 2015  • Stand 01.10.14 •       Kapitel 5         </a:t>
            </a:r>
            <a:endParaRPr lang="en-GB" sz="1000" dirty="0">
              <a:latin typeface="+mn-lt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b="1" smtClean="0"/>
              <a:t>Position in Komponenten-Hierarchie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116013"/>
            <a:ext cx="9421813" cy="4733925"/>
          </a:xfrm>
        </p:spPr>
        <p:txBody>
          <a:bodyPr/>
          <a:lstStyle/>
          <a:p>
            <a:r>
              <a:rPr lang="de-DE" sz="1800" dirty="0" smtClean="0"/>
              <a:t>Einfache Datentypen</a:t>
            </a:r>
          </a:p>
          <a:p>
            <a:r>
              <a:rPr lang="de-DE" sz="1800" b="1" dirty="0" smtClean="0">
                <a:solidFill>
                  <a:schemeClr val="accent2"/>
                </a:solidFill>
              </a:rPr>
              <a:t>Intelligente Datentypen</a:t>
            </a:r>
          </a:p>
          <a:p>
            <a:r>
              <a:rPr lang="de-DE" sz="1800" dirty="0" smtClean="0"/>
              <a:t>Entitätstypen</a:t>
            </a:r>
          </a:p>
          <a:p>
            <a:r>
              <a:rPr lang="de-DE" sz="1800" dirty="0" smtClean="0"/>
              <a:t>Komplexe Klassen</a:t>
            </a:r>
          </a:p>
          <a:p>
            <a:r>
              <a:rPr lang="de-DE" sz="1800" dirty="0" smtClean="0"/>
              <a:t>Muster (Pattens)</a:t>
            </a:r>
          </a:p>
          <a:p>
            <a:r>
              <a:rPr lang="de-DE" sz="1800" dirty="0" smtClean="0"/>
              <a:t>Komponenten</a:t>
            </a:r>
          </a:p>
          <a:p>
            <a:r>
              <a:rPr lang="de-DE" sz="1800" dirty="0" smtClean="0"/>
              <a:t>Subsysteme</a:t>
            </a:r>
          </a:p>
          <a:p>
            <a:r>
              <a:rPr lang="de-DE" sz="1800" dirty="0" smtClean="0"/>
              <a:t>Systeme (Anwendungen)</a:t>
            </a:r>
          </a:p>
          <a:p>
            <a:r>
              <a:rPr lang="de-DE" sz="1800" dirty="0" smtClean="0"/>
              <a:t>Enterprise </a:t>
            </a:r>
            <a:r>
              <a:rPr lang="en-US" sz="1800" dirty="0" smtClean="0"/>
              <a:t>Applications</a:t>
            </a:r>
          </a:p>
          <a:p>
            <a:endParaRPr lang="de-DE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85750" y="6292850"/>
            <a:ext cx="9386888" cy="215444"/>
          </a:xfrm>
        </p:spPr>
        <p:txBody>
          <a:bodyPr/>
          <a:lstStyle/>
          <a:p>
            <a:r>
              <a:rPr lang="de-DE" dirty="0" smtClean="0"/>
              <a:t>     FH Rosenheim                   Programmieren 3                                   Wintersemester 2015                                   © 2015  • Stand 01.10.14 •       Kapitel 5         </a:t>
            </a:r>
            <a:endParaRPr lang="en-GB" sz="1000" dirty="0"/>
          </a:p>
        </p:txBody>
      </p:sp>
      <p:sp>
        <p:nvSpPr>
          <p:cNvPr id="1119234" name="Rectangle 2"/>
          <p:cNvSpPr>
            <a:spLocks noGrp="1" noChangeArrowheads="1"/>
          </p:cNvSpPr>
          <p:nvPr>
            <p:ph type="title"/>
          </p:nvPr>
        </p:nvSpPr>
        <p:spPr>
          <a:xfrm>
            <a:off x="739775" y="265113"/>
            <a:ext cx="8886825" cy="427037"/>
          </a:xfrm>
        </p:spPr>
        <p:txBody>
          <a:bodyPr/>
          <a:lstStyle/>
          <a:p>
            <a:r>
              <a:rPr lang="de-DE" b="1"/>
              <a:t>Der rote Faden: Wie implementiere ich große Softwaresysteme? </a:t>
            </a:r>
          </a:p>
        </p:txBody>
      </p:sp>
      <p:sp>
        <p:nvSpPr>
          <p:cNvPr id="1119235" name="AutoShape 3"/>
          <p:cNvSpPr>
            <a:spLocks noChangeArrowheads="1"/>
          </p:cNvSpPr>
          <p:nvPr/>
        </p:nvSpPr>
        <p:spPr bwMode="auto">
          <a:xfrm>
            <a:off x="801688" y="1182688"/>
            <a:ext cx="1928812" cy="1171575"/>
          </a:xfrm>
          <a:prstGeom prst="foldedCorner">
            <a:avLst>
              <a:gd name="adj" fmla="val 12500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buClrTx/>
              <a:buFontTx/>
              <a:buNone/>
            </a:pPr>
            <a:r>
              <a:rPr lang="de-DE" sz="1800" b="0">
                <a:latin typeface="Arial" pitchFamily="34" charset="0"/>
              </a:rPr>
              <a:t>Klassen und Schnittstellen</a:t>
            </a:r>
          </a:p>
        </p:txBody>
      </p:sp>
      <p:sp>
        <p:nvSpPr>
          <p:cNvPr id="1119236" name="AutoShape 4"/>
          <p:cNvSpPr>
            <a:spLocks noChangeArrowheads="1"/>
          </p:cNvSpPr>
          <p:nvPr/>
        </p:nvSpPr>
        <p:spPr bwMode="auto">
          <a:xfrm>
            <a:off x="844550" y="2882900"/>
            <a:ext cx="1928813" cy="1160463"/>
          </a:xfrm>
          <a:prstGeom prst="foldedCorner">
            <a:avLst>
              <a:gd name="adj" fmla="val 12500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buClrTx/>
              <a:buFontTx/>
              <a:buNone/>
            </a:pPr>
            <a:r>
              <a:rPr lang="de-DE" sz="1800" b="0">
                <a:latin typeface="Arial" pitchFamily="34" charset="0"/>
              </a:rPr>
              <a:t>Komponenten und Schnittstellen</a:t>
            </a:r>
          </a:p>
        </p:txBody>
      </p:sp>
      <p:sp>
        <p:nvSpPr>
          <p:cNvPr id="1119237" name="AutoShape 5"/>
          <p:cNvSpPr>
            <a:spLocks noChangeArrowheads="1"/>
          </p:cNvSpPr>
          <p:nvPr/>
        </p:nvSpPr>
        <p:spPr bwMode="auto">
          <a:xfrm>
            <a:off x="857250" y="4579938"/>
            <a:ext cx="2093913" cy="1219200"/>
          </a:xfrm>
          <a:prstGeom prst="foldedCorner">
            <a:avLst>
              <a:gd name="adj" fmla="val 12500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buClrTx/>
              <a:buFontTx/>
              <a:buNone/>
            </a:pPr>
            <a:r>
              <a:rPr lang="de-DE" sz="1800" b="0">
                <a:latin typeface="Arial" pitchFamily="34" charset="0"/>
              </a:rPr>
              <a:t>Anwendungs-programmierung</a:t>
            </a:r>
          </a:p>
        </p:txBody>
      </p:sp>
      <p:sp>
        <p:nvSpPr>
          <p:cNvPr id="1119238" name="AutoShape 6"/>
          <p:cNvSpPr>
            <a:spLocks noChangeArrowheads="1"/>
          </p:cNvSpPr>
          <p:nvPr/>
        </p:nvSpPr>
        <p:spPr bwMode="auto">
          <a:xfrm rot="5400000">
            <a:off x="-2100263" y="3260725"/>
            <a:ext cx="5310187" cy="754063"/>
          </a:xfrm>
          <a:prstGeom prst="rightArrow">
            <a:avLst>
              <a:gd name="adj1" fmla="val 45102"/>
              <a:gd name="adj2" fmla="val 60272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119239" name="Text Box 7"/>
          <p:cNvSpPr txBox="1">
            <a:spLocks noChangeArrowheads="1"/>
          </p:cNvSpPr>
          <p:nvPr/>
        </p:nvSpPr>
        <p:spPr bwMode="auto">
          <a:xfrm>
            <a:off x="2863850" y="1349375"/>
            <a:ext cx="7078663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buClrTx/>
              <a:buFontTx/>
              <a:buNone/>
            </a:pPr>
            <a:r>
              <a:rPr lang="de-DE" sz="1800" b="0">
                <a:latin typeface="Arial" pitchFamily="34" charset="0"/>
              </a:rPr>
              <a:t>Wie kann ich von (techn.) Details abstrahieren?</a:t>
            </a:r>
          </a:p>
          <a:p>
            <a:pPr eaLnBrk="1" hangingPunct="1">
              <a:buClrTx/>
              <a:buFontTx/>
              <a:buNone/>
            </a:pPr>
            <a:r>
              <a:rPr lang="de-DE" sz="1800" b="0">
                <a:latin typeface="Arial" pitchFamily="34" charset="0"/>
              </a:rPr>
              <a:t>Wie kann ich die Implementierungen austauschen?</a:t>
            </a:r>
          </a:p>
          <a:p>
            <a:pPr eaLnBrk="1" hangingPunct="1">
              <a:buClrTx/>
              <a:buFontTx/>
              <a:buNone/>
            </a:pPr>
            <a:r>
              <a:rPr lang="de-DE" sz="1800" b="0">
                <a:latin typeface="Arial" pitchFamily="34" charset="0"/>
              </a:rPr>
              <a:t>Wie bringt man Implementierung und Schnittstelle zusammen?</a:t>
            </a:r>
          </a:p>
        </p:txBody>
      </p:sp>
      <p:sp>
        <p:nvSpPr>
          <p:cNvPr id="1119240" name="Text Box 8"/>
          <p:cNvSpPr txBox="1">
            <a:spLocks noChangeArrowheads="1"/>
          </p:cNvSpPr>
          <p:nvPr/>
        </p:nvSpPr>
        <p:spPr bwMode="auto">
          <a:xfrm>
            <a:off x="2870200" y="2968625"/>
            <a:ext cx="4162425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buClrTx/>
              <a:buFontTx/>
              <a:buNone/>
            </a:pPr>
            <a:r>
              <a:rPr lang="de-DE" sz="1800" b="0">
                <a:latin typeface="Arial" pitchFamily="34" charset="0"/>
              </a:rPr>
              <a:t>Was sind Komponenten?</a:t>
            </a:r>
          </a:p>
          <a:p>
            <a:pPr eaLnBrk="1" hangingPunct="1">
              <a:buClrTx/>
              <a:buFontTx/>
              <a:buNone/>
            </a:pPr>
            <a:r>
              <a:rPr lang="de-DE" sz="1800" b="0">
                <a:latin typeface="Arial" pitchFamily="34" charset="0"/>
              </a:rPr>
              <a:t>Wie kommunizieren Komponenten?</a:t>
            </a:r>
          </a:p>
          <a:p>
            <a:pPr eaLnBrk="1" hangingPunct="1">
              <a:buClrTx/>
              <a:buFontTx/>
              <a:buNone/>
            </a:pPr>
            <a:r>
              <a:rPr lang="de-DE" sz="1800" b="0">
                <a:latin typeface="Arial" pitchFamily="34" charset="0"/>
              </a:rPr>
              <a:t>Wie strukturiert man Komponenten?</a:t>
            </a:r>
          </a:p>
        </p:txBody>
      </p:sp>
      <p:sp>
        <p:nvSpPr>
          <p:cNvPr id="1119241" name="Text Box 9"/>
          <p:cNvSpPr txBox="1">
            <a:spLocks noChangeArrowheads="1"/>
          </p:cNvSpPr>
          <p:nvPr/>
        </p:nvSpPr>
        <p:spPr bwMode="auto">
          <a:xfrm>
            <a:off x="2965450" y="4702175"/>
            <a:ext cx="57975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buClrTx/>
              <a:buFontTx/>
              <a:buNone/>
            </a:pPr>
            <a:r>
              <a:rPr lang="de-DE" sz="1800" b="0">
                <a:latin typeface="Arial" pitchFamily="34" charset="0"/>
              </a:rPr>
              <a:t>Wie findet man Komponente?</a:t>
            </a:r>
          </a:p>
          <a:p>
            <a:pPr eaLnBrk="1" hangingPunct="1">
              <a:buClrTx/>
              <a:buFontTx/>
              <a:buNone/>
            </a:pPr>
            <a:r>
              <a:rPr lang="de-DE" sz="1800" b="0">
                <a:latin typeface="Arial" pitchFamily="34" charset="0"/>
              </a:rPr>
              <a:t>Wie implementiert man Datenmodell/Anwendungsfälle?</a:t>
            </a:r>
          </a:p>
          <a:p>
            <a:pPr eaLnBrk="1" hangingPunct="1">
              <a:buClrTx/>
              <a:buFontTx/>
              <a:buNone/>
            </a:pPr>
            <a:r>
              <a:rPr lang="de-DE" sz="1800" b="0">
                <a:latin typeface="Arial" pitchFamily="34" charset="0"/>
              </a:rPr>
              <a:t>Was ist enge bzw. lose Kopplung?</a:t>
            </a:r>
          </a:p>
          <a:p>
            <a:pPr eaLnBrk="1" hangingPunct="1">
              <a:buClrTx/>
              <a:buFontTx/>
              <a:buNone/>
            </a:pPr>
            <a:endParaRPr lang="de-DE" sz="1800" b="0">
              <a:latin typeface="Arial" pitchFamily="34" charset="0"/>
            </a:endParaRPr>
          </a:p>
          <a:p>
            <a:pPr eaLnBrk="1" hangingPunct="1">
              <a:buClrTx/>
              <a:buFontTx/>
              <a:buNone/>
            </a:pPr>
            <a:endParaRPr lang="de-DE" sz="1800" b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85750" y="6292850"/>
            <a:ext cx="9386888" cy="215444"/>
          </a:xfrm>
        </p:spPr>
        <p:txBody>
          <a:bodyPr/>
          <a:lstStyle/>
          <a:p>
            <a:pPr defTabSz="1397000">
              <a:tabLst>
                <a:tab pos="8115300" algn="l"/>
              </a:tabLst>
              <a:defRPr/>
            </a:pPr>
            <a:r>
              <a:rPr lang="de-DE" dirty="0" smtClean="0">
                <a:latin typeface="+mn-lt"/>
              </a:rPr>
              <a:t>     FH Rosenheim                   Programmieren 3                                   Wintersemester 2015                                   © 2015  • Stand 01.10.14 •       Kapitel 5         </a:t>
            </a:r>
            <a:endParaRPr lang="en-GB" sz="1000" dirty="0">
              <a:latin typeface="+mn-lt"/>
            </a:endParaRPr>
          </a:p>
        </p:txBody>
      </p:sp>
      <p:sp>
        <p:nvSpPr>
          <p:cNvPr id="921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280988" y="1035050"/>
            <a:ext cx="9421812" cy="4733925"/>
          </a:xfrm>
        </p:spPr>
        <p:txBody>
          <a:bodyPr/>
          <a:lstStyle/>
          <a:p>
            <a:r>
              <a:rPr lang="de-DE" sz="1800" b="1" dirty="0" smtClean="0">
                <a:solidFill>
                  <a:schemeClr val="tx1"/>
                </a:solidFill>
              </a:rPr>
              <a:t>Klassiker</a:t>
            </a:r>
            <a:r>
              <a:rPr lang="de-DE" sz="1800" dirty="0" smtClean="0">
                <a:solidFill>
                  <a:schemeClr val="tx1"/>
                </a:solidFill>
              </a:rPr>
              <a:t>: String, Datum, Geld, Intervall</a:t>
            </a:r>
          </a:p>
          <a:p>
            <a:r>
              <a:rPr lang="de-DE" sz="1800" b="1" dirty="0" smtClean="0">
                <a:solidFill>
                  <a:schemeClr val="tx1"/>
                </a:solidFill>
              </a:rPr>
              <a:t>Minigrammatiken</a:t>
            </a:r>
            <a:r>
              <a:rPr lang="de-DE" sz="1800" dirty="0" smtClean="0">
                <a:solidFill>
                  <a:schemeClr val="tx1"/>
                </a:solidFill>
              </a:rPr>
              <a:t>: Dateinamen, URLs, Prüfziffertypen, Flugfrequenz</a:t>
            </a:r>
          </a:p>
          <a:p>
            <a:r>
              <a:rPr lang="de-DE" sz="1800" b="1" dirty="0" err="1" smtClean="0">
                <a:solidFill>
                  <a:schemeClr val="tx1"/>
                </a:solidFill>
              </a:rPr>
              <a:t>Enumerationen</a:t>
            </a:r>
            <a:r>
              <a:rPr lang="de-DE" sz="1800" dirty="0" smtClean="0">
                <a:solidFill>
                  <a:schemeClr val="tx1"/>
                </a:solidFill>
              </a:rPr>
              <a:t>: Anrede, Wochentag, Bonität, Rating, Versicherungstarif</a:t>
            </a:r>
          </a:p>
          <a:p>
            <a:r>
              <a:rPr lang="de-DE" sz="1800" b="1" dirty="0" smtClean="0">
                <a:solidFill>
                  <a:schemeClr val="tx1"/>
                </a:solidFill>
              </a:rPr>
              <a:t>Tabellentypen</a:t>
            </a:r>
            <a:r>
              <a:rPr lang="de-DE" sz="1800" dirty="0" smtClean="0">
                <a:solidFill>
                  <a:schemeClr val="tx1"/>
                </a:solidFill>
              </a:rPr>
              <a:t>: </a:t>
            </a:r>
            <a:r>
              <a:rPr lang="de-DE" sz="1800" dirty="0" err="1" smtClean="0">
                <a:solidFill>
                  <a:schemeClr val="tx1"/>
                </a:solidFill>
              </a:rPr>
              <a:t>Flughafencode+Land</a:t>
            </a:r>
            <a:r>
              <a:rPr lang="de-DE" sz="1800" dirty="0" smtClean="0">
                <a:solidFill>
                  <a:schemeClr val="tx1"/>
                </a:solidFill>
              </a:rPr>
              <a:t>, </a:t>
            </a:r>
            <a:r>
              <a:rPr lang="de-DE" sz="1800" dirty="0" err="1" smtClean="0">
                <a:solidFill>
                  <a:schemeClr val="tx1"/>
                </a:solidFill>
              </a:rPr>
              <a:t>Versicherungstarif+Höchstalter</a:t>
            </a:r>
            <a:endParaRPr lang="de-DE" sz="1800" dirty="0" smtClean="0">
              <a:solidFill>
                <a:schemeClr val="tx1"/>
              </a:solidFill>
            </a:endParaRPr>
          </a:p>
          <a:p>
            <a:r>
              <a:rPr lang="de-DE" sz="1800" b="1" dirty="0" smtClean="0">
                <a:solidFill>
                  <a:schemeClr val="tx1"/>
                </a:solidFill>
              </a:rPr>
              <a:t>Zusammengesetzte Typen</a:t>
            </a:r>
            <a:r>
              <a:rPr lang="de-DE" sz="1800" dirty="0" smtClean="0">
                <a:solidFill>
                  <a:schemeClr val="tx1"/>
                </a:solidFill>
              </a:rPr>
              <a:t>: Adresse, Bankverbindung</a:t>
            </a:r>
            <a:endParaRPr lang="de-DE" sz="1800" dirty="0" smtClean="0"/>
          </a:p>
        </p:txBody>
      </p:sp>
      <p:sp>
        <p:nvSpPr>
          <p:cNvPr id="922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b="1" smtClean="0"/>
              <a:t>Gruppen von Datentypen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2814637" y="5078627"/>
            <a:ext cx="4574703" cy="338554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Tx/>
              <a:buNone/>
            </a:pPr>
            <a:r>
              <a:rPr lang="de-DE" dirty="0">
                <a:latin typeface="+mj-lt"/>
              </a:rPr>
              <a:t>Unsinn: STRING10, STRING20, 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85750" y="6292850"/>
            <a:ext cx="9386888" cy="215444"/>
          </a:xfrm>
        </p:spPr>
        <p:txBody>
          <a:bodyPr/>
          <a:lstStyle/>
          <a:p>
            <a:pPr defTabSz="1397000">
              <a:tabLst>
                <a:tab pos="8115300" algn="l"/>
              </a:tabLst>
              <a:defRPr/>
            </a:pPr>
            <a:r>
              <a:rPr lang="de-DE" dirty="0" smtClean="0">
                <a:latin typeface="+mn-lt"/>
              </a:rPr>
              <a:t>     FH Rosenheim                   Programmieren 3                                   Wintersemester 2015                                   © 2015  • Stand 01.10.14 •       Kapitel 5         </a:t>
            </a:r>
            <a:endParaRPr lang="en-GB" sz="1000" dirty="0">
              <a:latin typeface="+mn-lt"/>
            </a:endParaRP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285750" y="1700213"/>
            <a:ext cx="8870950" cy="1811337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0244" name="Rectangle 6"/>
          <p:cNvSpPr>
            <a:spLocks noChangeArrowheads="1"/>
          </p:cNvSpPr>
          <p:nvPr/>
        </p:nvSpPr>
        <p:spPr bwMode="auto">
          <a:xfrm>
            <a:off x="285750" y="4365625"/>
            <a:ext cx="7559675" cy="1150938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0245" name="Text Box 3"/>
          <p:cNvSpPr txBox="1">
            <a:spLocks noChangeArrowheads="1"/>
          </p:cNvSpPr>
          <p:nvPr/>
        </p:nvSpPr>
        <p:spPr bwMode="auto">
          <a:xfrm>
            <a:off x="285750" y="1220788"/>
            <a:ext cx="8618538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de-DE" b="1" dirty="0">
                <a:latin typeface="Tahoma" pitchFamily="34" charset="0"/>
              </a:rPr>
              <a:t>Der Software-GAU</a:t>
            </a:r>
            <a:endParaRPr lang="de-DE" dirty="0">
              <a:latin typeface="Tahoma" pitchFamily="34" charset="0"/>
            </a:endParaRPr>
          </a:p>
          <a:p>
            <a:pPr>
              <a:buClrTx/>
              <a:buFontTx/>
              <a:buNone/>
            </a:pPr>
            <a:endParaRPr lang="de-DE" dirty="0">
              <a:latin typeface="Tahoma" pitchFamily="34" charset="0"/>
            </a:endParaRPr>
          </a:p>
          <a:p>
            <a:pPr>
              <a:buClrTx/>
              <a:buFontTx/>
              <a:buNone/>
            </a:pPr>
            <a:r>
              <a:rPr lang="de-DE" b="1" dirty="0" err="1">
                <a:latin typeface="Lucida Console" pitchFamily="49" charset="0"/>
              </a:rPr>
              <a:t>if</a:t>
            </a:r>
            <a:r>
              <a:rPr lang="de-DE" b="1" dirty="0">
                <a:latin typeface="Lucida Console" pitchFamily="49" charset="0"/>
              </a:rPr>
              <a:t> </a:t>
            </a:r>
            <a:r>
              <a:rPr lang="de-DE" b="1" dirty="0" err="1">
                <a:latin typeface="Lucida Console" pitchFamily="49" charset="0"/>
              </a:rPr>
              <a:t>v_art</a:t>
            </a:r>
            <a:r>
              <a:rPr lang="de-DE" b="1" dirty="0">
                <a:latin typeface="Lucida Console" pitchFamily="49" charset="0"/>
              </a:rPr>
              <a:t> in ( 101, 102, 103, 104, 105, 106, 107, 108, 109, 110, 111, </a:t>
            </a:r>
            <a:br>
              <a:rPr lang="de-DE" b="1" dirty="0">
                <a:latin typeface="Lucida Console" pitchFamily="49" charset="0"/>
              </a:rPr>
            </a:br>
            <a:r>
              <a:rPr lang="de-DE" b="1" dirty="0">
                <a:latin typeface="Lucida Console" pitchFamily="49" charset="0"/>
              </a:rPr>
              <a:t>              114, 115, 116, 117, 118, 119, 120, 121, 122, 123, 124,</a:t>
            </a:r>
            <a:br>
              <a:rPr lang="de-DE" b="1" dirty="0">
                <a:latin typeface="Lucida Console" pitchFamily="49" charset="0"/>
              </a:rPr>
            </a:br>
            <a:r>
              <a:rPr lang="de-DE" b="1" dirty="0">
                <a:latin typeface="Lucida Console" pitchFamily="49" charset="0"/>
              </a:rPr>
              <a:t>              401, 402, 403, 404, 406, 407, 408, 601, 602, 603)</a:t>
            </a:r>
          </a:p>
          <a:p>
            <a:pPr>
              <a:buClrTx/>
              <a:buFontTx/>
              <a:buNone/>
            </a:pPr>
            <a:r>
              <a:rPr lang="de-DE" b="1" dirty="0" err="1">
                <a:latin typeface="Lucida Console" pitchFamily="49" charset="0"/>
              </a:rPr>
              <a:t>then</a:t>
            </a:r>
            <a:r>
              <a:rPr lang="de-DE" b="1" dirty="0">
                <a:latin typeface="Lucida Console" pitchFamily="49" charset="0"/>
              </a:rPr>
              <a:t>  -- Pflichtversicherung</a:t>
            </a:r>
          </a:p>
          <a:p>
            <a:pPr>
              <a:buClrTx/>
              <a:buFontTx/>
              <a:buNone/>
            </a:pPr>
            <a:r>
              <a:rPr lang="de-DE" b="1" dirty="0">
                <a:latin typeface="Lucida Console" pitchFamily="49" charset="0"/>
              </a:rPr>
              <a:t>      -- tu was vernünftiges</a:t>
            </a:r>
          </a:p>
          <a:p>
            <a:pPr>
              <a:buClrTx/>
              <a:buFontTx/>
              <a:buNone/>
            </a:pPr>
            <a:r>
              <a:rPr lang="de-DE" b="1" dirty="0">
                <a:latin typeface="Lucida Console" pitchFamily="49" charset="0"/>
              </a:rPr>
              <a:t>end </a:t>
            </a:r>
            <a:r>
              <a:rPr lang="de-DE" b="1" dirty="0" err="1">
                <a:latin typeface="Lucida Console" pitchFamily="49" charset="0"/>
              </a:rPr>
              <a:t>if</a:t>
            </a:r>
            <a:r>
              <a:rPr lang="de-DE" b="1" dirty="0">
                <a:latin typeface="Lucida Console" pitchFamily="49" charset="0"/>
              </a:rPr>
              <a:t>;</a:t>
            </a:r>
          </a:p>
          <a:p>
            <a:pPr>
              <a:buClrTx/>
              <a:buFontTx/>
              <a:buNone/>
            </a:pPr>
            <a:r>
              <a:rPr lang="de-DE" dirty="0"/>
              <a:t>	</a:t>
            </a:r>
          </a:p>
          <a:p>
            <a:pPr>
              <a:buClrTx/>
              <a:buFontTx/>
              <a:buNone/>
            </a:pPr>
            <a:endParaRPr lang="de-DE" dirty="0"/>
          </a:p>
          <a:p>
            <a:pPr>
              <a:buClrTx/>
              <a:buFontTx/>
              <a:buNone/>
            </a:pPr>
            <a:endParaRPr lang="de-DE" dirty="0"/>
          </a:p>
          <a:p>
            <a:pPr>
              <a:buClrTx/>
              <a:buFontTx/>
              <a:buNone/>
            </a:pPr>
            <a:r>
              <a:rPr lang="de-DE" b="1" dirty="0">
                <a:latin typeface="Tahoma" pitchFamily="34" charset="0"/>
              </a:rPr>
              <a:t>So sollte es sein</a:t>
            </a:r>
            <a:endParaRPr lang="de-DE" dirty="0"/>
          </a:p>
          <a:p>
            <a:pPr>
              <a:buClrTx/>
              <a:buFontTx/>
              <a:buNone/>
            </a:pPr>
            <a:endParaRPr lang="de-DE" dirty="0"/>
          </a:p>
          <a:p>
            <a:pPr>
              <a:buClrTx/>
              <a:buFontTx/>
              <a:buNone/>
            </a:pPr>
            <a:r>
              <a:rPr lang="de-DE" b="1" dirty="0" err="1">
                <a:latin typeface="Lucida Console" pitchFamily="49" charset="0"/>
              </a:rPr>
              <a:t>if</a:t>
            </a:r>
            <a:r>
              <a:rPr lang="de-DE" b="1" dirty="0">
                <a:latin typeface="Lucida Console" pitchFamily="49" charset="0"/>
              </a:rPr>
              <a:t> </a:t>
            </a:r>
            <a:r>
              <a:rPr lang="de-DE" b="1" dirty="0" err="1">
                <a:latin typeface="Lucida Console" pitchFamily="49" charset="0"/>
              </a:rPr>
              <a:t>versart.ist_pflichtversichert</a:t>
            </a:r>
            <a:r>
              <a:rPr lang="de-DE" b="1" dirty="0">
                <a:latin typeface="Lucida Console" pitchFamily="49" charset="0"/>
              </a:rPr>
              <a:t>(</a:t>
            </a:r>
            <a:r>
              <a:rPr lang="de-DE" b="1" dirty="0" err="1">
                <a:latin typeface="Lucida Console" pitchFamily="49" charset="0"/>
              </a:rPr>
              <a:t>v_art</a:t>
            </a:r>
            <a:r>
              <a:rPr lang="de-DE" b="1" dirty="0">
                <a:latin typeface="Lucida Console" pitchFamily="49" charset="0"/>
              </a:rPr>
              <a:t>)</a:t>
            </a:r>
          </a:p>
          <a:p>
            <a:pPr>
              <a:buClrTx/>
              <a:buFontTx/>
              <a:buNone/>
            </a:pPr>
            <a:r>
              <a:rPr lang="de-DE" b="1" dirty="0" err="1">
                <a:latin typeface="Lucida Console" pitchFamily="49" charset="0"/>
              </a:rPr>
              <a:t>then</a:t>
            </a:r>
            <a:r>
              <a:rPr lang="de-DE" b="1" dirty="0">
                <a:latin typeface="Lucida Console" pitchFamily="49" charset="0"/>
              </a:rPr>
              <a:t> </a:t>
            </a:r>
          </a:p>
          <a:p>
            <a:pPr>
              <a:buClrTx/>
              <a:buFontTx/>
              <a:buNone/>
            </a:pPr>
            <a:r>
              <a:rPr lang="de-DE" b="1" dirty="0">
                <a:latin typeface="Lucida Console" pitchFamily="49" charset="0"/>
              </a:rPr>
              <a:t>      -- tu was vernünftiges</a:t>
            </a:r>
          </a:p>
          <a:p>
            <a:pPr>
              <a:buClrTx/>
              <a:buFontTx/>
              <a:buNone/>
            </a:pPr>
            <a:r>
              <a:rPr lang="de-DE" b="1" dirty="0">
                <a:latin typeface="Lucida Console" pitchFamily="49" charset="0"/>
              </a:rPr>
              <a:t>end </a:t>
            </a:r>
            <a:r>
              <a:rPr lang="de-DE" b="1" dirty="0" err="1">
                <a:latin typeface="Lucida Console" pitchFamily="49" charset="0"/>
              </a:rPr>
              <a:t>if</a:t>
            </a:r>
            <a:r>
              <a:rPr lang="de-DE" b="1" dirty="0">
                <a:latin typeface="Lucida Console" pitchFamily="49" charset="0"/>
              </a:rPr>
              <a:t>;</a:t>
            </a:r>
          </a:p>
        </p:txBody>
      </p:sp>
      <p:sp>
        <p:nvSpPr>
          <p:cNvPr id="102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b="1" smtClean="0"/>
              <a:t>Beispiel: Versichertenart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285750" y="6292850"/>
            <a:ext cx="9386888" cy="215444"/>
          </a:xfrm>
        </p:spPr>
        <p:txBody>
          <a:bodyPr/>
          <a:lstStyle/>
          <a:p>
            <a:pPr defTabSz="1397000">
              <a:tabLst>
                <a:tab pos="8115300" algn="l"/>
              </a:tabLst>
              <a:defRPr/>
            </a:pPr>
            <a:r>
              <a:rPr lang="de-DE" dirty="0" smtClean="0">
                <a:latin typeface="+mn-lt"/>
              </a:rPr>
              <a:t>     FH Rosenheim                   Programmieren 3                                   Wintersemester 2015                                   © 2015  • Stand 01.10.14 •       Kapitel 5         </a:t>
            </a:r>
            <a:endParaRPr lang="en-GB" sz="1000" dirty="0">
              <a:latin typeface="+mn-lt"/>
            </a:endParaRP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973138" y="1512888"/>
            <a:ext cx="5005387" cy="253682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de-DE" dirty="0" err="1">
                <a:latin typeface="Lucida Console" pitchFamily="49" charset="0"/>
              </a:rPr>
              <a:t>class</a:t>
            </a:r>
            <a:r>
              <a:rPr lang="de-DE" dirty="0">
                <a:latin typeface="Lucida Console" pitchFamily="49" charset="0"/>
              </a:rPr>
              <a:t> Kunde {</a:t>
            </a:r>
            <a:br>
              <a:rPr lang="de-DE" dirty="0">
                <a:latin typeface="Lucida Console" pitchFamily="49" charset="0"/>
              </a:rPr>
            </a:br>
            <a:r>
              <a:rPr lang="de-DE" dirty="0">
                <a:latin typeface="Lucida Console" pitchFamily="49" charset="0"/>
              </a:rPr>
              <a:t>     private </a:t>
            </a:r>
            <a:r>
              <a:rPr lang="de-DE" b="1" dirty="0">
                <a:solidFill>
                  <a:schemeClr val="accent2"/>
                </a:solidFill>
                <a:latin typeface="Lucida Console" pitchFamily="49" charset="0"/>
              </a:rPr>
              <a:t>Kundennummer</a:t>
            </a:r>
            <a:r>
              <a:rPr lang="de-DE" dirty="0">
                <a:latin typeface="Lucida Console" pitchFamily="49" charset="0"/>
              </a:rPr>
              <a:t> nummer;</a:t>
            </a:r>
            <a:br>
              <a:rPr lang="de-DE" dirty="0">
                <a:latin typeface="Lucida Console" pitchFamily="49" charset="0"/>
              </a:rPr>
            </a:br>
            <a:r>
              <a:rPr lang="de-DE" dirty="0">
                <a:latin typeface="Lucida Console" pitchFamily="49" charset="0"/>
              </a:rPr>
              <a:t>     private </a:t>
            </a:r>
            <a:r>
              <a:rPr lang="de-DE" b="1" dirty="0">
                <a:solidFill>
                  <a:schemeClr val="accent2"/>
                </a:solidFill>
                <a:latin typeface="Lucida Console" pitchFamily="49" charset="0"/>
              </a:rPr>
              <a:t>Adresse</a:t>
            </a:r>
            <a:r>
              <a:rPr lang="de-DE" dirty="0">
                <a:latin typeface="Lucida Console" pitchFamily="49" charset="0"/>
              </a:rPr>
              <a:t> 	</a:t>
            </a:r>
            <a:r>
              <a:rPr lang="de-DE" dirty="0" err="1">
                <a:latin typeface="Lucida Console" pitchFamily="49" charset="0"/>
              </a:rPr>
              <a:t>lieferadresse</a:t>
            </a:r>
            <a:r>
              <a:rPr lang="de-DE" dirty="0">
                <a:latin typeface="Lucida Console" pitchFamily="49" charset="0"/>
              </a:rPr>
              <a:t>;</a:t>
            </a:r>
            <a:br>
              <a:rPr lang="de-DE" dirty="0">
                <a:latin typeface="Lucida Console" pitchFamily="49" charset="0"/>
              </a:rPr>
            </a:br>
            <a:r>
              <a:rPr lang="de-DE" dirty="0">
                <a:latin typeface="Lucida Console" pitchFamily="49" charset="0"/>
              </a:rPr>
              <a:t>     private </a:t>
            </a:r>
            <a:r>
              <a:rPr lang="de-DE" b="1" dirty="0">
                <a:solidFill>
                  <a:schemeClr val="accent2"/>
                </a:solidFill>
                <a:latin typeface="Lucida Console" pitchFamily="49" charset="0"/>
              </a:rPr>
              <a:t>Adresse</a:t>
            </a:r>
            <a:r>
              <a:rPr lang="de-DE" dirty="0">
                <a:latin typeface="Lucida Console" pitchFamily="49" charset="0"/>
              </a:rPr>
              <a:t> 	</a:t>
            </a:r>
            <a:r>
              <a:rPr lang="de-DE" dirty="0" err="1">
                <a:latin typeface="Lucida Console" pitchFamily="49" charset="0"/>
              </a:rPr>
              <a:t>rechnungsadresse</a:t>
            </a:r>
            <a:r>
              <a:rPr lang="de-DE" dirty="0">
                <a:latin typeface="Lucida Console" pitchFamily="49" charset="0"/>
              </a:rPr>
              <a:t>;</a:t>
            </a:r>
            <a:br>
              <a:rPr lang="de-DE" dirty="0">
                <a:latin typeface="Lucida Console" pitchFamily="49" charset="0"/>
              </a:rPr>
            </a:br>
            <a:r>
              <a:rPr lang="de-DE" dirty="0">
                <a:latin typeface="Lucida Console" pitchFamily="49" charset="0"/>
              </a:rPr>
              <a:t>     private </a:t>
            </a:r>
            <a:r>
              <a:rPr lang="de-DE" b="1" dirty="0" err="1">
                <a:solidFill>
                  <a:schemeClr val="accent2"/>
                </a:solidFill>
                <a:latin typeface="Lucida Console" pitchFamily="49" charset="0"/>
              </a:rPr>
              <a:t>Bonitaet</a:t>
            </a:r>
            <a:r>
              <a:rPr lang="de-DE" dirty="0">
                <a:latin typeface="Lucida Console" pitchFamily="49" charset="0"/>
              </a:rPr>
              <a:t> 	</a:t>
            </a:r>
            <a:r>
              <a:rPr lang="de-DE" dirty="0" err="1">
                <a:latin typeface="Lucida Console" pitchFamily="49" charset="0"/>
              </a:rPr>
              <a:t>bonitaet</a:t>
            </a:r>
            <a:r>
              <a:rPr lang="de-DE" dirty="0">
                <a:latin typeface="Lucida Console" pitchFamily="49" charset="0"/>
              </a:rPr>
              <a:t>;</a:t>
            </a:r>
            <a:br>
              <a:rPr lang="de-DE" dirty="0">
                <a:latin typeface="Lucida Console" pitchFamily="49" charset="0"/>
              </a:rPr>
            </a:br>
            <a:r>
              <a:rPr lang="de-DE" dirty="0">
                <a:latin typeface="Lucida Console" pitchFamily="49" charset="0"/>
              </a:rPr>
              <a:t>     private </a:t>
            </a:r>
            <a:r>
              <a:rPr lang="de-DE" b="1" dirty="0">
                <a:solidFill>
                  <a:schemeClr val="accent2"/>
                </a:solidFill>
                <a:latin typeface="Lucida Console" pitchFamily="49" charset="0"/>
              </a:rPr>
              <a:t>Geld</a:t>
            </a:r>
            <a:r>
              <a:rPr lang="de-DE" dirty="0">
                <a:latin typeface="Lucida Console" pitchFamily="49" charset="0"/>
              </a:rPr>
              <a:t>  	</a:t>
            </a:r>
            <a:r>
              <a:rPr lang="de-DE" dirty="0" err="1">
                <a:latin typeface="Lucida Console" pitchFamily="49" charset="0"/>
              </a:rPr>
              <a:t>umsatzLfdJahr</a:t>
            </a:r>
            <a:r>
              <a:rPr lang="de-DE" dirty="0">
                <a:latin typeface="Lucida Console" pitchFamily="49" charset="0"/>
              </a:rPr>
              <a:t>;</a:t>
            </a:r>
            <a:br>
              <a:rPr lang="de-DE" dirty="0">
                <a:latin typeface="Lucida Console" pitchFamily="49" charset="0"/>
              </a:rPr>
            </a:br>
            <a:r>
              <a:rPr lang="de-DE" dirty="0">
                <a:latin typeface="Lucida Console" pitchFamily="49" charset="0"/>
              </a:rPr>
              <a:t>     ..</a:t>
            </a:r>
            <a:br>
              <a:rPr lang="de-DE" dirty="0">
                <a:latin typeface="Lucida Console" pitchFamily="49" charset="0"/>
              </a:rPr>
            </a:br>
            <a:r>
              <a:rPr lang="de-DE" dirty="0">
                <a:latin typeface="Lucida Console" pitchFamily="49" charset="0"/>
              </a:rPr>
              <a:t/>
            </a:r>
            <a:br>
              <a:rPr lang="de-DE" dirty="0">
                <a:latin typeface="Lucida Console" pitchFamily="49" charset="0"/>
              </a:rPr>
            </a:br>
            <a:r>
              <a:rPr lang="de-DE" dirty="0">
                <a:latin typeface="Lucida Console" pitchFamily="49" charset="0"/>
              </a:rPr>
              <a:t>     private </a:t>
            </a:r>
            <a:r>
              <a:rPr lang="de-DE" b="1" dirty="0">
                <a:solidFill>
                  <a:schemeClr val="accent2"/>
                </a:solidFill>
                <a:latin typeface="Lucida Console" pitchFamily="49" charset="0"/>
              </a:rPr>
              <a:t>String</a:t>
            </a:r>
            <a:r>
              <a:rPr lang="de-DE" dirty="0">
                <a:latin typeface="Lucida Console" pitchFamily="49" charset="0"/>
              </a:rPr>
              <a:t>	</a:t>
            </a:r>
            <a:r>
              <a:rPr lang="de-DE" dirty="0" err="1">
                <a:latin typeface="Lucida Console" pitchFamily="49" charset="0"/>
              </a:rPr>
              <a:t>hinweisfeld</a:t>
            </a:r>
            <a:r>
              <a:rPr lang="de-DE" dirty="0">
                <a:latin typeface="Lucida Console" pitchFamily="49" charset="0"/>
              </a:rPr>
              <a:t/>
            </a:r>
            <a:br>
              <a:rPr lang="de-DE" dirty="0">
                <a:latin typeface="Lucida Console" pitchFamily="49" charset="0"/>
              </a:rPr>
            </a:br>
            <a:r>
              <a:rPr lang="de-DE" dirty="0">
                <a:latin typeface="Lucida Console" pitchFamily="49" charset="0"/>
              </a:rPr>
              <a:t>}</a:t>
            </a:r>
            <a:endParaRPr lang="de-DE" sz="1400" dirty="0">
              <a:latin typeface="Tahoma" pitchFamily="34" charset="0"/>
            </a:endParaRP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571922" y="4627563"/>
            <a:ext cx="8898462" cy="830997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de-DE">
                <a:latin typeface="+mj-lt"/>
              </a:rPr>
              <a:t>Prüfungen, Formatierungen und Transformationen werden nach Möglichkeit im Datentyp </a:t>
            </a:r>
            <a:br>
              <a:rPr lang="de-DE">
                <a:latin typeface="+mj-lt"/>
              </a:rPr>
            </a:br>
            <a:r>
              <a:rPr lang="de-DE">
                <a:latin typeface="+mj-lt"/>
              </a:rPr>
              <a:t>abgehandelt. So sind die Anwendungsklassen vom Kleinkram befreit. </a:t>
            </a:r>
            <a:br>
              <a:rPr lang="de-DE">
                <a:latin typeface="+mj-lt"/>
              </a:rPr>
            </a:br>
            <a:r>
              <a:rPr lang="de-DE">
                <a:latin typeface="+mj-lt"/>
              </a:rPr>
              <a:t>Jede Art von String-Analyse passiert im Datentyp.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50000"/>
              </a:spcBef>
              <a:buClr>
                <a:srgbClr val="6699FF"/>
              </a:buClr>
              <a:buFont typeface="Zapf Dingbats" charset="2"/>
              <a:buNone/>
            </a:pPr>
            <a:r>
              <a:rPr lang="de-DE" sz="2200" b="1" dirty="0" smtClean="0">
                <a:latin typeface="Arial" charset="0"/>
              </a:rPr>
              <a:t>Datentypen</a:t>
            </a:r>
            <a:r>
              <a:rPr lang="de-DE" sz="2200" b="1" dirty="0">
                <a:latin typeface="Arial" charset="0"/>
              </a:rPr>
              <a:t>: Sinn und Benutzung</a:t>
            </a:r>
            <a:endParaRPr lang="de-DE" sz="1500" b="1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85750" y="6292850"/>
            <a:ext cx="9386888" cy="215444"/>
          </a:xfrm>
        </p:spPr>
        <p:txBody>
          <a:bodyPr/>
          <a:lstStyle/>
          <a:p>
            <a:pPr defTabSz="1397000">
              <a:tabLst>
                <a:tab pos="8115300" algn="l"/>
              </a:tabLst>
              <a:defRPr/>
            </a:pPr>
            <a:r>
              <a:rPr lang="de-DE" dirty="0" smtClean="0">
                <a:latin typeface="+mn-lt"/>
              </a:rPr>
              <a:t>     FH Rosenheim                   Programmieren 3                                   Wintersemester 2015                                   © 2015  • Stand 01.10.14 •       Kapitel 5         </a:t>
            </a:r>
            <a:endParaRPr lang="en-GB" sz="1000" dirty="0">
              <a:latin typeface="+mn-lt"/>
            </a:endParaRPr>
          </a:p>
        </p:txBody>
      </p:sp>
      <p:sp>
        <p:nvSpPr>
          <p:cNvPr id="1229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b="1" smtClean="0"/>
              <a:t>Wie baut man Datentypen?</a:t>
            </a: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80988" y="1027113"/>
            <a:ext cx="9421812" cy="50593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1600" b="1" dirty="0" smtClean="0">
                <a:solidFill>
                  <a:schemeClr val="tx1"/>
                </a:solidFill>
              </a:rPr>
              <a:t>änderbar</a:t>
            </a:r>
            <a:r>
              <a:rPr lang="de-DE" sz="1600" dirty="0" smtClean="0">
                <a:solidFill>
                  <a:schemeClr val="tx1"/>
                </a:solidFill>
              </a:rPr>
              <a:t> oder nicht? 		Evtl. zwei Varianten (wie String/</a:t>
            </a:r>
            <a:r>
              <a:rPr lang="de-DE" sz="1600" dirty="0" err="1" smtClean="0">
                <a:solidFill>
                  <a:schemeClr val="tx1"/>
                </a:solidFill>
              </a:rPr>
              <a:t>StringBuffer</a:t>
            </a:r>
            <a:r>
              <a:rPr lang="de-DE" sz="1600" dirty="0" smtClean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r>
              <a:rPr lang="de-DE" sz="1600" b="1" dirty="0" smtClean="0">
                <a:solidFill>
                  <a:schemeClr val="tx1"/>
                </a:solidFill>
              </a:rPr>
              <a:t>interne/externe Darstellung</a:t>
            </a:r>
            <a:r>
              <a:rPr lang="de-DE" sz="1600" dirty="0" smtClean="0">
                <a:solidFill>
                  <a:schemeClr val="tx1"/>
                </a:solidFill>
              </a:rPr>
              <a:t> 	sinnvoll wählen</a:t>
            </a:r>
          </a:p>
          <a:p>
            <a:pPr>
              <a:lnSpc>
                <a:spcPct val="90000"/>
              </a:lnSpc>
            </a:pPr>
            <a:r>
              <a:rPr lang="de-DE" sz="1600" b="1" dirty="0" err="1" smtClean="0">
                <a:solidFill>
                  <a:schemeClr val="tx1"/>
                </a:solidFill>
              </a:rPr>
              <a:t>Konstruktoren</a:t>
            </a:r>
            <a:r>
              <a:rPr lang="de-DE" sz="1600" dirty="0" smtClean="0">
                <a:solidFill>
                  <a:schemeClr val="tx1"/>
                </a:solidFill>
              </a:rPr>
              <a:t>: 			Initialisierung immer kritisch</a:t>
            </a:r>
            <a:br>
              <a:rPr lang="de-DE" sz="1600" dirty="0" smtClean="0">
                <a:solidFill>
                  <a:schemeClr val="tx1"/>
                </a:solidFill>
              </a:rPr>
            </a:br>
            <a:r>
              <a:rPr lang="de-DE" sz="1600" dirty="0" smtClean="0">
                <a:solidFill>
                  <a:schemeClr val="tx1"/>
                </a:solidFill>
              </a:rPr>
              <a:t>                                          	</a:t>
            </a:r>
            <a:r>
              <a:rPr lang="de-DE" sz="1400" dirty="0" err="1" smtClean="0">
                <a:solidFill>
                  <a:schemeClr val="tx1"/>
                </a:solidFill>
                <a:latin typeface="Lucida Console" pitchFamily="49" charset="0"/>
              </a:rPr>
              <a:t>DateTime</a:t>
            </a:r>
            <a:r>
              <a:rPr lang="de-DE" sz="1400" dirty="0" smtClean="0">
                <a:solidFill>
                  <a:schemeClr val="tx1"/>
                </a:solidFill>
                <a:latin typeface="Lucida Console" pitchFamily="49" charset="0"/>
              </a:rPr>
              <a:t>() { ... ??? ... }</a:t>
            </a:r>
            <a:r>
              <a:rPr lang="de-DE" sz="1600" dirty="0" smtClean="0">
                <a:solidFill>
                  <a:schemeClr val="tx1"/>
                </a:solidFill>
              </a:rPr>
              <a:t/>
            </a:r>
            <a:br>
              <a:rPr lang="de-DE" sz="1600" dirty="0" smtClean="0">
                <a:solidFill>
                  <a:schemeClr val="tx1"/>
                </a:solidFill>
              </a:rPr>
            </a:br>
            <a:r>
              <a:rPr lang="de-DE" sz="1600" dirty="0" smtClean="0">
                <a:solidFill>
                  <a:schemeClr val="tx1"/>
                </a:solidFill>
              </a:rPr>
              <a:t>                                           	</a:t>
            </a:r>
            <a:r>
              <a:rPr lang="de-DE" sz="1400" dirty="0" err="1" smtClean="0">
                <a:solidFill>
                  <a:schemeClr val="tx1"/>
                </a:solidFill>
              </a:rPr>
              <a:t>DateTime</a:t>
            </a:r>
            <a:r>
              <a:rPr lang="de-DE" sz="1400" dirty="0" smtClean="0">
                <a:solidFill>
                  <a:schemeClr val="tx1"/>
                </a:solidFill>
              </a:rPr>
              <a:t>( String s, </a:t>
            </a:r>
            <a:r>
              <a:rPr lang="de-DE" sz="1400" dirty="0" err="1" smtClean="0">
                <a:solidFill>
                  <a:schemeClr val="tx1"/>
                </a:solidFill>
              </a:rPr>
              <a:t>int</a:t>
            </a:r>
            <a:r>
              <a:rPr lang="de-DE" sz="1400" dirty="0" smtClean="0">
                <a:solidFill>
                  <a:schemeClr val="tx1"/>
                </a:solidFill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</a:rPr>
              <a:t>format</a:t>
            </a:r>
            <a:r>
              <a:rPr lang="de-DE" sz="1400" dirty="0" smtClean="0">
                <a:solidFill>
                  <a:schemeClr val="tx1"/>
                </a:solidFill>
              </a:rPr>
              <a:t> ) { ... ok ... }  // wirft Ausnahme!</a:t>
            </a:r>
          </a:p>
          <a:p>
            <a:pPr>
              <a:lnSpc>
                <a:spcPct val="90000"/>
              </a:lnSpc>
            </a:pPr>
            <a:r>
              <a:rPr lang="de-DE" sz="1600" b="1" dirty="0" smtClean="0">
                <a:solidFill>
                  <a:schemeClr val="tx1"/>
                </a:solidFill>
              </a:rPr>
              <a:t>statische Prüfmethoden</a:t>
            </a:r>
            <a:r>
              <a:rPr lang="de-DE" sz="1600" dirty="0" smtClean="0">
                <a:solidFill>
                  <a:schemeClr val="tx1"/>
                </a:solidFill>
              </a:rPr>
              <a:t>       	</a:t>
            </a:r>
            <a:r>
              <a:rPr lang="de-DE" sz="1400" dirty="0" err="1" smtClean="0">
                <a:solidFill>
                  <a:schemeClr val="tx1"/>
                </a:solidFill>
                <a:latin typeface="Lucida Console" pitchFamily="49" charset="0"/>
              </a:rPr>
              <a:t>static</a:t>
            </a:r>
            <a:r>
              <a:rPr lang="de-DE" sz="1400" dirty="0" smtClean="0">
                <a:solidFill>
                  <a:schemeClr val="tx1"/>
                </a:solidFill>
                <a:latin typeface="Lucida Console" pitchFamily="49" charset="0"/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  <a:latin typeface="Lucida Console" pitchFamily="49" charset="0"/>
              </a:rPr>
              <a:t>boolean</a:t>
            </a:r>
            <a:r>
              <a:rPr lang="de-DE" sz="1400" dirty="0" smtClean="0">
                <a:solidFill>
                  <a:schemeClr val="tx1"/>
                </a:solidFill>
                <a:latin typeface="Lucida Console" pitchFamily="49" charset="0"/>
              </a:rPr>
              <a:t> check( String s, </a:t>
            </a:r>
            <a:r>
              <a:rPr lang="de-DE" sz="1400" dirty="0" err="1" smtClean="0">
                <a:solidFill>
                  <a:schemeClr val="tx1"/>
                </a:solidFill>
                <a:latin typeface="Lucida Console" pitchFamily="49" charset="0"/>
              </a:rPr>
              <a:t>int</a:t>
            </a:r>
            <a:r>
              <a:rPr lang="de-DE" sz="1400" dirty="0" smtClean="0">
                <a:solidFill>
                  <a:schemeClr val="tx1"/>
                </a:solidFill>
                <a:latin typeface="Lucida Console" pitchFamily="49" charset="0"/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  <a:latin typeface="Lucida Console" pitchFamily="49" charset="0"/>
              </a:rPr>
              <a:t>format</a:t>
            </a:r>
            <a:r>
              <a:rPr lang="de-DE" sz="1400" dirty="0" smtClean="0">
                <a:solidFill>
                  <a:schemeClr val="tx1"/>
                </a:solidFill>
                <a:latin typeface="Lucida Console" pitchFamily="49" charset="0"/>
              </a:rPr>
              <a:t> ) { ... }</a:t>
            </a:r>
          </a:p>
          <a:p>
            <a:pPr>
              <a:lnSpc>
                <a:spcPct val="90000"/>
              </a:lnSpc>
            </a:pPr>
            <a:r>
              <a:rPr lang="de-DE" sz="1600" b="1" dirty="0" smtClean="0">
                <a:solidFill>
                  <a:schemeClr val="tx1"/>
                </a:solidFill>
              </a:rPr>
              <a:t>nicht-statische Prüfmethoden </a:t>
            </a:r>
            <a:r>
              <a:rPr lang="de-DE" sz="1400" dirty="0" err="1" smtClean="0">
                <a:solidFill>
                  <a:schemeClr val="tx1"/>
                </a:solidFill>
                <a:latin typeface="Lucida Console" pitchFamily="49" charset="0"/>
              </a:rPr>
              <a:t>boolean</a:t>
            </a:r>
            <a:r>
              <a:rPr lang="de-DE" sz="1400" dirty="0" smtClean="0">
                <a:solidFill>
                  <a:schemeClr val="tx1"/>
                </a:solidFill>
                <a:latin typeface="Lucida Console" pitchFamily="49" charset="0"/>
              </a:rPr>
              <a:t> check( String s, </a:t>
            </a:r>
            <a:r>
              <a:rPr lang="de-DE" sz="1400" dirty="0" err="1" smtClean="0">
                <a:solidFill>
                  <a:schemeClr val="tx1"/>
                </a:solidFill>
                <a:latin typeface="Lucida Console" pitchFamily="49" charset="0"/>
              </a:rPr>
              <a:t>int</a:t>
            </a:r>
            <a:r>
              <a:rPr lang="de-DE" sz="1400" dirty="0" smtClean="0">
                <a:solidFill>
                  <a:schemeClr val="tx1"/>
                </a:solidFill>
                <a:latin typeface="Lucida Console" pitchFamily="49" charset="0"/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  <a:latin typeface="Lucida Console" pitchFamily="49" charset="0"/>
              </a:rPr>
              <a:t>format</a:t>
            </a:r>
            <a:r>
              <a:rPr lang="de-DE" sz="1400" dirty="0" smtClean="0">
                <a:solidFill>
                  <a:schemeClr val="tx1"/>
                </a:solidFill>
                <a:latin typeface="Lucida Console" pitchFamily="49" charset="0"/>
              </a:rPr>
              <a:t> ) { ... }</a:t>
            </a:r>
          </a:p>
          <a:p>
            <a:pPr>
              <a:lnSpc>
                <a:spcPct val="90000"/>
              </a:lnSpc>
            </a:pPr>
            <a:r>
              <a:rPr lang="de-DE" sz="1600" b="1" dirty="0" smtClean="0">
                <a:solidFill>
                  <a:schemeClr val="tx1"/>
                </a:solidFill>
              </a:rPr>
              <a:t>Transformationsmethoden</a:t>
            </a:r>
            <a:r>
              <a:rPr lang="de-DE" sz="1600" dirty="0" smtClean="0">
                <a:solidFill>
                  <a:schemeClr val="tx1"/>
                </a:solidFill>
              </a:rPr>
              <a:t> 	</a:t>
            </a:r>
            <a:r>
              <a:rPr lang="de-DE" sz="1400" dirty="0" smtClean="0">
                <a:solidFill>
                  <a:schemeClr val="tx1"/>
                </a:solidFill>
                <a:latin typeface="Lucida Console" pitchFamily="49" charset="0"/>
              </a:rPr>
              <a:t>String </a:t>
            </a:r>
            <a:r>
              <a:rPr lang="de-DE" sz="1400" dirty="0" err="1" smtClean="0">
                <a:solidFill>
                  <a:schemeClr val="tx1"/>
                </a:solidFill>
                <a:latin typeface="Lucida Console" pitchFamily="49" charset="0"/>
              </a:rPr>
              <a:t>toString</a:t>
            </a:r>
            <a:r>
              <a:rPr lang="de-DE" sz="1400" dirty="0" smtClean="0">
                <a:solidFill>
                  <a:schemeClr val="tx1"/>
                </a:solidFill>
                <a:latin typeface="Lucida Console" pitchFamily="49" charset="0"/>
              </a:rPr>
              <a:t>( </a:t>
            </a:r>
            <a:r>
              <a:rPr lang="de-DE" sz="1400" dirty="0" err="1" smtClean="0">
                <a:solidFill>
                  <a:schemeClr val="tx1"/>
                </a:solidFill>
                <a:latin typeface="Lucida Console" pitchFamily="49" charset="0"/>
              </a:rPr>
              <a:t>int</a:t>
            </a:r>
            <a:r>
              <a:rPr lang="de-DE" sz="1400" dirty="0" smtClean="0">
                <a:solidFill>
                  <a:schemeClr val="tx1"/>
                </a:solidFill>
                <a:latin typeface="Lucida Console" pitchFamily="49" charset="0"/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  <a:latin typeface="Lucida Console" pitchFamily="49" charset="0"/>
              </a:rPr>
              <a:t>format</a:t>
            </a:r>
            <a:r>
              <a:rPr lang="de-DE" sz="1400" dirty="0" smtClean="0">
                <a:solidFill>
                  <a:schemeClr val="tx1"/>
                </a:solidFill>
                <a:latin typeface="Lucida Console" pitchFamily="49" charset="0"/>
              </a:rPr>
              <a:t> )</a:t>
            </a:r>
          </a:p>
          <a:p>
            <a:pPr>
              <a:lnSpc>
                <a:spcPct val="90000"/>
              </a:lnSpc>
            </a:pPr>
            <a:r>
              <a:rPr lang="de-DE" sz="1600" b="1" dirty="0" smtClean="0">
                <a:solidFill>
                  <a:schemeClr val="tx1"/>
                </a:solidFill>
              </a:rPr>
              <a:t>fachliche Abfrage</a:t>
            </a:r>
            <a:r>
              <a:rPr lang="de-DE" sz="1600" dirty="0" smtClean="0">
                <a:solidFill>
                  <a:schemeClr val="tx1"/>
                </a:solidFill>
              </a:rPr>
              <a:t>		</a:t>
            </a:r>
            <a:r>
              <a:rPr lang="de-DE" sz="1400" dirty="0" err="1" smtClean="0">
                <a:solidFill>
                  <a:schemeClr val="tx1"/>
                </a:solidFill>
                <a:latin typeface="Lucida Console" pitchFamily="49" charset="0"/>
              </a:rPr>
              <a:t>boolean</a:t>
            </a:r>
            <a:r>
              <a:rPr lang="de-DE" sz="1400" dirty="0" smtClean="0">
                <a:solidFill>
                  <a:schemeClr val="tx1"/>
                </a:solidFill>
                <a:latin typeface="Lucida Console" pitchFamily="49" charset="0"/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  <a:latin typeface="Lucida Console" pitchFamily="49" charset="0"/>
              </a:rPr>
              <a:t>istPfichtversichert</a:t>
            </a:r>
            <a:r>
              <a:rPr lang="de-DE" sz="1400" dirty="0" smtClean="0">
                <a:solidFill>
                  <a:schemeClr val="tx1"/>
                </a:solidFill>
                <a:latin typeface="Lucida Console" pitchFamily="49" charset="0"/>
              </a:rPr>
              <a:t>() { ... harte Abfrage ... }</a:t>
            </a:r>
          </a:p>
          <a:p>
            <a:pPr>
              <a:lnSpc>
                <a:spcPct val="90000"/>
              </a:lnSpc>
            </a:pPr>
            <a:r>
              <a:rPr lang="de-DE" sz="1600" b="1" dirty="0" smtClean="0"/>
              <a:t>Konstanten			</a:t>
            </a:r>
            <a:r>
              <a:rPr lang="de-DE" sz="1400" dirty="0" err="1" smtClean="0">
                <a:latin typeface="Lucida Console" pitchFamily="49" charset="0"/>
              </a:rPr>
              <a:t>Farbe.ROT</a:t>
            </a:r>
            <a:endParaRPr lang="de-DE" sz="1400" dirty="0" smtClean="0">
              <a:latin typeface="Lucida Console" pitchFamily="49" charset="0"/>
            </a:endParaRPr>
          </a:p>
          <a:p>
            <a:pPr>
              <a:lnSpc>
                <a:spcPct val="90000"/>
              </a:lnSpc>
            </a:pPr>
            <a:r>
              <a:rPr lang="de-DE" sz="1600" b="1" dirty="0" smtClean="0">
                <a:solidFill>
                  <a:schemeClr val="tx1"/>
                </a:solidFill>
              </a:rPr>
              <a:t>sonstige Utilities</a:t>
            </a:r>
            <a:r>
              <a:rPr lang="de-DE" sz="1600" dirty="0" smtClean="0">
                <a:solidFill>
                  <a:schemeClr val="tx1"/>
                </a:solidFill>
              </a:rPr>
              <a:t>		</a:t>
            </a:r>
            <a:r>
              <a:rPr lang="de-DE" sz="1400" dirty="0" err="1" smtClean="0">
                <a:solidFill>
                  <a:schemeClr val="tx1"/>
                </a:solidFill>
                <a:latin typeface="Lucida Console" pitchFamily="49" charset="0"/>
              </a:rPr>
              <a:t>int</a:t>
            </a:r>
            <a:r>
              <a:rPr lang="de-DE" sz="1400" dirty="0" smtClean="0">
                <a:solidFill>
                  <a:schemeClr val="tx1"/>
                </a:solidFill>
                <a:latin typeface="Lucida Console" pitchFamily="49" charset="0"/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  <a:latin typeface="Lucida Console" pitchFamily="49" charset="0"/>
              </a:rPr>
              <a:t>getTimeDiffInDays</a:t>
            </a:r>
            <a:r>
              <a:rPr lang="de-DE" sz="1400" dirty="0" smtClean="0">
                <a:solidFill>
                  <a:schemeClr val="tx1"/>
                </a:solidFill>
                <a:latin typeface="Lucida Console" pitchFamily="49" charset="0"/>
              </a:rPr>
              <a:t>( </a:t>
            </a:r>
            <a:r>
              <a:rPr lang="de-DE" sz="1400" dirty="0" err="1" smtClean="0">
                <a:solidFill>
                  <a:schemeClr val="tx1"/>
                </a:solidFill>
                <a:latin typeface="Lucida Console" pitchFamily="49" charset="0"/>
              </a:rPr>
              <a:t>DateTime</a:t>
            </a:r>
            <a:r>
              <a:rPr lang="de-DE" sz="1400" dirty="0" smtClean="0">
                <a:solidFill>
                  <a:schemeClr val="tx1"/>
                </a:solidFill>
                <a:latin typeface="Lucida Console" pitchFamily="49" charset="0"/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  <a:latin typeface="Lucida Console" pitchFamily="49" charset="0"/>
              </a:rPr>
              <a:t>date</a:t>
            </a:r>
            <a:r>
              <a:rPr lang="de-DE" sz="1400" dirty="0" smtClean="0">
                <a:solidFill>
                  <a:schemeClr val="tx1"/>
                </a:solidFill>
                <a:latin typeface="Lucida Console" pitchFamily="49" charset="0"/>
              </a:rPr>
              <a:t> ){ .. }</a:t>
            </a:r>
            <a:br>
              <a:rPr lang="de-DE" sz="1400" dirty="0" smtClean="0">
                <a:solidFill>
                  <a:schemeClr val="tx1"/>
                </a:solidFill>
                <a:latin typeface="Lucida Console" pitchFamily="49" charset="0"/>
              </a:rPr>
            </a:br>
            <a:r>
              <a:rPr lang="de-DE" sz="1400" dirty="0" smtClean="0">
                <a:solidFill>
                  <a:schemeClr val="tx1"/>
                </a:solidFill>
                <a:latin typeface="Lucida Console" pitchFamily="49" charset="0"/>
              </a:rPr>
              <a:t>                           </a:t>
            </a:r>
            <a:r>
              <a:rPr lang="de-DE" sz="1400" dirty="0" err="1" smtClean="0">
                <a:solidFill>
                  <a:schemeClr val="tx1"/>
                </a:solidFill>
                <a:latin typeface="Lucida Console" pitchFamily="49" charset="0"/>
              </a:rPr>
              <a:t>int</a:t>
            </a:r>
            <a:r>
              <a:rPr lang="de-DE" sz="1400" dirty="0" smtClean="0">
                <a:solidFill>
                  <a:schemeClr val="tx1"/>
                </a:solidFill>
                <a:latin typeface="Lucida Console" pitchFamily="49" charset="0"/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  <a:latin typeface="Lucida Console" pitchFamily="49" charset="0"/>
              </a:rPr>
              <a:t>getTimeDiffInSeconds</a:t>
            </a:r>
            <a:r>
              <a:rPr lang="de-DE" sz="1400" dirty="0" smtClean="0">
                <a:solidFill>
                  <a:schemeClr val="tx1"/>
                </a:solidFill>
                <a:latin typeface="Lucida Console" pitchFamily="49" charset="0"/>
              </a:rPr>
              <a:t>( </a:t>
            </a:r>
            <a:r>
              <a:rPr lang="de-DE" sz="1400" dirty="0" err="1" smtClean="0">
                <a:solidFill>
                  <a:schemeClr val="tx1"/>
                </a:solidFill>
                <a:latin typeface="Lucida Console" pitchFamily="49" charset="0"/>
              </a:rPr>
              <a:t>DateTime</a:t>
            </a:r>
            <a:r>
              <a:rPr lang="de-DE" sz="1400" dirty="0" smtClean="0">
                <a:solidFill>
                  <a:schemeClr val="tx1"/>
                </a:solidFill>
                <a:latin typeface="Lucida Console" pitchFamily="49" charset="0"/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  <a:latin typeface="Lucida Console" pitchFamily="49" charset="0"/>
              </a:rPr>
              <a:t>date</a:t>
            </a:r>
            <a:r>
              <a:rPr lang="de-DE" sz="1400" dirty="0" smtClean="0">
                <a:solidFill>
                  <a:schemeClr val="tx1"/>
                </a:solidFill>
                <a:latin typeface="Lucida Console" pitchFamily="49" charset="0"/>
              </a:rPr>
              <a:t> ){ .. }</a:t>
            </a:r>
          </a:p>
          <a:p>
            <a:pPr>
              <a:lnSpc>
                <a:spcPct val="90000"/>
              </a:lnSpc>
            </a:pPr>
            <a:r>
              <a:rPr lang="de-DE" sz="1600" b="1" dirty="0" smtClean="0">
                <a:solidFill>
                  <a:schemeClr val="tx1"/>
                </a:solidFill>
              </a:rPr>
              <a:t>Java Objektprotokoll (</a:t>
            </a:r>
            <a:r>
              <a:rPr lang="de-DE" sz="1600" b="1" i="1" dirty="0" err="1" smtClean="0">
                <a:solidFill>
                  <a:schemeClr val="tx1"/>
                </a:solidFill>
              </a:rPr>
              <a:t>equals</a:t>
            </a:r>
            <a:r>
              <a:rPr lang="de-DE" sz="1600" b="1" i="1" dirty="0" smtClean="0">
                <a:solidFill>
                  <a:schemeClr val="tx1"/>
                </a:solidFill>
              </a:rPr>
              <a:t>, </a:t>
            </a:r>
            <a:r>
              <a:rPr lang="de-DE" sz="1600" b="1" i="1" dirty="0" err="1" smtClean="0">
                <a:solidFill>
                  <a:schemeClr val="tx1"/>
                </a:solidFill>
              </a:rPr>
              <a:t>hashCode</a:t>
            </a:r>
            <a:r>
              <a:rPr lang="de-DE" sz="1600" b="1" i="1" dirty="0" smtClean="0">
                <a:solidFill>
                  <a:schemeClr val="tx1"/>
                </a:solidFill>
              </a:rPr>
              <a:t>, </a:t>
            </a:r>
            <a:r>
              <a:rPr lang="de-DE" sz="1600" b="1" i="1" dirty="0" err="1" smtClean="0">
                <a:solidFill>
                  <a:schemeClr val="tx1"/>
                </a:solidFill>
              </a:rPr>
              <a:t>clone</a:t>
            </a:r>
            <a:r>
              <a:rPr lang="de-DE" sz="1600" b="1" i="1" dirty="0" smtClean="0">
                <a:solidFill>
                  <a:schemeClr val="tx1"/>
                </a:solidFill>
              </a:rPr>
              <a:t>, </a:t>
            </a:r>
            <a:r>
              <a:rPr lang="de-DE" sz="1600" b="1" i="1" dirty="0" err="1" smtClean="0">
                <a:solidFill>
                  <a:schemeClr val="tx1"/>
                </a:solidFill>
              </a:rPr>
              <a:t>compareTo</a:t>
            </a:r>
            <a:r>
              <a:rPr lang="de-DE" sz="1600" b="1" dirty="0" smtClean="0">
                <a:solidFill>
                  <a:schemeClr val="tx1"/>
                </a:solidFill>
              </a:rPr>
              <a:t>)   </a:t>
            </a:r>
            <a:r>
              <a:rPr lang="de-DE" sz="1600" dirty="0" smtClean="0">
                <a:solidFill>
                  <a:schemeClr val="tx1"/>
                </a:solidFill>
              </a:rPr>
              <a:t>sorgfältig machen! </a:t>
            </a:r>
            <a:endParaRPr lang="de-DE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739775" y="265113"/>
            <a:ext cx="5713413" cy="430887"/>
          </a:xfrm>
        </p:spPr>
        <p:txBody>
          <a:bodyPr/>
          <a:lstStyle/>
          <a:p>
            <a:r>
              <a:rPr lang="de-DE" b="1" dirty="0" smtClean="0">
                <a:latin typeface="Arial" pitchFamily="34" charset="0"/>
              </a:rPr>
              <a:t>Datentypen </a:t>
            </a:r>
            <a:r>
              <a:rPr lang="de-DE" b="1" dirty="0" err="1" smtClean="0">
                <a:latin typeface="Arial" pitchFamily="34" charset="0"/>
              </a:rPr>
              <a:t>MailAdress</a:t>
            </a:r>
            <a:endParaRPr lang="de-DE" dirty="0"/>
          </a:p>
        </p:txBody>
      </p:sp>
      <p:sp>
        <p:nvSpPr>
          <p:cNvPr id="4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285750" y="6292850"/>
            <a:ext cx="9386888" cy="215444"/>
          </a:xfrm>
        </p:spPr>
        <p:txBody>
          <a:bodyPr/>
          <a:lstStyle/>
          <a:p>
            <a:pPr defTabSz="1397000">
              <a:tabLst>
                <a:tab pos="8115300" algn="l"/>
              </a:tabLst>
              <a:defRPr/>
            </a:pPr>
            <a:r>
              <a:rPr lang="de-DE" dirty="0" smtClean="0">
                <a:latin typeface="+mn-lt"/>
              </a:rPr>
              <a:t>     FH Rosenheim                   Programmieren 3                                   Wintersemester 2015                                   © 2015  • Stand 01.10.14 •       Kapitel 5         </a:t>
            </a:r>
            <a:endParaRPr lang="en-GB" sz="1000" dirty="0">
              <a:latin typeface="+mn-lt"/>
            </a:endParaRP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277813" y="1136650"/>
            <a:ext cx="9272587" cy="49815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Tx/>
              <a:buNone/>
            </a:pPr>
            <a:r>
              <a:rPr lang="de-DE" dirty="0" err="1">
                <a:latin typeface="Lucida Console" pitchFamily="49" charset="0"/>
              </a:rPr>
              <a:t>public</a:t>
            </a:r>
            <a:r>
              <a:rPr lang="de-DE" dirty="0">
                <a:latin typeface="Lucida Console" pitchFamily="49" charset="0"/>
              </a:rPr>
              <a:t> </a:t>
            </a:r>
            <a:r>
              <a:rPr lang="de-DE" dirty="0" err="1">
                <a:latin typeface="Lucida Console" pitchFamily="49" charset="0"/>
              </a:rPr>
              <a:t>class</a:t>
            </a:r>
            <a:r>
              <a:rPr lang="de-DE" dirty="0">
                <a:latin typeface="Lucida Console" pitchFamily="49" charset="0"/>
              </a:rPr>
              <a:t> </a:t>
            </a:r>
            <a:r>
              <a:rPr lang="de-DE" b="1" dirty="0" err="1">
                <a:solidFill>
                  <a:schemeClr val="accent2"/>
                </a:solidFill>
                <a:latin typeface="Lucida Console" pitchFamily="49" charset="0"/>
              </a:rPr>
              <a:t>MailAddress</a:t>
            </a:r>
            <a:r>
              <a:rPr lang="de-DE" dirty="0">
                <a:latin typeface="Lucida Console" pitchFamily="49" charset="0"/>
              </a:rPr>
              <a:t> { 		// </a:t>
            </a:r>
            <a:r>
              <a:rPr lang="de-DE" dirty="0" err="1">
                <a:latin typeface="Lucida Console" pitchFamily="49" charset="0"/>
              </a:rPr>
              <a:t>immutable</a:t>
            </a:r>
            <a:endParaRPr lang="de-DE" dirty="0">
              <a:latin typeface="Lucida Console" pitchFamily="49" charset="0"/>
            </a:endParaRPr>
          </a:p>
          <a:p>
            <a:pPr>
              <a:buClrTx/>
              <a:buFontTx/>
              <a:buNone/>
            </a:pPr>
            <a:r>
              <a:rPr lang="de-DE" dirty="0">
                <a:latin typeface="Lucida Console" pitchFamily="49" charset="0"/>
              </a:rPr>
              <a:t>    private String </a:t>
            </a:r>
            <a:r>
              <a:rPr lang="de-DE" dirty="0" err="1">
                <a:latin typeface="Lucida Console" pitchFamily="49" charset="0"/>
              </a:rPr>
              <a:t>address</a:t>
            </a:r>
            <a:r>
              <a:rPr lang="de-DE" dirty="0">
                <a:latin typeface="Lucida Console" pitchFamily="49" charset="0"/>
              </a:rPr>
              <a:t>;</a:t>
            </a:r>
          </a:p>
          <a:p>
            <a:pPr>
              <a:buClrTx/>
              <a:buFontTx/>
              <a:buNone/>
            </a:pPr>
            <a:r>
              <a:rPr lang="de-DE" dirty="0">
                <a:latin typeface="Lucida Console" pitchFamily="49" charset="0"/>
              </a:rPr>
              <a:t>    private </a:t>
            </a:r>
            <a:r>
              <a:rPr lang="de-DE" dirty="0" err="1">
                <a:latin typeface="Lucida Console" pitchFamily="49" charset="0"/>
              </a:rPr>
              <a:t>static</a:t>
            </a:r>
            <a:r>
              <a:rPr lang="de-DE" dirty="0">
                <a:latin typeface="Lucida Console" pitchFamily="49" charset="0"/>
              </a:rPr>
              <a:t> Pattern </a:t>
            </a:r>
            <a:r>
              <a:rPr lang="de-DE" dirty="0" err="1">
                <a:latin typeface="Lucida Console" pitchFamily="49" charset="0"/>
              </a:rPr>
              <a:t>pattern</a:t>
            </a:r>
            <a:r>
              <a:rPr lang="de-DE" dirty="0">
                <a:latin typeface="Lucida Console" pitchFamily="49" charset="0"/>
              </a:rPr>
              <a:t> = </a:t>
            </a:r>
          </a:p>
          <a:p>
            <a:pPr>
              <a:buClrTx/>
              <a:buFontTx/>
              <a:buNone/>
            </a:pPr>
            <a:r>
              <a:rPr lang="de-DE" dirty="0">
                <a:latin typeface="Lucida Console" pitchFamily="49" charset="0"/>
              </a:rPr>
              <a:t>            </a:t>
            </a:r>
            <a:r>
              <a:rPr lang="de-DE" dirty="0" err="1">
                <a:latin typeface="Lucida Console" pitchFamily="49" charset="0"/>
              </a:rPr>
              <a:t>Pattern.compile</a:t>
            </a:r>
            <a:r>
              <a:rPr lang="de-DE" b="1" dirty="0">
                <a:solidFill>
                  <a:schemeClr val="accent2"/>
                </a:solidFill>
                <a:latin typeface="Lucida Console" pitchFamily="49" charset="0"/>
              </a:rPr>
              <a:t>("\\w+(\\.\\w+)*@\\w+(\\.\\w+)*");</a:t>
            </a:r>
          </a:p>
          <a:p>
            <a:pPr>
              <a:buClrTx/>
              <a:buFontTx/>
              <a:buNone/>
            </a:pPr>
            <a:endParaRPr lang="de-DE" dirty="0">
              <a:latin typeface="Lucida Console" pitchFamily="49" charset="0"/>
            </a:endParaRPr>
          </a:p>
          <a:p>
            <a:pPr>
              <a:buClrTx/>
              <a:buFontTx/>
              <a:buNone/>
            </a:pPr>
            <a:r>
              <a:rPr lang="de-DE" dirty="0">
                <a:latin typeface="Lucida Console" pitchFamily="49" charset="0"/>
              </a:rPr>
              <a:t>    </a:t>
            </a:r>
            <a:r>
              <a:rPr lang="de-DE" dirty="0" err="1">
                <a:latin typeface="Lucida Console" pitchFamily="49" charset="0"/>
              </a:rPr>
              <a:t>public</a:t>
            </a:r>
            <a:r>
              <a:rPr lang="de-DE" dirty="0">
                <a:latin typeface="Lucida Console" pitchFamily="49" charset="0"/>
              </a:rPr>
              <a:t> </a:t>
            </a:r>
            <a:r>
              <a:rPr lang="de-DE" b="1" dirty="0" err="1">
                <a:solidFill>
                  <a:schemeClr val="accent2"/>
                </a:solidFill>
                <a:latin typeface="Lucida Console" pitchFamily="49" charset="0"/>
              </a:rPr>
              <a:t>MailAddress</a:t>
            </a:r>
            <a:r>
              <a:rPr lang="de-DE" dirty="0">
                <a:latin typeface="Lucida Console" pitchFamily="49" charset="0"/>
              </a:rPr>
              <a:t>(String </a:t>
            </a:r>
            <a:r>
              <a:rPr lang="de-DE" dirty="0" err="1">
                <a:latin typeface="Lucida Console" pitchFamily="49" charset="0"/>
              </a:rPr>
              <a:t>address</a:t>
            </a:r>
            <a:r>
              <a:rPr lang="de-DE" dirty="0">
                <a:latin typeface="Lucida Console" pitchFamily="49" charset="0"/>
              </a:rPr>
              <a:t>) </a:t>
            </a:r>
            <a:br>
              <a:rPr lang="de-DE" dirty="0">
                <a:latin typeface="Lucida Console" pitchFamily="49" charset="0"/>
              </a:rPr>
            </a:br>
            <a:r>
              <a:rPr lang="de-DE" dirty="0">
                <a:latin typeface="Lucida Console" pitchFamily="49" charset="0"/>
              </a:rPr>
              <a:t>                       </a:t>
            </a:r>
            <a:r>
              <a:rPr lang="de-DE" dirty="0" err="1">
                <a:latin typeface="Lucida Console" pitchFamily="49" charset="0"/>
              </a:rPr>
              <a:t>throws</a:t>
            </a:r>
            <a:r>
              <a:rPr lang="de-DE" dirty="0">
                <a:latin typeface="Lucida Console" pitchFamily="49" charset="0"/>
              </a:rPr>
              <a:t> </a:t>
            </a:r>
            <a:r>
              <a:rPr lang="de-DE" dirty="0" err="1">
                <a:latin typeface="Lucida Console" pitchFamily="49" charset="0"/>
              </a:rPr>
              <a:t>IllegalArgumentException</a:t>
            </a:r>
            <a:r>
              <a:rPr lang="de-DE" dirty="0">
                <a:latin typeface="Lucida Console" pitchFamily="49" charset="0"/>
              </a:rPr>
              <a:t> {</a:t>
            </a:r>
          </a:p>
          <a:p>
            <a:pPr>
              <a:buClrTx/>
              <a:buFontTx/>
              <a:buNone/>
            </a:pPr>
            <a:r>
              <a:rPr lang="de-DE" dirty="0">
                <a:latin typeface="Lucida Console" pitchFamily="49" charset="0"/>
              </a:rPr>
              <a:t>        </a:t>
            </a:r>
            <a:r>
              <a:rPr lang="de-DE" dirty="0" err="1">
                <a:latin typeface="Lucida Console" pitchFamily="49" charset="0"/>
              </a:rPr>
              <a:t>Matcher</a:t>
            </a:r>
            <a:r>
              <a:rPr lang="de-DE" dirty="0">
                <a:latin typeface="Lucida Console" pitchFamily="49" charset="0"/>
              </a:rPr>
              <a:t> m = </a:t>
            </a:r>
            <a:r>
              <a:rPr lang="de-DE" dirty="0" err="1">
                <a:latin typeface="Lucida Console" pitchFamily="49" charset="0"/>
              </a:rPr>
              <a:t>pattern.matcher</a:t>
            </a:r>
            <a:r>
              <a:rPr lang="de-DE" dirty="0">
                <a:latin typeface="Lucida Console" pitchFamily="49" charset="0"/>
              </a:rPr>
              <a:t>(</a:t>
            </a:r>
            <a:r>
              <a:rPr lang="de-DE" dirty="0" err="1">
                <a:latin typeface="Lucida Console" pitchFamily="49" charset="0"/>
              </a:rPr>
              <a:t>address</a:t>
            </a:r>
            <a:r>
              <a:rPr lang="de-DE" dirty="0">
                <a:latin typeface="Lucida Console" pitchFamily="49" charset="0"/>
              </a:rPr>
              <a:t>);</a:t>
            </a:r>
          </a:p>
          <a:p>
            <a:pPr>
              <a:buClrTx/>
              <a:buFontTx/>
              <a:buNone/>
            </a:pPr>
            <a:r>
              <a:rPr lang="de-DE" dirty="0">
                <a:latin typeface="Lucida Console" pitchFamily="49" charset="0"/>
              </a:rPr>
              <a:t>        </a:t>
            </a:r>
            <a:r>
              <a:rPr lang="de-DE" dirty="0" err="1">
                <a:latin typeface="Lucida Console" pitchFamily="49" charset="0"/>
              </a:rPr>
              <a:t>if</a:t>
            </a:r>
            <a:r>
              <a:rPr lang="de-DE" dirty="0">
                <a:latin typeface="Lucida Console" pitchFamily="49" charset="0"/>
              </a:rPr>
              <a:t> (</a:t>
            </a:r>
            <a:r>
              <a:rPr lang="de-DE" dirty="0" err="1">
                <a:latin typeface="Lucida Console" pitchFamily="49" charset="0"/>
              </a:rPr>
              <a:t>m.matches</a:t>
            </a:r>
            <a:r>
              <a:rPr lang="de-DE" dirty="0">
                <a:latin typeface="Lucida Console" pitchFamily="49" charset="0"/>
              </a:rPr>
              <a:t>())</a:t>
            </a:r>
          </a:p>
          <a:p>
            <a:pPr>
              <a:buClrTx/>
              <a:buFontTx/>
              <a:buNone/>
            </a:pPr>
            <a:r>
              <a:rPr lang="de-DE" dirty="0">
                <a:latin typeface="Lucida Console" pitchFamily="49" charset="0"/>
              </a:rPr>
              <a:t>            </a:t>
            </a:r>
            <a:r>
              <a:rPr lang="de-DE" dirty="0" err="1">
                <a:latin typeface="Lucida Console" pitchFamily="49" charset="0"/>
              </a:rPr>
              <a:t>this.address</a:t>
            </a:r>
            <a:r>
              <a:rPr lang="de-DE" dirty="0">
                <a:latin typeface="Lucida Console" pitchFamily="49" charset="0"/>
              </a:rPr>
              <a:t> = </a:t>
            </a:r>
            <a:r>
              <a:rPr lang="de-DE" dirty="0" err="1">
                <a:latin typeface="Lucida Console" pitchFamily="49" charset="0"/>
              </a:rPr>
              <a:t>address</a:t>
            </a:r>
            <a:r>
              <a:rPr lang="de-DE" dirty="0">
                <a:latin typeface="Lucida Console" pitchFamily="49" charset="0"/>
              </a:rPr>
              <a:t>;</a:t>
            </a:r>
          </a:p>
          <a:p>
            <a:pPr>
              <a:buClrTx/>
              <a:buFontTx/>
              <a:buNone/>
            </a:pPr>
            <a:r>
              <a:rPr lang="de-DE" dirty="0">
                <a:latin typeface="Lucida Console" pitchFamily="49" charset="0"/>
              </a:rPr>
              <a:t>        </a:t>
            </a:r>
            <a:r>
              <a:rPr lang="de-DE" dirty="0" err="1">
                <a:latin typeface="Lucida Console" pitchFamily="49" charset="0"/>
              </a:rPr>
              <a:t>else</a:t>
            </a:r>
            <a:endParaRPr lang="de-DE" dirty="0">
              <a:latin typeface="Lucida Console" pitchFamily="49" charset="0"/>
            </a:endParaRPr>
          </a:p>
          <a:p>
            <a:pPr>
              <a:buClrTx/>
              <a:buFontTx/>
              <a:buNone/>
            </a:pPr>
            <a:r>
              <a:rPr lang="de-DE" dirty="0">
                <a:latin typeface="Lucida Console" pitchFamily="49" charset="0"/>
              </a:rPr>
              <a:t>            </a:t>
            </a:r>
            <a:r>
              <a:rPr lang="de-DE" dirty="0" err="1">
                <a:latin typeface="Lucida Console" pitchFamily="49" charset="0"/>
              </a:rPr>
              <a:t>throw</a:t>
            </a:r>
            <a:r>
              <a:rPr lang="de-DE" dirty="0">
                <a:latin typeface="Lucida Console" pitchFamily="49" charset="0"/>
              </a:rPr>
              <a:t> </a:t>
            </a:r>
            <a:r>
              <a:rPr lang="de-DE" dirty="0" err="1">
                <a:latin typeface="Lucida Console" pitchFamily="49" charset="0"/>
              </a:rPr>
              <a:t>new</a:t>
            </a:r>
            <a:r>
              <a:rPr lang="de-DE" dirty="0">
                <a:latin typeface="Lucida Console" pitchFamily="49" charset="0"/>
              </a:rPr>
              <a:t> </a:t>
            </a:r>
            <a:r>
              <a:rPr lang="de-DE" dirty="0" err="1">
                <a:latin typeface="Lucida Console" pitchFamily="49" charset="0"/>
              </a:rPr>
              <a:t>IllegalArgumentException</a:t>
            </a:r>
            <a:r>
              <a:rPr lang="de-DE" dirty="0">
                <a:latin typeface="Lucida Console" pitchFamily="49" charset="0"/>
              </a:rPr>
              <a:t> ("invalid </a:t>
            </a:r>
            <a:r>
              <a:rPr lang="de-DE" dirty="0" err="1">
                <a:latin typeface="Lucida Console" pitchFamily="49" charset="0"/>
              </a:rPr>
              <a:t>mail</a:t>
            </a:r>
            <a:r>
              <a:rPr lang="de-DE" dirty="0">
                <a:latin typeface="Lucida Console" pitchFamily="49" charset="0"/>
              </a:rPr>
              <a:t> </a:t>
            </a:r>
            <a:r>
              <a:rPr lang="de-DE" dirty="0" err="1">
                <a:latin typeface="Lucida Console" pitchFamily="49" charset="0"/>
              </a:rPr>
              <a:t>address</a:t>
            </a:r>
            <a:r>
              <a:rPr lang="de-DE" dirty="0">
                <a:latin typeface="Lucida Console" pitchFamily="49" charset="0"/>
              </a:rPr>
              <a:t>");</a:t>
            </a:r>
          </a:p>
          <a:p>
            <a:pPr>
              <a:buClrTx/>
              <a:buFontTx/>
              <a:buNone/>
            </a:pPr>
            <a:r>
              <a:rPr lang="de-DE" dirty="0">
                <a:latin typeface="Lucida Console" pitchFamily="49" charset="0"/>
              </a:rPr>
              <a:t>    }</a:t>
            </a:r>
          </a:p>
          <a:p>
            <a:pPr>
              <a:buClrTx/>
              <a:buFontTx/>
              <a:buNone/>
            </a:pPr>
            <a:endParaRPr lang="de-DE" dirty="0">
              <a:latin typeface="Lucida Console" pitchFamily="49" charset="0"/>
            </a:endParaRPr>
          </a:p>
          <a:p>
            <a:pPr>
              <a:buClrTx/>
              <a:buFontTx/>
              <a:buNone/>
            </a:pPr>
            <a:r>
              <a:rPr lang="de-DE" dirty="0">
                <a:latin typeface="Lucida Console" pitchFamily="49" charset="0"/>
              </a:rPr>
              <a:t>    </a:t>
            </a:r>
            <a:r>
              <a:rPr lang="de-DE" dirty="0" err="1">
                <a:latin typeface="Lucida Console" pitchFamily="49" charset="0"/>
              </a:rPr>
              <a:t>public</a:t>
            </a:r>
            <a:r>
              <a:rPr lang="de-DE" dirty="0">
                <a:latin typeface="Lucida Console" pitchFamily="49" charset="0"/>
              </a:rPr>
              <a:t> String </a:t>
            </a:r>
            <a:r>
              <a:rPr lang="de-DE" b="1" dirty="0" err="1">
                <a:solidFill>
                  <a:schemeClr val="accent2"/>
                </a:solidFill>
                <a:latin typeface="Lucida Console" pitchFamily="49" charset="0"/>
              </a:rPr>
              <a:t>toString</a:t>
            </a:r>
            <a:r>
              <a:rPr lang="de-DE" dirty="0">
                <a:latin typeface="Lucida Console" pitchFamily="49" charset="0"/>
              </a:rPr>
              <a:t>() {</a:t>
            </a:r>
          </a:p>
          <a:p>
            <a:pPr>
              <a:buClrTx/>
              <a:buFontTx/>
              <a:buNone/>
            </a:pPr>
            <a:r>
              <a:rPr lang="de-DE" dirty="0">
                <a:latin typeface="Lucida Console" pitchFamily="49" charset="0"/>
              </a:rPr>
              <a:t>        </a:t>
            </a:r>
            <a:r>
              <a:rPr lang="de-DE" dirty="0" err="1">
                <a:latin typeface="Lucida Console" pitchFamily="49" charset="0"/>
              </a:rPr>
              <a:t>return</a:t>
            </a:r>
            <a:r>
              <a:rPr lang="de-DE" dirty="0">
                <a:latin typeface="Lucida Console" pitchFamily="49" charset="0"/>
              </a:rPr>
              <a:t> </a:t>
            </a:r>
            <a:r>
              <a:rPr lang="de-DE" dirty="0" err="1">
                <a:latin typeface="Lucida Console" pitchFamily="49" charset="0"/>
              </a:rPr>
              <a:t>address</a:t>
            </a:r>
            <a:r>
              <a:rPr lang="de-DE" dirty="0">
                <a:latin typeface="Lucida Console" pitchFamily="49" charset="0"/>
              </a:rPr>
              <a:t>;</a:t>
            </a:r>
          </a:p>
          <a:p>
            <a:pPr>
              <a:buClrTx/>
              <a:buFontTx/>
              <a:buNone/>
            </a:pPr>
            <a:r>
              <a:rPr lang="de-DE" dirty="0">
                <a:latin typeface="Lucida Console" pitchFamily="49" charset="0"/>
              </a:rPr>
              <a:t>    }</a:t>
            </a:r>
          </a:p>
          <a:p>
            <a:pPr>
              <a:buClrTx/>
              <a:buFontTx/>
              <a:buNone/>
            </a:pPr>
            <a:r>
              <a:rPr lang="de-DE" dirty="0">
                <a:latin typeface="Lucida Console" pitchFamily="49" charset="0"/>
              </a:rPr>
              <a:t>  </a:t>
            </a:r>
          </a:p>
          <a:p>
            <a:pPr>
              <a:buClrTx/>
              <a:buFontTx/>
              <a:buNone/>
            </a:pPr>
            <a:r>
              <a:rPr lang="de-DE" dirty="0">
                <a:latin typeface="Lucida Console" pitchFamily="49" charset="0"/>
              </a:rPr>
              <a:t>    // </a:t>
            </a:r>
            <a:r>
              <a:rPr lang="de-DE" dirty="0" err="1">
                <a:latin typeface="Lucida Console" pitchFamily="49" charset="0"/>
              </a:rPr>
              <a:t>equals</a:t>
            </a:r>
            <a:r>
              <a:rPr lang="de-DE" dirty="0">
                <a:latin typeface="Lucida Console" pitchFamily="49" charset="0"/>
              </a:rPr>
              <a:t>, </a:t>
            </a:r>
            <a:r>
              <a:rPr lang="de-DE" dirty="0" err="1">
                <a:latin typeface="Lucida Console" pitchFamily="49" charset="0"/>
              </a:rPr>
              <a:t>hashCode</a:t>
            </a:r>
            <a:r>
              <a:rPr lang="de-DE" dirty="0">
                <a:latin typeface="Lucida Console" pitchFamily="49" charset="0"/>
              </a:rPr>
              <a:t>, </a:t>
            </a:r>
            <a:r>
              <a:rPr lang="de-DE" dirty="0" err="1">
                <a:latin typeface="Lucida Console" pitchFamily="49" charset="0"/>
              </a:rPr>
              <a:t>clone</a:t>
            </a:r>
            <a:endParaRPr lang="de-DE" dirty="0">
              <a:latin typeface="Lucida Console" pitchFamily="49" charset="0"/>
            </a:endParaRPr>
          </a:p>
          <a:p>
            <a:pPr>
              <a:buClrTx/>
              <a:buFontTx/>
              <a:buNone/>
            </a:pPr>
            <a:r>
              <a:rPr lang="de-DE" dirty="0">
                <a:latin typeface="Lucida Console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39775" y="265113"/>
            <a:ext cx="8056267" cy="769441"/>
          </a:xfrm>
        </p:spPr>
        <p:txBody>
          <a:bodyPr/>
          <a:lstStyle/>
          <a:p>
            <a:r>
              <a:rPr lang="de-DE" b="1" dirty="0" smtClean="0"/>
              <a:t>Mit der </a:t>
            </a:r>
            <a:r>
              <a:rPr lang="de-DE" b="1" i="1" dirty="0" err="1" smtClean="0"/>
              <a:t>equals</a:t>
            </a:r>
            <a:r>
              <a:rPr lang="de-DE" b="1" i="1" dirty="0" smtClean="0"/>
              <a:t>() </a:t>
            </a:r>
            <a:r>
              <a:rPr lang="de-DE" b="1" dirty="0" smtClean="0"/>
              <a:t>Funktion kann ermittelt werden ob Objekte gleich sind </a:t>
            </a:r>
            <a:endParaRPr lang="de-DE" b="1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85750" y="6292850"/>
            <a:ext cx="9386888" cy="215444"/>
          </a:xfrm>
        </p:spPr>
        <p:txBody>
          <a:bodyPr/>
          <a:lstStyle/>
          <a:p>
            <a:r>
              <a:rPr lang="de-DE" dirty="0" smtClean="0"/>
              <a:t>     FH Rosenheim                   Programmieren 3                                   Wintersemester 2015                                   © 2015  • Stand 01.10.14 •       Kapitel 5         </a:t>
            </a:r>
            <a:endParaRPr lang="en-GB" sz="1000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24534" y="1205039"/>
            <a:ext cx="9106297" cy="127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E20074"/>
              </a:buClr>
              <a:buFont typeface="Wingdings" pitchFamily="2" charset="2"/>
              <a:buNone/>
            </a:pPr>
            <a:r>
              <a:rPr lang="de-DE" sz="1600" noProof="1" smtClean="0">
                <a:latin typeface="+mn-lt"/>
              </a:rPr>
              <a:t>Tücke:</a:t>
            </a:r>
            <a:r>
              <a:rPr lang="de-DE" sz="1600" b="0" noProof="1" smtClean="0">
                <a:latin typeface="+mn-lt"/>
              </a:rPr>
              <a:t> Es ist ein Unterschied, ob zwei Objekte gleich oder identisch sind. Wechselt man beides, so können logische Fehler entstehen.</a:t>
            </a:r>
          </a:p>
          <a:p>
            <a:pPr marL="342900" indent="-342900">
              <a:spcBef>
                <a:spcPct val="20000"/>
              </a:spcBef>
              <a:buClr>
                <a:srgbClr val="E20074"/>
              </a:buClr>
              <a:buFont typeface="Wingdings" pitchFamily="2" charset="2"/>
              <a:buNone/>
            </a:pPr>
            <a:endParaRPr lang="de-DE" sz="1600" b="0" noProof="1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rgbClr val="E20074"/>
              </a:buClr>
              <a:buFont typeface="Wingdings" pitchFamily="2" charset="2"/>
              <a:buNone/>
            </a:pPr>
            <a:endParaRPr lang="de-DE" sz="1600" b="0" noProof="1" smtClean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rgbClr val="E20074"/>
              </a:buClr>
              <a:buFont typeface="Wingdings" pitchFamily="2" charset="2"/>
              <a:buNone/>
            </a:pPr>
            <a:endParaRPr lang="de-DE" sz="1600" b="0" noProof="1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rgbClr val="E20074"/>
              </a:buClr>
              <a:buFont typeface="Wingdings" pitchFamily="2" charset="2"/>
              <a:buNone/>
            </a:pPr>
            <a:endParaRPr lang="de-DE" sz="1600" b="0" noProof="1" smtClean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rgbClr val="E20074"/>
              </a:buClr>
              <a:buFont typeface="Wingdings" pitchFamily="2" charset="2"/>
              <a:buNone/>
            </a:pPr>
            <a:endParaRPr lang="de-DE" sz="1600" b="0" noProof="1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rgbClr val="E20074"/>
              </a:buClr>
              <a:buFont typeface="Wingdings" pitchFamily="2" charset="2"/>
              <a:buNone/>
            </a:pPr>
            <a:endParaRPr lang="de-DE" sz="1600" b="0" noProof="1" smtClean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rgbClr val="E20074"/>
              </a:buClr>
              <a:buFont typeface="Wingdings" pitchFamily="2" charset="2"/>
              <a:buNone/>
            </a:pPr>
            <a:endParaRPr lang="de-DE" sz="1600" b="0" noProof="1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rgbClr val="E20074"/>
              </a:buClr>
              <a:buFont typeface="Wingdings" pitchFamily="2" charset="2"/>
              <a:buNone/>
            </a:pPr>
            <a:endParaRPr lang="de-DE" sz="1600" b="0" noProof="1" smtClean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rgbClr val="E20074"/>
              </a:buClr>
              <a:buFont typeface="Wingdings" pitchFamily="2" charset="2"/>
              <a:buNone/>
            </a:pPr>
            <a:endParaRPr lang="de-DE" sz="1600" b="0" noProof="1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rgbClr val="E20074"/>
              </a:buClr>
              <a:buFont typeface="Wingdings" pitchFamily="2" charset="2"/>
              <a:buNone/>
            </a:pPr>
            <a:endParaRPr lang="de-DE" sz="1600" b="0" noProof="1" smtClean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rgbClr val="E20074"/>
              </a:buClr>
            </a:pPr>
            <a:r>
              <a:rPr lang="de-DE" sz="1600" u="sng" noProof="1" smtClean="0">
                <a:latin typeface="+mn-lt"/>
              </a:rPr>
              <a:t>Gleichheit</a:t>
            </a:r>
            <a:r>
              <a:rPr lang="de-DE" sz="1600" noProof="1" smtClean="0">
                <a:latin typeface="+mn-lt"/>
              </a:rPr>
              <a:t>: </a:t>
            </a:r>
            <a:r>
              <a:rPr lang="de-DE" sz="1600" b="0" noProof="1" smtClean="0">
                <a:latin typeface="+mn-lt"/>
              </a:rPr>
              <a:t>Inhalte zweier Objekte sind logisch gleich. </a:t>
            </a:r>
            <a:r>
              <a:rPr lang="de-DE" sz="1600" b="0" dirty="0">
                <a:latin typeface="+mn-lt"/>
              </a:rPr>
              <a:t>Die Anwendung definiert "</a:t>
            </a:r>
            <a:r>
              <a:rPr lang="de-DE" sz="1600" b="0" dirty="0" smtClean="0">
                <a:latin typeface="+mn-lt"/>
              </a:rPr>
              <a:t>Gleichheit“: Besonders bei Daten- und Entitätstypen.</a:t>
            </a:r>
            <a:br>
              <a:rPr lang="de-DE" sz="1600" b="0" dirty="0" smtClean="0">
                <a:latin typeface="+mn-lt"/>
              </a:rPr>
            </a:br>
            <a:endParaRPr lang="de-DE" sz="1600" b="0" noProof="1" smtClean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rgbClr val="E20074"/>
              </a:buClr>
              <a:buFont typeface="Wingdings" pitchFamily="2" charset="2"/>
              <a:buNone/>
            </a:pPr>
            <a:r>
              <a:rPr lang="de-DE" sz="1600" u="sng" noProof="1" smtClean="0">
                <a:latin typeface="+mn-lt"/>
              </a:rPr>
              <a:t>Identität</a:t>
            </a:r>
            <a:r>
              <a:rPr lang="de-DE" sz="1600" noProof="1" smtClean="0">
                <a:latin typeface="+mn-lt"/>
              </a:rPr>
              <a:t>:</a:t>
            </a:r>
            <a:r>
              <a:rPr lang="de-DE" sz="1600" b="0" noProof="1" smtClean="0">
                <a:latin typeface="+mn-lt"/>
              </a:rPr>
              <a:t> Zwei Objekte zeigen auf den gleichen Bereich im Hauptspeicher. Es ist ein und dasselbe Objekt. Das Laufzeitsystem definiert „Identität“. Die Standardimplementierung von </a:t>
            </a:r>
            <a:r>
              <a:rPr lang="de-DE" sz="1600" b="0" i="1" noProof="1" smtClean="0">
                <a:latin typeface="+mn-lt"/>
              </a:rPr>
              <a:t>equals() </a:t>
            </a:r>
            <a:r>
              <a:rPr lang="de-DE" sz="1600" b="0" noProof="1" smtClean="0">
                <a:latin typeface="+mn-lt"/>
              </a:rPr>
              <a:t>prüft die Identität. </a:t>
            </a:r>
            <a:endParaRPr lang="de-DE" sz="1600" b="0" noProof="1">
              <a:latin typeface="+mn-lt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>
          <a:xfrm>
            <a:off x="409819" y="1972925"/>
            <a:ext cx="3740546" cy="2519362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269875" lvl="0" indent="-269875">
              <a:lnSpc>
                <a:spcPct val="80000"/>
              </a:lnSpc>
              <a:spcBef>
                <a:spcPts val="390"/>
              </a:spcBef>
              <a:spcAft>
                <a:spcPts val="780"/>
              </a:spcAft>
              <a:buClr>
                <a:schemeClr val="accent4"/>
              </a:buClr>
              <a:buSzPct val="165000"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Arial"/>
              </a:rPr>
              <a:t>String s1 = </a:t>
            </a:r>
            <a:r>
              <a:rPr lang="de-DE" sz="1400" dirty="0" smtClean="0">
                <a:latin typeface="Lucida Console" pitchFamily="49" charset="0"/>
                <a:cs typeface="Arial"/>
              </a:rPr>
              <a:t>„Prg3</a:t>
            </a: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Arial"/>
              </a:rPr>
              <a:t>";</a:t>
            </a:r>
          </a:p>
          <a:p>
            <a:pPr marL="269875" lvl="0" indent="-269875">
              <a:lnSpc>
                <a:spcPct val="80000"/>
              </a:lnSpc>
              <a:spcBef>
                <a:spcPts val="390"/>
              </a:spcBef>
              <a:spcAft>
                <a:spcPts val="780"/>
              </a:spcAft>
              <a:buClr>
                <a:schemeClr val="accent4"/>
              </a:buClr>
              <a:buSzPct val="165000"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Arial"/>
              </a:rPr>
              <a:t>String s2 = </a:t>
            </a:r>
            <a:r>
              <a:rPr lang="de-DE" sz="1400" dirty="0" smtClean="0">
                <a:latin typeface="Lucida Console" pitchFamily="49" charset="0"/>
                <a:cs typeface="Arial"/>
              </a:rPr>
              <a:t>„Prg3</a:t>
            </a: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Arial"/>
              </a:rPr>
              <a:t>";</a:t>
            </a:r>
          </a:p>
          <a:p>
            <a:pPr marL="269875" marR="0" lvl="0" indent="-269875" algn="l" defTabSz="457200" rtl="0" eaLnBrk="1" fontAlgn="auto" latinLnBrk="0" hangingPunct="1">
              <a:lnSpc>
                <a:spcPct val="80000"/>
              </a:lnSpc>
              <a:spcBef>
                <a:spcPts val="390"/>
              </a:spcBef>
              <a:spcAft>
                <a:spcPts val="780"/>
              </a:spcAft>
              <a:buClr>
                <a:schemeClr val="accent4"/>
              </a:buClr>
              <a:buSzPct val="165000"/>
              <a:buFont typeface="Wingdings" pitchFamily="2" charset="2"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Arial"/>
              </a:rPr>
              <a:t>if</a:t>
            </a: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Arial"/>
              </a:rPr>
              <a:t> (s1 == s2) {   </a:t>
            </a:r>
            <a:r>
              <a:rPr kumimoji="0" lang="de-DE" sz="140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Arial"/>
              </a:rPr>
              <a:t>// </a:t>
            </a:r>
            <a:r>
              <a:rPr kumimoji="0" lang="de-DE" sz="14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Arial"/>
              </a:rPr>
              <a:t>true</a:t>
            </a:r>
            <a:endParaRPr kumimoji="0" lang="de-DE" sz="140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itchFamily="49" charset="0"/>
              <a:ea typeface="+mn-ea"/>
              <a:cs typeface="Arial"/>
            </a:endParaRPr>
          </a:p>
          <a:p>
            <a:pPr marL="269875" marR="0" lvl="0" indent="-269875" algn="l" defTabSz="457200" rtl="0" eaLnBrk="1" fontAlgn="auto" latinLnBrk="0" hangingPunct="1">
              <a:lnSpc>
                <a:spcPct val="80000"/>
              </a:lnSpc>
              <a:spcBef>
                <a:spcPts val="390"/>
              </a:spcBef>
              <a:spcAft>
                <a:spcPts val="780"/>
              </a:spcAft>
              <a:buClr>
                <a:schemeClr val="accent4"/>
              </a:buClr>
              <a:buSzPct val="165000"/>
              <a:buFont typeface="Wingdings" pitchFamily="2" charset="2"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Arial"/>
              </a:rPr>
              <a:t>	// </a:t>
            </a: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Arial"/>
              </a:rPr>
              <a:t>identical</a:t>
            </a: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Arial"/>
              </a:rPr>
              <a:t> </a:t>
            </a: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Arial"/>
              </a:rPr>
              <a:t>objects</a:t>
            </a:r>
            <a:endParaRPr kumimoji="0" lang="de-DE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ea typeface="+mn-ea"/>
              <a:cs typeface="Arial"/>
            </a:endParaRPr>
          </a:p>
          <a:p>
            <a:pPr marL="269875" marR="0" lvl="0" indent="-269875" algn="l" defTabSz="457200" rtl="0" eaLnBrk="1" fontAlgn="auto" latinLnBrk="0" hangingPunct="1">
              <a:lnSpc>
                <a:spcPct val="80000"/>
              </a:lnSpc>
              <a:spcBef>
                <a:spcPts val="390"/>
              </a:spcBef>
              <a:spcAft>
                <a:spcPts val="780"/>
              </a:spcAft>
              <a:buClr>
                <a:schemeClr val="accent4"/>
              </a:buClr>
              <a:buSzPct val="165000"/>
              <a:buFont typeface="Wingdings" pitchFamily="2" charset="2"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Arial"/>
              </a:rPr>
              <a:t>}</a:t>
            </a:r>
          </a:p>
          <a:p>
            <a:pPr marL="269875" marR="0" lvl="0" indent="-269875" algn="l" defTabSz="457200" rtl="0" eaLnBrk="1" fontAlgn="auto" latinLnBrk="0" hangingPunct="1">
              <a:lnSpc>
                <a:spcPct val="80000"/>
              </a:lnSpc>
              <a:spcBef>
                <a:spcPts val="390"/>
              </a:spcBef>
              <a:spcAft>
                <a:spcPts val="780"/>
              </a:spcAft>
              <a:buClr>
                <a:schemeClr val="accent4"/>
              </a:buClr>
              <a:buSzPct val="165000"/>
              <a:buFont typeface="Wingdings" pitchFamily="2" charset="2"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Arial"/>
              </a:rPr>
              <a:t>if</a:t>
            </a: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Arial"/>
              </a:rPr>
              <a:t> (s1.equals(s2)) {   // </a:t>
            </a: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Arial"/>
              </a:rPr>
              <a:t>true</a:t>
            </a:r>
            <a:endParaRPr kumimoji="0" lang="de-DE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ea typeface="+mn-ea"/>
              <a:cs typeface="Arial"/>
            </a:endParaRPr>
          </a:p>
          <a:p>
            <a:pPr marL="269875" marR="0" lvl="0" indent="-269875" algn="l" defTabSz="457200" rtl="0" eaLnBrk="1" fontAlgn="auto" latinLnBrk="0" hangingPunct="1">
              <a:lnSpc>
                <a:spcPct val="80000"/>
              </a:lnSpc>
              <a:spcBef>
                <a:spcPts val="390"/>
              </a:spcBef>
              <a:spcAft>
                <a:spcPts val="780"/>
              </a:spcAft>
              <a:buClr>
                <a:schemeClr val="accent4"/>
              </a:buClr>
              <a:buSzPct val="165000"/>
              <a:buFont typeface="Wingdings" pitchFamily="2" charset="2"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Arial"/>
              </a:rPr>
              <a:t>	// </a:t>
            </a: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Arial"/>
              </a:rPr>
              <a:t>same</a:t>
            </a: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Arial"/>
              </a:rPr>
              <a:t> </a:t>
            </a: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Arial"/>
              </a:rPr>
              <a:t>objects</a:t>
            </a:r>
            <a:endParaRPr kumimoji="0" lang="de-DE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ea typeface="+mn-ea"/>
              <a:cs typeface="Arial"/>
            </a:endParaRPr>
          </a:p>
          <a:p>
            <a:pPr marL="269875" marR="0" lvl="0" indent="-269875" algn="l" defTabSz="457200" rtl="0" eaLnBrk="1" fontAlgn="auto" latinLnBrk="0" hangingPunct="1">
              <a:lnSpc>
                <a:spcPct val="80000"/>
              </a:lnSpc>
              <a:spcBef>
                <a:spcPts val="390"/>
              </a:spcBef>
              <a:spcAft>
                <a:spcPts val="780"/>
              </a:spcAft>
              <a:buClr>
                <a:schemeClr val="accent4"/>
              </a:buClr>
              <a:buSzPct val="165000"/>
              <a:buFont typeface="Wingdings" pitchFamily="2" charset="2"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Arial"/>
              </a:rPr>
              <a:t>}</a:t>
            </a:r>
          </a:p>
          <a:p>
            <a:pPr marL="269875" marR="0" lvl="0" indent="-269875" algn="l" defTabSz="457200" rtl="0" eaLnBrk="1" fontAlgn="auto" latinLnBrk="0" hangingPunct="1">
              <a:lnSpc>
                <a:spcPct val="80000"/>
              </a:lnSpc>
              <a:spcBef>
                <a:spcPts val="390"/>
              </a:spcBef>
              <a:spcAft>
                <a:spcPts val="780"/>
              </a:spcAft>
              <a:buClr>
                <a:schemeClr val="accent4"/>
              </a:buClr>
              <a:buSzPct val="165000"/>
              <a:buFont typeface="Wingdings" pitchFamily="2" charset="2"/>
              <a:buNone/>
              <a:tabLst/>
              <a:defRPr/>
            </a:pPr>
            <a:endParaRPr kumimoji="0" lang="de-DE" sz="16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ea typeface="+mn-ea"/>
              <a:cs typeface="Arial"/>
            </a:endParaRPr>
          </a:p>
        </p:txBody>
      </p:sp>
      <p:sp>
        <p:nvSpPr>
          <p:cNvPr id="6" name="Pfeil nach rechts 5"/>
          <p:cNvSpPr/>
          <p:nvPr/>
        </p:nvSpPr>
        <p:spPr>
          <a:xfrm>
            <a:off x="4450282" y="2540653"/>
            <a:ext cx="266700" cy="123825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968847" y="1990641"/>
            <a:ext cx="4229100" cy="2500439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E20074"/>
              </a:buClr>
              <a:buFont typeface="Wingdings" pitchFamily="2" charset="2"/>
              <a:buNone/>
            </a:pPr>
            <a:r>
              <a:rPr lang="en-US" sz="1400" b="0" dirty="0">
                <a:latin typeface="Lucida Console" pitchFamily="49" charset="0"/>
              </a:rPr>
              <a:t>String s3 = </a:t>
            </a:r>
            <a:r>
              <a:rPr lang="en-US" sz="1400" dirty="0">
                <a:solidFill>
                  <a:schemeClr val="accent2"/>
                </a:solidFill>
                <a:latin typeface="Lucida Console" pitchFamily="49" charset="0"/>
              </a:rPr>
              <a:t>new String</a:t>
            </a:r>
            <a:r>
              <a:rPr lang="en-US" sz="1400" dirty="0" smtClean="0">
                <a:latin typeface="Lucida Console" pitchFamily="49" charset="0"/>
              </a:rPr>
              <a:t>(“Prg3"</a:t>
            </a:r>
            <a:r>
              <a:rPr lang="en-US" sz="1400" b="0" dirty="0" smtClean="0">
                <a:latin typeface="Lucida Console" pitchFamily="49" charset="0"/>
              </a:rPr>
              <a:t>);</a:t>
            </a:r>
            <a:endParaRPr lang="en-US" sz="1400" b="0" dirty="0">
              <a:latin typeface="Lucida Console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E20074"/>
              </a:buClr>
              <a:buFont typeface="Wingdings" pitchFamily="2" charset="2"/>
              <a:buNone/>
            </a:pPr>
            <a:endParaRPr lang="de-DE" sz="1400" b="0" dirty="0">
              <a:latin typeface="Lucida Console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E20074"/>
              </a:buClr>
              <a:buFont typeface="Wingdings" pitchFamily="2" charset="2"/>
              <a:buNone/>
            </a:pPr>
            <a:r>
              <a:rPr lang="de-DE" sz="1400" b="0" dirty="0" err="1">
                <a:latin typeface="Lucida Console" pitchFamily="49" charset="0"/>
              </a:rPr>
              <a:t>if</a:t>
            </a:r>
            <a:r>
              <a:rPr lang="de-DE" sz="1400" b="0" dirty="0">
                <a:latin typeface="Lucida Console" pitchFamily="49" charset="0"/>
              </a:rPr>
              <a:t> (s1 == s3) {   </a:t>
            </a:r>
            <a:r>
              <a:rPr lang="de-DE" sz="1400" dirty="0">
                <a:solidFill>
                  <a:srgbClr val="FF0000"/>
                </a:solidFill>
                <a:latin typeface="Lucida Console" pitchFamily="49" charset="0"/>
              </a:rPr>
              <a:t>// </a:t>
            </a:r>
            <a:r>
              <a:rPr lang="de-DE" sz="1400" dirty="0" err="1" smtClean="0">
                <a:solidFill>
                  <a:srgbClr val="FF0000"/>
                </a:solidFill>
                <a:latin typeface="Lucida Console" pitchFamily="49" charset="0"/>
              </a:rPr>
              <a:t>false</a:t>
            </a:r>
            <a:endParaRPr lang="de-DE" sz="1400" dirty="0">
              <a:solidFill>
                <a:srgbClr val="FF0000"/>
              </a:solidFill>
              <a:latin typeface="Lucida Console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E20074"/>
              </a:buClr>
              <a:buFont typeface="Wingdings" pitchFamily="2" charset="2"/>
              <a:buNone/>
            </a:pPr>
            <a:r>
              <a:rPr lang="de-DE" sz="1400" b="0" dirty="0">
                <a:latin typeface="Lucida Console" pitchFamily="49" charset="0"/>
              </a:rPr>
              <a:t>	// not </a:t>
            </a:r>
            <a:r>
              <a:rPr lang="de-DE" sz="1400" b="0" dirty="0" err="1">
                <a:latin typeface="Lucida Console" pitchFamily="49" charset="0"/>
              </a:rPr>
              <a:t>identical</a:t>
            </a:r>
            <a:r>
              <a:rPr lang="de-DE" sz="1400" b="0" dirty="0">
                <a:latin typeface="Lucida Console" pitchFamily="49" charset="0"/>
              </a:rPr>
              <a:t> </a:t>
            </a:r>
            <a:r>
              <a:rPr lang="de-DE" sz="1400" b="0" dirty="0" err="1">
                <a:latin typeface="Lucida Console" pitchFamily="49" charset="0"/>
              </a:rPr>
              <a:t>objects</a:t>
            </a:r>
            <a:endParaRPr lang="de-DE" sz="1400" b="0" dirty="0">
              <a:latin typeface="Lucida Console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E20074"/>
              </a:buClr>
              <a:buFont typeface="Wingdings" pitchFamily="2" charset="2"/>
              <a:buNone/>
            </a:pPr>
            <a:r>
              <a:rPr lang="de-DE" sz="1400" b="0" dirty="0">
                <a:latin typeface="Lucida Console" pitchFamily="49" charset="0"/>
              </a:rPr>
              <a:t>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E20074"/>
              </a:buClr>
              <a:buFont typeface="Wingdings" pitchFamily="2" charset="2"/>
              <a:buNone/>
            </a:pPr>
            <a:endParaRPr lang="de-DE" sz="1400" b="0" dirty="0">
              <a:latin typeface="Lucida Console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E20074"/>
              </a:buClr>
              <a:buFont typeface="Wingdings" pitchFamily="2" charset="2"/>
              <a:buNone/>
            </a:pPr>
            <a:r>
              <a:rPr lang="de-DE" sz="1400" b="0" dirty="0" err="1">
                <a:latin typeface="Lucida Console" pitchFamily="49" charset="0"/>
              </a:rPr>
              <a:t>if</a:t>
            </a:r>
            <a:r>
              <a:rPr lang="de-DE" sz="1400" b="0" dirty="0">
                <a:latin typeface="Lucida Console" pitchFamily="49" charset="0"/>
              </a:rPr>
              <a:t> (s1.equals(s3) {   // </a:t>
            </a:r>
            <a:r>
              <a:rPr lang="de-DE" sz="1400" b="0" dirty="0" err="1">
                <a:latin typeface="Lucida Console" pitchFamily="49" charset="0"/>
              </a:rPr>
              <a:t>true</a:t>
            </a:r>
            <a:endParaRPr lang="de-DE" sz="1400" b="0" dirty="0">
              <a:latin typeface="Lucida Console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E20074"/>
              </a:buClr>
              <a:buFont typeface="Wingdings" pitchFamily="2" charset="2"/>
              <a:buNone/>
            </a:pPr>
            <a:r>
              <a:rPr lang="de-DE" sz="1400" b="0" dirty="0">
                <a:latin typeface="Lucida Console" pitchFamily="49" charset="0"/>
              </a:rPr>
              <a:t>	// </a:t>
            </a:r>
            <a:r>
              <a:rPr lang="de-DE" sz="1400" b="0" dirty="0" err="1">
                <a:latin typeface="Lucida Console" pitchFamily="49" charset="0"/>
              </a:rPr>
              <a:t>same</a:t>
            </a:r>
            <a:r>
              <a:rPr lang="de-DE" sz="1400" b="0" dirty="0">
                <a:latin typeface="Lucida Console" pitchFamily="49" charset="0"/>
              </a:rPr>
              <a:t> </a:t>
            </a:r>
            <a:r>
              <a:rPr lang="de-DE" sz="1400" b="0" dirty="0" err="1">
                <a:latin typeface="Lucida Console" pitchFamily="49" charset="0"/>
              </a:rPr>
              <a:t>objects</a:t>
            </a:r>
            <a:endParaRPr lang="de-DE" sz="1400" b="0" dirty="0">
              <a:latin typeface="Lucida Console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E20074"/>
              </a:buClr>
              <a:buFont typeface="Wingdings" pitchFamily="2" charset="2"/>
              <a:buNone/>
            </a:pPr>
            <a:r>
              <a:rPr lang="de-DE" sz="1400" b="0" dirty="0" smtClean="0">
                <a:latin typeface="Lucida Console" pitchFamily="49" charset="0"/>
              </a:rPr>
              <a:t>}</a:t>
            </a:r>
            <a:endParaRPr lang="de-DE" sz="1400" b="0" noProof="1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Wie überschreibt man </a:t>
            </a:r>
            <a:r>
              <a:rPr lang="de-DE" b="1" i="1" dirty="0" err="1" smtClean="0"/>
              <a:t>equals</a:t>
            </a:r>
            <a:r>
              <a:rPr lang="de-DE" b="1" i="1" dirty="0" smtClean="0"/>
              <a:t>()</a:t>
            </a:r>
            <a:r>
              <a:rPr lang="de-DE" b="1" dirty="0" smtClean="0"/>
              <a:t>?</a:t>
            </a:r>
            <a:endParaRPr lang="de-DE" b="1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280988" y="833650"/>
            <a:ext cx="9421812" cy="4733925"/>
          </a:xfrm>
        </p:spPr>
        <p:txBody>
          <a:bodyPr/>
          <a:lstStyle/>
          <a:p>
            <a:r>
              <a:rPr lang="de-DE" sz="1800" dirty="0" smtClean="0"/>
              <a:t>Man muss sich entscheiden, welche Attribute zu vergleichen sind.</a:t>
            </a:r>
          </a:p>
          <a:p>
            <a:r>
              <a:rPr lang="de-DE" sz="1800" dirty="0" smtClean="0"/>
              <a:t>Den Rest erledigt die Entwicklungsumgebung.</a:t>
            </a:r>
            <a:endParaRPr lang="de-DE" sz="180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85750" y="6292850"/>
            <a:ext cx="9386888" cy="215444"/>
          </a:xfrm>
        </p:spPr>
        <p:txBody>
          <a:bodyPr/>
          <a:lstStyle/>
          <a:p>
            <a:r>
              <a:rPr lang="de-DE" dirty="0" smtClean="0"/>
              <a:t>     FH Rosenheim                   Programmieren 3                                   Wintersemester 2015                                   © 2015  • Stand 01.10.14 •       Kapitel 5         </a:t>
            </a:r>
            <a:endParaRPr lang="en-GB" sz="1000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115434" y="1889931"/>
            <a:ext cx="6622599" cy="3970318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de-DE" sz="1400" noProof="1">
                <a:latin typeface="Lucida Console" pitchFamily="49" charset="0"/>
              </a:rPr>
              <a:t> @Override</a:t>
            </a:r>
          </a:p>
          <a:p>
            <a:pPr eaLnBrk="0" hangingPunct="0"/>
            <a:r>
              <a:rPr lang="de-DE" sz="1400" noProof="1">
                <a:latin typeface="Lucida Console" pitchFamily="49" charset="0"/>
              </a:rPr>
              <a:t>    public boolean equals(Object o) {</a:t>
            </a:r>
          </a:p>
          <a:p>
            <a:pPr eaLnBrk="0" hangingPunct="0"/>
            <a:r>
              <a:rPr lang="de-DE" sz="1400" noProof="1">
                <a:latin typeface="Lucida Console" pitchFamily="49" charset="0"/>
              </a:rPr>
              <a:t>        if (</a:t>
            </a:r>
            <a:r>
              <a:rPr lang="de-DE" sz="1400" b="1" noProof="1">
                <a:latin typeface="Lucida Console" pitchFamily="49" charset="0"/>
              </a:rPr>
              <a:t>this == o</a:t>
            </a:r>
            <a:r>
              <a:rPr lang="de-DE" sz="1400" noProof="1">
                <a:latin typeface="Lucida Console" pitchFamily="49" charset="0"/>
              </a:rPr>
              <a:t>) return true;</a:t>
            </a:r>
          </a:p>
          <a:p>
            <a:pPr eaLnBrk="0" hangingPunct="0"/>
            <a:r>
              <a:rPr lang="de-DE" sz="1400" noProof="1">
                <a:latin typeface="Lucida Console" pitchFamily="49" charset="0"/>
              </a:rPr>
              <a:t>        if (</a:t>
            </a:r>
            <a:r>
              <a:rPr lang="de-DE" sz="1400" b="1" noProof="1">
                <a:latin typeface="Lucida Console" pitchFamily="49" charset="0"/>
              </a:rPr>
              <a:t>o == null || getClass() != o.getClass()</a:t>
            </a:r>
            <a:r>
              <a:rPr lang="de-DE" sz="1400" noProof="1">
                <a:latin typeface="Lucida Console" pitchFamily="49" charset="0"/>
              </a:rPr>
              <a:t>) </a:t>
            </a:r>
            <a:endParaRPr lang="de-DE" sz="1400" noProof="1" smtClean="0">
              <a:latin typeface="Lucida Console" pitchFamily="49" charset="0"/>
            </a:endParaRPr>
          </a:p>
          <a:p>
            <a:pPr eaLnBrk="0" hangingPunct="0"/>
            <a:r>
              <a:rPr lang="de-DE" sz="1400" noProof="1">
                <a:latin typeface="Lucida Console" pitchFamily="49" charset="0"/>
              </a:rPr>
              <a:t> </a:t>
            </a:r>
            <a:r>
              <a:rPr lang="de-DE" sz="1400" noProof="1" smtClean="0">
                <a:latin typeface="Lucida Console" pitchFamily="49" charset="0"/>
              </a:rPr>
              <a:t>          return </a:t>
            </a:r>
            <a:r>
              <a:rPr lang="de-DE" sz="1400" noProof="1">
                <a:latin typeface="Lucida Console" pitchFamily="49" charset="0"/>
              </a:rPr>
              <a:t>false;</a:t>
            </a:r>
          </a:p>
          <a:p>
            <a:pPr eaLnBrk="0" hangingPunct="0"/>
            <a:endParaRPr lang="de-DE" sz="1400" noProof="1">
              <a:latin typeface="Lucida Console" pitchFamily="49" charset="0"/>
            </a:endParaRPr>
          </a:p>
          <a:p>
            <a:pPr eaLnBrk="0" hangingPunct="0"/>
            <a:r>
              <a:rPr lang="de-DE" sz="1400" noProof="1">
                <a:latin typeface="Lucida Console" pitchFamily="49" charset="0"/>
              </a:rPr>
              <a:t>        ModStatusPerformanceCounter that </a:t>
            </a:r>
            <a:r>
              <a:rPr lang="de-DE" sz="1400" noProof="1" smtClean="0">
                <a:latin typeface="Lucida Console" pitchFamily="49" charset="0"/>
              </a:rPr>
              <a:t/>
            </a:r>
            <a:br>
              <a:rPr lang="de-DE" sz="1400" noProof="1" smtClean="0">
                <a:latin typeface="Lucida Console" pitchFamily="49" charset="0"/>
              </a:rPr>
            </a:br>
            <a:r>
              <a:rPr lang="de-DE" sz="1400" noProof="1" smtClean="0">
                <a:latin typeface="Lucida Console" pitchFamily="49" charset="0"/>
              </a:rPr>
              <a:t>             = </a:t>
            </a:r>
            <a:r>
              <a:rPr lang="de-DE" sz="1400" noProof="1">
                <a:latin typeface="Lucida Console" pitchFamily="49" charset="0"/>
              </a:rPr>
              <a:t>(ModStatusPerformanceCounter) o;</a:t>
            </a:r>
          </a:p>
          <a:p>
            <a:pPr eaLnBrk="0" hangingPunct="0"/>
            <a:endParaRPr lang="de-DE" sz="1400" noProof="1">
              <a:latin typeface="Lucida Console" pitchFamily="49" charset="0"/>
            </a:endParaRPr>
          </a:p>
          <a:p>
            <a:pPr eaLnBrk="0" hangingPunct="0"/>
            <a:r>
              <a:rPr lang="de-DE" sz="1400" noProof="1">
                <a:latin typeface="Lucida Console" pitchFamily="49" charset="0"/>
              </a:rPr>
              <a:t>        if (</a:t>
            </a:r>
            <a:r>
              <a:rPr lang="de-DE" sz="1400" b="1" noProof="1">
                <a:latin typeface="Lucida Console" pitchFamily="49" charset="0"/>
              </a:rPr>
              <a:t>counterMemory != </a:t>
            </a:r>
            <a:r>
              <a:rPr lang="de-DE" sz="1400" b="1" noProof="1" smtClean="0">
                <a:latin typeface="Lucida Console" pitchFamily="49" charset="0"/>
              </a:rPr>
              <a:t>null </a:t>
            </a:r>
            <a:r>
              <a:rPr lang="de-DE" sz="1400" noProof="1" smtClean="0">
                <a:latin typeface="Lucida Console" pitchFamily="49" charset="0"/>
              </a:rPr>
              <a:t>? 		  	   	     </a:t>
            </a:r>
            <a:r>
              <a:rPr lang="de-DE" sz="1400" b="1" noProof="1" smtClean="0">
                <a:latin typeface="Lucida Console" pitchFamily="49" charset="0"/>
              </a:rPr>
              <a:t>!counterMemory.equals(that.counterMemory</a:t>
            </a:r>
            <a:r>
              <a:rPr lang="de-DE" sz="1400" b="1" noProof="1">
                <a:latin typeface="Lucida Console" pitchFamily="49" charset="0"/>
              </a:rPr>
              <a:t>)</a:t>
            </a:r>
            <a:r>
              <a:rPr lang="de-DE" sz="1400" noProof="1">
                <a:latin typeface="Lucida Console" pitchFamily="49" charset="0"/>
              </a:rPr>
              <a:t> : </a:t>
            </a:r>
            <a:endParaRPr lang="de-DE" sz="1400" noProof="1" smtClean="0">
              <a:latin typeface="Lucida Console" pitchFamily="49" charset="0"/>
            </a:endParaRPr>
          </a:p>
          <a:p>
            <a:pPr eaLnBrk="0" hangingPunct="0"/>
            <a:r>
              <a:rPr lang="de-DE" sz="1400" noProof="1">
                <a:latin typeface="Lucida Console" pitchFamily="49" charset="0"/>
              </a:rPr>
              <a:t>	</a:t>
            </a:r>
            <a:r>
              <a:rPr lang="de-DE" sz="1400" noProof="1" smtClean="0">
                <a:latin typeface="Lucida Console" pitchFamily="49" charset="0"/>
              </a:rPr>
              <a:t>     </a:t>
            </a:r>
            <a:r>
              <a:rPr lang="de-DE" sz="1400" b="1" noProof="1" smtClean="0">
                <a:latin typeface="Lucida Console" pitchFamily="49" charset="0"/>
              </a:rPr>
              <a:t>that.counterMemory </a:t>
            </a:r>
            <a:r>
              <a:rPr lang="de-DE" sz="1400" b="1" noProof="1">
                <a:latin typeface="Lucida Console" pitchFamily="49" charset="0"/>
              </a:rPr>
              <a:t>!= </a:t>
            </a:r>
            <a:r>
              <a:rPr lang="de-DE" sz="1400" b="1" noProof="1" smtClean="0">
                <a:latin typeface="Lucida Console" pitchFamily="49" charset="0"/>
              </a:rPr>
              <a:t>null</a:t>
            </a:r>
            <a:r>
              <a:rPr lang="de-DE" sz="1400" noProof="1" smtClean="0">
                <a:latin typeface="Lucida Console" pitchFamily="49" charset="0"/>
              </a:rPr>
              <a:t>) return </a:t>
            </a:r>
            <a:r>
              <a:rPr lang="de-DE" sz="1400" noProof="1">
                <a:latin typeface="Lucida Console" pitchFamily="49" charset="0"/>
              </a:rPr>
              <a:t>false;</a:t>
            </a:r>
          </a:p>
          <a:p>
            <a:pPr eaLnBrk="0" hangingPunct="0"/>
            <a:r>
              <a:rPr lang="de-DE" sz="1400" noProof="1">
                <a:latin typeface="Lucida Console" pitchFamily="49" charset="0"/>
              </a:rPr>
              <a:t>        if (</a:t>
            </a:r>
            <a:r>
              <a:rPr lang="de-DE" sz="1400" b="1" noProof="1">
                <a:latin typeface="Lucida Console" pitchFamily="49" charset="0"/>
              </a:rPr>
              <a:t>measurement != null</a:t>
            </a:r>
            <a:r>
              <a:rPr lang="de-DE" sz="1400" noProof="1">
                <a:latin typeface="Lucida Console" pitchFamily="49" charset="0"/>
              </a:rPr>
              <a:t> ? </a:t>
            </a:r>
            <a:endParaRPr lang="de-DE" sz="1400" noProof="1" smtClean="0">
              <a:latin typeface="Lucida Console" pitchFamily="49" charset="0"/>
            </a:endParaRPr>
          </a:p>
          <a:p>
            <a:pPr eaLnBrk="0" hangingPunct="0"/>
            <a:r>
              <a:rPr lang="de-DE" sz="1400" noProof="1">
                <a:latin typeface="Lucida Console" pitchFamily="49" charset="0"/>
              </a:rPr>
              <a:t>	</a:t>
            </a:r>
            <a:r>
              <a:rPr lang="de-DE" sz="1400" noProof="1" smtClean="0">
                <a:latin typeface="Lucida Console" pitchFamily="49" charset="0"/>
              </a:rPr>
              <a:t>	  </a:t>
            </a:r>
            <a:r>
              <a:rPr lang="de-DE" sz="1400" b="1" noProof="1" smtClean="0">
                <a:latin typeface="Lucida Console" pitchFamily="49" charset="0"/>
              </a:rPr>
              <a:t>!</a:t>
            </a:r>
            <a:r>
              <a:rPr lang="de-DE" sz="1400" b="1" noProof="1">
                <a:latin typeface="Lucida Console" pitchFamily="49" charset="0"/>
              </a:rPr>
              <a:t>measurement.equals(that.measurement) </a:t>
            </a:r>
            <a:r>
              <a:rPr lang="de-DE" sz="1400" noProof="1">
                <a:latin typeface="Lucida Console" pitchFamily="49" charset="0"/>
              </a:rPr>
              <a:t>: </a:t>
            </a:r>
            <a:r>
              <a:rPr lang="de-DE" sz="1400" noProof="1" smtClean="0">
                <a:latin typeface="Lucida Console" pitchFamily="49" charset="0"/>
              </a:rPr>
              <a:t/>
            </a:r>
            <a:br>
              <a:rPr lang="de-DE" sz="1400" noProof="1" smtClean="0">
                <a:latin typeface="Lucida Console" pitchFamily="49" charset="0"/>
              </a:rPr>
            </a:br>
            <a:r>
              <a:rPr lang="de-DE" sz="1400" noProof="1" smtClean="0">
                <a:latin typeface="Lucida Console" pitchFamily="49" charset="0"/>
              </a:rPr>
              <a:t>		  </a:t>
            </a:r>
            <a:r>
              <a:rPr lang="de-DE" sz="1400" b="1" noProof="1" smtClean="0">
                <a:latin typeface="Lucida Console" pitchFamily="49" charset="0"/>
              </a:rPr>
              <a:t>that.measurement </a:t>
            </a:r>
            <a:r>
              <a:rPr lang="de-DE" sz="1400" b="1" noProof="1">
                <a:latin typeface="Lucida Console" pitchFamily="49" charset="0"/>
              </a:rPr>
              <a:t>!= null</a:t>
            </a:r>
            <a:r>
              <a:rPr lang="de-DE" sz="1400" noProof="1">
                <a:latin typeface="Lucida Console" pitchFamily="49" charset="0"/>
              </a:rPr>
              <a:t>) return false;</a:t>
            </a:r>
          </a:p>
          <a:p>
            <a:pPr eaLnBrk="0" hangingPunct="0"/>
            <a:endParaRPr lang="de-DE" sz="1400" noProof="1">
              <a:latin typeface="Lucida Console" pitchFamily="49" charset="0"/>
            </a:endParaRPr>
          </a:p>
          <a:p>
            <a:pPr eaLnBrk="0" hangingPunct="0"/>
            <a:r>
              <a:rPr lang="de-DE" sz="1400" noProof="1">
                <a:latin typeface="Lucida Console" pitchFamily="49" charset="0"/>
              </a:rPr>
              <a:t>        return true;</a:t>
            </a:r>
          </a:p>
          <a:p>
            <a:pPr eaLnBrk="0" hangingPunct="0"/>
            <a:r>
              <a:rPr lang="de-DE" sz="1400" noProof="1">
                <a:latin typeface="Lucida Console" pitchFamily="49" charset="0"/>
              </a:rPr>
              <a:t>    }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3"/>
          <a:stretch/>
        </p:blipFill>
        <p:spPr bwMode="auto">
          <a:xfrm>
            <a:off x="965581" y="2205521"/>
            <a:ext cx="1540933" cy="2447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69" y="4876715"/>
            <a:ext cx="2651918" cy="1193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739775" y="265113"/>
            <a:ext cx="8460869" cy="430887"/>
          </a:xfrm>
        </p:spPr>
        <p:txBody>
          <a:bodyPr/>
          <a:lstStyle/>
          <a:p>
            <a:r>
              <a:rPr lang="de-DE" b="1" i="1" dirty="0" err="1" smtClean="0"/>
              <a:t>hashCode</a:t>
            </a:r>
            <a:r>
              <a:rPr lang="de-DE" b="1" i="1" dirty="0" smtClean="0"/>
              <a:t>() </a:t>
            </a:r>
            <a:r>
              <a:rPr lang="de-DE" b="1" dirty="0" smtClean="0"/>
              <a:t>muss immer konsistent zu </a:t>
            </a:r>
            <a:r>
              <a:rPr lang="de-DE" b="1" i="1" dirty="0" err="1" smtClean="0"/>
              <a:t>equals</a:t>
            </a:r>
            <a:r>
              <a:rPr lang="de-DE" b="1" i="1" dirty="0" smtClean="0"/>
              <a:t>() </a:t>
            </a:r>
            <a:r>
              <a:rPr lang="de-DE" b="1" dirty="0" smtClean="0"/>
              <a:t>sein</a:t>
            </a:r>
            <a:endParaRPr lang="de-DE" b="1" dirty="0"/>
          </a:p>
        </p:txBody>
      </p:sp>
      <p:sp>
        <p:nvSpPr>
          <p:cNvPr id="24" name="Inhaltsplatzhalter 23"/>
          <p:cNvSpPr>
            <a:spLocks noGrp="1"/>
          </p:cNvSpPr>
          <p:nvPr>
            <p:ph idx="1"/>
          </p:nvPr>
        </p:nvSpPr>
        <p:spPr>
          <a:xfrm>
            <a:off x="280988" y="955030"/>
            <a:ext cx="9421812" cy="4733925"/>
          </a:xfrm>
        </p:spPr>
        <p:txBody>
          <a:bodyPr/>
          <a:lstStyle/>
          <a:p>
            <a:r>
              <a:rPr lang="de-DE" sz="1600" i="1" dirty="0" err="1" smtClean="0"/>
              <a:t>hashCode</a:t>
            </a:r>
            <a:r>
              <a:rPr lang="de-DE" sz="1600" i="1" dirty="0" smtClean="0"/>
              <a:t>() </a:t>
            </a:r>
            <a:r>
              <a:rPr lang="de-DE" sz="1600" dirty="0" smtClean="0"/>
              <a:t>wird von allen Hash-Containern benötigt.</a:t>
            </a:r>
          </a:p>
          <a:p>
            <a:r>
              <a:rPr lang="de-DE" sz="1600" dirty="0" smtClean="0"/>
              <a:t>Die Standardimplementierung bestimmt den </a:t>
            </a:r>
            <a:r>
              <a:rPr lang="de-DE" sz="1600" dirty="0" err="1" smtClean="0"/>
              <a:t>HashCode</a:t>
            </a:r>
            <a:r>
              <a:rPr lang="de-DE" sz="1600" dirty="0" smtClean="0"/>
              <a:t> nur aus der </a:t>
            </a:r>
            <a:r>
              <a:rPr lang="de-DE" sz="1600" dirty="0" err="1" smtClean="0"/>
              <a:t>ObjectId</a:t>
            </a:r>
            <a:endParaRPr lang="de-DE" sz="160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85750" y="6292850"/>
            <a:ext cx="9386888" cy="215444"/>
          </a:xfrm>
        </p:spPr>
        <p:txBody>
          <a:bodyPr/>
          <a:lstStyle/>
          <a:p>
            <a:r>
              <a:rPr lang="de-DE" dirty="0" smtClean="0"/>
              <a:t>     FH Rosenheim                   Programmieren 3                                   Wintersemester 2015                                   © 2015  • Stand 01.10.14 •       Kapitel 5         </a:t>
            </a:r>
            <a:endParaRPr lang="en-GB" sz="1000" dirty="0"/>
          </a:p>
        </p:txBody>
      </p:sp>
      <p:sp>
        <p:nvSpPr>
          <p:cNvPr id="6" name="Footer Placeholder 2"/>
          <p:cNvSpPr txBox="1">
            <a:spLocks/>
          </p:cNvSpPr>
          <p:nvPr/>
        </p:nvSpPr>
        <p:spPr>
          <a:xfrm>
            <a:off x="285750" y="6292850"/>
            <a:ext cx="9386888" cy="21544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7" name="Text Box 39"/>
          <p:cNvSpPr txBox="1">
            <a:spLocks/>
          </p:cNvSpPr>
          <p:nvPr/>
        </p:nvSpPr>
        <p:spPr>
          <a:xfrm>
            <a:off x="529701" y="1925228"/>
            <a:ext cx="8736536" cy="1643066"/>
          </a:xfrm>
          <a:prstGeom prst="rect">
            <a:avLst/>
          </a:prstGeom>
          <a:solidFill>
            <a:srgbClr val="CCFFCC"/>
          </a:solidFill>
          <a:ln w="9528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pPr marL="269875" marR="0" lvl="0" indent="-269875" algn="l" defTabSz="4572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780"/>
              </a:spcAft>
              <a:buClr>
                <a:schemeClr val="accent4"/>
              </a:buClr>
              <a:buSzPct val="165000"/>
              <a:buFont typeface="Arial"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/>
                <a:ea typeface="+mn-ea"/>
                <a:cs typeface="Arial"/>
              </a:rPr>
              <a:t>Map </a:t>
            </a:r>
            <a:r>
              <a:rPr kumimoji="0" lang="de-DE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/>
                <a:ea typeface="+mn-ea"/>
                <a:cs typeface="Arial"/>
              </a:rPr>
              <a:t>map</a:t>
            </a: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/>
                <a:ea typeface="+mn-ea"/>
                <a:cs typeface="Arial"/>
              </a:rPr>
              <a:t> = new </a:t>
            </a:r>
            <a:r>
              <a:rPr kumimoji="0" lang="de-DE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/>
                <a:ea typeface="+mn-ea"/>
                <a:cs typeface="Arial"/>
              </a:rPr>
              <a:t>HashMap</a:t>
            </a: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/>
                <a:ea typeface="+mn-ea"/>
                <a:cs typeface="Arial"/>
              </a:rPr>
              <a:t>();</a:t>
            </a:r>
          </a:p>
          <a:p>
            <a:pPr marL="269875" marR="0" lvl="0" indent="-269875" algn="l" defTabSz="4572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780"/>
              </a:spcAft>
              <a:buClr>
                <a:schemeClr val="accent4"/>
              </a:buClr>
              <a:buSzPct val="165000"/>
              <a:buFont typeface="Arial"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/>
                <a:ea typeface="+mn-ea"/>
                <a:cs typeface="Arial"/>
              </a:rPr>
              <a:t>Customer</a:t>
            </a: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/>
                <a:ea typeface="+mn-ea"/>
                <a:cs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/>
                <a:ea typeface="+mn-ea"/>
                <a:cs typeface="Arial"/>
              </a:rPr>
              <a:t>customer</a:t>
            </a: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/>
                <a:ea typeface="+mn-ea"/>
                <a:cs typeface="Arial"/>
              </a:rPr>
              <a:t> = new </a:t>
            </a:r>
            <a:r>
              <a:rPr kumimoji="0" lang="de-DE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/>
                <a:ea typeface="+mn-ea"/>
                <a:cs typeface="Arial"/>
              </a:rPr>
              <a:t>Customer</a:t>
            </a: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/>
                <a:ea typeface="+mn-ea"/>
                <a:cs typeface="Arial"/>
              </a:rPr>
              <a:t>("10001");</a:t>
            </a:r>
          </a:p>
          <a:p>
            <a:pPr marL="269875" marR="0" lvl="0" indent="-269875" algn="l" defTabSz="4572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780"/>
              </a:spcAft>
              <a:buClr>
                <a:schemeClr val="accent4"/>
              </a:buClr>
              <a:buSzPct val="165000"/>
              <a:buFont typeface="Arial"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/>
                <a:ea typeface="+mn-ea"/>
                <a:cs typeface="Arial"/>
              </a:rPr>
              <a:t>map.put</a:t>
            </a: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/>
                <a:ea typeface="+mn-ea"/>
                <a:cs typeface="Arial"/>
              </a:rPr>
              <a:t>(</a:t>
            </a:r>
            <a:r>
              <a:rPr kumimoji="0" lang="de-DE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/>
                <a:ea typeface="+mn-ea"/>
                <a:cs typeface="Arial"/>
              </a:rPr>
              <a:t>customer</a:t>
            </a: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/>
                <a:ea typeface="+mn-ea"/>
                <a:cs typeface="Arial"/>
              </a:rPr>
              <a:t>, new Double(500.0));	   // </a:t>
            </a:r>
            <a:r>
              <a:rPr kumimoji="0" lang="de-DE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/>
                <a:ea typeface="+mn-ea"/>
                <a:cs typeface="Arial"/>
              </a:rPr>
              <a:t>HashCode</a:t>
            </a: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/>
                <a:ea typeface="+mn-ea"/>
                <a:cs typeface="Arial"/>
              </a:rPr>
              <a:t> 5001</a:t>
            </a:r>
          </a:p>
          <a:p>
            <a:pPr marL="269875" marR="0" lvl="0" indent="-269875" algn="l" defTabSz="4572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780"/>
              </a:spcAft>
              <a:buClr>
                <a:schemeClr val="accent4"/>
              </a:buClr>
              <a:buSzPct val="165000"/>
              <a:buFont typeface="Arial"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/>
                <a:ea typeface="+mn-ea"/>
                <a:cs typeface="Arial"/>
              </a:rPr>
              <a:t>map.get</a:t>
            </a: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/>
                <a:ea typeface="+mn-ea"/>
                <a:cs typeface="Arial"/>
              </a:rPr>
              <a:t>(</a:t>
            </a:r>
            <a:r>
              <a:rPr kumimoji="0" lang="de-DE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/>
                <a:ea typeface="+mn-ea"/>
                <a:cs typeface="Arial"/>
              </a:rPr>
              <a:t>customer</a:t>
            </a: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/>
                <a:ea typeface="+mn-ea"/>
                <a:cs typeface="Arial"/>
              </a:rPr>
              <a:t>);	// </a:t>
            </a:r>
            <a:r>
              <a:rPr kumimoji="0" lang="de-DE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/>
                <a:ea typeface="+mn-ea"/>
                <a:cs typeface="Arial"/>
              </a:rPr>
              <a:t>finds</a:t>
            </a: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/>
                <a:ea typeface="+mn-ea"/>
                <a:cs typeface="Arial"/>
              </a:rPr>
              <a:t> the </a:t>
            </a:r>
            <a:r>
              <a:rPr kumimoji="0" lang="de-DE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/>
                <a:ea typeface="+mn-ea"/>
                <a:cs typeface="Arial"/>
              </a:rPr>
              <a:t>customer</a:t>
            </a:r>
            <a:endParaRPr kumimoji="0" lang="de-DE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/>
              <a:ea typeface="+mn-ea"/>
              <a:cs typeface="Arial"/>
            </a:endParaRPr>
          </a:p>
          <a:p>
            <a:pPr marL="269875" lvl="0" indent="-269875" defTabSz="457200" eaLnBrk="1" fontAlgn="auto" hangingPunct="1">
              <a:lnSpc>
                <a:spcPct val="80000"/>
              </a:lnSpc>
              <a:spcBef>
                <a:spcPts val="400"/>
              </a:spcBef>
              <a:spcAft>
                <a:spcPts val="780"/>
              </a:spcAft>
              <a:buClr>
                <a:schemeClr val="accent4"/>
              </a:buClr>
              <a:buSzPct val="165000"/>
              <a:defRPr/>
            </a:pP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/>
                <a:ea typeface="+mn-ea"/>
                <a:cs typeface="Arial"/>
              </a:rPr>
              <a:t>map.get(</a:t>
            </a:r>
            <a:r>
              <a:rPr kumimoji="0" lang="de-DE" sz="12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ucida Console" pitchFamily="49"/>
                <a:ea typeface="+mn-ea"/>
                <a:cs typeface="Arial"/>
              </a:rPr>
              <a:t>new</a:t>
            </a: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/>
                <a:ea typeface="+mn-ea"/>
                <a:cs typeface="Arial"/>
              </a:rPr>
              <a:t> </a:t>
            </a:r>
            <a:r>
              <a:rPr kumimoji="0" lang="de-DE" sz="12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ucida Console" pitchFamily="49"/>
                <a:ea typeface="+mn-ea"/>
                <a:cs typeface="Arial"/>
              </a:rPr>
              <a:t>Customer("10001")</a:t>
            </a: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/>
                <a:ea typeface="+mn-ea"/>
                <a:cs typeface="Arial"/>
              </a:rPr>
              <a:t>);   </a:t>
            </a: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Lucida Console" pitchFamily="49"/>
                <a:ea typeface="+mn-ea"/>
                <a:cs typeface="Arial"/>
              </a:rPr>
              <a:t>// </a:t>
            </a:r>
            <a:r>
              <a:rPr kumimoji="0" lang="de-DE" sz="12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Lucida Console" pitchFamily="49"/>
                <a:ea typeface="+mn-ea"/>
                <a:cs typeface="Arial"/>
              </a:rPr>
              <a:t>HashCode</a:t>
            </a: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Lucida Console" pitchFamily="49"/>
                <a:ea typeface="+mn-ea"/>
                <a:cs typeface="Arial"/>
              </a:rPr>
              <a:t> != 5001 </a:t>
            </a:r>
            <a:r>
              <a:rPr lang="de-DE" sz="1200" dirty="0" smtClean="0">
                <a:solidFill>
                  <a:srgbClr val="C00000"/>
                </a:solidFill>
                <a:latin typeface="Lucida Console" pitchFamily="49"/>
                <a:cs typeface="Arial"/>
                <a:sym typeface="Wingdings" pitchFamily="2" charset="2"/>
              </a:rPr>
              <a:t> </a:t>
            </a:r>
            <a:r>
              <a:rPr kumimoji="0" lang="de-DE" sz="12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ucida Console" pitchFamily="49"/>
                <a:ea typeface="+mn-ea"/>
                <a:cs typeface="Arial"/>
              </a:rPr>
              <a:t>returns</a:t>
            </a:r>
            <a:r>
              <a:rPr kumimoji="0" lang="de-DE" sz="12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ucida Console" pitchFamily="49"/>
                <a:ea typeface="+mn-ea"/>
                <a:cs typeface="Arial"/>
              </a:rPr>
              <a:t> null</a:t>
            </a:r>
            <a:endParaRPr kumimoji="0" lang="de-DE" sz="12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Lucida Console" pitchFamily="49"/>
              <a:ea typeface="+mn-ea"/>
              <a:cs typeface="Arial"/>
            </a:endParaRPr>
          </a:p>
        </p:txBody>
      </p:sp>
      <p:sp>
        <p:nvSpPr>
          <p:cNvPr id="8" name="Text Box 63"/>
          <p:cNvSpPr txBox="1"/>
          <p:nvPr/>
        </p:nvSpPr>
        <p:spPr>
          <a:xfrm>
            <a:off x="572071" y="3874327"/>
            <a:ext cx="2990722" cy="230832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b="1" i="0" u="none" strike="noStrike" kern="1200" cap="none" spc="0" baseline="0" dirty="0">
                <a:solidFill>
                  <a:srgbClr val="000000"/>
                </a:solidFill>
                <a:uFillTx/>
                <a:latin typeface="Arial"/>
              </a:rPr>
              <a:t>Problem: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b="0" i="0" u="none" strike="noStrike" kern="1200" cap="none" spc="0" baseline="0" dirty="0">
                <a:solidFill>
                  <a:srgbClr val="000000"/>
                </a:solidFill>
                <a:uFillTx/>
                <a:latin typeface="Arial"/>
              </a:rPr>
              <a:t>Zwei </a:t>
            </a:r>
            <a:r>
              <a:rPr lang="de-DE" sz="1600" b="0" i="1" u="none" strike="noStrike" kern="1200" cap="none" spc="0" baseline="0" dirty="0">
                <a:solidFill>
                  <a:srgbClr val="000000"/>
                </a:solidFill>
                <a:uFillTx/>
                <a:latin typeface="Arial"/>
              </a:rPr>
              <a:t>gleiche</a:t>
            </a:r>
            <a:r>
              <a:rPr lang="de-DE" sz="1600" b="0" i="0" u="none" strike="noStrike" kern="1200" cap="none" spc="0" baseline="0" dirty="0">
                <a:solidFill>
                  <a:srgbClr val="000000"/>
                </a:solidFill>
                <a:uFillTx/>
                <a:latin typeface="Arial"/>
              </a:rPr>
              <a:t> Kunden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b="0" i="0" u="none" strike="noStrike" kern="1200" cap="none" spc="0" baseline="0" dirty="0">
                <a:solidFill>
                  <a:srgbClr val="000000"/>
                </a:solidFill>
                <a:uFillTx/>
                <a:latin typeface="Arial"/>
              </a:rPr>
              <a:t>mit </a:t>
            </a:r>
            <a:r>
              <a:rPr lang="de-DE" sz="1600" b="0" i="1" u="none" strike="noStrike" kern="1200" cap="none" spc="0" baseline="0" dirty="0">
                <a:solidFill>
                  <a:srgbClr val="000000"/>
                </a:solidFill>
                <a:uFillTx/>
                <a:latin typeface="Arial"/>
              </a:rPr>
              <a:t>unterschiedlichem</a:t>
            </a:r>
            <a:r>
              <a:rPr lang="de-DE" sz="1600" b="0" i="0" u="none" strike="noStrike" kern="1200" cap="none" spc="0" baseline="0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de-DE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/>
              </a:rPr>
              <a:t>HashCode</a:t>
            </a:r>
            <a:r>
              <a:rPr lang="de-DE" sz="1600" b="0" i="0" u="none" strike="noStrike" kern="1200" cap="none" spc="0" baseline="0" dirty="0">
                <a:solidFill>
                  <a:srgbClr val="000000"/>
                </a:solidFill>
                <a:uFillTx/>
                <a:latin typeface="Arial"/>
              </a:rPr>
              <a:t>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600" b="0" i="0" u="none" strike="noStrike" kern="1200" cap="none" spc="0" baseline="0" dirty="0">
              <a:solidFill>
                <a:srgbClr val="000000"/>
              </a:solidFill>
              <a:uFillTx/>
              <a:latin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b="1" i="0" u="none" strike="noStrike" kern="1200" cap="none" spc="0" baseline="0" dirty="0">
                <a:solidFill>
                  <a:srgbClr val="000000"/>
                </a:solidFill>
                <a:uFillTx/>
                <a:latin typeface="Arial"/>
              </a:rPr>
              <a:t>Genauer: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b="0" i="0" u="none" strike="noStrike" kern="1200" cap="none" spc="0" baseline="0" dirty="0">
                <a:solidFill>
                  <a:srgbClr val="000000"/>
                </a:solidFill>
                <a:uFillTx/>
                <a:latin typeface="Arial"/>
              </a:rPr>
              <a:t>Die Klasse </a:t>
            </a:r>
            <a:r>
              <a:rPr lang="de-DE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Lucida Console" pitchFamily="49"/>
              </a:rPr>
              <a:t>Customer</a:t>
            </a:r>
            <a:r>
              <a:rPr lang="de-DE" sz="1600" b="0" i="0" u="none" strike="noStrike" kern="1200" cap="none" spc="0" baseline="0" dirty="0">
                <a:solidFill>
                  <a:srgbClr val="000000"/>
                </a:solidFill>
                <a:uFillTx/>
                <a:latin typeface="Arial"/>
              </a:rPr>
              <a:t> hat </a:t>
            </a:r>
            <a:r>
              <a:rPr lang="de-DE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Lucida Console" pitchFamily="49"/>
              </a:rPr>
              <a:t>equals</a:t>
            </a:r>
            <a:r>
              <a:rPr lang="de-DE" sz="1600" b="0" i="0" u="none" strike="noStrike" kern="1200" cap="none" spc="0" baseline="0" dirty="0">
                <a:solidFill>
                  <a:srgbClr val="000000"/>
                </a:solidFill>
                <a:uFillTx/>
                <a:latin typeface="Arial"/>
              </a:rPr>
              <a:t> überschrieben, die  </a:t>
            </a:r>
            <a:r>
              <a:rPr lang="de-DE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Lucida Console" pitchFamily="49"/>
              </a:rPr>
              <a:t>hashCode</a:t>
            </a:r>
            <a:r>
              <a:rPr lang="de-DE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/>
              </a:rPr>
              <a:t>-Methode</a:t>
            </a:r>
            <a:r>
              <a:rPr lang="de-DE" sz="1600" b="0" i="0" u="none" strike="noStrike" kern="1200" cap="none" spc="0" baseline="0" dirty="0">
                <a:solidFill>
                  <a:srgbClr val="000000"/>
                </a:solidFill>
                <a:uFillTx/>
                <a:latin typeface="Arial"/>
              </a:rPr>
              <a:t> nicht.</a:t>
            </a:r>
          </a:p>
        </p:txBody>
      </p:sp>
      <p:sp>
        <p:nvSpPr>
          <p:cNvPr id="9" name="Rectangle 40"/>
          <p:cNvSpPr/>
          <p:nvPr/>
        </p:nvSpPr>
        <p:spPr>
          <a:xfrm>
            <a:off x="3886723" y="3704396"/>
            <a:ext cx="5379514" cy="25264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8">
            <a:solidFill>
              <a:srgbClr val="000000"/>
            </a:solidFill>
            <a:prstDash val="solid"/>
            <a:miter/>
          </a:ln>
        </p:spPr>
        <p:txBody>
          <a:bodyPr vert="horz" wrap="none" lIns="91440" tIns="45720" rIns="91440" bIns="45720" anchor="ctr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" name="Rectangle 41"/>
          <p:cNvSpPr/>
          <p:nvPr/>
        </p:nvSpPr>
        <p:spPr>
          <a:xfrm>
            <a:off x="3886724" y="4134601"/>
            <a:ext cx="1637244" cy="1748307"/>
          </a:xfrm>
          <a:prstGeom prst="rect">
            <a:avLst/>
          </a:prstGeom>
          <a:solidFill>
            <a:srgbClr val="FFFFFF"/>
          </a:solidFill>
          <a:ln w="9528">
            <a:solidFill>
              <a:srgbClr val="000000"/>
            </a:solidFill>
            <a:prstDash val="solid"/>
            <a:miter/>
          </a:ln>
        </p:spPr>
        <p:txBody>
          <a:bodyPr vert="horz" wrap="none" lIns="91440" tIns="45720" rIns="91440" bIns="45720" anchor="ctr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" name="Rectangle 42"/>
          <p:cNvSpPr/>
          <p:nvPr/>
        </p:nvSpPr>
        <p:spPr>
          <a:xfrm>
            <a:off x="5680473" y="4134601"/>
            <a:ext cx="1637244" cy="1724031"/>
          </a:xfrm>
          <a:prstGeom prst="rect">
            <a:avLst/>
          </a:prstGeom>
          <a:solidFill>
            <a:srgbClr val="FFFFFF"/>
          </a:solidFill>
          <a:ln w="9528">
            <a:solidFill>
              <a:srgbClr val="000000"/>
            </a:solidFill>
            <a:prstDash val="solid"/>
            <a:miter/>
          </a:ln>
        </p:spPr>
        <p:txBody>
          <a:bodyPr vert="horz" wrap="none" lIns="91440" tIns="45720" rIns="91440" bIns="45720" anchor="ctr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" name="Rectangle 43"/>
          <p:cNvSpPr/>
          <p:nvPr/>
        </p:nvSpPr>
        <p:spPr>
          <a:xfrm>
            <a:off x="7474212" y="4134601"/>
            <a:ext cx="1637244" cy="1732123"/>
          </a:xfrm>
          <a:prstGeom prst="rect">
            <a:avLst/>
          </a:prstGeom>
          <a:solidFill>
            <a:srgbClr val="FFFFFF"/>
          </a:solidFill>
          <a:ln w="9528">
            <a:solidFill>
              <a:srgbClr val="000000"/>
            </a:solidFill>
            <a:prstDash val="solid"/>
            <a:miter/>
          </a:ln>
        </p:spPr>
        <p:txBody>
          <a:bodyPr vert="horz" wrap="none" lIns="91440" tIns="45720" rIns="91440" bIns="45720" anchor="ctr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Text Box 44"/>
          <p:cNvSpPr txBox="1"/>
          <p:nvPr/>
        </p:nvSpPr>
        <p:spPr>
          <a:xfrm>
            <a:off x="4292593" y="3775826"/>
            <a:ext cx="1716353" cy="3667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rPr>
              <a:t>5000</a:t>
            </a:r>
          </a:p>
        </p:txBody>
      </p:sp>
      <p:sp>
        <p:nvSpPr>
          <p:cNvPr id="14" name="Text Box 45"/>
          <p:cNvSpPr txBox="1"/>
          <p:nvPr/>
        </p:nvSpPr>
        <p:spPr>
          <a:xfrm>
            <a:off x="6069145" y="3775826"/>
            <a:ext cx="1716353" cy="3667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rPr>
              <a:t>5001</a:t>
            </a:r>
          </a:p>
        </p:txBody>
      </p:sp>
      <p:sp>
        <p:nvSpPr>
          <p:cNvPr id="15" name="Text Box 49"/>
          <p:cNvSpPr txBox="1"/>
          <p:nvPr/>
        </p:nvSpPr>
        <p:spPr>
          <a:xfrm>
            <a:off x="3962396" y="4252073"/>
            <a:ext cx="1487624" cy="284158"/>
          </a:xfrm>
          <a:prstGeom prst="rect">
            <a:avLst/>
          </a:prstGeom>
          <a:solidFill>
            <a:schemeClr val="bg1">
              <a:lumMod val="85000"/>
            </a:schemeClr>
          </a:solidFill>
          <a:ln w="9528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/>
              </a:rPr>
              <a:t>Customer</a:t>
            </a:r>
            <a:r>
              <a:rPr lang="de-DE" sz="1200" b="0" i="0" u="none" strike="noStrike" kern="1200" cap="none" spc="0" baseline="0" dirty="0">
                <a:solidFill>
                  <a:srgbClr val="000000"/>
                </a:solidFill>
                <a:uFillTx/>
                <a:latin typeface="Arial"/>
              </a:rPr>
              <a:t>_10342</a:t>
            </a:r>
          </a:p>
        </p:txBody>
      </p:sp>
      <p:sp>
        <p:nvSpPr>
          <p:cNvPr id="16" name="Text Box 52"/>
          <p:cNvSpPr txBox="1"/>
          <p:nvPr/>
        </p:nvSpPr>
        <p:spPr>
          <a:xfrm>
            <a:off x="7551597" y="4252073"/>
            <a:ext cx="1487624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9528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i="0" u="none" strike="noStrike" kern="1200" cap="none" spc="0" baseline="0" dirty="0" smtClean="0">
                <a:solidFill>
                  <a:srgbClr val="C00000"/>
                </a:solidFill>
                <a:uFillTx/>
                <a:latin typeface="Arial"/>
              </a:rPr>
              <a:t>Customer_10001</a:t>
            </a:r>
            <a:endParaRPr lang="de-DE" sz="1200" i="0" u="none" strike="noStrike" kern="1200" cap="none" spc="0" baseline="0" dirty="0">
              <a:solidFill>
                <a:srgbClr val="C00000"/>
              </a:solidFill>
              <a:uFillTx/>
              <a:latin typeface="Arial"/>
            </a:endParaRPr>
          </a:p>
        </p:txBody>
      </p:sp>
      <p:sp>
        <p:nvSpPr>
          <p:cNvPr id="17" name="Line 55"/>
          <p:cNvSpPr/>
          <p:nvPr/>
        </p:nvSpPr>
        <p:spPr>
          <a:xfrm>
            <a:off x="6457816" y="4423524"/>
            <a:ext cx="45720" cy="113570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9528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" name="Text Box 50"/>
          <p:cNvSpPr txBox="1"/>
          <p:nvPr/>
        </p:nvSpPr>
        <p:spPr>
          <a:xfrm>
            <a:off x="5750985" y="4279067"/>
            <a:ext cx="1487624" cy="284158"/>
          </a:xfrm>
          <a:prstGeom prst="rect">
            <a:avLst/>
          </a:prstGeom>
          <a:solidFill>
            <a:srgbClr val="FFC000"/>
          </a:solidFill>
          <a:ln w="9528">
            <a:solidFill>
              <a:srgbClr val="000000"/>
            </a:solidFill>
            <a:prstDash val="solid"/>
            <a:miter/>
          </a:ln>
        </p:spPr>
        <p:txBody>
          <a:bodyPr vert="horz" wrap="square" lIns="54004" tIns="46798" rIns="54004" bIns="46798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1" i="0" u="none" strike="noStrike" kern="1200" cap="none" spc="0" baseline="0" dirty="0" err="1">
                <a:solidFill>
                  <a:srgbClr val="000000"/>
                </a:solidFill>
                <a:uFillTx/>
                <a:latin typeface="Arial"/>
              </a:rPr>
              <a:t>Customer</a:t>
            </a:r>
            <a:r>
              <a:rPr lang="de-DE" sz="1200" b="1" i="0" u="none" strike="noStrike" kern="1200" cap="none" spc="0" baseline="0" dirty="0">
                <a:solidFill>
                  <a:srgbClr val="000000"/>
                </a:solidFill>
                <a:uFillTx/>
                <a:latin typeface="Arial"/>
              </a:rPr>
              <a:t>_10001</a:t>
            </a:r>
          </a:p>
        </p:txBody>
      </p:sp>
      <p:sp>
        <p:nvSpPr>
          <p:cNvPr id="20" name="Text Box 51"/>
          <p:cNvSpPr txBox="1"/>
          <p:nvPr/>
        </p:nvSpPr>
        <p:spPr>
          <a:xfrm>
            <a:off x="5750985" y="4828337"/>
            <a:ext cx="1487624" cy="284158"/>
          </a:xfrm>
          <a:prstGeom prst="rect">
            <a:avLst/>
          </a:prstGeom>
          <a:solidFill>
            <a:schemeClr val="bg1">
              <a:lumMod val="85000"/>
            </a:schemeClr>
          </a:solidFill>
          <a:ln w="9528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/>
              </a:rPr>
              <a:t>Customer</a:t>
            </a:r>
            <a:r>
              <a:rPr lang="de-DE" sz="1200" b="0" i="0" u="none" strike="noStrike" kern="1200" cap="none" spc="0" baseline="0" dirty="0">
                <a:solidFill>
                  <a:srgbClr val="000000"/>
                </a:solidFill>
                <a:uFillTx/>
                <a:latin typeface="Arial"/>
              </a:rPr>
              <a:t>_10050</a:t>
            </a:r>
          </a:p>
        </p:txBody>
      </p:sp>
      <p:sp>
        <p:nvSpPr>
          <p:cNvPr id="21" name="Text Box 53"/>
          <p:cNvSpPr txBox="1"/>
          <p:nvPr/>
        </p:nvSpPr>
        <p:spPr>
          <a:xfrm>
            <a:off x="5756135" y="5358561"/>
            <a:ext cx="1487624" cy="284158"/>
          </a:xfrm>
          <a:prstGeom prst="rect">
            <a:avLst/>
          </a:prstGeom>
          <a:solidFill>
            <a:schemeClr val="bg1">
              <a:lumMod val="85000"/>
            </a:schemeClr>
          </a:solidFill>
          <a:ln w="9528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/>
              </a:rPr>
              <a:t>Customer</a:t>
            </a:r>
            <a:r>
              <a:rPr lang="de-DE" sz="1200" b="0" i="0" u="none" strike="noStrike" kern="1200" cap="none" spc="0" baseline="0" dirty="0">
                <a:solidFill>
                  <a:srgbClr val="000000"/>
                </a:solidFill>
                <a:uFillTx/>
                <a:latin typeface="Arial"/>
              </a:rPr>
              <a:t>_10067</a:t>
            </a:r>
          </a:p>
        </p:txBody>
      </p:sp>
      <p:sp>
        <p:nvSpPr>
          <p:cNvPr id="23" name="Rectangle 58"/>
          <p:cNvSpPr/>
          <p:nvPr/>
        </p:nvSpPr>
        <p:spPr>
          <a:xfrm>
            <a:off x="5601353" y="3775826"/>
            <a:ext cx="1793738" cy="2285107"/>
          </a:xfrm>
          <a:prstGeom prst="rect">
            <a:avLst/>
          </a:prstGeom>
          <a:noFill/>
          <a:ln w="19046">
            <a:solidFill>
              <a:srgbClr val="000000"/>
            </a:solidFill>
            <a:prstDash val="solid"/>
            <a:miter/>
          </a:ln>
        </p:spPr>
        <p:txBody>
          <a:bodyPr vert="horz" wrap="none" lIns="91440" tIns="45720" rIns="91440" bIns="45720" anchor="ctr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" name="Text Box 57"/>
          <p:cNvSpPr txBox="1"/>
          <p:nvPr/>
        </p:nvSpPr>
        <p:spPr>
          <a:xfrm>
            <a:off x="3984532" y="4701589"/>
            <a:ext cx="1487624" cy="284158"/>
          </a:xfrm>
          <a:prstGeom prst="rect">
            <a:avLst/>
          </a:prstGeom>
          <a:solidFill>
            <a:schemeClr val="bg1">
              <a:lumMod val="85000"/>
            </a:schemeClr>
          </a:solidFill>
          <a:ln w="9528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rPr>
              <a:t>Customer_10589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739775" y="265113"/>
            <a:ext cx="8525606" cy="430887"/>
          </a:xfrm>
        </p:spPr>
        <p:txBody>
          <a:bodyPr/>
          <a:lstStyle/>
          <a:p>
            <a:r>
              <a:rPr lang="de-DE" b="1" dirty="0" smtClean="0"/>
              <a:t>Warum überschreibt man </a:t>
            </a:r>
            <a:r>
              <a:rPr lang="de-DE" b="1" i="1" dirty="0" err="1" smtClean="0"/>
              <a:t>toString</a:t>
            </a:r>
            <a:r>
              <a:rPr lang="de-DE" b="1" i="1" dirty="0" smtClean="0"/>
              <a:t>()</a:t>
            </a:r>
            <a:r>
              <a:rPr lang="de-DE" b="1" dirty="0" smtClean="0"/>
              <a:t>?</a:t>
            </a:r>
            <a:endParaRPr lang="de-DE" b="1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i="1" dirty="0" err="1" smtClean="0"/>
              <a:t>toString</a:t>
            </a:r>
            <a:r>
              <a:rPr lang="de-DE" sz="1800" i="1" dirty="0" smtClean="0"/>
              <a:t>() </a:t>
            </a:r>
            <a:r>
              <a:rPr lang="de-DE" sz="1800" dirty="0" smtClean="0"/>
              <a:t>liefert eine Zeichenkette, die ein Objekt in lesbarer Form beschreibt </a:t>
            </a:r>
          </a:p>
          <a:p>
            <a:r>
              <a:rPr lang="de-DE" sz="1800" dirty="0" smtClean="0"/>
              <a:t>Diese Methode sollte man bei Daten- und Entitätstypen überschreiben, denn:</a:t>
            </a:r>
            <a:br>
              <a:rPr lang="de-DE" sz="1800" dirty="0" smtClean="0"/>
            </a:br>
            <a:endParaRPr lang="de-DE" sz="1800" dirty="0" smtClean="0"/>
          </a:p>
          <a:p>
            <a:pPr lvl="1"/>
            <a:r>
              <a:rPr lang="de-DE" sz="1600" dirty="0" smtClean="0"/>
              <a:t>Die Standardimplementierung liefert </a:t>
            </a:r>
            <a:r>
              <a:rPr lang="de-DE" sz="1600" dirty="0" err="1" smtClean="0">
                <a:latin typeface="Lucida Console" pitchFamily="49"/>
              </a:rPr>
              <a:t>getClass</a:t>
            </a:r>
            <a:r>
              <a:rPr lang="de-DE" sz="1600" dirty="0" smtClean="0">
                <a:latin typeface="Lucida Console" pitchFamily="49"/>
              </a:rPr>
              <a:t>().</a:t>
            </a:r>
            <a:r>
              <a:rPr lang="de-DE" sz="1600" dirty="0" err="1" smtClean="0">
                <a:latin typeface="Lucida Console" pitchFamily="49"/>
              </a:rPr>
              <a:t>getName</a:t>
            </a:r>
            <a:r>
              <a:rPr lang="de-DE" sz="1600" dirty="0" smtClean="0">
                <a:latin typeface="Lucida Console" pitchFamily="49"/>
              </a:rPr>
              <a:t>() + '@' + </a:t>
            </a:r>
            <a:r>
              <a:rPr lang="de-DE" sz="1600" dirty="0" err="1" smtClean="0">
                <a:latin typeface="Lucida Console" pitchFamily="49"/>
              </a:rPr>
              <a:t>Integer.toHexString</a:t>
            </a:r>
            <a:r>
              <a:rPr lang="de-DE" sz="1600" dirty="0" smtClean="0">
                <a:latin typeface="Lucida Console" pitchFamily="49"/>
              </a:rPr>
              <a:t>(</a:t>
            </a:r>
            <a:r>
              <a:rPr lang="de-DE" sz="1600" dirty="0" err="1" smtClean="0">
                <a:latin typeface="Lucida Console" pitchFamily="49"/>
              </a:rPr>
              <a:t>hashCode</a:t>
            </a:r>
            <a:r>
              <a:rPr lang="de-DE" sz="1600" dirty="0" smtClean="0">
                <a:latin typeface="Lucida Console" pitchFamily="49"/>
              </a:rPr>
              <a:t>())</a:t>
            </a:r>
            <a:r>
              <a:rPr lang="de-DE" sz="1600" dirty="0" smtClean="0">
                <a:latin typeface="Courier New" pitchFamily="49"/>
              </a:rPr>
              <a:t>,</a:t>
            </a:r>
            <a:r>
              <a:rPr lang="de-DE" sz="1600" dirty="0" smtClean="0"/>
              <a:t> also eine weniger gut lesbare Form.</a:t>
            </a:r>
            <a:br>
              <a:rPr lang="de-DE" sz="1600" dirty="0" smtClean="0"/>
            </a:br>
            <a:endParaRPr lang="de-DE" sz="1600" dirty="0" smtClean="0"/>
          </a:p>
          <a:p>
            <a:pPr lvl="1"/>
            <a:r>
              <a:rPr lang="de-DE" sz="1600" dirty="0" smtClean="0"/>
              <a:t>Die meisten Debugger lassen sich so einstellen, dass sie Objekte im </a:t>
            </a:r>
            <a:r>
              <a:rPr lang="de-DE" sz="1600" dirty="0" err="1" smtClean="0">
                <a:latin typeface="Lucida Console" pitchFamily="49"/>
              </a:rPr>
              <a:t>toString</a:t>
            </a:r>
            <a:r>
              <a:rPr lang="de-DE" sz="1600" dirty="0" smtClean="0"/>
              <a:t>-Format darstellen. </a:t>
            </a:r>
            <a:br>
              <a:rPr lang="de-DE" sz="1600" dirty="0" smtClean="0"/>
            </a:br>
            <a:endParaRPr lang="de-DE" sz="1600" dirty="0" smtClean="0"/>
          </a:p>
          <a:p>
            <a:pPr lvl="1"/>
            <a:r>
              <a:rPr lang="de-DE" sz="1600" dirty="0" smtClean="0"/>
              <a:t>Das Ergebnis lässt sich beim </a:t>
            </a:r>
            <a:r>
              <a:rPr lang="de-DE" sz="1600" dirty="0" err="1" smtClean="0"/>
              <a:t>Logging</a:t>
            </a:r>
            <a:r>
              <a:rPr lang="de-DE" sz="1600" dirty="0" smtClean="0"/>
              <a:t> / </a:t>
            </a:r>
            <a:r>
              <a:rPr lang="de-DE" sz="1600" dirty="0" err="1" smtClean="0"/>
              <a:t>Tracing</a:t>
            </a:r>
            <a:r>
              <a:rPr lang="de-DE" sz="1600" dirty="0" smtClean="0"/>
              <a:t> verwenden, um den Zustand zu protokollieren. Achtung: Dabei aber natürlich auf das richtige Log-Level achten.</a:t>
            </a:r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85750" y="6292850"/>
            <a:ext cx="9386888" cy="215444"/>
          </a:xfrm>
        </p:spPr>
        <p:txBody>
          <a:bodyPr/>
          <a:lstStyle/>
          <a:p>
            <a:r>
              <a:rPr lang="de-DE" dirty="0" smtClean="0"/>
              <a:t>     FH Rosenheim                   Programmieren 3                                   Wintersemester 2015                                   © 2015  • Stand 01.10.14 •       Kapitel 5         </a:t>
            </a:r>
            <a:endParaRPr lang="en-GB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6863" y="1033463"/>
            <a:ext cx="9223375" cy="536733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de-DE" sz="16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Arial Unicode MS" pitchFamily="34" charset="-128"/>
                <a:cs typeface="Arial Unicode MS" pitchFamily="34" charset="-128"/>
              </a:rPr>
              <a:t>Zeitzonen: Was ist 14:30 Uhr?  GMT/</a:t>
            </a:r>
            <a:r>
              <a:rPr lang="de-DE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Arial Unicode MS" pitchFamily="34" charset="-128"/>
                <a:cs typeface="Arial Unicode MS" pitchFamily="34" charset="-128"/>
              </a:rPr>
              <a:t>UTC</a:t>
            </a:r>
            <a:r>
              <a:rPr lang="de-DE" sz="16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Arial Unicode MS" pitchFamily="34" charset="-128"/>
                <a:cs typeface="Arial Unicode MS" pitchFamily="34" charset="-128"/>
              </a:rPr>
              <a:t>/</a:t>
            </a:r>
            <a:r>
              <a:rPr lang="de-DE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Arial Unicode MS" pitchFamily="34" charset="-128"/>
                <a:cs typeface="Arial Unicode MS" pitchFamily="34" charset="-128"/>
              </a:rPr>
              <a:t>CET</a:t>
            </a:r>
            <a:r>
              <a:rPr lang="de-DE" sz="16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</a:p>
          <a:p>
            <a:pPr lvl="1">
              <a:defRPr/>
            </a:pPr>
            <a:r>
              <a:rPr lang="de-DE" sz="16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Arial Unicode MS" pitchFamily="34" charset="-128"/>
                <a:cs typeface="Arial Unicode MS" pitchFamily="34" charset="-128"/>
              </a:rPr>
              <a:t>Konkretes Problem: Unterschiedliche Zeitzonen Client &lt;&gt; Server</a:t>
            </a:r>
          </a:p>
          <a:p>
            <a:pPr>
              <a:defRPr/>
            </a:pPr>
            <a:r>
              <a:rPr lang="de-DE" sz="16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Arial Unicode MS" pitchFamily="34" charset="-128"/>
                <a:cs typeface="Arial Unicode MS" pitchFamily="34" charset="-128"/>
              </a:rPr>
              <a:t>Eine Minute hat nicht immer 60 Sekunden (Schaltsekunden)</a:t>
            </a:r>
          </a:p>
          <a:p>
            <a:pPr>
              <a:defRPr/>
            </a:pPr>
            <a:r>
              <a:rPr lang="de-DE" sz="16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Arial Unicode MS" pitchFamily="34" charset="-128"/>
                <a:cs typeface="Arial Unicode MS" pitchFamily="34" charset="-128"/>
              </a:rPr>
              <a:t>Ein Tag hat nicht immer 24 Stunden (Sommer- bzw. Winterzeit)</a:t>
            </a:r>
          </a:p>
          <a:p>
            <a:pPr>
              <a:defRPr/>
            </a:pPr>
            <a:r>
              <a:rPr lang="de-DE" sz="16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Arial Unicode MS" pitchFamily="34" charset="-128"/>
                <a:cs typeface="Arial Unicode MS" pitchFamily="34" charset="-128"/>
              </a:rPr>
              <a:t>Eine Woche hat nicht immer 7 Tage (z.B. erste Woche im Jahr)</a:t>
            </a:r>
          </a:p>
          <a:p>
            <a:pPr>
              <a:defRPr/>
            </a:pPr>
            <a:r>
              <a:rPr lang="de-DE" sz="16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Arial Unicode MS" pitchFamily="34" charset="-128"/>
                <a:cs typeface="Arial Unicode MS" pitchFamily="34" charset="-128"/>
              </a:rPr>
              <a:t>Ein Jahr hat nicht immer 365 Tage (Schaltjahre)</a:t>
            </a:r>
          </a:p>
          <a:p>
            <a:pPr>
              <a:defRPr/>
            </a:pPr>
            <a:r>
              <a:rPr lang="de-DE" sz="16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Arial Unicode MS" pitchFamily="34" charset="-128"/>
                <a:cs typeface="Arial Unicode MS" pitchFamily="34" charset="-128"/>
              </a:rPr>
              <a:t>Schaltjahrberechnungen (Modulo 4 reicht nicht!)</a:t>
            </a:r>
          </a:p>
          <a:p>
            <a:pPr>
              <a:defRPr/>
            </a:pPr>
            <a:r>
              <a:rPr lang="de-DE" sz="1600" dirty="0" smtClean="0">
                <a:ea typeface="Arial Unicode MS" pitchFamily="34" charset="-128"/>
                <a:cs typeface="Arial Unicode MS" pitchFamily="34" charset="-128"/>
              </a:rPr>
              <a:t>Der Wochenanfang ist manchmal mit Sonntag und manchmal mit Montag definiert</a:t>
            </a:r>
            <a:endParaRPr lang="de-DE" sz="1600" dirty="0" smtClean="0">
              <a:solidFill>
                <a:schemeClr val="tx1">
                  <a:lumMod val="95000"/>
                  <a:lumOff val="5000"/>
                </a:schemeClr>
              </a:solidFill>
              <a:ea typeface="Arial Unicode MS" pitchFamily="34" charset="-128"/>
              <a:cs typeface="Arial Unicode MS" pitchFamily="34" charset="-128"/>
            </a:endParaRPr>
          </a:p>
          <a:p>
            <a:pPr>
              <a:defRPr/>
            </a:pPr>
            <a:r>
              <a:rPr lang="de-DE" sz="1600" dirty="0" smtClean="0">
                <a:ea typeface="Arial Unicode MS" pitchFamily="34" charset="-128"/>
                <a:cs typeface="Arial Unicode MS" pitchFamily="34" charset="-128"/>
              </a:rPr>
              <a:t>Es gibt unterschiedliche Behandlungen von zweistelligen Jahreszahlen</a:t>
            </a:r>
          </a:p>
          <a:p>
            <a:pPr>
              <a:defRPr/>
            </a:pPr>
            <a:r>
              <a:rPr lang="de-DE" sz="1600" dirty="0" smtClean="0">
                <a:ea typeface="Arial Unicode MS" pitchFamily="34" charset="-128"/>
                <a:cs typeface="Arial Unicode MS" pitchFamily="34" charset="-128"/>
              </a:rPr>
              <a:t>Die Angabe 01/02/03 kann in Deutschland 2003-02-01, in USA 2003-01-02 und in asiatischen Staaten 2001-02-03 bedeuten.</a:t>
            </a:r>
            <a:endParaRPr lang="de-DE" sz="1600" dirty="0" smtClean="0">
              <a:solidFill>
                <a:schemeClr val="tx1">
                  <a:lumMod val="95000"/>
                  <a:lumOff val="5000"/>
                </a:schemeClr>
              </a:solidFill>
              <a:ea typeface="Arial Unicode MS" pitchFamily="34" charset="-128"/>
              <a:cs typeface="Arial Unicode MS" pitchFamily="34" charset="-128"/>
            </a:endParaRPr>
          </a:p>
          <a:p>
            <a:pPr>
              <a:defRPr/>
            </a:pPr>
            <a:r>
              <a:rPr lang="de-DE" sz="16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Arial Unicode MS" pitchFamily="34" charset="-128"/>
                <a:cs typeface="Arial Unicode MS" pitchFamily="34" charset="-128"/>
              </a:rPr>
              <a:t>Und viele andere Kleinigkeiten…</a:t>
            </a:r>
            <a:r>
              <a:rPr lang="de-DE" sz="1600" dirty="0" smtClean="0">
                <a:solidFill>
                  <a:srgbClr val="000066"/>
                </a:solidFill>
                <a:ea typeface="Arial Unicode MS" pitchFamily="34" charset="-128"/>
                <a:cs typeface="Arial Unicode MS" pitchFamily="34" charset="-128"/>
              </a:rPr>
              <a:t/>
            </a:r>
            <a:br>
              <a:rPr lang="de-DE" sz="1600" dirty="0" smtClean="0">
                <a:solidFill>
                  <a:srgbClr val="000066"/>
                </a:solidFill>
                <a:ea typeface="Arial Unicode MS" pitchFamily="34" charset="-128"/>
                <a:cs typeface="Arial Unicode MS" pitchFamily="34" charset="-128"/>
              </a:rPr>
            </a:br>
            <a:endParaRPr lang="de-DE" sz="1600" dirty="0" smtClea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7411" name="Rectangle 4"/>
          <p:cNvSpPr>
            <a:spLocks noGrp="1" noChangeArrowheads="1"/>
          </p:cNvSpPr>
          <p:nvPr>
            <p:ph type="title"/>
          </p:nvPr>
        </p:nvSpPr>
        <p:spPr>
          <a:xfrm>
            <a:off x="739775" y="265113"/>
            <a:ext cx="7554913" cy="430212"/>
          </a:xfrm>
        </p:spPr>
        <p:txBody>
          <a:bodyPr/>
          <a:lstStyle/>
          <a:p>
            <a:r>
              <a:rPr lang="en-GB" b="1" smtClean="0"/>
              <a:t>Das Datum – eine nicht ganz triviale Angelegenheit</a:t>
            </a:r>
            <a:endParaRPr lang="de-DE" b="1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85750" y="6292850"/>
            <a:ext cx="9386888" cy="215444"/>
          </a:xfrm>
        </p:spPr>
        <p:txBody>
          <a:bodyPr/>
          <a:lstStyle/>
          <a:p>
            <a:pPr>
              <a:defRPr/>
            </a:pPr>
            <a:r>
              <a:rPr lang="de-DE" dirty="0" smtClean="0"/>
              <a:t>     FH Rosenheim                   Programmieren 3                                   Wintersemester 2015                                   © 2015  • Stand 01.10.14 •       Kapitel 5         </a:t>
            </a:r>
            <a:endParaRPr lang="en-GB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85750" y="6292850"/>
            <a:ext cx="9386888" cy="215444"/>
          </a:xfrm>
        </p:spPr>
        <p:txBody>
          <a:bodyPr/>
          <a:lstStyle/>
          <a:p>
            <a:r>
              <a:rPr lang="de-DE" dirty="0" smtClean="0"/>
              <a:t>     FH Rosenheim                   Programmieren 3                                   Wintersemester 2015                                   © 2015  • Stand 01.10.14 •       Kapitel 5         </a:t>
            </a:r>
            <a:endParaRPr lang="en-GB" sz="1000" dirty="0"/>
          </a:p>
        </p:txBody>
      </p:sp>
      <p:sp>
        <p:nvSpPr>
          <p:cNvPr id="988162" name="Rectangle 2"/>
          <p:cNvSpPr>
            <a:spLocks noChangeArrowheads="1"/>
          </p:cNvSpPr>
          <p:nvPr/>
        </p:nvSpPr>
        <p:spPr bwMode="auto">
          <a:xfrm>
            <a:off x="882650" y="1612900"/>
            <a:ext cx="593725" cy="533400"/>
          </a:xfrm>
          <a:prstGeom prst="rect">
            <a:avLst/>
          </a:prstGeom>
          <a:solidFill>
            <a:srgbClr val="00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ClrTx/>
              <a:buFontTx/>
              <a:buNone/>
            </a:pPr>
            <a:r>
              <a:rPr lang="de-DE" sz="1200" b="0">
                <a:latin typeface="Arial" pitchFamily="34" charset="0"/>
              </a:rPr>
              <a:t>0</a:t>
            </a:r>
          </a:p>
        </p:txBody>
      </p:sp>
      <p:sp>
        <p:nvSpPr>
          <p:cNvPr id="988163" name="Text Box 3"/>
          <p:cNvSpPr txBox="1">
            <a:spLocks noChangeArrowheads="1"/>
          </p:cNvSpPr>
          <p:nvPr/>
        </p:nvSpPr>
        <p:spPr bwMode="auto">
          <a:xfrm>
            <a:off x="1524000" y="1612900"/>
            <a:ext cx="53213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defTabSz="384175">
              <a:buClrTx/>
              <a:buFontTx/>
              <a:buNone/>
            </a:pPr>
            <a:r>
              <a:rPr lang="de-DE" b="0">
                <a:latin typeface="Arial" pitchFamily="34" charset="0"/>
              </a:rPr>
              <a:t>bestimmt durch nichts (container, strings)</a:t>
            </a:r>
            <a:br>
              <a:rPr lang="de-DE" b="0">
                <a:latin typeface="Arial" pitchFamily="34" charset="0"/>
              </a:rPr>
            </a:br>
            <a:r>
              <a:rPr lang="de-DE" b="0">
                <a:latin typeface="Arial" pitchFamily="34" charset="0"/>
              </a:rPr>
              <a:t>	</a:t>
            </a:r>
            <a:r>
              <a:rPr lang="de-DE" b="0" i="1">
                <a:latin typeface="Arial" pitchFamily="34" charset="0"/>
              </a:rPr>
              <a:t>ideal wieder verwendbar, steht überall zur Verfügung</a:t>
            </a:r>
            <a:endParaRPr lang="de-DE" b="0">
              <a:latin typeface="Arial" pitchFamily="34" charset="0"/>
            </a:endParaRPr>
          </a:p>
        </p:txBody>
      </p:sp>
      <p:sp>
        <p:nvSpPr>
          <p:cNvPr id="988164" name="Rectangle 4"/>
          <p:cNvSpPr>
            <a:spLocks noChangeArrowheads="1"/>
          </p:cNvSpPr>
          <p:nvPr/>
        </p:nvSpPr>
        <p:spPr bwMode="auto">
          <a:xfrm>
            <a:off x="885825" y="2219325"/>
            <a:ext cx="593725" cy="5334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ClrTx/>
              <a:buFontTx/>
              <a:buNone/>
            </a:pPr>
            <a:r>
              <a:rPr lang="de-DE" b="0">
                <a:latin typeface="Arial" pitchFamily="34" charset="0"/>
              </a:rPr>
              <a:t>A</a:t>
            </a:r>
            <a:endParaRPr lang="de-DE">
              <a:latin typeface="Arial" pitchFamily="34" charset="0"/>
            </a:endParaRPr>
          </a:p>
        </p:txBody>
      </p:sp>
      <p:sp>
        <p:nvSpPr>
          <p:cNvPr id="988165" name="Text Box 5"/>
          <p:cNvSpPr txBox="1">
            <a:spLocks noChangeArrowheads="1"/>
          </p:cNvSpPr>
          <p:nvPr/>
        </p:nvSpPr>
        <p:spPr bwMode="auto">
          <a:xfrm>
            <a:off x="1552575" y="2219325"/>
            <a:ext cx="58293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defTabSz="384175">
              <a:buClrTx/>
              <a:buFontTx/>
              <a:buNone/>
            </a:pPr>
            <a:r>
              <a:rPr lang="de-DE" b="0">
                <a:latin typeface="Arial" pitchFamily="34" charset="0"/>
              </a:rPr>
              <a:t>bestimmt durch die Anwendung (Kunde, Bestellung, Lieferung)</a:t>
            </a:r>
            <a:br>
              <a:rPr lang="de-DE" b="0">
                <a:latin typeface="Arial" pitchFamily="34" charset="0"/>
              </a:rPr>
            </a:br>
            <a:r>
              <a:rPr lang="de-DE" b="0">
                <a:latin typeface="Arial" pitchFamily="34" charset="0"/>
              </a:rPr>
              <a:t>	</a:t>
            </a:r>
            <a:r>
              <a:rPr lang="de-DE" b="0" i="1">
                <a:latin typeface="Arial" pitchFamily="34" charset="0"/>
              </a:rPr>
              <a:t>das ist das eigentliche System</a:t>
            </a:r>
          </a:p>
        </p:txBody>
      </p:sp>
      <p:sp>
        <p:nvSpPr>
          <p:cNvPr id="988166" name="Rectangle 6"/>
          <p:cNvSpPr>
            <a:spLocks noChangeArrowheads="1"/>
          </p:cNvSpPr>
          <p:nvPr/>
        </p:nvSpPr>
        <p:spPr bwMode="auto">
          <a:xfrm>
            <a:off x="885825" y="2830513"/>
            <a:ext cx="593725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ClrTx/>
              <a:buFontTx/>
              <a:buNone/>
            </a:pPr>
            <a:r>
              <a:rPr lang="de-DE" b="0">
                <a:latin typeface="Arial" pitchFamily="34" charset="0"/>
              </a:rPr>
              <a:t>T</a:t>
            </a:r>
            <a:endParaRPr lang="de-DE">
              <a:latin typeface="Arial" pitchFamily="34" charset="0"/>
            </a:endParaRPr>
          </a:p>
        </p:txBody>
      </p:sp>
      <p:sp>
        <p:nvSpPr>
          <p:cNvPr id="988167" name="Text Box 7"/>
          <p:cNvSpPr txBox="1">
            <a:spLocks noChangeArrowheads="1"/>
          </p:cNvSpPr>
          <p:nvPr/>
        </p:nvSpPr>
        <p:spPr bwMode="auto">
          <a:xfrm>
            <a:off x="1546225" y="2830513"/>
            <a:ext cx="63420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defTabSz="384175">
              <a:buClrTx/>
              <a:buFontTx/>
              <a:buNone/>
            </a:pPr>
            <a:r>
              <a:rPr lang="de-DE" b="0">
                <a:latin typeface="Arial" pitchFamily="34" charset="0"/>
              </a:rPr>
              <a:t>bestimmt durch mindestens eine technische API (z.B. Datei-System)</a:t>
            </a:r>
            <a:br>
              <a:rPr lang="de-DE" b="0">
                <a:latin typeface="Arial" pitchFamily="34" charset="0"/>
              </a:rPr>
            </a:br>
            <a:r>
              <a:rPr lang="de-DE" b="0">
                <a:latin typeface="Arial" pitchFamily="34" charset="0"/>
              </a:rPr>
              <a:t>	</a:t>
            </a:r>
            <a:r>
              <a:rPr lang="de-DE" b="0" i="1">
                <a:latin typeface="Arial" pitchFamily="34" charset="0"/>
              </a:rPr>
              <a:t>ohne T geht es nicht</a:t>
            </a:r>
          </a:p>
        </p:txBody>
      </p:sp>
      <p:grpSp>
        <p:nvGrpSpPr>
          <p:cNvPr id="988168" name="Group 8"/>
          <p:cNvGrpSpPr>
            <a:grpSpLocks/>
          </p:cNvGrpSpPr>
          <p:nvPr/>
        </p:nvGrpSpPr>
        <p:grpSpPr bwMode="auto">
          <a:xfrm>
            <a:off x="885825" y="3438525"/>
            <a:ext cx="7010400" cy="581025"/>
            <a:chOff x="432" y="2256"/>
            <a:chExt cx="4071" cy="366"/>
          </a:xfrm>
        </p:grpSpPr>
        <p:sp>
          <p:nvSpPr>
            <p:cNvPr id="988169" name="Rectangle 9"/>
            <p:cNvSpPr>
              <a:spLocks noChangeArrowheads="1"/>
            </p:cNvSpPr>
            <p:nvPr/>
          </p:nvSpPr>
          <p:spPr bwMode="auto">
            <a:xfrm>
              <a:off x="432" y="2256"/>
              <a:ext cx="345" cy="33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buClrTx/>
                <a:buFontTx/>
                <a:buNone/>
              </a:pPr>
              <a:r>
                <a:rPr lang="de-DE" b="0">
                  <a:solidFill>
                    <a:schemeClr val="bg1"/>
                  </a:solidFill>
                  <a:latin typeface="Arial" pitchFamily="34" charset="0"/>
                </a:rPr>
                <a:t>AT</a:t>
              </a:r>
              <a:endParaRPr lang="de-DE">
                <a:latin typeface="Arial" pitchFamily="34" charset="0"/>
              </a:endParaRPr>
            </a:p>
          </p:txBody>
        </p:sp>
        <p:sp>
          <p:nvSpPr>
            <p:cNvPr id="988170" name="Text Box 10"/>
            <p:cNvSpPr txBox="1">
              <a:spLocks noChangeArrowheads="1"/>
            </p:cNvSpPr>
            <p:nvPr/>
          </p:nvSpPr>
          <p:spPr bwMode="auto">
            <a:xfrm>
              <a:off x="804" y="2256"/>
              <a:ext cx="3699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defTabSz="384175">
                <a:buClrTx/>
                <a:buFontTx/>
                <a:buNone/>
              </a:pPr>
              <a:r>
                <a:rPr lang="de-DE" b="0">
                  <a:latin typeface="Arial" pitchFamily="34" charset="0"/>
                </a:rPr>
                <a:t>bestimmt durch die Anwendung und mindestens eine technische API</a:t>
              </a:r>
              <a:br>
                <a:rPr lang="de-DE" b="0">
                  <a:latin typeface="Arial" pitchFamily="34" charset="0"/>
                </a:rPr>
              </a:br>
              <a:r>
                <a:rPr lang="de-DE" b="0">
                  <a:latin typeface="Arial" pitchFamily="34" charset="0"/>
                </a:rPr>
                <a:t>	</a:t>
              </a:r>
              <a:r>
                <a:rPr lang="de-DE" b="0" i="1">
                  <a:latin typeface="Arial" pitchFamily="34" charset="0"/>
                </a:rPr>
                <a:t>sollte vermieden oder zumindest sorgfältig getrennt werden</a:t>
              </a:r>
            </a:p>
          </p:txBody>
        </p:sp>
      </p:grpSp>
      <p:sp>
        <p:nvSpPr>
          <p:cNvPr id="988171" name="Text Box 11"/>
          <p:cNvSpPr txBox="1">
            <a:spLocks noChangeArrowheads="1"/>
          </p:cNvSpPr>
          <p:nvPr/>
        </p:nvSpPr>
        <p:spPr bwMode="auto">
          <a:xfrm>
            <a:off x="3700463" y="5014913"/>
            <a:ext cx="4337050" cy="1192212"/>
          </a:xfrm>
          <a:prstGeom prst="rect">
            <a:avLst/>
          </a:prstGeom>
          <a:solidFill>
            <a:srgbClr val="CAFF9F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de-DE">
                <a:latin typeface="Arial" pitchFamily="34" charset="0"/>
              </a:rPr>
              <a:t>Kombination von Kategorien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de-DE">
                <a:latin typeface="Arial" pitchFamily="34" charset="0"/>
              </a:rPr>
              <a:t>	</a:t>
            </a:r>
            <a:r>
              <a:rPr lang="de-DE" b="0">
                <a:latin typeface="Arial" pitchFamily="34" charset="0"/>
              </a:rPr>
              <a:t>A + 0 = A</a:t>
            </a:r>
            <a:br>
              <a:rPr lang="de-DE" b="0">
                <a:latin typeface="Arial" pitchFamily="34" charset="0"/>
              </a:rPr>
            </a:br>
            <a:r>
              <a:rPr lang="de-DE" b="0">
                <a:latin typeface="Arial" pitchFamily="34" charset="0"/>
              </a:rPr>
              <a:t>	T + 0 = T</a:t>
            </a:r>
            <a:br>
              <a:rPr lang="de-DE" b="0">
                <a:latin typeface="Arial" pitchFamily="34" charset="0"/>
              </a:rPr>
            </a:br>
            <a:r>
              <a:rPr lang="de-DE" b="0">
                <a:latin typeface="Arial" pitchFamily="34" charset="0"/>
              </a:rPr>
              <a:t>	A + T = AT</a:t>
            </a:r>
          </a:p>
        </p:txBody>
      </p:sp>
      <p:sp>
        <p:nvSpPr>
          <p:cNvPr id="988172" name="Rectangle 12"/>
          <p:cNvSpPr>
            <a:spLocks noChangeArrowheads="1"/>
          </p:cNvSpPr>
          <p:nvPr/>
        </p:nvSpPr>
        <p:spPr bwMode="auto">
          <a:xfrm>
            <a:off x="906463" y="4105275"/>
            <a:ext cx="593725" cy="5334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ClrTx/>
              <a:buFontTx/>
              <a:buNone/>
            </a:pPr>
            <a:r>
              <a:rPr lang="de-DE" b="0">
                <a:solidFill>
                  <a:schemeClr val="bg1"/>
                </a:solidFill>
                <a:latin typeface="Arial" pitchFamily="34" charset="0"/>
              </a:rPr>
              <a:t>R</a:t>
            </a:r>
            <a:endParaRPr lang="de-DE">
              <a:latin typeface="Arial" pitchFamily="34" charset="0"/>
            </a:endParaRPr>
          </a:p>
        </p:txBody>
      </p:sp>
      <p:sp>
        <p:nvSpPr>
          <p:cNvPr id="988173" name="Text Box 13"/>
          <p:cNvSpPr txBox="1">
            <a:spLocks noChangeArrowheads="1"/>
          </p:cNvSpPr>
          <p:nvPr/>
        </p:nvSpPr>
        <p:spPr bwMode="auto">
          <a:xfrm>
            <a:off x="1477963" y="4060825"/>
            <a:ext cx="81915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defTabSz="384175">
              <a:buClrTx/>
              <a:buFontTx/>
              <a:buNone/>
            </a:pPr>
            <a:r>
              <a:rPr lang="de-DE" b="0">
                <a:latin typeface="Arial" pitchFamily="34" charset="0"/>
              </a:rPr>
              <a:t>Repräsentations-Software (Transformation zwischen A und T; einfache Variante von AT; </a:t>
            </a:r>
            <a:br>
              <a:rPr lang="de-DE" b="0">
                <a:latin typeface="Arial" pitchFamily="34" charset="0"/>
              </a:rPr>
            </a:br>
            <a:r>
              <a:rPr lang="de-DE" b="0">
                <a:latin typeface="Arial" pitchFamily="34" charset="0"/>
              </a:rPr>
              <a:t>idealer Kandidat für Generatoren)</a:t>
            </a:r>
          </a:p>
        </p:txBody>
      </p:sp>
      <p:sp>
        <p:nvSpPr>
          <p:cNvPr id="988174" name="Text Box 14"/>
          <p:cNvSpPr txBox="1">
            <a:spLocks noChangeArrowheads="1"/>
          </p:cNvSpPr>
          <p:nvPr/>
        </p:nvSpPr>
        <p:spPr bwMode="auto">
          <a:xfrm>
            <a:off x="785813" y="1087438"/>
            <a:ext cx="156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de-DE">
                <a:latin typeface="Arial" pitchFamily="34" charset="0"/>
              </a:rPr>
              <a:t>Software ist ...</a:t>
            </a:r>
          </a:p>
        </p:txBody>
      </p:sp>
      <p:sp>
        <p:nvSpPr>
          <p:cNvPr id="988175" name="Rectangle 15"/>
          <p:cNvSpPr>
            <a:spLocks noGrp="1" noChangeArrowheads="1"/>
          </p:cNvSpPr>
          <p:nvPr>
            <p:ph type="title"/>
          </p:nvPr>
        </p:nvSpPr>
        <p:spPr>
          <a:xfrm>
            <a:off x="739775" y="265113"/>
            <a:ext cx="8545513" cy="427037"/>
          </a:xfrm>
        </p:spPr>
        <p:txBody>
          <a:bodyPr/>
          <a:lstStyle/>
          <a:p>
            <a:r>
              <a:rPr lang="de-DE" b="1"/>
              <a:t>Software Kategorien – SW-Blutgruppen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85750" y="6292850"/>
            <a:ext cx="9386888" cy="215444"/>
          </a:xfrm>
        </p:spPr>
        <p:txBody>
          <a:bodyPr/>
          <a:lstStyle/>
          <a:p>
            <a:pPr defTabSz="1397000">
              <a:tabLst>
                <a:tab pos="8115300" algn="l"/>
              </a:tabLst>
              <a:defRPr/>
            </a:pPr>
            <a:r>
              <a:rPr lang="de-DE" dirty="0" smtClean="0">
                <a:latin typeface="+mn-lt"/>
              </a:rPr>
              <a:t>     FH Rosenheim                   Programmieren 3                                   Wintersemester 2015                                   © 2015  • Stand 01.10.14 •       Kapitel 5         </a:t>
            </a:r>
            <a:endParaRPr lang="en-GB" sz="1000" dirty="0">
              <a:latin typeface="+mn-lt"/>
            </a:endParaRPr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1320800" y="1219200"/>
            <a:ext cx="1568450" cy="838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ClrTx/>
              <a:buFontTx/>
              <a:buNone/>
            </a:pPr>
            <a:r>
              <a:rPr lang="de-DE">
                <a:latin typeface="Arial" charset="0"/>
              </a:rPr>
              <a:t>Calendar</a:t>
            </a:r>
            <a:endParaRPr lang="de-DE" sz="2400">
              <a:latin typeface="Times New Roman" pitchFamily="18" charset="0"/>
            </a:endParaRP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1320800" y="2667000"/>
            <a:ext cx="1568450" cy="838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ClrTx/>
              <a:buFontTx/>
              <a:buNone/>
            </a:pPr>
            <a:r>
              <a:rPr lang="de-DE">
                <a:latin typeface="Arial" charset="0"/>
              </a:rPr>
              <a:t>Gregorian</a:t>
            </a:r>
          </a:p>
          <a:p>
            <a:pPr algn="ctr">
              <a:buClrTx/>
              <a:buFontTx/>
              <a:buNone/>
            </a:pPr>
            <a:r>
              <a:rPr lang="de-DE">
                <a:latin typeface="Arial" charset="0"/>
              </a:rPr>
              <a:t>Calendar</a:t>
            </a:r>
            <a:endParaRPr lang="de-DE" sz="2400">
              <a:latin typeface="Times New Roman" pitchFamily="18" charset="0"/>
            </a:endParaRP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1320800" y="4191000"/>
            <a:ext cx="1568450" cy="8382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Tx/>
              <a:buFontTx/>
              <a:buNone/>
            </a:pPr>
            <a:r>
              <a:rPr lang="de-DE">
                <a:latin typeface="Arial" charset="0"/>
              </a:rPr>
              <a:t>int  jahr</a:t>
            </a:r>
          </a:p>
          <a:p>
            <a:pPr>
              <a:buClrTx/>
              <a:buFontTx/>
              <a:buNone/>
            </a:pPr>
            <a:r>
              <a:rPr lang="de-DE">
                <a:latin typeface="Arial" charset="0"/>
              </a:rPr>
              <a:t>int  monat</a:t>
            </a:r>
          </a:p>
          <a:p>
            <a:pPr>
              <a:buClrTx/>
              <a:buFontTx/>
              <a:buNone/>
            </a:pPr>
            <a:r>
              <a:rPr lang="de-DE">
                <a:latin typeface="Arial" charset="0"/>
              </a:rPr>
              <a:t>int  tag</a:t>
            </a:r>
            <a:endParaRPr lang="de-DE" sz="2400">
              <a:latin typeface="Times New Roman" pitchFamily="18" charset="0"/>
            </a:endParaRPr>
          </a:p>
        </p:txBody>
      </p:sp>
      <p:sp>
        <p:nvSpPr>
          <p:cNvPr id="18438" name="Line 5"/>
          <p:cNvSpPr>
            <a:spLocks noChangeShapeType="1"/>
          </p:cNvSpPr>
          <p:nvPr/>
        </p:nvSpPr>
        <p:spPr bwMode="auto">
          <a:xfrm flipV="1">
            <a:off x="2063750" y="2057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8439" name="Line 6"/>
          <p:cNvSpPr>
            <a:spLocks noChangeShapeType="1"/>
          </p:cNvSpPr>
          <p:nvPr/>
        </p:nvSpPr>
        <p:spPr bwMode="auto">
          <a:xfrm>
            <a:off x="24765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8440" name="Line 7"/>
          <p:cNvSpPr>
            <a:spLocks noChangeShapeType="1"/>
          </p:cNvSpPr>
          <p:nvPr/>
        </p:nvSpPr>
        <p:spPr bwMode="auto">
          <a:xfrm flipV="1">
            <a:off x="16510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8441" name="Rectangle 8"/>
          <p:cNvSpPr>
            <a:spLocks noChangeArrowheads="1"/>
          </p:cNvSpPr>
          <p:nvPr/>
        </p:nvSpPr>
        <p:spPr bwMode="auto">
          <a:xfrm>
            <a:off x="4787900" y="2667000"/>
            <a:ext cx="1568450" cy="838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ClrTx/>
              <a:buFontTx/>
              <a:buNone/>
            </a:pPr>
            <a:r>
              <a:rPr lang="de-DE">
                <a:latin typeface="Arial" charset="0"/>
              </a:rPr>
              <a:t>Date</a:t>
            </a:r>
            <a:endParaRPr lang="de-DE" sz="2400">
              <a:latin typeface="Times New Roman" pitchFamily="18" charset="0"/>
            </a:endParaRPr>
          </a:p>
        </p:txBody>
      </p:sp>
      <p:sp>
        <p:nvSpPr>
          <p:cNvPr id="18442" name="Rectangle 9"/>
          <p:cNvSpPr>
            <a:spLocks noChangeArrowheads="1"/>
          </p:cNvSpPr>
          <p:nvPr/>
        </p:nvSpPr>
        <p:spPr bwMode="auto">
          <a:xfrm>
            <a:off x="7842250" y="2667000"/>
            <a:ext cx="1568450" cy="8382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ClrTx/>
              <a:buFontTx/>
              <a:buNone/>
            </a:pPr>
            <a:r>
              <a:rPr lang="de-DE">
                <a:latin typeface="Arial" charset="0"/>
              </a:rPr>
              <a:t>long msec</a:t>
            </a:r>
            <a:endParaRPr lang="de-DE" sz="2400">
              <a:latin typeface="Times New Roman" pitchFamily="18" charset="0"/>
            </a:endParaRPr>
          </a:p>
        </p:txBody>
      </p:sp>
      <p:sp>
        <p:nvSpPr>
          <p:cNvPr id="18443" name="Line 10"/>
          <p:cNvSpPr>
            <a:spLocks noChangeShapeType="1"/>
          </p:cNvSpPr>
          <p:nvPr/>
        </p:nvSpPr>
        <p:spPr bwMode="auto">
          <a:xfrm>
            <a:off x="2889250" y="3352800"/>
            <a:ext cx="1898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8444" name="Line 11"/>
          <p:cNvSpPr>
            <a:spLocks noChangeShapeType="1"/>
          </p:cNvSpPr>
          <p:nvPr/>
        </p:nvSpPr>
        <p:spPr bwMode="auto">
          <a:xfrm>
            <a:off x="6356350" y="3124200"/>
            <a:ext cx="148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8445" name="Line 12"/>
          <p:cNvSpPr>
            <a:spLocks noChangeShapeType="1"/>
          </p:cNvSpPr>
          <p:nvPr/>
        </p:nvSpPr>
        <p:spPr bwMode="auto">
          <a:xfrm flipH="1">
            <a:off x="2889250" y="2895600"/>
            <a:ext cx="1898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8446" name="Rectangle 13"/>
          <p:cNvSpPr>
            <a:spLocks noChangeArrowheads="1"/>
          </p:cNvSpPr>
          <p:nvPr/>
        </p:nvSpPr>
        <p:spPr bwMode="auto">
          <a:xfrm>
            <a:off x="4787900" y="4191000"/>
            <a:ext cx="1568450" cy="838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ClrTx/>
              <a:buFontTx/>
              <a:buNone/>
            </a:pPr>
            <a:r>
              <a:rPr lang="de-DE">
                <a:latin typeface="Arial" charset="0"/>
              </a:rPr>
              <a:t>SimpleDate</a:t>
            </a:r>
          </a:p>
          <a:p>
            <a:pPr algn="ctr">
              <a:buClrTx/>
              <a:buFontTx/>
              <a:buNone/>
            </a:pPr>
            <a:r>
              <a:rPr lang="de-DE">
                <a:latin typeface="Arial" charset="0"/>
              </a:rPr>
              <a:t>Format</a:t>
            </a:r>
          </a:p>
        </p:txBody>
      </p:sp>
      <p:sp>
        <p:nvSpPr>
          <p:cNvPr id="18447" name="Line 14"/>
          <p:cNvSpPr>
            <a:spLocks noChangeShapeType="1"/>
          </p:cNvSpPr>
          <p:nvPr/>
        </p:nvSpPr>
        <p:spPr bwMode="auto">
          <a:xfrm>
            <a:off x="61087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8448" name="Line 15"/>
          <p:cNvSpPr>
            <a:spLocks noChangeShapeType="1"/>
          </p:cNvSpPr>
          <p:nvPr/>
        </p:nvSpPr>
        <p:spPr bwMode="auto">
          <a:xfrm flipV="1">
            <a:off x="503555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8449" name="Text Box 16"/>
          <p:cNvSpPr txBox="1">
            <a:spLocks noChangeArrowheads="1"/>
          </p:cNvSpPr>
          <p:nvPr/>
        </p:nvSpPr>
        <p:spPr bwMode="auto">
          <a:xfrm>
            <a:off x="165100" y="3733800"/>
            <a:ext cx="1336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de-DE" sz="1400">
                <a:latin typeface="Arial" charset="0"/>
              </a:rPr>
              <a:t>new GregCal()</a:t>
            </a:r>
            <a:endParaRPr lang="de-DE">
              <a:latin typeface="Arial" charset="0"/>
            </a:endParaRPr>
          </a:p>
        </p:txBody>
      </p:sp>
      <p:sp>
        <p:nvSpPr>
          <p:cNvPr id="18450" name="Text Box 17"/>
          <p:cNvSpPr txBox="1">
            <a:spLocks noChangeArrowheads="1"/>
          </p:cNvSpPr>
          <p:nvPr/>
        </p:nvSpPr>
        <p:spPr bwMode="auto">
          <a:xfrm>
            <a:off x="2476500" y="3733800"/>
            <a:ext cx="10334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de-DE" sz="1400">
                <a:latin typeface="Arial" charset="0"/>
              </a:rPr>
              <a:t>get(YEAR)</a:t>
            </a:r>
            <a:endParaRPr lang="de-DE">
              <a:latin typeface="Arial" charset="0"/>
            </a:endParaRPr>
          </a:p>
        </p:txBody>
      </p:sp>
      <p:sp>
        <p:nvSpPr>
          <p:cNvPr id="18451" name="Text Box 18"/>
          <p:cNvSpPr txBox="1">
            <a:spLocks noChangeArrowheads="1"/>
          </p:cNvSpPr>
          <p:nvPr/>
        </p:nvSpPr>
        <p:spPr bwMode="auto">
          <a:xfrm>
            <a:off x="3054350" y="2590800"/>
            <a:ext cx="8143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de-DE" sz="1400">
                <a:latin typeface="Arial" charset="0"/>
              </a:rPr>
              <a:t>setTime</a:t>
            </a:r>
            <a:endParaRPr lang="de-DE">
              <a:latin typeface="Arial" charset="0"/>
            </a:endParaRPr>
          </a:p>
        </p:txBody>
      </p:sp>
      <p:sp>
        <p:nvSpPr>
          <p:cNvPr id="18452" name="Text Box 19"/>
          <p:cNvSpPr txBox="1">
            <a:spLocks noChangeArrowheads="1"/>
          </p:cNvSpPr>
          <p:nvPr/>
        </p:nvSpPr>
        <p:spPr bwMode="auto">
          <a:xfrm>
            <a:off x="3070225" y="3048000"/>
            <a:ext cx="8239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de-DE" sz="1400">
                <a:latin typeface="Arial" charset="0"/>
              </a:rPr>
              <a:t>getTime</a:t>
            </a:r>
            <a:endParaRPr lang="de-DE">
              <a:latin typeface="Arial" charset="0"/>
            </a:endParaRPr>
          </a:p>
        </p:txBody>
      </p:sp>
      <p:sp>
        <p:nvSpPr>
          <p:cNvPr id="18453" name="Text Box 20"/>
          <p:cNvSpPr txBox="1">
            <a:spLocks noChangeArrowheads="1"/>
          </p:cNvSpPr>
          <p:nvPr/>
        </p:nvSpPr>
        <p:spPr bwMode="auto">
          <a:xfrm>
            <a:off x="4292600" y="3733800"/>
            <a:ext cx="7445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de-DE" sz="1400">
                <a:latin typeface="Arial" charset="0"/>
              </a:rPr>
              <a:t>parse()</a:t>
            </a:r>
            <a:endParaRPr lang="de-DE">
              <a:latin typeface="Arial" charset="0"/>
            </a:endParaRPr>
          </a:p>
        </p:txBody>
      </p:sp>
      <p:sp>
        <p:nvSpPr>
          <p:cNvPr id="18454" name="Text Box 21"/>
          <p:cNvSpPr txBox="1">
            <a:spLocks noChangeArrowheads="1"/>
          </p:cNvSpPr>
          <p:nvPr/>
        </p:nvSpPr>
        <p:spPr bwMode="auto">
          <a:xfrm>
            <a:off x="6064250" y="3733800"/>
            <a:ext cx="803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de-DE" sz="1400">
                <a:latin typeface="Arial" charset="0"/>
              </a:rPr>
              <a:t>format()</a:t>
            </a:r>
            <a:endParaRPr lang="de-DE">
              <a:latin typeface="Arial" charset="0"/>
            </a:endParaRPr>
          </a:p>
        </p:txBody>
      </p:sp>
      <p:sp>
        <p:nvSpPr>
          <p:cNvPr id="18455" name="Text Box 22"/>
          <p:cNvSpPr txBox="1">
            <a:spLocks noChangeArrowheads="1"/>
          </p:cNvSpPr>
          <p:nvPr/>
        </p:nvSpPr>
        <p:spPr bwMode="auto">
          <a:xfrm>
            <a:off x="6521450" y="2819400"/>
            <a:ext cx="8239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de-DE" sz="1400">
                <a:latin typeface="Arial" charset="0"/>
              </a:rPr>
              <a:t>getTime</a:t>
            </a:r>
            <a:endParaRPr lang="de-DE">
              <a:latin typeface="Arial" charset="0"/>
            </a:endParaRPr>
          </a:p>
        </p:txBody>
      </p:sp>
      <p:sp>
        <p:nvSpPr>
          <p:cNvPr id="18456" name="Text Box 23"/>
          <p:cNvSpPr txBox="1">
            <a:spLocks noChangeArrowheads="1"/>
          </p:cNvSpPr>
          <p:nvPr/>
        </p:nvSpPr>
        <p:spPr bwMode="auto">
          <a:xfrm>
            <a:off x="4619625" y="1114425"/>
            <a:ext cx="3790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de-DE" sz="1800">
                <a:latin typeface="Arial" charset="0"/>
              </a:rPr>
              <a:t>mehrere Darstellungen des Datums</a:t>
            </a:r>
          </a:p>
          <a:p>
            <a:pPr>
              <a:buClrTx/>
              <a:buFontTx/>
              <a:buNone/>
            </a:pPr>
            <a:r>
              <a:rPr lang="de-DE" sz="1800">
                <a:latin typeface="Arial" charset="0"/>
              </a:rPr>
              <a:t>und wie man sie transformiert</a:t>
            </a:r>
          </a:p>
        </p:txBody>
      </p:sp>
      <p:sp>
        <p:nvSpPr>
          <p:cNvPr id="18457" name="Rectangle 24"/>
          <p:cNvSpPr>
            <a:spLocks noChangeArrowheads="1"/>
          </p:cNvSpPr>
          <p:nvPr/>
        </p:nvSpPr>
        <p:spPr bwMode="auto">
          <a:xfrm>
            <a:off x="619125" y="228600"/>
            <a:ext cx="8420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50000"/>
              </a:spcBef>
              <a:buClr>
                <a:srgbClr val="6699FF"/>
              </a:buClr>
              <a:buFont typeface="Zapf Dingbats" charset="2"/>
              <a:buNone/>
            </a:pPr>
            <a:r>
              <a:rPr lang="de-DE" sz="2200" b="1">
                <a:latin typeface="Arial" charset="0"/>
              </a:rPr>
              <a:t>Transformation: </a:t>
            </a:r>
            <a:r>
              <a:rPr lang="en-US" sz="2200" b="1">
                <a:latin typeface="Arial" charset="0"/>
              </a:rPr>
              <a:t>Calendar, Date, SimpleDateFormat</a:t>
            </a:r>
            <a:endParaRPr lang="de-DE" sz="2200" b="1">
              <a:latin typeface="Arial" charset="0"/>
            </a:endParaRPr>
          </a:p>
        </p:txBody>
      </p:sp>
      <p:sp>
        <p:nvSpPr>
          <p:cNvPr id="18458" name="Rectangle 25"/>
          <p:cNvSpPr>
            <a:spLocks noChangeArrowheads="1"/>
          </p:cNvSpPr>
          <p:nvPr/>
        </p:nvSpPr>
        <p:spPr bwMode="auto">
          <a:xfrm>
            <a:off x="6234113" y="4402138"/>
            <a:ext cx="1568450" cy="8382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Tx/>
              <a:buFontTx/>
              <a:buNone/>
            </a:pPr>
            <a:r>
              <a:rPr lang="de-DE">
                <a:latin typeface="Arial" charset="0"/>
              </a:rPr>
              <a:t>"18.5.2002"</a:t>
            </a:r>
          </a:p>
          <a:p>
            <a:pPr>
              <a:buClrTx/>
              <a:buFontTx/>
              <a:buNone/>
            </a:pPr>
            <a:r>
              <a:rPr lang="de-DE">
                <a:latin typeface="Arial" charset="0"/>
              </a:rPr>
              <a:t>"18. Mai 2002"</a:t>
            </a:r>
          </a:p>
          <a:p>
            <a:pPr>
              <a:buClrTx/>
              <a:buFontTx/>
              <a:buNone/>
            </a:pPr>
            <a:r>
              <a:rPr lang="de-DE">
                <a:latin typeface="Arial" charset="0"/>
              </a:rPr>
              <a:t>"2002-05-18"</a:t>
            </a:r>
          </a:p>
        </p:txBody>
      </p:sp>
      <p:sp>
        <p:nvSpPr>
          <p:cNvPr id="18459" name="Rectangle 26"/>
          <p:cNvSpPr>
            <a:spLocks noChangeArrowheads="1"/>
          </p:cNvSpPr>
          <p:nvPr/>
        </p:nvSpPr>
        <p:spPr bwMode="auto">
          <a:xfrm>
            <a:off x="4789488" y="5364163"/>
            <a:ext cx="1568450" cy="838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ClrTx/>
              <a:buFontTx/>
              <a:buNone/>
            </a:pPr>
            <a:r>
              <a:rPr lang="de-DE">
                <a:latin typeface="Arial" charset="0"/>
              </a:rPr>
              <a:t>DateFormat</a:t>
            </a:r>
            <a:endParaRPr lang="de-DE" sz="2400">
              <a:latin typeface="Times New Roman" pitchFamily="18" charset="0"/>
            </a:endParaRPr>
          </a:p>
        </p:txBody>
      </p:sp>
      <p:sp>
        <p:nvSpPr>
          <p:cNvPr id="18460" name="Line 27"/>
          <p:cNvSpPr>
            <a:spLocks noChangeShapeType="1"/>
          </p:cNvSpPr>
          <p:nvPr/>
        </p:nvSpPr>
        <p:spPr bwMode="auto">
          <a:xfrm>
            <a:off x="5553075" y="5040313"/>
            <a:ext cx="0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96913" y="280988"/>
            <a:ext cx="8154987" cy="427037"/>
          </a:xfrm>
        </p:spPr>
        <p:txBody>
          <a:bodyPr/>
          <a:lstStyle/>
          <a:p>
            <a:r>
              <a:rPr lang="de-DE" b="1" dirty="0" smtClean="0"/>
              <a:t>Wissenswertes rund um das Datum</a:t>
            </a:r>
          </a:p>
        </p:txBody>
      </p:sp>
      <p:sp>
        <p:nvSpPr>
          <p:cNvPr id="19459" name="Inhaltsplatzhalter 7"/>
          <p:cNvSpPr>
            <a:spLocks noGrp="1"/>
          </p:cNvSpPr>
          <p:nvPr>
            <p:ph idx="1"/>
          </p:nvPr>
        </p:nvSpPr>
        <p:spPr>
          <a:xfrm>
            <a:off x="242888" y="1096963"/>
            <a:ext cx="4167187" cy="5384800"/>
          </a:xfrm>
        </p:spPr>
        <p:txBody>
          <a:bodyPr/>
          <a:lstStyle/>
          <a:p>
            <a:r>
              <a:rPr lang="de-DE" sz="1800" dirty="0" smtClean="0"/>
              <a:t>Java rechnet intern in Millisekunden </a:t>
            </a:r>
            <a:br>
              <a:rPr lang="de-DE" sz="1800" dirty="0" smtClean="0"/>
            </a:br>
            <a:r>
              <a:rPr lang="de-DE" sz="1800" dirty="0" smtClean="0"/>
              <a:t>seit 1.1.1970 </a:t>
            </a:r>
            <a:br>
              <a:rPr lang="de-DE" sz="1800" dirty="0" smtClean="0"/>
            </a:br>
            <a:r>
              <a:rPr lang="de-DE" sz="1800" dirty="0" smtClean="0"/>
              <a:t>(nach Universal Time </a:t>
            </a:r>
            <a:r>
              <a:rPr lang="de-DE" sz="1800" dirty="0" err="1" smtClean="0"/>
              <a:t>Coordonné</a:t>
            </a:r>
            <a:r>
              <a:rPr lang="de-DE" sz="1800" dirty="0" smtClean="0"/>
              <a:t>)</a:t>
            </a:r>
          </a:p>
          <a:p>
            <a:r>
              <a:rPr lang="de-DE" sz="1800" b="1" dirty="0" err="1" smtClean="0">
                <a:solidFill>
                  <a:schemeClr val="accent2"/>
                </a:solidFill>
              </a:rPr>
              <a:t>SimpleDateFormat</a:t>
            </a:r>
            <a:r>
              <a:rPr lang="de-DE" sz="1800" dirty="0" smtClean="0"/>
              <a:t> unterstützt </a:t>
            </a:r>
            <a:br>
              <a:rPr lang="de-DE" sz="1800" dirty="0" smtClean="0"/>
            </a:br>
            <a:r>
              <a:rPr lang="de-DE" sz="1800" dirty="0" smtClean="0"/>
              <a:t>variable Formatierungen</a:t>
            </a:r>
          </a:p>
          <a:p>
            <a:r>
              <a:rPr lang="de-DE" sz="1800" dirty="0" smtClean="0"/>
              <a:t>Bei nicht elementarer Zeitbehandlung bietet sich eine eigene Implementierung einer Klasse  „Datum“ an.</a:t>
            </a:r>
          </a:p>
          <a:p>
            <a:r>
              <a:rPr lang="de-DE" sz="1800" dirty="0" smtClean="0"/>
              <a:t>Der </a:t>
            </a:r>
            <a:r>
              <a:rPr lang="de-DE" sz="1800" b="1" dirty="0" err="1" smtClean="0">
                <a:solidFill>
                  <a:schemeClr val="accent2"/>
                </a:solidFill>
              </a:rPr>
              <a:t>GregorianCalendar</a:t>
            </a:r>
            <a:r>
              <a:rPr lang="de-DE" sz="1800" dirty="0" smtClean="0"/>
              <a:t> bietet sich als Basis für eigene Zeit Klassen an.</a:t>
            </a:r>
          </a:p>
          <a:p>
            <a:endParaRPr lang="de-DE" sz="1800" dirty="0" smtClean="0"/>
          </a:p>
          <a:p>
            <a:pPr>
              <a:buFont typeface="Wingdings" pitchFamily="2" charset="2"/>
              <a:buNone/>
            </a:pPr>
            <a:endParaRPr lang="de-DE" sz="1800" dirty="0" smtClean="0"/>
          </a:p>
          <a:p>
            <a:pPr>
              <a:buFont typeface="Wingdings" pitchFamily="2" charset="2"/>
              <a:buNone/>
            </a:pPr>
            <a:r>
              <a:rPr lang="de-DE" sz="1800" dirty="0" smtClean="0"/>
              <a:t>	</a:t>
            </a:r>
          </a:p>
        </p:txBody>
      </p:sp>
      <p:sp>
        <p:nvSpPr>
          <p:cNvPr id="19460" name="Rectangle 3"/>
          <p:cNvSpPr txBox="1">
            <a:spLocks noChangeArrowheads="1"/>
          </p:cNvSpPr>
          <p:nvPr/>
        </p:nvSpPr>
        <p:spPr bwMode="auto">
          <a:xfrm>
            <a:off x="4527335" y="5655917"/>
            <a:ext cx="5137150" cy="571500"/>
          </a:xfrm>
          <a:prstGeom prst="rect">
            <a:avLst/>
          </a:prstGeom>
          <a:solidFill>
            <a:srgbClr val="99FF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de-DE" sz="1400" b="1" dirty="0">
                <a:latin typeface="Lucida Console" pitchFamily="49" charset="0"/>
              </a:rPr>
              <a:t>String s = “31. März 2008“;</a:t>
            </a:r>
          </a:p>
          <a:p>
            <a:r>
              <a:rPr lang="de-DE" sz="1400" b="1" dirty="0">
                <a:latin typeface="Lucida Console" pitchFamily="49" charset="0"/>
              </a:rPr>
              <a:t>Date </a:t>
            </a:r>
            <a:r>
              <a:rPr lang="de-DE" sz="1400" b="1" dirty="0" err="1">
                <a:latin typeface="Lucida Console" pitchFamily="49" charset="0"/>
              </a:rPr>
              <a:t>date</a:t>
            </a:r>
            <a:r>
              <a:rPr lang="de-DE" sz="1400" b="1" dirty="0">
                <a:latin typeface="Lucida Console" pitchFamily="49" charset="0"/>
              </a:rPr>
              <a:t> = </a:t>
            </a:r>
            <a:r>
              <a:rPr lang="de-DE" sz="1400" b="1" dirty="0" err="1">
                <a:latin typeface="Lucida Console" pitchFamily="49" charset="0"/>
              </a:rPr>
              <a:t>formatDe.parse</a:t>
            </a:r>
            <a:r>
              <a:rPr lang="de-DE" sz="1400" b="1" dirty="0">
                <a:latin typeface="Lucida Console" pitchFamily="49" charset="0"/>
              </a:rPr>
              <a:t>(s);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486275" y="1130300"/>
            <a:ext cx="5238750" cy="4372284"/>
          </a:xfrm>
          <a:prstGeom prst="rect">
            <a:avLst/>
          </a:prstGeom>
          <a:solidFill>
            <a:srgbClr val="99FF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de-DE" sz="1400" b="1" dirty="0" err="1">
                <a:latin typeface="Lucida Console" pitchFamily="49" charset="0"/>
                <a:ea typeface="Arial Unicode MS" pitchFamily="34" charset="-128"/>
                <a:cs typeface="Arial Unicode MS" pitchFamily="34" charset="-128"/>
              </a:rPr>
              <a:t>SimpleDateFormat</a:t>
            </a:r>
            <a:r>
              <a:rPr lang="de-DE" sz="1400" b="1" dirty="0">
                <a:latin typeface="Lucida Console" pitchFamily="49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1400" b="1" dirty="0" err="1">
                <a:latin typeface="Lucida Console" pitchFamily="49" charset="0"/>
                <a:ea typeface="Arial Unicode MS" pitchFamily="34" charset="-128"/>
                <a:cs typeface="Arial Unicode MS" pitchFamily="34" charset="-128"/>
              </a:rPr>
              <a:t>formatDe</a:t>
            </a:r>
            <a:r>
              <a:rPr lang="de-DE" sz="1400" b="1" dirty="0">
                <a:latin typeface="Lucida Console" pitchFamily="49" charset="0"/>
                <a:ea typeface="Arial Unicode MS" pitchFamily="34" charset="-128"/>
                <a:cs typeface="Arial Unicode MS" pitchFamily="34" charset="-128"/>
              </a:rPr>
              <a:t> = </a:t>
            </a:r>
            <a:r>
              <a:rPr lang="de-DE" sz="1400" b="1" dirty="0" smtClean="0">
                <a:latin typeface="Lucida Console" pitchFamily="49" charset="0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de-DE" sz="1400" b="1" dirty="0" smtClean="0">
                <a:latin typeface="Lucida Console" pitchFamily="49" charset="0"/>
                <a:ea typeface="Arial Unicode MS" pitchFamily="34" charset="-128"/>
                <a:cs typeface="Arial Unicode MS" pitchFamily="34" charset="-128"/>
              </a:rPr>
            </a:br>
            <a:r>
              <a:rPr lang="de-DE" sz="1400" b="1" dirty="0" smtClean="0">
                <a:latin typeface="Lucida Console" pitchFamily="49" charset="0"/>
                <a:ea typeface="Arial Unicode MS" pitchFamily="34" charset="-128"/>
                <a:cs typeface="Arial Unicode MS" pitchFamily="34" charset="-128"/>
              </a:rPr>
              <a:t>        </a:t>
            </a:r>
            <a:r>
              <a:rPr lang="de-DE" sz="1400" b="1" dirty="0" err="1" smtClean="0">
                <a:latin typeface="Lucida Console" pitchFamily="49" charset="0"/>
                <a:ea typeface="Arial Unicode MS" pitchFamily="34" charset="-128"/>
                <a:cs typeface="Arial Unicode MS" pitchFamily="34" charset="-128"/>
              </a:rPr>
              <a:t>new</a:t>
            </a:r>
            <a:r>
              <a:rPr lang="de-DE" sz="1400" b="1" dirty="0" smtClean="0">
                <a:latin typeface="Lucida Console" pitchFamily="49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1400" b="1" dirty="0" err="1">
                <a:solidFill>
                  <a:schemeClr val="accent2"/>
                </a:solidFill>
                <a:latin typeface="Lucida Console" pitchFamily="49" charset="0"/>
                <a:ea typeface="Arial Unicode MS" pitchFamily="34" charset="-128"/>
                <a:cs typeface="Arial Unicode MS" pitchFamily="34" charset="-128"/>
              </a:rPr>
              <a:t>SimpleDateFormat</a:t>
            </a:r>
            <a:r>
              <a:rPr lang="de-DE" sz="1400" b="1" dirty="0">
                <a:latin typeface="Lucida Console" pitchFamily="49" charset="0"/>
                <a:ea typeface="Arial Unicode MS" pitchFamily="34" charset="-128"/>
                <a:cs typeface="Arial Unicode MS" pitchFamily="34" charset="-128"/>
              </a:rPr>
              <a:t>("</a:t>
            </a:r>
            <a:r>
              <a:rPr lang="de-DE" sz="1400" b="1" dirty="0" err="1">
                <a:latin typeface="Lucida Console" pitchFamily="49" charset="0"/>
                <a:ea typeface="Arial Unicode MS" pitchFamily="34" charset="-128"/>
                <a:cs typeface="Arial Unicode MS" pitchFamily="34" charset="-128"/>
              </a:rPr>
              <a:t>dd.MM.yyyy</a:t>
            </a:r>
            <a:r>
              <a:rPr lang="de-DE" sz="1400" b="1" dirty="0">
                <a:latin typeface="Lucida Console" pitchFamily="49" charset="0"/>
                <a:ea typeface="Arial Unicode MS" pitchFamily="34" charset="-128"/>
                <a:cs typeface="Arial Unicode MS" pitchFamily="34" charset="-128"/>
              </a:rPr>
              <a:t>");</a:t>
            </a:r>
          </a:p>
          <a:p>
            <a:pPr>
              <a:defRPr/>
            </a:pPr>
            <a:r>
              <a:rPr lang="de-DE" sz="1400" b="1" dirty="0" err="1">
                <a:latin typeface="Lucida Console" pitchFamily="49" charset="0"/>
                <a:ea typeface="Arial Unicode MS" pitchFamily="34" charset="-128"/>
                <a:cs typeface="Arial Unicode MS" pitchFamily="34" charset="-128"/>
              </a:rPr>
              <a:t>SimpleDateFormat</a:t>
            </a:r>
            <a:r>
              <a:rPr lang="de-DE" sz="1400" b="1" dirty="0">
                <a:latin typeface="Lucida Console" pitchFamily="49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1400" b="1" dirty="0" err="1">
                <a:latin typeface="Lucida Console" pitchFamily="49" charset="0"/>
                <a:ea typeface="Arial Unicode MS" pitchFamily="34" charset="-128"/>
                <a:cs typeface="Arial Unicode MS" pitchFamily="34" charset="-128"/>
              </a:rPr>
              <a:t>formatUs</a:t>
            </a:r>
            <a:r>
              <a:rPr lang="de-DE" sz="1400" b="1" dirty="0">
                <a:latin typeface="Lucida Console" pitchFamily="49" charset="0"/>
                <a:ea typeface="Arial Unicode MS" pitchFamily="34" charset="-128"/>
                <a:cs typeface="Arial Unicode MS" pitchFamily="34" charset="-128"/>
              </a:rPr>
              <a:t> = </a:t>
            </a:r>
            <a:r>
              <a:rPr lang="de-DE" sz="1400" b="1" dirty="0" smtClean="0">
                <a:latin typeface="Lucida Console" pitchFamily="49" charset="0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de-DE" sz="1400" b="1" dirty="0" smtClean="0">
                <a:latin typeface="Lucida Console" pitchFamily="49" charset="0"/>
                <a:ea typeface="Arial Unicode MS" pitchFamily="34" charset="-128"/>
                <a:cs typeface="Arial Unicode MS" pitchFamily="34" charset="-128"/>
              </a:rPr>
            </a:br>
            <a:r>
              <a:rPr lang="de-DE" sz="1400" b="1" dirty="0" smtClean="0">
                <a:latin typeface="Lucida Console" pitchFamily="49" charset="0"/>
                <a:ea typeface="Arial Unicode MS" pitchFamily="34" charset="-128"/>
                <a:cs typeface="Arial Unicode MS" pitchFamily="34" charset="-128"/>
              </a:rPr>
              <a:t>        </a:t>
            </a:r>
            <a:r>
              <a:rPr lang="de-DE" sz="1400" b="1" dirty="0" err="1" smtClean="0">
                <a:latin typeface="Lucida Console" pitchFamily="49" charset="0"/>
                <a:ea typeface="Arial Unicode MS" pitchFamily="34" charset="-128"/>
                <a:cs typeface="Arial Unicode MS" pitchFamily="34" charset="-128"/>
              </a:rPr>
              <a:t>new</a:t>
            </a:r>
            <a:r>
              <a:rPr lang="de-DE" sz="1400" b="1" dirty="0" smtClean="0">
                <a:latin typeface="Lucida Console" pitchFamily="49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1400" b="1" dirty="0" err="1">
                <a:solidFill>
                  <a:schemeClr val="accent2"/>
                </a:solidFill>
                <a:latin typeface="Lucida Console" pitchFamily="49" charset="0"/>
                <a:ea typeface="Arial Unicode MS" pitchFamily="34" charset="-128"/>
                <a:cs typeface="Arial Unicode MS" pitchFamily="34" charset="-128"/>
              </a:rPr>
              <a:t>SimpleDateFormat</a:t>
            </a:r>
            <a:r>
              <a:rPr lang="de-DE" sz="1400" b="1" dirty="0">
                <a:latin typeface="Lucida Console" pitchFamily="49" charset="0"/>
                <a:ea typeface="Arial Unicode MS" pitchFamily="34" charset="-128"/>
                <a:cs typeface="Arial Unicode MS" pitchFamily="34" charset="-128"/>
              </a:rPr>
              <a:t>("yyyy.dd.MM");</a:t>
            </a:r>
          </a:p>
          <a:p>
            <a:pPr>
              <a:defRPr/>
            </a:pPr>
            <a:r>
              <a:rPr lang="de-DE" sz="1400" b="1" kern="0" dirty="0">
                <a:latin typeface="Lucida Console" pitchFamily="49" charset="0"/>
                <a:ea typeface="Arial Unicode MS" pitchFamily="34" charset="-128"/>
                <a:cs typeface="Arial Unicode MS" pitchFamily="34" charset="-128"/>
              </a:rPr>
              <a:t>…</a:t>
            </a:r>
          </a:p>
          <a:p>
            <a:pPr>
              <a:defRPr/>
            </a:pPr>
            <a:r>
              <a:rPr lang="de-DE" sz="1400" b="1" dirty="0" err="1">
                <a:solidFill>
                  <a:schemeClr val="accent2"/>
                </a:solidFill>
                <a:latin typeface="Lucida Console" pitchFamily="49" charset="0"/>
              </a:rPr>
              <a:t>Calendar</a:t>
            </a:r>
            <a:r>
              <a:rPr lang="de-DE" sz="1400" b="1" dirty="0">
                <a:latin typeface="Lucida Console" pitchFamily="49" charset="0"/>
              </a:rPr>
              <a:t> </a:t>
            </a:r>
            <a:r>
              <a:rPr lang="de-DE" sz="1400" b="1" dirty="0" err="1">
                <a:latin typeface="Lucida Console" pitchFamily="49" charset="0"/>
              </a:rPr>
              <a:t>today</a:t>
            </a:r>
            <a:r>
              <a:rPr lang="de-DE" sz="1400" b="1" dirty="0">
                <a:latin typeface="Lucida Console" pitchFamily="49" charset="0"/>
              </a:rPr>
              <a:t> = </a:t>
            </a:r>
            <a:r>
              <a:rPr lang="de-DE" sz="1400" b="1" dirty="0" err="1">
                <a:latin typeface="Lucida Console" pitchFamily="49" charset="0"/>
              </a:rPr>
              <a:t>Calendar.getInstance</a:t>
            </a:r>
            <a:r>
              <a:rPr lang="de-DE" sz="1400" b="1" dirty="0">
                <a:latin typeface="Lucida Console" pitchFamily="49" charset="0"/>
              </a:rPr>
              <a:t>();</a:t>
            </a:r>
            <a:endParaRPr lang="de-DE" sz="1400" b="1" kern="0" dirty="0">
              <a:latin typeface="Lucida Console" pitchFamily="49" charset="0"/>
              <a:ea typeface="Arial Unicode MS" pitchFamily="34" charset="-128"/>
              <a:cs typeface="Arial Unicode MS" pitchFamily="34" charset="-128"/>
            </a:endParaRPr>
          </a:p>
          <a:p>
            <a:pPr>
              <a:defRPr/>
            </a:pPr>
            <a:r>
              <a:rPr lang="de-DE" sz="1400" b="1" dirty="0">
                <a:latin typeface="Lucida Console" pitchFamily="49" charset="0"/>
              </a:rPr>
              <a:t>cal = </a:t>
            </a:r>
            <a:r>
              <a:rPr lang="de-DE" sz="1400" b="1" dirty="0" err="1">
                <a:latin typeface="Lucida Console" pitchFamily="49" charset="0"/>
              </a:rPr>
              <a:t>new</a:t>
            </a:r>
            <a:r>
              <a:rPr lang="de-DE" sz="1400" b="1" dirty="0">
                <a:latin typeface="Lucida Console" pitchFamily="49" charset="0"/>
              </a:rPr>
              <a:t> </a:t>
            </a:r>
            <a:r>
              <a:rPr lang="de-DE" sz="1400" b="1" dirty="0" err="1">
                <a:solidFill>
                  <a:schemeClr val="accent2"/>
                </a:solidFill>
                <a:latin typeface="Lucida Console" pitchFamily="49" charset="0"/>
              </a:rPr>
              <a:t>GregorianCalendar</a:t>
            </a:r>
            <a:r>
              <a:rPr lang="de-DE" sz="1400" b="1" dirty="0">
                <a:latin typeface="Lucida Console" pitchFamily="49" charset="0"/>
              </a:rPr>
              <a:t>(</a:t>
            </a:r>
          </a:p>
          <a:p>
            <a:pPr>
              <a:defRPr/>
            </a:pPr>
            <a:r>
              <a:rPr lang="de-DE" sz="1400" b="1" dirty="0">
                <a:latin typeface="Lucida Console" pitchFamily="49" charset="0"/>
              </a:rPr>
              <a:t>   today.get(</a:t>
            </a:r>
            <a:r>
              <a:rPr lang="de-DE" sz="1400" b="1" dirty="0" err="1">
                <a:latin typeface="Lucida Console" pitchFamily="49" charset="0"/>
              </a:rPr>
              <a:t>Calendar.YEAR</a:t>
            </a:r>
            <a:r>
              <a:rPr lang="de-DE" sz="1400" b="1" dirty="0">
                <a:latin typeface="Lucida Console" pitchFamily="49" charset="0"/>
              </a:rPr>
              <a:t>),</a:t>
            </a:r>
          </a:p>
          <a:p>
            <a:pPr>
              <a:defRPr/>
            </a:pPr>
            <a:r>
              <a:rPr lang="de-DE" sz="1400" b="1" dirty="0">
                <a:latin typeface="Lucida Console" pitchFamily="49" charset="0"/>
              </a:rPr>
              <a:t>   today.get(</a:t>
            </a:r>
            <a:r>
              <a:rPr lang="de-DE" sz="1400" b="1" dirty="0" err="1">
                <a:latin typeface="Lucida Console" pitchFamily="49" charset="0"/>
              </a:rPr>
              <a:t>Calendar.MONTH</a:t>
            </a:r>
            <a:r>
              <a:rPr lang="de-DE" sz="1400" b="1" dirty="0">
                <a:latin typeface="Lucida Console" pitchFamily="49" charset="0"/>
              </a:rPr>
              <a:t>),</a:t>
            </a:r>
          </a:p>
          <a:p>
            <a:pPr>
              <a:defRPr/>
            </a:pPr>
            <a:r>
              <a:rPr lang="de-DE" sz="1400" b="1" dirty="0">
                <a:latin typeface="Lucida Console" pitchFamily="49" charset="0"/>
              </a:rPr>
              <a:t>   today.get(</a:t>
            </a:r>
            <a:r>
              <a:rPr lang="de-DE" sz="1400" b="1" dirty="0" err="1">
                <a:latin typeface="Lucida Console" pitchFamily="49" charset="0"/>
              </a:rPr>
              <a:t>Calendar.DAY_OF_MONTH</a:t>
            </a:r>
            <a:r>
              <a:rPr lang="de-DE" sz="1400" b="1" dirty="0">
                <a:latin typeface="Lucida Console" pitchFamily="49" charset="0"/>
              </a:rPr>
              <a:t>)</a:t>
            </a:r>
          </a:p>
          <a:p>
            <a:pPr>
              <a:defRPr/>
            </a:pPr>
            <a:r>
              <a:rPr lang="de-DE" sz="1400" b="1" dirty="0">
                <a:latin typeface="Lucida Console" pitchFamily="49" charset="0"/>
              </a:rPr>
              <a:t>   );</a:t>
            </a:r>
            <a:endParaRPr lang="de-DE" sz="1400" b="1" kern="0" dirty="0">
              <a:latin typeface="Lucida Console" pitchFamily="49" charset="0"/>
              <a:ea typeface="Arial Unicode MS" pitchFamily="34" charset="-128"/>
              <a:cs typeface="Arial Unicode MS" pitchFamily="34" charset="-128"/>
            </a:endParaRPr>
          </a:p>
          <a:p>
            <a:pPr>
              <a:defRPr/>
            </a:pPr>
            <a:r>
              <a:rPr lang="de-DE" sz="1400" b="1" kern="0" dirty="0">
                <a:latin typeface="Lucida Console" pitchFamily="49" charset="0"/>
                <a:ea typeface="Arial Unicode MS" pitchFamily="34" charset="-128"/>
                <a:cs typeface="Arial Unicode MS" pitchFamily="34" charset="-128"/>
              </a:rPr>
              <a:t>…</a:t>
            </a:r>
          </a:p>
          <a:p>
            <a:pPr>
              <a:defRPr/>
            </a:pPr>
            <a:r>
              <a:rPr lang="de-DE" sz="1400" b="1" dirty="0" err="1">
                <a:latin typeface="Lucida Console" pitchFamily="49" charset="0"/>
              </a:rPr>
              <a:t>public</a:t>
            </a:r>
            <a:r>
              <a:rPr lang="de-DE" sz="1400" b="1" dirty="0">
                <a:latin typeface="Lucida Console" pitchFamily="49" charset="0"/>
              </a:rPr>
              <a:t> String </a:t>
            </a:r>
            <a:r>
              <a:rPr lang="de-DE" sz="1400" b="1" dirty="0" err="1">
                <a:latin typeface="Lucida Console" pitchFamily="49" charset="0"/>
              </a:rPr>
              <a:t>toString</a:t>
            </a:r>
            <a:r>
              <a:rPr lang="de-DE" sz="1400" b="1" dirty="0">
                <a:latin typeface="Lucida Console" pitchFamily="49" charset="0"/>
              </a:rPr>
              <a:t>(String </a:t>
            </a:r>
            <a:r>
              <a:rPr lang="de-DE" sz="1400" b="1" dirty="0" err="1">
                <a:latin typeface="Lucida Console" pitchFamily="49" charset="0"/>
              </a:rPr>
              <a:t>representation</a:t>
            </a:r>
            <a:r>
              <a:rPr lang="de-DE" sz="1400" b="1" dirty="0">
                <a:latin typeface="Lucida Console" pitchFamily="49" charset="0"/>
              </a:rPr>
              <a:t>) {</a:t>
            </a:r>
          </a:p>
          <a:p>
            <a:pPr>
              <a:defRPr/>
            </a:pPr>
            <a:r>
              <a:rPr lang="de-DE" sz="1400" b="1" dirty="0">
                <a:latin typeface="Lucida Console" pitchFamily="49" charset="0"/>
              </a:rPr>
              <a:t>   </a:t>
            </a:r>
            <a:r>
              <a:rPr lang="de-DE" sz="1400" b="1" dirty="0" err="1">
                <a:latin typeface="Lucida Console" pitchFamily="49" charset="0"/>
              </a:rPr>
              <a:t>if</a:t>
            </a:r>
            <a:r>
              <a:rPr lang="de-DE" sz="1400" b="1" dirty="0">
                <a:latin typeface="Lucida Console" pitchFamily="49" charset="0"/>
              </a:rPr>
              <a:t>(</a:t>
            </a:r>
            <a:r>
              <a:rPr lang="de-DE" sz="1400" b="1" dirty="0" err="1">
                <a:latin typeface="Lucida Console" pitchFamily="49" charset="0"/>
              </a:rPr>
              <a:t>represantation.equals</a:t>
            </a:r>
            <a:r>
              <a:rPr lang="de-DE" sz="1400" b="1" dirty="0">
                <a:latin typeface="Lucida Console" pitchFamily="49" charset="0"/>
              </a:rPr>
              <a:t>(“Us“){</a:t>
            </a:r>
          </a:p>
          <a:p>
            <a:pPr>
              <a:defRPr/>
            </a:pPr>
            <a:r>
              <a:rPr lang="de-DE" sz="1400" b="1" dirty="0">
                <a:latin typeface="Lucida Console" pitchFamily="49" charset="0"/>
              </a:rPr>
              <a:t>      </a:t>
            </a:r>
            <a:r>
              <a:rPr lang="de-DE" sz="1400" b="1" dirty="0" err="1">
                <a:latin typeface="Lucida Console" pitchFamily="49" charset="0"/>
              </a:rPr>
              <a:t>return</a:t>
            </a:r>
            <a:r>
              <a:rPr lang="de-DE" sz="1400" b="1" dirty="0">
                <a:latin typeface="Lucida Console" pitchFamily="49" charset="0"/>
              </a:rPr>
              <a:t> </a:t>
            </a:r>
            <a:r>
              <a:rPr lang="de-DE" sz="1400" b="1" dirty="0" err="1">
                <a:latin typeface="Lucida Console" pitchFamily="49" charset="0"/>
              </a:rPr>
              <a:t>formatUs.format</a:t>
            </a:r>
            <a:r>
              <a:rPr lang="de-DE" sz="1400" b="1" dirty="0">
                <a:latin typeface="Lucida Console" pitchFamily="49" charset="0"/>
              </a:rPr>
              <a:t>(</a:t>
            </a:r>
            <a:r>
              <a:rPr lang="de-DE" sz="1400" b="1" dirty="0" err="1">
                <a:latin typeface="Lucida Console" pitchFamily="49" charset="0"/>
              </a:rPr>
              <a:t>cal.getTime</a:t>
            </a:r>
            <a:r>
              <a:rPr lang="de-DE" sz="1400" b="1" dirty="0">
                <a:latin typeface="Lucida Console" pitchFamily="49" charset="0"/>
              </a:rPr>
              <a:t>());           </a:t>
            </a:r>
          </a:p>
          <a:p>
            <a:pPr>
              <a:defRPr/>
            </a:pPr>
            <a:r>
              <a:rPr lang="de-DE" sz="1400" b="1" dirty="0">
                <a:latin typeface="Lucida Console" pitchFamily="49" charset="0"/>
              </a:rPr>
              <a:t>   }</a:t>
            </a:r>
          </a:p>
          <a:p>
            <a:pPr>
              <a:defRPr/>
            </a:pPr>
            <a:r>
              <a:rPr lang="de-DE" sz="1400" b="1" dirty="0">
                <a:latin typeface="Lucida Console" pitchFamily="49" charset="0"/>
              </a:rPr>
              <a:t>   </a:t>
            </a:r>
            <a:r>
              <a:rPr lang="de-DE" sz="1400" b="1" dirty="0" err="1">
                <a:latin typeface="Lucida Console" pitchFamily="49" charset="0"/>
              </a:rPr>
              <a:t>if</a:t>
            </a:r>
            <a:r>
              <a:rPr lang="de-DE" sz="1400" b="1" dirty="0">
                <a:latin typeface="Lucida Console" pitchFamily="49" charset="0"/>
              </a:rPr>
              <a:t>(</a:t>
            </a:r>
            <a:r>
              <a:rPr lang="de-DE" sz="1400" b="1" dirty="0" err="1">
                <a:latin typeface="Lucida Console" pitchFamily="49" charset="0"/>
              </a:rPr>
              <a:t>represantation.equals</a:t>
            </a:r>
            <a:r>
              <a:rPr lang="de-DE" sz="1400" b="1" dirty="0">
                <a:latin typeface="Lucida Console" pitchFamily="49" charset="0"/>
              </a:rPr>
              <a:t>(“De“){</a:t>
            </a:r>
          </a:p>
          <a:p>
            <a:pPr>
              <a:defRPr/>
            </a:pPr>
            <a:r>
              <a:rPr lang="de-DE" sz="1400" b="1" dirty="0">
                <a:latin typeface="Lucida Console" pitchFamily="49" charset="0"/>
              </a:rPr>
              <a:t>      </a:t>
            </a:r>
            <a:r>
              <a:rPr lang="de-DE" sz="1400" b="1" dirty="0" err="1">
                <a:latin typeface="Lucida Console" pitchFamily="49" charset="0"/>
              </a:rPr>
              <a:t>return</a:t>
            </a:r>
            <a:r>
              <a:rPr lang="de-DE" sz="1400" b="1" dirty="0">
                <a:latin typeface="Lucida Console" pitchFamily="49" charset="0"/>
              </a:rPr>
              <a:t> </a:t>
            </a:r>
            <a:r>
              <a:rPr lang="de-DE" sz="1400" b="1" dirty="0" err="1">
                <a:latin typeface="Lucida Console" pitchFamily="49" charset="0"/>
              </a:rPr>
              <a:t>formatDe.format</a:t>
            </a:r>
            <a:r>
              <a:rPr lang="de-DE" sz="1400" b="1" dirty="0">
                <a:latin typeface="Lucida Console" pitchFamily="49" charset="0"/>
              </a:rPr>
              <a:t>(</a:t>
            </a:r>
            <a:r>
              <a:rPr lang="de-DE" sz="1400" b="1" dirty="0" err="1">
                <a:latin typeface="Lucida Console" pitchFamily="49" charset="0"/>
              </a:rPr>
              <a:t>cal.getTime</a:t>
            </a:r>
            <a:r>
              <a:rPr lang="de-DE" sz="1400" b="1" dirty="0">
                <a:latin typeface="Lucida Console" pitchFamily="49" charset="0"/>
              </a:rPr>
              <a:t>());           </a:t>
            </a:r>
          </a:p>
          <a:p>
            <a:pPr>
              <a:defRPr/>
            </a:pPr>
            <a:r>
              <a:rPr lang="de-DE" sz="1400" b="1" dirty="0">
                <a:latin typeface="Lucida Console" pitchFamily="49" charset="0"/>
              </a:rPr>
              <a:t>   }…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>
          <a:xfrm>
            <a:off x="285750" y="6292850"/>
            <a:ext cx="9386888" cy="215444"/>
          </a:xfrm>
        </p:spPr>
        <p:txBody>
          <a:bodyPr/>
          <a:lstStyle/>
          <a:p>
            <a:pPr>
              <a:defRPr/>
            </a:pPr>
            <a:r>
              <a:rPr lang="de-DE" dirty="0" smtClean="0"/>
              <a:t>     FH Rosenheim                   Programmieren 3                                   Wintersemester 2015                                   © 2015  • Stand 01.10.14 •       Kapitel 5         </a:t>
            </a:r>
            <a:endParaRPr lang="en-GB" sz="1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39775" y="269875"/>
            <a:ext cx="8154988" cy="427038"/>
          </a:xfrm>
        </p:spPr>
        <p:txBody>
          <a:bodyPr/>
          <a:lstStyle/>
          <a:p>
            <a:r>
              <a:rPr lang="de-DE" b="1" smtClean="0"/>
              <a:t>Eine eigene einfache Datum Klasse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0213" y="1009650"/>
            <a:ext cx="9061450" cy="5229225"/>
          </a:xfrm>
          <a:solidFill>
            <a:srgbClr val="FFFFCC"/>
          </a:solidFill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de-DE" sz="1400" b="1" dirty="0" err="1" smtClean="0">
                <a:latin typeface="Lucida Console" pitchFamily="49" charset="0"/>
                <a:cs typeface="Courier New" pitchFamily="49" charset="0"/>
              </a:rPr>
              <a:t>public</a:t>
            </a:r>
            <a:r>
              <a:rPr lang="de-DE" sz="1400" b="1" dirty="0" smtClean="0">
                <a:latin typeface="Lucida Console" pitchFamily="49" charset="0"/>
                <a:cs typeface="Courier New" pitchFamily="49" charset="0"/>
              </a:rPr>
              <a:t> </a:t>
            </a:r>
            <a:r>
              <a:rPr lang="de-DE" sz="1400" b="1" dirty="0" err="1" smtClean="0">
                <a:latin typeface="Lucida Console" pitchFamily="49" charset="0"/>
                <a:cs typeface="Courier New" pitchFamily="49" charset="0"/>
              </a:rPr>
              <a:t>class</a:t>
            </a:r>
            <a:r>
              <a:rPr lang="de-DE" sz="1400" b="1" dirty="0" smtClean="0">
                <a:latin typeface="Lucida Console" pitchFamily="49" charset="0"/>
                <a:cs typeface="Courier New" pitchFamily="49" charset="0"/>
              </a:rPr>
              <a:t> </a:t>
            </a:r>
            <a:r>
              <a:rPr lang="de-DE" sz="1400" b="1" dirty="0" err="1" smtClean="0">
                <a:latin typeface="Lucida Console" pitchFamily="49" charset="0"/>
                <a:cs typeface="Courier New" pitchFamily="49" charset="0"/>
              </a:rPr>
              <a:t>SimpleDate</a:t>
            </a:r>
            <a:r>
              <a:rPr lang="de-DE" sz="1400" b="1" dirty="0" smtClean="0">
                <a:latin typeface="Lucida Console" pitchFamily="49" charset="0"/>
                <a:cs typeface="Courier New" pitchFamily="49" charset="0"/>
              </a:rPr>
              <a:t> {</a:t>
            </a:r>
            <a:br>
              <a:rPr lang="de-DE" sz="1400" b="1" dirty="0" smtClean="0">
                <a:latin typeface="Lucida Console" pitchFamily="49" charset="0"/>
                <a:cs typeface="Courier New" pitchFamily="49" charset="0"/>
              </a:rPr>
            </a:br>
            <a:r>
              <a:rPr lang="de-DE" sz="1400" b="1" dirty="0" smtClean="0">
                <a:latin typeface="Lucida Console" pitchFamily="49" charset="0"/>
                <a:cs typeface="Courier New" pitchFamily="49" charset="0"/>
              </a:rPr>
              <a:t/>
            </a:r>
            <a:br>
              <a:rPr lang="de-DE" sz="1400" b="1" dirty="0" smtClean="0">
                <a:latin typeface="Lucida Console" pitchFamily="49" charset="0"/>
                <a:cs typeface="Courier New" pitchFamily="49" charset="0"/>
              </a:rPr>
            </a:br>
            <a:r>
              <a:rPr lang="de-DE" sz="1400" b="1" dirty="0" smtClean="0">
                <a:latin typeface="Lucida Console" pitchFamily="49" charset="0"/>
                <a:cs typeface="Courier New" pitchFamily="49" charset="0"/>
              </a:rPr>
              <a:t>private </a:t>
            </a:r>
            <a:r>
              <a:rPr lang="de-DE" sz="1400" b="1" dirty="0" err="1" smtClean="0">
                <a:latin typeface="Lucida Console" pitchFamily="49" charset="0"/>
                <a:cs typeface="Courier New" pitchFamily="49" charset="0"/>
              </a:rPr>
              <a:t>SimpleDateFormat</a:t>
            </a:r>
            <a:r>
              <a:rPr lang="de-DE" sz="1400" b="1" dirty="0" smtClean="0">
                <a:latin typeface="Lucida Console" pitchFamily="49" charset="0"/>
                <a:cs typeface="Courier New" pitchFamily="49" charset="0"/>
              </a:rPr>
              <a:t> </a:t>
            </a:r>
            <a:r>
              <a:rPr lang="de-DE" sz="1400" b="1" dirty="0" err="1" smtClean="0">
                <a:latin typeface="Lucida Console" pitchFamily="49" charset="0"/>
                <a:cs typeface="Courier New" pitchFamily="49" charset="0"/>
              </a:rPr>
              <a:t>format</a:t>
            </a:r>
            <a:r>
              <a:rPr lang="de-DE" sz="1400" b="1" dirty="0" smtClean="0">
                <a:latin typeface="Lucida Console" pitchFamily="49" charset="0"/>
                <a:cs typeface="Courier New" pitchFamily="49" charset="0"/>
              </a:rPr>
              <a:t> = </a:t>
            </a:r>
            <a:r>
              <a:rPr lang="de-DE" sz="1400" b="1" dirty="0" err="1" smtClean="0">
                <a:latin typeface="Lucida Console" pitchFamily="49" charset="0"/>
                <a:cs typeface="Courier New" pitchFamily="49" charset="0"/>
              </a:rPr>
              <a:t>new</a:t>
            </a:r>
            <a:r>
              <a:rPr lang="de-DE" sz="1400" b="1" dirty="0" smtClean="0">
                <a:latin typeface="Lucida Console" pitchFamily="49" charset="0"/>
                <a:cs typeface="Courier New" pitchFamily="49" charset="0"/>
              </a:rPr>
              <a:t> </a:t>
            </a:r>
            <a:r>
              <a:rPr lang="de-DE" sz="1400" b="1" dirty="0" err="1" smtClean="0">
                <a:latin typeface="Lucida Console" pitchFamily="49" charset="0"/>
                <a:cs typeface="Courier New" pitchFamily="49" charset="0"/>
              </a:rPr>
              <a:t>SimpleDateFormat</a:t>
            </a:r>
            <a:r>
              <a:rPr lang="de-DE" sz="1400" b="1" dirty="0" smtClean="0">
                <a:latin typeface="Lucida Console" pitchFamily="49" charset="0"/>
                <a:cs typeface="Courier New" pitchFamily="49" charset="0"/>
              </a:rPr>
              <a:t>("</a:t>
            </a:r>
            <a:r>
              <a:rPr lang="de-DE" sz="1400" b="1" dirty="0" err="1" smtClean="0">
                <a:latin typeface="Lucida Console" pitchFamily="49" charset="0"/>
                <a:cs typeface="Courier New" pitchFamily="49" charset="0"/>
              </a:rPr>
              <a:t>dd.MM.yyyy</a:t>
            </a:r>
            <a:r>
              <a:rPr lang="de-DE" sz="1400" b="1" dirty="0" smtClean="0">
                <a:latin typeface="Lucida Console" pitchFamily="49" charset="0"/>
                <a:cs typeface="Courier New" pitchFamily="49" charset="0"/>
              </a:rPr>
              <a:t>");</a:t>
            </a:r>
            <a:br>
              <a:rPr lang="de-DE" sz="1400" b="1" dirty="0" smtClean="0">
                <a:latin typeface="Lucida Console" pitchFamily="49" charset="0"/>
                <a:cs typeface="Courier New" pitchFamily="49" charset="0"/>
              </a:rPr>
            </a:br>
            <a:r>
              <a:rPr lang="de-DE" sz="1400" b="1" dirty="0" smtClean="0">
                <a:latin typeface="Lucida Console" pitchFamily="49" charset="0"/>
                <a:cs typeface="Courier New" pitchFamily="49" charset="0"/>
              </a:rPr>
              <a:t>private </a:t>
            </a:r>
            <a:r>
              <a:rPr lang="de-DE" sz="1400" b="1" dirty="0" err="1" smtClean="0">
                <a:latin typeface="Lucida Console" pitchFamily="49" charset="0"/>
                <a:cs typeface="Courier New" pitchFamily="49" charset="0"/>
              </a:rPr>
              <a:t>Calendar</a:t>
            </a:r>
            <a:r>
              <a:rPr lang="de-DE" sz="1400" b="1" dirty="0" smtClean="0">
                <a:latin typeface="Lucida Console" pitchFamily="49" charset="0"/>
                <a:cs typeface="Courier New" pitchFamily="49" charset="0"/>
              </a:rPr>
              <a:t> </a:t>
            </a:r>
            <a:r>
              <a:rPr lang="de-DE" sz="1400" b="1" dirty="0" err="1" smtClean="0">
                <a:latin typeface="Lucida Console" pitchFamily="49" charset="0"/>
                <a:cs typeface="Courier New" pitchFamily="49" charset="0"/>
              </a:rPr>
              <a:t>date</a:t>
            </a:r>
            <a:r>
              <a:rPr lang="de-DE" sz="1400" b="1" dirty="0" smtClean="0">
                <a:latin typeface="Lucida Console" pitchFamily="49" charset="0"/>
                <a:cs typeface="Courier New" pitchFamily="49" charset="0"/>
              </a:rPr>
              <a:t>;             // das Datum als </a:t>
            </a:r>
            <a:r>
              <a:rPr lang="de-DE" sz="1400" b="1" dirty="0" err="1" smtClean="0">
                <a:latin typeface="Lucida Console" pitchFamily="49" charset="0"/>
                <a:cs typeface="Courier New" pitchFamily="49" charset="0"/>
              </a:rPr>
              <a:t>Calendar</a:t>
            </a:r>
            <a:r>
              <a:rPr lang="de-DE" sz="1400" b="1" dirty="0" smtClean="0">
                <a:latin typeface="Lucida Console" pitchFamily="49" charset="0"/>
                <a:cs typeface="Courier New" pitchFamily="49" charset="0"/>
              </a:rPr>
              <a:t/>
            </a:r>
            <a:br>
              <a:rPr lang="de-DE" sz="1400" b="1" dirty="0" smtClean="0">
                <a:latin typeface="Lucida Console" pitchFamily="49" charset="0"/>
                <a:cs typeface="Courier New" pitchFamily="49" charset="0"/>
              </a:rPr>
            </a:br>
            <a:r>
              <a:rPr lang="de-DE" sz="1400" b="1" dirty="0" smtClean="0">
                <a:latin typeface="Lucida Console" pitchFamily="49" charset="0"/>
                <a:cs typeface="Courier New" pitchFamily="49" charset="0"/>
              </a:rPr>
              <a:t/>
            </a:r>
            <a:br>
              <a:rPr lang="de-DE" sz="1400" b="1" dirty="0" smtClean="0">
                <a:latin typeface="Lucida Console" pitchFamily="49" charset="0"/>
                <a:cs typeface="Courier New" pitchFamily="49" charset="0"/>
              </a:rPr>
            </a:br>
            <a:r>
              <a:rPr lang="en-US" sz="1400" b="1" dirty="0" smtClean="0">
                <a:latin typeface="Lucida Console" pitchFamily="49" charset="0"/>
                <a:cs typeface="Courier New" pitchFamily="49" charset="0"/>
              </a:rPr>
              <a:t>public </a:t>
            </a:r>
            <a:r>
              <a:rPr lang="en-US" sz="1400" b="1" dirty="0" err="1" smtClean="0">
                <a:latin typeface="Lucida Console" pitchFamily="49" charset="0"/>
                <a:cs typeface="Courier New" pitchFamily="49" charset="0"/>
              </a:rPr>
              <a:t>SimpleDate</a:t>
            </a:r>
            <a:r>
              <a:rPr lang="en-US" sz="1400" b="1" dirty="0" smtClean="0">
                <a:latin typeface="Lucida Console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Lucida Console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Lucida Console" pitchFamily="49" charset="0"/>
                <a:cs typeface="Courier New" pitchFamily="49" charset="0"/>
              </a:rPr>
              <a:t> year, </a:t>
            </a:r>
            <a:r>
              <a:rPr lang="en-US" sz="1400" b="1" dirty="0" err="1" smtClean="0">
                <a:latin typeface="Lucida Console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Lucida Console" pitchFamily="49" charset="0"/>
                <a:cs typeface="Courier New" pitchFamily="49" charset="0"/>
              </a:rPr>
              <a:t> month, </a:t>
            </a:r>
            <a:r>
              <a:rPr lang="en-US" sz="1400" b="1" dirty="0" err="1" smtClean="0">
                <a:latin typeface="Lucida Console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Lucida Console" pitchFamily="49" charset="0"/>
                <a:cs typeface="Courier New" pitchFamily="49" charset="0"/>
              </a:rPr>
              <a:t> day){</a:t>
            </a:r>
            <a:br>
              <a:rPr lang="en-US" sz="1400" b="1" dirty="0" smtClean="0">
                <a:latin typeface="Lucida Console" pitchFamily="49" charset="0"/>
                <a:cs typeface="Courier New" pitchFamily="49" charset="0"/>
              </a:rPr>
            </a:br>
            <a:r>
              <a:rPr lang="en-US" sz="1400" b="1" dirty="0" smtClean="0">
                <a:latin typeface="Lucida Console" pitchFamily="49" charset="0"/>
                <a:cs typeface="Courier New" pitchFamily="49" charset="0"/>
              </a:rPr>
              <a:t>    date = new </a:t>
            </a:r>
            <a:r>
              <a:rPr lang="en-US" sz="1400" b="1" dirty="0" err="1" smtClean="0">
                <a:latin typeface="Lucida Console" pitchFamily="49" charset="0"/>
                <a:cs typeface="Courier New" pitchFamily="49" charset="0"/>
              </a:rPr>
              <a:t>GregorianCalendar</a:t>
            </a:r>
            <a:r>
              <a:rPr lang="en-US" sz="1400" b="1" dirty="0" smtClean="0">
                <a:latin typeface="Lucida Console" pitchFamily="49" charset="0"/>
                <a:cs typeface="Courier New" pitchFamily="49" charset="0"/>
              </a:rPr>
              <a:t>(year, month-1, day);</a:t>
            </a:r>
            <a:br>
              <a:rPr lang="en-US" sz="1400" b="1" dirty="0" smtClean="0">
                <a:latin typeface="Lucida Console" pitchFamily="49" charset="0"/>
                <a:cs typeface="Courier New" pitchFamily="49" charset="0"/>
              </a:rPr>
            </a:br>
            <a:r>
              <a:rPr lang="de-DE" sz="1400" b="1" dirty="0" smtClean="0">
                <a:latin typeface="Lucida Console" pitchFamily="49" charset="0"/>
                <a:cs typeface="Courier New" pitchFamily="49" charset="0"/>
              </a:rPr>
              <a:t>}</a:t>
            </a:r>
            <a:br>
              <a:rPr lang="de-DE" sz="1400" b="1" dirty="0" smtClean="0">
                <a:latin typeface="Lucida Console" pitchFamily="49" charset="0"/>
                <a:cs typeface="Courier New" pitchFamily="49" charset="0"/>
              </a:rPr>
            </a:br>
            <a:r>
              <a:rPr lang="de-DE" sz="1400" b="1" dirty="0" err="1" smtClean="0">
                <a:latin typeface="Lucida Console" pitchFamily="49" charset="0"/>
                <a:cs typeface="Courier New" pitchFamily="49" charset="0"/>
              </a:rPr>
              <a:t>public</a:t>
            </a:r>
            <a:r>
              <a:rPr lang="de-DE" sz="1400" b="1" dirty="0" smtClean="0">
                <a:latin typeface="Lucida Console" pitchFamily="49" charset="0"/>
                <a:cs typeface="Courier New" pitchFamily="49" charset="0"/>
              </a:rPr>
              <a:t> </a:t>
            </a:r>
            <a:r>
              <a:rPr lang="de-DE" sz="1400" b="1" dirty="0" err="1" smtClean="0">
                <a:latin typeface="Lucida Console" pitchFamily="49" charset="0"/>
                <a:cs typeface="Courier New" pitchFamily="49" charset="0"/>
              </a:rPr>
              <a:t>SimpleDate</a:t>
            </a:r>
            <a:r>
              <a:rPr lang="de-DE" sz="1400" b="1" dirty="0" smtClean="0">
                <a:latin typeface="Lucida Console" pitchFamily="49" charset="0"/>
                <a:cs typeface="Courier New" pitchFamily="49" charset="0"/>
              </a:rPr>
              <a:t>(){           // </a:t>
            </a:r>
            <a:r>
              <a:rPr lang="de-DE" sz="1400" b="1" dirty="0" err="1" smtClean="0">
                <a:latin typeface="Lucida Console" pitchFamily="49" charset="0"/>
                <a:cs typeface="Courier New" pitchFamily="49" charset="0"/>
              </a:rPr>
              <a:t>date</a:t>
            </a:r>
            <a:r>
              <a:rPr lang="de-DE" sz="1400" b="1" dirty="0" smtClean="0">
                <a:latin typeface="Lucida Console" pitchFamily="49" charset="0"/>
                <a:cs typeface="Courier New" pitchFamily="49" charset="0"/>
              </a:rPr>
              <a:t> wird auf die Systemzeit gesetzt</a:t>
            </a:r>
            <a:br>
              <a:rPr lang="de-DE" sz="1400" b="1" dirty="0" smtClean="0">
                <a:latin typeface="Lucida Console" pitchFamily="49" charset="0"/>
                <a:cs typeface="Courier New" pitchFamily="49" charset="0"/>
              </a:rPr>
            </a:br>
            <a:r>
              <a:rPr lang="de-DE" sz="1400" b="1" dirty="0" smtClean="0">
                <a:latin typeface="Lucida Console" pitchFamily="49" charset="0"/>
                <a:cs typeface="Courier New" pitchFamily="49" charset="0"/>
              </a:rPr>
              <a:t>    </a:t>
            </a:r>
            <a:r>
              <a:rPr lang="de-DE" sz="1400" b="1" dirty="0" err="1" smtClean="0">
                <a:latin typeface="Lucida Console" pitchFamily="49" charset="0"/>
                <a:cs typeface="Courier New" pitchFamily="49" charset="0"/>
              </a:rPr>
              <a:t>Calendar</a:t>
            </a:r>
            <a:r>
              <a:rPr lang="de-DE" sz="1400" b="1" dirty="0" smtClean="0">
                <a:latin typeface="Lucida Console" pitchFamily="49" charset="0"/>
                <a:cs typeface="Courier New" pitchFamily="49" charset="0"/>
              </a:rPr>
              <a:t> </a:t>
            </a:r>
            <a:r>
              <a:rPr lang="de-DE" sz="1400" b="1" dirty="0" err="1" smtClean="0">
                <a:latin typeface="Lucida Console" pitchFamily="49" charset="0"/>
                <a:cs typeface="Courier New" pitchFamily="49" charset="0"/>
              </a:rPr>
              <a:t>today</a:t>
            </a:r>
            <a:r>
              <a:rPr lang="de-DE" sz="1400" b="1" dirty="0" smtClean="0">
                <a:latin typeface="Lucida Console" pitchFamily="49" charset="0"/>
                <a:cs typeface="Courier New" pitchFamily="49" charset="0"/>
              </a:rPr>
              <a:t> = </a:t>
            </a:r>
            <a:r>
              <a:rPr lang="de-DE" sz="1400" b="1" dirty="0" err="1" smtClean="0">
                <a:latin typeface="Lucida Console" pitchFamily="49" charset="0"/>
                <a:cs typeface="Courier New" pitchFamily="49" charset="0"/>
              </a:rPr>
              <a:t>Calendar.</a:t>
            </a:r>
            <a:r>
              <a:rPr lang="de-DE" sz="1400" b="1" i="1" dirty="0" err="1" smtClean="0">
                <a:latin typeface="Lucida Console" pitchFamily="49" charset="0"/>
                <a:cs typeface="Courier New" pitchFamily="49" charset="0"/>
              </a:rPr>
              <a:t>getInstance</a:t>
            </a:r>
            <a:r>
              <a:rPr lang="de-DE" sz="1400" b="1" i="1" dirty="0" smtClean="0">
                <a:latin typeface="Lucida Console" pitchFamily="49" charset="0"/>
                <a:cs typeface="Courier New" pitchFamily="49" charset="0"/>
              </a:rPr>
              <a:t>();</a:t>
            </a:r>
            <a:br>
              <a:rPr lang="de-DE" sz="1400" b="1" i="1" dirty="0" smtClean="0">
                <a:latin typeface="Lucida Console" pitchFamily="49" charset="0"/>
                <a:cs typeface="Courier New" pitchFamily="49" charset="0"/>
              </a:rPr>
            </a:br>
            <a:r>
              <a:rPr lang="de-DE" sz="1400" b="1" dirty="0" smtClean="0">
                <a:latin typeface="Lucida Console" pitchFamily="49" charset="0"/>
                <a:cs typeface="Courier New" pitchFamily="49" charset="0"/>
              </a:rPr>
              <a:t>    </a:t>
            </a:r>
            <a:r>
              <a:rPr lang="de-DE" sz="1400" b="1" dirty="0" err="1" smtClean="0">
                <a:latin typeface="Lucida Console" pitchFamily="49" charset="0"/>
                <a:cs typeface="Courier New" pitchFamily="49" charset="0"/>
              </a:rPr>
              <a:t>date</a:t>
            </a:r>
            <a:r>
              <a:rPr lang="de-DE" sz="1400" b="1" dirty="0" smtClean="0">
                <a:latin typeface="Lucida Console" pitchFamily="49" charset="0"/>
                <a:cs typeface="Courier New" pitchFamily="49" charset="0"/>
              </a:rPr>
              <a:t> = </a:t>
            </a:r>
            <a:r>
              <a:rPr lang="de-DE" sz="1400" b="1" dirty="0" err="1" smtClean="0">
                <a:latin typeface="Lucida Console" pitchFamily="49" charset="0"/>
                <a:cs typeface="Courier New" pitchFamily="49" charset="0"/>
              </a:rPr>
              <a:t>new</a:t>
            </a:r>
            <a:r>
              <a:rPr lang="de-DE" sz="1400" b="1" dirty="0" smtClean="0">
                <a:latin typeface="Lucida Console" pitchFamily="49" charset="0"/>
                <a:cs typeface="Courier New" pitchFamily="49" charset="0"/>
              </a:rPr>
              <a:t> </a:t>
            </a:r>
            <a:r>
              <a:rPr lang="de-DE" sz="1400" b="1" dirty="0" err="1" smtClean="0">
                <a:latin typeface="Lucida Console" pitchFamily="49" charset="0"/>
                <a:cs typeface="Courier New" pitchFamily="49" charset="0"/>
              </a:rPr>
              <a:t>GregorianCalendar</a:t>
            </a:r>
            <a:r>
              <a:rPr lang="de-DE" sz="1400" b="1" dirty="0" smtClean="0">
                <a:latin typeface="Lucida Console" pitchFamily="49" charset="0"/>
                <a:cs typeface="Courier New" pitchFamily="49" charset="0"/>
              </a:rPr>
              <a:t>(</a:t>
            </a:r>
            <a:br>
              <a:rPr lang="de-DE" sz="1400" b="1" dirty="0" smtClean="0">
                <a:latin typeface="Lucida Console" pitchFamily="49" charset="0"/>
                <a:cs typeface="Courier New" pitchFamily="49" charset="0"/>
              </a:rPr>
            </a:br>
            <a:r>
              <a:rPr lang="de-DE" sz="1400" b="1" dirty="0" smtClean="0">
                <a:latin typeface="Lucida Console" pitchFamily="49" charset="0"/>
                <a:cs typeface="Courier New" pitchFamily="49" charset="0"/>
              </a:rPr>
              <a:t>       today.get(</a:t>
            </a:r>
            <a:r>
              <a:rPr lang="de-DE" sz="1400" b="1" dirty="0" err="1" smtClean="0">
                <a:latin typeface="Lucida Console" pitchFamily="49" charset="0"/>
                <a:cs typeface="Courier New" pitchFamily="49" charset="0"/>
              </a:rPr>
              <a:t>Calendar.</a:t>
            </a:r>
            <a:r>
              <a:rPr lang="de-DE" sz="1400" b="1" i="1" dirty="0" err="1" smtClean="0">
                <a:latin typeface="Lucida Console" pitchFamily="49" charset="0"/>
                <a:cs typeface="Courier New" pitchFamily="49" charset="0"/>
              </a:rPr>
              <a:t>YEAR</a:t>
            </a:r>
            <a:r>
              <a:rPr lang="de-DE" sz="1400" b="1" i="1" dirty="0" smtClean="0">
                <a:latin typeface="Lucida Console" pitchFamily="49" charset="0"/>
                <a:cs typeface="Courier New" pitchFamily="49" charset="0"/>
              </a:rPr>
              <a:t>),</a:t>
            </a:r>
            <a:r>
              <a:rPr lang="de-DE" sz="1400" b="1" dirty="0" smtClean="0">
                <a:latin typeface="Lucida Console" pitchFamily="49" charset="0"/>
                <a:cs typeface="Courier New" pitchFamily="49" charset="0"/>
              </a:rPr>
              <a:t> </a:t>
            </a:r>
            <a:br>
              <a:rPr lang="de-DE" sz="1400" b="1" dirty="0" smtClean="0">
                <a:latin typeface="Lucida Console" pitchFamily="49" charset="0"/>
                <a:cs typeface="Courier New" pitchFamily="49" charset="0"/>
              </a:rPr>
            </a:br>
            <a:r>
              <a:rPr lang="de-DE" sz="1400" b="1" dirty="0" smtClean="0">
                <a:latin typeface="Lucida Console" pitchFamily="49" charset="0"/>
                <a:cs typeface="Courier New" pitchFamily="49" charset="0"/>
              </a:rPr>
              <a:t>       today.get(</a:t>
            </a:r>
            <a:r>
              <a:rPr lang="de-DE" sz="1400" b="1" dirty="0" err="1" smtClean="0">
                <a:latin typeface="Lucida Console" pitchFamily="49" charset="0"/>
                <a:cs typeface="Courier New" pitchFamily="49" charset="0"/>
              </a:rPr>
              <a:t>Calendar.</a:t>
            </a:r>
            <a:r>
              <a:rPr lang="de-DE" sz="1400" b="1" i="1" dirty="0" err="1" smtClean="0">
                <a:latin typeface="Lucida Console" pitchFamily="49" charset="0"/>
                <a:cs typeface="Courier New" pitchFamily="49" charset="0"/>
              </a:rPr>
              <a:t>MONTH</a:t>
            </a:r>
            <a:r>
              <a:rPr lang="de-DE" sz="1400" b="1" i="1" dirty="0" smtClean="0">
                <a:latin typeface="Lucida Console" pitchFamily="49" charset="0"/>
                <a:cs typeface="Courier New" pitchFamily="49" charset="0"/>
              </a:rPr>
              <a:t>),</a:t>
            </a:r>
            <a:br>
              <a:rPr lang="de-DE" sz="1400" b="1" i="1" dirty="0" smtClean="0">
                <a:latin typeface="Lucida Console" pitchFamily="49" charset="0"/>
                <a:cs typeface="Courier New" pitchFamily="49" charset="0"/>
              </a:rPr>
            </a:br>
            <a:r>
              <a:rPr lang="de-DE" sz="1400" b="1" i="1" dirty="0" smtClean="0">
                <a:latin typeface="Lucida Console" pitchFamily="49" charset="0"/>
                <a:cs typeface="Courier New" pitchFamily="49" charset="0"/>
              </a:rPr>
              <a:t>     </a:t>
            </a:r>
            <a:r>
              <a:rPr lang="de-DE" sz="1400" b="1" dirty="0" smtClean="0">
                <a:latin typeface="Lucida Console" pitchFamily="49" charset="0"/>
                <a:cs typeface="Courier New" pitchFamily="49" charset="0"/>
              </a:rPr>
              <a:t>  today.get(</a:t>
            </a:r>
            <a:r>
              <a:rPr lang="de-DE" sz="1400" b="1" dirty="0" err="1" smtClean="0">
                <a:latin typeface="Lucida Console" pitchFamily="49" charset="0"/>
                <a:cs typeface="Courier New" pitchFamily="49" charset="0"/>
              </a:rPr>
              <a:t>Calendar.</a:t>
            </a:r>
            <a:r>
              <a:rPr lang="de-DE" sz="1400" b="1" i="1" dirty="0" err="1" smtClean="0">
                <a:latin typeface="Lucida Console" pitchFamily="49" charset="0"/>
                <a:cs typeface="Courier New" pitchFamily="49" charset="0"/>
              </a:rPr>
              <a:t>DAY_OF_MONTH</a:t>
            </a:r>
            <a:r>
              <a:rPr lang="de-DE" sz="1400" b="1" i="1" dirty="0" smtClean="0">
                <a:latin typeface="Lucida Console" pitchFamily="49" charset="0"/>
                <a:cs typeface="Courier New" pitchFamily="49" charset="0"/>
              </a:rPr>
              <a:t>)</a:t>
            </a:r>
            <a:r>
              <a:rPr lang="de-DE" sz="1400" b="1" dirty="0" smtClean="0">
                <a:latin typeface="Lucida Console" pitchFamily="49" charset="0"/>
                <a:cs typeface="Courier New" pitchFamily="49" charset="0"/>
              </a:rPr>
              <a:t> );</a:t>
            </a:r>
            <a:br>
              <a:rPr lang="de-DE" sz="1400" b="1" dirty="0" smtClean="0">
                <a:latin typeface="Lucida Console" pitchFamily="49" charset="0"/>
                <a:cs typeface="Courier New" pitchFamily="49" charset="0"/>
              </a:rPr>
            </a:br>
            <a:r>
              <a:rPr lang="de-DE" sz="1400" b="1" dirty="0" smtClean="0">
                <a:latin typeface="Lucida Console" pitchFamily="49" charset="0"/>
                <a:cs typeface="Courier New" pitchFamily="49" charset="0"/>
              </a:rPr>
              <a:t>}</a:t>
            </a:r>
            <a:br>
              <a:rPr lang="de-DE" sz="1400" b="1" dirty="0" smtClean="0">
                <a:latin typeface="Lucida Console" pitchFamily="49" charset="0"/>
                <a:cs typeface="Courier New" pitchFamily="49" charset="0"/>
              </a:rPr>
            </a:br>
            <a:r>
              <a:rPr lang="en-US" sz="1400" b="1" dirty="0" smtClean="0">
                <a:latin typeface="Lucida Console" pitchFamily="49" charset="0"/>
                <a:cs typeface="Courier New" pitchFamily="49" charset="0"/>
              </a:rPr>
              <a:t>public void </a:t>
            </a:r>
            <a:r>
              <a:rPr lang="en-US" sz="1400" b="1" dirty="0" err="1" smtClean="0">
                <a:latin typeface="Lucida Console" pitchFamily="49" charset="0"/>
                <a:cs typeface="Courier New" pitchFamily="49" charset="0"/>
              </a:rPr>
              <a:t>changeCurrentDate</a:t>
            </a:r>
            <a:r>
              <a:rPr lang="en-US" sz="1400" b="1" dirty="0" smtClean="0">
                <a:latin typeface="Lucida Console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Lucida Console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Lucida Console" pitchFamily="49" charset="0"/>
                <a:cs typeface="Courier New" pitchFamily="49" charset="0"/>
              </a:rPr>
              <a:t> year, </a:t>
            </a:r>
            <a:r>
              <a:rPr lang="en-US" sz="1400" b="1" dirty="0" err="1" smtClean="0">
                <a:latin typeface="Lucida Console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Lucida Console" pitchFamily="49" charset="0"/>
                <a:cs typeface="Courier New" pitchFamily="49" charset="0"/>
              </a:rPr>
              <a:t> month, </a:t>
            </a:r>
            <a:r>
              <a:rPr lang="en-US" sz="1400" b="1" dirty="0" err="1" smtClean="0">
                <a:latin typeface="Lucida Console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Lucida Console" pitchFamily="49" charset="0"/>
                <a:cs typeface="Courier New" pitchFamily="49" charset="0"/>
              </a:rPr>
              <a:t> day){</a:t>
            </a:r>
            <a:br>
              <a:rPr lang="en-US" sz="1400" b="1" dirty="0" smtClean="0">
                <a:latin typeface="Lucida Console" pitchFamily="49" charset="0"/>
                <a:cs typeface="Courier New" pitchFamily="49" charset="0"/>
              </a:rPr>
            </a:br>
            <a:r>
              <a:rPr lang="de-DE" sz="1400" b="1" dirty="0" smtClean="0">
                <a:latin typeface="Lucida Console" pitchFamily="49" charset="0"/>
                <a:cs typeface="Courier New" pitchFamily="49" charset="0"/>
              </a:rPr>
              <a:t>    </a:t>
            </a:r>
            <a:r>
              <a:rPr lang="de-DE" sz="1400" b="1" dirty="0" err="1" smtClean="0">
                <a:latin typeface="Lucida Console" pitchFamily="49" charset="0"/>
                <a:cs typeface="Courier New" pitchFamily="49" charset="0"/>
              </a:rPr>
              <a:t>date.clear</a:t>
            </a:r>
            <a:r>
              <a:rPr lang="de-DE" sz="1400" b="1" dirty="0" smtClean="0">
                <a:latin typeface="Lucida Console" pitchFamily="49" charset="0"/>
                <a:cs typeface="Courier New" pitchFamily="49" charset="0"/>
              </a:rPr>
              <a:t>();</a:t>
            </a:r>
            <a:br>
              <a:rPr lang="de-DE" sz="1400" b="1" dirty="0" smtClean="0">
                <a:latin typeface="Lucida Console" pitchFamily="49" charset="0"/>
                <a:cs typeface="Courier New" pitchFamily="49" charset="0"/>
              </a:rPr>
            </a:br>
            <a:r>
              <a:rPr lang="de-DE" sz="1400" b="1" dirty="0" smtClean="0">
                <a:latin typeface="Lucida Console" pitchFamily="49" charset="0"/>
                <a:cs typeface="Courier New" pitchFamily="49" charset="0"/>
              </a:rPr>
              <a:t>    date.set(</a:t>
            </a:r>
            <a:r>
              <a:rPr lang="de-DE" sz="1400" b="1" dirty="0" err="1" smtClean="0">
                <a:latin typeface="Lucida Console" pitchFamily="49" charset="0"/>
                <a:cs typeface="Courier New" pitchFamily="49" charset="0"/>
              </a:rPr>
              <a:t>year</a:t>
            </a:r>
            <a:r>
              <a:rPr lang="de-DE" sz="1400" b="1" dirty="0" smtClean="0">
                <a:latin typeface="Lucida Console" pitchFamily="49" charset="0"/>
                <a:cs typeface="Courier New" pitchFamily="49" charset="0"/>
              </a:rPr>
              <a:t>, month-1, </a:t>
            </a:r>
            <a:r>
              <a:rPr lang="de-DE" sz="1400" b="1" dirty="0" err="1" smtClean="0">
                <a:latin typeface="Lucida Console" pitchFamily="49" charset="0"/>
                <a:cs typeface="Courier New" pitchFamily="49" charset="0"/>
              </a:rPr>
              <a:t>day</a:t>
            </a:r>
            <a:r>
              <a:rPr lang="de-DE" sz="1400" b="1" dirty="0" smtClean="0">
                <a:latin typeface="Lucida Console" pitchFamily="49" charset="0"/>
                <a:cs typeface="Courier New" pitchFamily="49" charset="0"/>
              </a:rPr>
              <a:t>);</a:t>
            </a:r>
            <a:br>
              <a:rPr lang="de-DE" sz="1400" b="1" dirty="0" smtClean="0">
                <a:latin typeface="Lucida Console" pitchFamily="49" charset="0"/>
                <a:cs typeface="Courier New" pitchFamily="49" charset="0"/>
              </a:rPr>
            </a:br>
            <a:r>
              <a:rPr lang="de-DE" sz="1400" b="1" dirty="0" smtClean="0">
                <a:latin typeface="Lucida Console" pitchFamily="49" charset="0"/>
                <a:cs typeface="Courier New" pitchFamily="49" charset="0"/>
              </a:rPr>
              <a:t>}</a:t>
            </a:r>
            <a:br>
              <a:rPr lang="de-DE" sz="1400" b="1" dirty="0" smtClean="0">
                <a:latin typeface="Lucida Console" pitchFamily="49" charset="0"/>
                <a:cs typeface="Courier New" pitchFamily="49" charset="0"/>
              </a:rPr>
            </a:br>
            <a:r>
              <a:rPr lang="de-DE" sz="1400" b="1" dirty="0" err="1" smtClean="0">
                <a:latin typeface="Lucida Console" pitchFamily="49" charset="0"/>
                <a:cs typeface="Courier New" pitchFamily="49" charset="0"/>
              </a:rPr>
              <a:t>public</a:t>
            </a:r>
            <a:r>
              <a:rPr lang="de-DE" sz="1400" b="1" dirty="0" smtClean="0">
                <a:latin typeface="Lucida Console" pitchFamily="49" charset="0"/>
                <a:cs typeface="Courier New" pitchFamily="49" charset="0"/>
              </a:rPr>
              <a:t> String </a:t>
            </a:r>
            <a:r>
              <a:rPr lang="de-DE" sz="1400" b="1" dirty="0" err="1" smtClean="0">
                <a:latin typeface="Lucida Console" pitchFamily="49" charset="0"/>
                <a:cs typeface="Courier New" pitchFamily="49" charset="0"/>
              </a:rPr>
              <a:t>toString</a:t>
            </a:r>
            <a:r>
              <a:rPr lang="de-DE" sz="1400" b="1" dirty="0" smtClean="0">
                <a:latin typeface="Lucida Console" pitchFamily="49" charset="0"/>
                <a:cs typeface="Courier New" pitchFamily="49" charset="0"/>
              </a:rPr>
              <a:t>(){</a:t>
            </a:r>
            <a:br>
              <a:rPr lang="de-DE" sz="1400" b="1" dirty="0" smtClean="0">
                <a:latin typeface="Lucida Console" pitchFamily="49" charset="0"/>
                <a:cs typeface="Courier New" pitchFamily="49" charset="0"/>
              </a:rPr>
            </a:br>
            <a:r>
              <a:rPr lang="de-DE" sz="1400" b="1" dirty="0" smtClean="0">
                <a:latin typeface="Lucida Console" pitchFamily="49" charset="0"/>
                <a:cs typeface="Courier New" pitchFamily="49" charset="0"/>
              </a:rPr>
              <a:t>    </a:t>
            </a:r>
            <a:r>
              <a:rPr lang="de-DE" sz="1400" b="1" dirty="0" err="1" smtClean="0">
                <a:latin typeface="Lucida Console" pitchFamily="49" charset="0"/>
                <a:cs typeface="Courier New" pitchFamily="49" charset="0"/>
              </a:rPr>
              <a:t>return</a:t>
            </a:r>
            <a:r>
              <a:rPr lang="de-DE" sz="1400" b="1" dirty="0" smtClean="0">
                <a:latin typeface="Lucida Console" pitchFamily="49" charset="0"/>
                <a:cs typeface="Courier New" pitchFamily="49" charset="0"/>
              </a:rPr>
              <a:t> </a:t>
            </a:r>
            <a:r>
              <a:rPr lang="de-DE" sz="1400" b="1" dirty="0" err="1" smtClean="0">
                <a:latin typeface="Lucida Console" pitchFamily="49" charset="0"/>
                <a:cs typeface="Courier New" pitchFamily="49" charset="0"/>
              </a:rPr>
              <a:t>format.format</a:t>
            </a:r>
            <a:r>
              <a:rPr lang="de-DE" sz="1400" b="1" dirty="0" smtClean="0">
                <a:latin typeface="Lucida Console" pitchFamily="49" charset="0"/>
                <a:cs typeface="Courier New" pitchFamily="49" charset="0"/>
              </a:rPr>
              <a:t>(</a:t>
            </a:r>
            <a:r>
              <a:rPr lang="de-DE" sz="1400" b="1" dirty="0" err="1" smtClean="0">
                <a:latin typeface="Lucida Console" pitchFamily="49" charset="0"/>
                <a:cs typeface="Courier New" pitchFamily="49" charset="0"/>
              </a:rPr>
              <a:t>date.getTime</a:t>
            </a:r>
            <a:r>
              <a:rPr lang="de-DE" sz="1400" b="1" dirty="0" smtClean="0">
                <a:latin typeface="Lucida Console" pitchFamily="49" charset="0"/>
                <a:cs typeface="Courier New" pitchFamily="49" charset="0"/>
              </a:rPr>
              <a:t>());</a:t>
            </a:r>
            <a:br>
              <a:rPr lang="de-DE" sz="1400" b="1" dirty="0" smtClean="0">
                <a:latin typeface="Lucida Console" pitchFamily="49" charset="0"/>
                <a:cs typeface="Courier New" pitchFamily="49" charset="0"/>
              </a:rPr>
            </a:br>
            <a:r>
              <a:rPr lang="de-DE" sz="1400" b="1" dirty="0" smtClean="0">
                <a:latin typeface="Lucida Console" pitchFamily="49" charset="0"/>
                <a:cs typeface="Courier New" pitchFamily="49" charset="0"/>
              </a:rPr>
              <a:t>}    </a:t>
            </a:r>
          </a:p>
          <a:p>
            <a:pPr>
              <a:buFont typeface="Wingdings" pitchFamily="2" charset="2"/>
              <a:buNone/>
            </a:pPr>
            <a:r>
              <a:rPr lang="de-DE" sz="1400" b="1" dirty="0" smtClean="0">
                <a:latin typeface="Lucida Console" pitchFamily="49" charset="0"/>
                <a:cs typeface="Courier New" pitchFamily="49" charset="0"/>
              </a:rPr>
              <a:t>}</a:t>
            </a:r>
            <a:endParaRPr lang="de-DE" sz="1400" b="1" dirty="0" smtClean="0">
              <a:latin typeface="Lucida Console" pitchFamily="49" charset="0"/>
              <a:ea typeface="Arial Unicode MS" pitchFamily="34" charset="-128"/>
              <a:cs typeface="Courier New" pitchFamily="49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85750" y="6292850"/>
            <a:ext cx="9386888" cy="215444"/>
          </a:xfrm>
        </p:spPr>
        <p:txBody>
          <a:bodyPr/>
          <a:lstStyle/>
          <a:p>
            <a:pPr>
              <a:defRPr/>
            </a:pPr>
            <a:r>
              <a:rPr lang="de-DE" dirty="0" smtClean="0"/>
              <a:t>     FH Rosenheim                   Programmieren 3                                   Wintersemester 2015                                   © 2015  • Stand 01.10.14 •       Kapitel 5         </a:t>
            </a:r>
            <a:endParaRPr lang="en-GB" sz="1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08025" y="269875"/>
            <a:ext cx="8154988" cy="427038"/>
          </a:xfrm>
        </p:spPr>
        <p:txBody>
          <a:bodyPr/>
          <a:lstStyle/>
          <a:p>
            <a:r>
              <a:rPr lang="de-DE" b="1" dirty="0" err="1" smtClean="0"/>
              <a:t>JodaTime</a:t>
            </a:r>
            <a:endParaRPr lang="de-DE" b="1" dirty="0" smtClean="0"/>
          </a:p>
        </p:txBody>
      </p:sp>
      <p:sp>
        <p:nvSpPr>
          <p:cNvPr id="21507" name="Rectangle 3"/>
          <p:cNvSpPr txBox="1">
            <a:spLocks noChangeArrowheads="1"/>
          </p:cNvSpPr>
          <p:nvPr/>
        </p:nvSpPr>
        <p:spPr bwMode="auto">
          <a:xfrm>
            <a:off x="5340350" y="1285875"/>
            <a:ext cx="4411663" cy="4572000"/>
          </a:xfrm>
          <a:prstGeom prst="rect">
            <a:avLst/>
          </a:prstGeom>
          <a:solidFill>
            <a:srgbClr val="99FF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de-DE" dirty="0">
                <a:latin typeface="Lucida Console" pitchFamily="49" charset="0"/>
              </a:rPr>
              <a:t>Einige verfügbare Methoden:</a:t>
            </a:r>
          </a:p>
          <a:p>
            <a:endParaRPr lang="de-DE" dirty="0">
              <a:latin typeface="Lucida Console" pitchFamily="49" charset="0"/>
            </a:endParaRPr>
          </a:p>
          <a:p>
            <a:r>
              <a:rPr lang="de-DE" dirty="0">
                <a:latin typeface="Lucida Console" pitchFamily="49" charset="0"/>
              </a:rPr>
              <a:t>// aktuelles Datum</a:t>
            </a:r>
          </a:p>
          <a:p>
            <a:r>
              <a:rPr lang="de-DE" dirty="0" err="1">
                <a:latin typeface="Lucida Console" pitchFamily="49" charset="0"/>
              </a:rPr>
              <a:t>date</a:t>
            </a:r>
            <a:r>
              <a:rPr lang="de-DE" dirty="0">
                <a:latin typeface="Lucida Console" pitchFamily="49" charset="0"/>
              </a:rPr>
              <a:t> = </a:t>
            </a:r>
            <a:r>
              <a:rPr lang="de-DE" b="1" dirty="0" err="1">
                <a:latin typeface="Lucida Console" pitchFamily="49" charset="0"/>
              </a:rPr>
              <a:t>new</a:t>
            </a:r>
            <a:r>
              <a:rPr lang="de-DE" b="1" dirty="0">
                <a:latin typeface="Lucida Console" pitchFamily="49" charset="0"/>
              </a:rPr>
              <a:t> </a:t>
            </a:r>
            <a:r>
              <a:rPr lang="de-DE" b="1" dirty="0" err="1">
                <a:latin typeface="Lucida Console" pitchFamily="49" charset="0"/>
              </a:rPr>
              <a:t>DateTime</a:t>
            </a:r>
            <a:r>
              <a:rPr lang="de-DE" b="1" dirty="0">
                <a:latin typeface="Lucida Console" pitchFamily="49" charset="0"/>
              </a:rPr>
              <a:t>();  </a:t>
            </a:r>
          </a:p>
          <a:p>
            <a:endParaRPr lang="de-DE" b="1" dirty="0">
              <a:latin typeface="Lucida Console" pitchFamily="49" charset="0"/>
            </a:endParaRPr>
          </a:p>
          <a:p>
            <a:r>
              <a:rPr lang="de-DE" dirty="0" err="1">
                <a:latin typeface="Lucida Console" pitchFamily="49" charset="0"/>
              </a:rPr>
              <a:t>date.getDayOfMonth</a:t>
            </a:r>
            <a:r>
              <a:rPr lang="de-DE" dirty="0">
                <a:latin typeface="Lucida Console" pitchFamily="49" charset="0"/>
              </a:rPr>
              <a:t>();</a:t>
            </a:r>
          </a:p>
          <a:p>
            <a:r>
              <a:rPr lang="de-DE" dirty="0" err="1">
                <a:latin typeface="Lucida Console" pitchFamily="49" charset="0"/>
              </a:rPr>
              <a:t>date.getDayOfYear</a:t>
            </a:r>
            <a:r>
              <a:rPr lang="de-DE" dirty="0">
                <a:latin typeface="Lucida Console" pitchFamily="49" charset="0"/>
              </a:rPr>
              <a:t>();</a:t>
            </a:r>
          </a:p>
          <a:p>
            <a:r>
              <a:rPr lang="de-DE" dirty="0" err="1">
                <a:latin typeface="Lucida Console" pitchFamily="49" charset="0"/>
              </a:rPr>
              <a:t>date.getDayOfWeek</a:t>
            </a:r>
            <a:r>
              <a:rPr lang="de-DE" dirty="0">
                <a:latin typeface="Lucida Console" pitchFamily="49" charset="0"/>
              </a:rPr>
              <a:t>();</a:t>
            </a:r>
          </a:p>
          <a:p>
            <a:r>
              <a:rPr lang="de-DE" dirty="0" err="1">
                <a:latin typeface="Lucida Console" pitchFamily="49" charset="0"/>
              </a:rPr>
              <a:t>date.getMonthOfYear</a:t>
            </a:r>
            <a:r>
              <a:rPr lang="de-DE" dirty="0">
                <a:latin typeface="Lucida Console" pitchFamily="49" charset="0"/>
              </a:rPr>
              <a:t>();</a:t>
            </a:r>
          </a:p>
          <a:p>
            <a:r>
              <a:rPr lang="de-DE" dirty="0" err="1">
                <a:latin typeface="Lucida Console" pitchFamily="49" charset="0"/>
              </a:rPr>
              <a:t>date.getYear</a:t>
            </a:r>
            <a:r>
              <a:rPr lang="de-DE" dirty="0">
                <a:latin typeface="Lucida Console" pitchFamily="49" charset="0"/>
              </a:rPr>
              <a:t>();</a:t>
            </a:r>
          </a:p>
          <a:p>
            <a:r>
              <a:rPr lang="de-DE" dirty="0" err="1">
                <a:latin typeface="Lucida Console" pitchFamily="49" charset="0"/>
              </a:rPr>
              <a:t>date.getMillis</a:t>
            </a:r>
            <a:r>
              <a:rPr lang="de-DE" dirty="0">
                <a:latin typeface="Lucida Console" pitchFamily="49" charset="0"/>
              </a:rPr>
              <a:t>();</a:t>
            </a:r>
          </a:p>
          <a:p>
            <a:r>
              <a:rPr lang="de-DE" dirty="0" err="1">
                <a:latin typeface="Lucida Console" pitchFamily="49" charset="0"/>
              </a:rPr>
              <a:t>date.getWeekyear</a:t>
            </a:r>
            <a:r>
              <a:rPr lang="de-DE" dirty="0">
                <a:latin typeface="Lucida Console" pitchFamily="49" charset="0"/>
              </a:rPr>
              <a:t>();</a:t>
            </a:r>
          </a:p>
          <a:p>
            <a:endParaRPr lang="de-DE" dirty="0">
              <a:latin typeface="Lucida Console" pitchFamily="49" charset="0"/>
            </a:endParaRPr>
          </a:p>
          <a:p>
            <a:r>
              <a:rPr lang="de-DE" dirty="0">
                <a:latin typeface="Lucida Console" pitchFamily="49" charset="0"/>
              </a:rPr>
              <a:t>String </a:t>
            </a:r>
            <a:r>
              <a:rPr lang="de-DE" dirty="0" err="1">
                <a:latin typeface="Lucida Console" pitchFamily="49" charset="0"/>
              </a:rPr>
              <a:t>pattern</a:t>
            </a:r>
            <a:r>
              <a:rPr lang="de-DE" dirty="0">
                <a:latin typeface="Lucida Console" pitchFamily="49" charset="0"/>
              </a:rPr>
              <a:t> = "YYYY-MM-</a:t>
            </a:r>
            <a:r>
              <a:rPr lang="de-DE" dirty="0" err="1">
                <a:latin typeface="Lucida Console" pitchFamily="49" charset="0"/>
              </a:rPr>
              <a:t>dd</a:t>
            </a:r>
            <a:r>
              <a:rPr lang="de-DE" dirty="0">
                <a:latin typeface="Lucida Console" pitchFamily="49" charset="0"/>
              </a:rPr>
              <a:t>";</a:t>
            </a:r>
          </a:p>
          <a:p>
            <a:r>
              <a:rPr lang="de-DE" dirty="0" err="1">
                <a:latin typeface="Lucida Console" pitchFamily="49" charset="0"/>
              </a:rPr>
              <a:t>date.toString</a:t>
            </a:r>
            <a:r>
              <a:rPr lang="de-DE" dirty="0">
                <a:latin typeface="Lucida Console" pitchFamily="49" charset="0"/>
              </a:rPr>
              <a:t>(</a:t>
            </a:r>
            <a:r>
              <a:rPr lang="de-DE" dirty="0" err="1">
                <a:latin typeface="Lucida Console" pitchFamily="49" charset="0"/>
              </a:rPr>
              <a:t>pattern</a:t>
            </a:r>
            <a:r>
              <a:rPr lang="de-DE" dirty="0">
                <a:latin typeface="Lucida Console" pitchFamily="49" charset="0"/>
              </a:rPr>
              <a:t>);</a:t>
            </a:r>
          </a:p>
          <a:p>
            <a:endParaRPr lang="de-DE" dirty="0">
              <a:latin typeface="Lucida Console" pitchFamily="49" charset="0"/>
            </a:endParaRPr>
          </a:p>
          <a:p>
            <a:endParaRPr lang="de-DE" b="1" dirty="0">
              <a:latin typeface="Lucida Console" pitchFamily="49" charset="0"/>
            </a:endParaRPr>
          </a:p>
        </p:txBody>
      </p:sp>
      <p:sp>
        <p:nvSpPr>
          <p:cNvPr id="21508" name="Inhaltsplatzhalter 7"/>
          <p:cNvSpPr>
            <a:spLocks noGrp="1"/>
          </p:cNvSpPr>
          <p:nvPr>
            <p:ph idx="1"/>
          </p:nvPr>
        </p:nvSpPr>
        <p:spPr>
          <a:xfrm>
            <a:off x="231775" y="1357313"/>
            <a:ext cx="5186363" cy="5500687"/>
          </a:xfrm>
        </p:spPr>
        <p:txBody>
          <a:bodyPr/>
          <a:lstStyle/>
          <a:p>
            <a:r>
              <a:rPr lang="de-DE" dirty="0" smtClean="0"/>
              <a:t>Ist als neuer Java Standard für die Version 8 geplant</a:t>
            </a:r>
          </a:p>
          <a:p>
            <a:r>
              <a:rPr lang="de-DE" dirty="0" smtClean="0"/>
              <a:t>Zeit und Datum Behandlung</a:t>
            </a:r>
          </a:p>
          <a:p>
            <a:r>
              <a:rPr lang="de-DE" dirty="0" smtClean="0"/>
              <a:t>Unterstützt verschiedene Kalender Systeme</a:t>
            </a:r>
          </a:p>
          <a:p>
            <a:r>
              <a:rPr lang="de-DE" dirty="0" err="1" smtClean="0"/>
              <a:t>JodaTime</a:t>
            </a:r>
            <a:r>
              <a:rPr lang="de-DE" dirty="0" smtClean="0"/>
              <a:t> ist benutzerfreundlicher als die aktuelle JDK Lösung</a:t>
            </a:r>
          </a:p>
          <a:p>
            <a:r>
              <a:rPr lang="de-DE" dirty="0" smtClean="0"/>
              <a:t>Open Source und leicht erweiterbar</a:t>
            </a:r>
          </a:p>
          <a:p>
            <a:r>
              <a:rPr lang="de-DE" dirty="0" err="1" smtClean="0"/>
              <a:t>DateTime</a:t>
            </a:r>
            <a:r>
              <a:rPr lang="de-DE" dirty="0" smtClean="0"/>
              <a:t> ist </a:t>
            </a:r>
            <a:r>
              <a:rPr lang="de-DE" dirty="0" err="1" smtClean="0"/>
              <a:t>immutable</a:t>
            </a:r>
            <a:r>
              <a:rPr lang="de-DE" dirty="0" smtClean="0"/>
              <a:t>!</a:t>
            </a:r>
          </a:p>
          <a:p>
            <a:endParaRPr lang="de-DE" dirty="0" smtClean="0"/>
          </a:p>
          <a:p>
            <a:pPr>
              <a:buFont typeface="Wingdings" pitchFamily="2" charset="2"/>
              <a:buNone/>
            </a:pPr>
            <a:endParaRPr lang="de-DE" dirty="0" smtClean="0"/>
          </a:p>
          <a:p>
            <a:pPr>
              <a:buFont typeface="Wingdings" pitchFamily="2" charset="2"/>
              <a:buNone/>
            </a:pPr>
            <a:r>
              <a:rPr lang="de-DE" dirty="0" smtClean="0"/>
              <a:t>	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285750" y="6292850"/>
            <a:ext cx="9386888" cy="215444"/>
          </a:xfrm>
        </p:spPr>
        <p:txBody>
          <a:bodyPr/>
          <a:lstStyle/>
          <a:p>
            <a:pPr>
              <a:defRPr/>
            </a:pPr>
            <a:r>
              <a:rPr lang="de-DE" dirty="0" smtClean="0"/>
              <a:t>     FH Rosenheim                   Programmieren 3                                   Wintersemester 2015                                   © 2015  • Stand 01.10.14 •       Kapitel 5         </a:t>
            </a:r>
            <a:endParaRPr lang="en-GB" sz="1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85750" y="6292850"/>
            <a:ext cx="9386888" cy="215444"/>
          </a:xfrm>
        </p:spPr>
        <p:txBody>
          <a:bodyPr/>
          <a:lstStyle/>
          <a:p>
            <a:pPr defTabSz="1397000">
              <a:tabLst>
                <a:tab pos="8115300" algn="l"/>
              </a:tabLst>
              <a:defRPr/>
            </a:pPr>
            <a:r>
              <a:rPr lang="de-DE" dirty="0" smtClean="0">
                <a:latin typeface="+mn-lt"/>
              </a:rPr>
              <a:t>     FH Rosenheim                   Programmieren 3                                   Wintersemester 2015                                   © 2015  • Stand 01.10.14 •       Kapitel 5         </a:t>
            </a:r>
            <a:endParaRPr lang="en-GB" sz="1000" dirty="0">
              <a:latin typeface="+mn-lt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739775" y="265113"/>
            <a:ext cx="7445375" cy="427037"/>
          </a:xfrm>
        </p:spPr>
        <p:txBody>
          <a:bodyPr/>
          <a:lstStyle/>
          <a:p>
            <a:r>
              <a:rPr lang="de-DE" b="1" smtClean="0"/>
              <a:t>Wichtige Punkte im Umgang mit Datentypen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Datentypen werden häufig exportiert und sind daher für alle Komponenten sichtbar</a:t>
            </a:r>
            <a:br>
              <a:rPr lang="de-DE" smtClean="0"/>
            </a:br>
            <a:r>
              <a:rPr lang="de-DE" smtClean="0">
                <a:solidFill>
                  <a:srgbClr val="CC0000"/>
                </a:solidFill>
                <a:sym typeface="Wingdings" pitchFamily="2" charset="2"/>
              </a:rPr>
              <a:t></a:t>
            </a:r>
            <a:r>
              <a:rPr lang="de-DE" smtClean="0">
                <a:solidFill>
                  <a:srgbClr val="E20074"/>
                </a:solidFill>
                <a:sym typeface="Wingdings" pitchFamily="2" charset="2"/>
              </a:rPr>
              <a:t> </a:t>
            </a:r>
            <a:r>
              <a:rPr lang="de-DE" smtClean="0">
                <a:sym typeface="Wingdings" pitchFamily="2" charset="2"/>
              </a:rPr>
              <a:t>Datentypen müssen technikfrei sein</a:t>
            </a:r>
          </a:p>
          <a:p>
            <a:r>
              <a:rPr lang="de-DE" smtClean="0">
                <a:sym typeface="Wingdings" pitchFamily="2" charset="2"/>
              </a:rPr>
              <a:t>Vorsicht vor vielen nahezu identischen Datentypen</a:t>
            </a:r>
          </a:p>
          <a:p>
            <a:r>
              <a:rPr lang="de-DE" smtClean="0">
                <a:sym typeface="Wingdings" pitchFamily="2" charset="2"/>
              </a:rPr>
              <a:t>Datentypen eher immutable als mutable</a:t>
            </a:r>
          </a:p>
          <a:p>
            <a:r>
              <a:rPr lang="de-DE" smtClean="0">
                <a:sym typeface="Wingdings" pitchFamily="2" charset="2"/>
              </a:rPr>
              <a:t>Datentypen zum Kapseln von Komplexität nutzen</a:t>
            </a:r>
          </a:p>
          <a:p>
            <a:r>
              <a:rPr lang="de-DE" smtClean="0">
                <a:sym typeface="Wingdings" pitchFamily="2" charset="2"/>
              </a:rPr>
              <a:t>Datentypen sollen unterstützen und vereinfachen, nicht behindern!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85750" y="6292850"/>
            <a:ext cx="9386888" cy="215444"/>
          </a:xfrm>
        </p:spPr>
        <p:txBody>
          <a:bodyPr/>
          <a:lstStyle/>
          <a:p>
            <a:pPr defTabSz="1397000">
              <a:tabLst>
                <a:tab pos="8115300" algn="l"/>
              </a:tabLst>
              <a:defRPr/>
            </a:pPr>
            <a:r>
              <a:rPr lang="de-DE" dirty="0" smtClean="0">
                <a:latin typeface="+mn-lt"/>
              </a:rPr>
              <a:t>     FH Rosenheim                   Programmieren 3                                   Wintersemester 2015                                   © 2015  • Stand 01.10.14 •       Kapitel 5         </a:t>
            </a:r>
            <a:endParaRPr lang="en-GB" sz="1000" dirty="0">
              <a:latin typeface="+mn-lt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739775" y="265113"/>
            <a:ext cx="7896225" cy="427037"/>
          </a:xfrm>
        </p:spPr>
        <p:txBody>
          <a:bodyPr/>
          <a:lstStyle/>
          <a:p>
            <a:r>
              <a:rPr lang="de-DE" b="1" noProof="1" smtClean="0"/>
              <a:t>Enumerationen</a:t>
            </a:r>
            <a:r>
              <a:rPr lang="de-DE" b="1" smtClean="0"/>
              <a:t> Motivation</a:t>
            </a:r>
            <a:endParaRPr lang="en-US" b="1" smtClean="0"/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-350838" y="1285875"/>
          <a:ext cx="9906001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Dokument" r:id="rId4" imgW="6074849" imgH="1972296" progId="Word.Document.8">
                  <p:embed/>
                </p:oleObj>
              </mc:Choice>
              <mc:Fallback>
                <p:oleObj name="Dokument" r:id="rId4" imgW="6074849" imgH="1972296" progId="Word.Documen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50838" y="1285875"/>
                        <a:ext cx="9906001" cy="32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661988" y="1014413"/>
            <a:ext cx="1847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de-DE" sz="1800">
                <a:latin typeface="Arial" charset="0"/>
              </a:rPr>
              <a:t>Beispiel: Anrede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71463" y="4635500"/>
            <a:ext cx="8585200" cy="1843088"/>
          </a:xfrm>
          <a:noFill/>
        </p:spPr>
        <p:txBody>
          <a:bodyPr/>
          <a:lstStyle/>
          <a:p>
            <a:r>
              <a:rPr lang="de-DE" sz="1800" smtClean="0"/>
              <a:t>Problem: unterschiedliche Darstellung von Aufzählungen</a:t>
            </a:r>
          </a:p>
          <a:p>
            <a:r>
              <a:rPr lang="de-DE" sz="1800" smtClean="0"/>
              <a:t>Externe Darstellung: 	z.B.  „Hr“, „Herr“, „01“</a:t>
            </a:r>
          </a:p>
          <a:p>
            <a:r>
              <a:rPr lang="de-DE" sz="1800" smtClean="0"/>
              <a:t>Interne Darstellung: 	(Repräsentation, Wert), 	z.B. (KURZ, 1)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85750" y="6292850"/>
            <a:ext cx="9386888" cy="215444"/>
          </a:xfrm>
        </p:spPr>
        <p:txBody>
          <a:bodyPr/>
          <a:lstStyle/>
          <a:p>
            <a:pPr defTabSz="1397000">
              <a:tabLst>
                <a:tab pos="8115300" algn="l"/>
              </a:tabLst>
              <a:defRPr/>
            </a:pPr>
            <a:r>
              <a:rPr lang="de-DE" dirty="0" smtClean="0">
                <a:latin typeface="+mn-lt"/>
              </a:rPr>
              <a:t>     FH Rosenheim                   Programmieren 3                                   Wintersemester 2015                                   © 2015  • Stand 01.10.14 •       Kapitel 5         </a:t>
            </a:r>
            <a:endParaRPr lang="en-GB" sz="1000" dirty="0">
              <a:latin typeface="+mn-lt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739775" y="265113"/>
            <a:ext cx="7818438" cy="769441"/>
          </a:xfrm>
        </p:spPr>
        <p:txBody>
          <a:bodyPr/>
          <a:lstStyle/>
          <a:p>
            <a:r>
              <a:rPr lang="de-DE" b="1" dirty="0" smtClean="0"/>
              <a:t>Seit Java 5.0: Aufzählung als Sprachmittel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0988" y="4306888"/>
            <a:ext cx="9421812" cy="1665287"/>
          </a:xfrm>
        </p:spPr>
        <p:txBody>
          <a:bodyPr/>
          <a:lstStyle/>
          <a:p>
            <a:r>
              <a:rPr lang="de-DE" b="1" dirty="0" err="1" smtClean="0">
                <a:latin typeface="Courier New" pitchFamily="49" charset="0"/>
              </a:rPr>
              <a:t>enum</a:t>
            </a:r>
            <a:r>
              <a:rPr lang="de-DE" dirty="0" smtClean="0"/>
              <a:t> ist ein neues Java-Schlüsselwort</a:t>
            </a:r>
          </a:p>
          <a:p>
            <a:pPr lvl="1"/>
            <a:r>
              <a:rPr lang="de-DE" dirty="0" smtClean="0"/>
              <a:t>Alte Programme, bei denen </a:t>
            </a:r>
            <a:r>
              <a:rPr lang="de-DE" b="1" dirty="0" err="1" smtClean="0">
                <a:latin typeface="Courier New" pitchFamily="49" charset="0"/>
              </a:rPr>
              <a:t>enum</a:t>
            </a:r>
            <a:r>
              <a:rPr lang="de-DE" dirty="0" smtClean="0"/>
              <a:t> als Variablenname auftaucht können nicht mehr </a:t>
            </a:r>
            <a:r>
              <a:rPr lang="de-DE" dirty="0" err="1" smtClean="0"/>
              <a:t>compiliert</a:t>
            </a:r>
            <a:r>
              <a:rPr lang="de-DE" dirty="0" smtClean="0"/>
              <a:t> werden</a:t>
            </a:r>
          </a:p>
        </p:txBody>
      </p:sp>
      <p:sp>
        <p:nvSpPr>
          <p:cNvPr id="824324" name="Text Box 4"/>
          <p:cNvSpPr txBox="1">
            <a:spLocks noChangeArrowheads="1"/>
          </p:cNvSpPr>
          <p:nvPr/>
        </p:nvSpPr>
        <p:spPr bwMode="auto">
          <a:xfrm>
            <a:off x="2505075" y="1866900"/>
            <a:ext cx="4264025" cy="1320800"/>
          </a:xfrm>
          <a:prstGeom prst="rect">
            <a:avLst/>
          </a:prstGeom>
          <a:solidFill>
            <a:srgbClr val="FFFFCC"/>
          </a:solidFill>
          <a:ln w="6350">
            <a:solidFill>
              <a:srgbClr val="D1D1D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ClrTx/>
              <a:buFontTx/>
              <a:buNone/>
            </a:pPr>
            <a:r>
              <a:rPr lang="en-US" dirty="0">
                <a:latin typeface="Lucida Console" pitchFamily="49" charset="0"/>
              </a:rPr>
              <a:t>public </a:t>
            </a:r>
            <a:r>
              <a:rPr lang="en-US" b="1" dirty="0" err="1">
                <a:solidFill>
                  <a:schemeClr val="accent2"/>
                </a:solidFill>
                <a:latin typeface="Lucida Console" pitchFamily="49" charset="0"/>
              </a:rPr>
              <a:t>enum</a:t>
            </a:r>
            <a:r>
              <a:rPr lang="en-US" dirty="0">
                <a:latin typeface="Lucida Console" pitchFamily="49" charset="0"/>
              </a:rPr>
              <a:t> </a:t>
            </a:r>
            <a:r>
              <a:rPr lang="en-US" dirty="0" err="1">
                <a:latin typeface="Lucida Console" pitchFamily="49" charset="0"/>
              </a:rPr>
              <a:t>Anrede</a:t>
            </a:r>
            <a:r>
              <a:rPr lang="en-US" dirty="0">
                <a:latin typeface="Lucida Console" pitchFamily="49" charset="0"/>
              </a:rPr>
              <a:t> { </a:t>
            </a:r>
          </a:p>
          <a:p>
            <a:pPr eaLnBrk="1" hangingPunct="1">
              <a:buClrTx/>
              <a:buFontTx/>
              <a:buNone/>
            </a:pPr>
            <a:r>
              <a:rPr lang="en-US" dirty="0">
                <a:latin typeface="Lucida Console" pitchFamily="49" charset="0"/>
              </a:rPr>
              <a:t>	</a:t>
            </a:r>
            <a:r>
              <a:rPr lang="en-US" i="1" dirty="0">
                <a:latin typeface="Lucida Console" pitchFamily="49" charset="0"/>
              </a:rPr>
              <a:t>HERR</a:t>
            </a:r>
            <a:r>
              <a:rPr lang="en-US" dirty="0">
                <a:latin typeface="Lucida Console" pitchFamily="49" charset="0"/>
              </a:rPr>
              <a:t>, </a:t>
            </a:r>
          </a:p>
          <a:p>
            <a:pPr eaLnBrk="1" hangingPunct="1">
              <a:buClrTx/>
              <a:buFontTx/>
              <a:buNone/>
            </a:pPr>
            <a:r>
              <a:rPr lang="en-US" dirty="0">
                <a:latin typeface="Lucida Console" pitchFamily="49" charset="0"/>
              </a:rPr>
              <a:t>	</a:t>
            </a:r>
            <a:r>
              <a:rPr lang="en-US" i="1" dirty="0">
                <a:latin typeface="Lucida Console" pitchFamily="49" charset="0"/>
              </a:rPr>
              <a:t>FRAU</a:t>
            </a:r>
            <a:r>
              <a:rPr lang="en-US" dirty="0">
                <a:latin typeface="Lucida Console" pitchFamily="49" charset="0"/>
              </a:rPr>
              <a:t>, </a:t>
            </a:r>
          </a:p>
          <a:p>
            <a:pPr eaLnBrk="1" hangingPunct="1">
              <a:buClrTx/>
              <a:buFontTx/>
              <a:buNone/>
            </a:pPr>
            <a:r>
              <a:rPr lang="en-US" dirty="0">
                <a:latin typeface="Lucida Console" pitchFamily="49" charset="0"/>
              </a:rPr>
              <a:t>	</a:t>
            </a:r>
            <a:r>
              <a:rPr lang="en-US" i="1" dirty="0">
                <a:latin typeface="Lucida Console" pitchFamily="49" charset="0"/>
              </a:rPr>
              <a:t>FIRMA</a:t>
            </a:r>
            <a:r>
              <a:rPr lang="en-US" dirty="0">
                <a:latin typeface="Lucida Console" pitchFamily="49" charset="0"/>
              </a:rPr>
              <a:t> </a:t>
            </a:r>
          </a:p>
          <a:p>
            <a:pPr eaLnBrk="1" hangingPunct="1">
              <a:buClrTx/>
              <a:buFontTx/>
              <a:buNone/>
            </a:pPr>
            <a:r>
              <a:rPr lang="en-US" dirty="0">
                <a:latin typeface="Lucida Console" pitchFamily="49" charset="0"/>
              </a:rPr>
              <a:t>}</a:t>
            </a:r>
            <a:endParaRPr lang="de-DE" dirty="0">
              <a:latin typeface="Lucida Console" pitchFamily="49" charset="0"/>
            </a:endParaRPr>
          </a:p>
        </p:txBody>
      </p:sp>
      <p:sp>
        <p:nvSpPr>
          <p:cNvPr id="25606" name="Text Box 5"/>
          <p:cNvSpPr txBox="1">
            <a:spLocks noChangeArrowheads="1"/>
          </p:cNvSpPr>
          <p:nvPr/>
        </p:nvSpPr>
        <p:spPr bwMode="auto">
          <a:xfrm>
            <a:off x="5673725" y="1577975"/>
            <a:ext cx="10826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  <a:buFontTx/>
              <a:buNone/>
            </a:pPr>
            <a:r>
              <a:rPr lang="de-DE">
                <a:latin typeface="Arial" charset="0"/>
              </a:rPr>
              <a:t>Anrede.java</a:t>
            </a:r>
          </a:p>
        </p:txBody>
      </p:sp>
      <p:sp>
        <p:nvSpPr>
          <p:cNvPr id="824326" name="Text Box 6"/>
          <p:cNvSpPr txBox="1">
            <a:spLocks noChangeArrowheads="1"/>
          </p:cNvSpPr>
          <p:nvPr/>
        </p:nvSpPr>
        <p:spPr bwMode="auto">
          <a:xfrm>
            <a:off x="2505075" y="3522663"/>
            <a:ext cx="4264025" cy="342900"/>
          </a:xfrm>
          <a:prstGeom prst="rect">
            <a:avLst/>
          </a:prstGeom>
          <a:solidFill>
            <a:srgbClr val="CCFFCC"/>
          </a:solidFill>
          <a:ln w="6350">
            <a:solidFill>
              <a:srgbClr val="D1D1D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ClrTx/>
              <a:buFontTx/>
              <a:buNone/>
            </a:pPr>
            <a:r>
              <a:rPr lang="de-DE" dirty="0">
                <a:latin typeface="Lucida Console" pitchFamily="49" charset="0"/>
              </a:rPr>
              <a:t>Anrede </a:t>
            </a:r>
            <a:r>
              <a:rPr lang="de-DE" dirty="0" err="1">
                <a:latin typeface="Lucida Console" pitchFamily="49" charset="0"/>
              </a:rPr>
              <a:t>myAnrede</a:t>
            </a:r>
            <a:r>
              <a:rPr lang="de-DE" dirty="0">
                <a:latin typeface="Lucida Console" pitchFamily="49" charset="0"/>
              </a:rPr>
              <a:t> = </a:t>
            </a:r>
            <a:r>
              <a:rPr lang="de-DE" dirty="0" err="1">
                <a:latin typeface="Lucida Console" pitchFamily="49" charset="0"/>
              </a:rPr>
              <a:t>Anrede.HERR</a:t>
            </a:r>
            <a:r>
              <a:rPr lang="de-DE" dirty="0">
                <a:latin typeface="Lucida Console" pitchFamily="49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4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4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324" grpId="0" animBg="1"/>
      <p:bldP spid="82432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85750" y="6292850"/>
            <a:ext cx="9386888" cy="215444"/>
          </a:xfrm>
        </p:spPr>
        <p:txBody>
          <a:bodyPr/>
          <a:lstStyle/>
          <a:p>
            <a:pPr defTabSz="1397000">
              <a:tabLst>
                <a:tab pos="8115300" algn="l"/>
              </a:tabLst>
              <a:defRPr/>
            </a:pPr>
            <a:r>
              <a:rPr lang="de-DE" dirty="0" smtClean="0">
                <a:latin typeface="+mn-lt"/>
              </a:rPr>
              <a:t>     FH Rosenheim                   Programmieren 3                                   Wintersemester 2015                                   © 2015  • Stand 01.10.14 •       Kapitel 5         </a:t>
            </a:r>
            <a:endParaRPr lang="en-GB" sz="1000" dirty="0">
              <a:latin typeface="+mn-lt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b="1" smtClean="0"/>
              <a:t>enum-Methoden (Java 5.0)  (1)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368425"/>
            <a:ext cx="8585200" cy="4724400"/>
          </a:xfrm>
        </p:spPr>
        <p:txBody>
          <a:bodyPr/>
          <a:lstStyle/>
          <a:p>
            <a:r>
              <a:rPr lang="de-DE" sz="1600" smtClean="0">
                <a:latin typeface="Courier New" pitchFamily="49" charset="0"/>
              </a:rPr>
              <a:t>values()</a:t>
            </a:r>
            <a:r>
              <a:rPr lang="de-DE" sz="1600" smtClean="0"/>
              <a:t> liefert alle Enumerationswerte. </a:t>
            </a:r>
            <a:r>
              <a:rPr lang="de-DE" sz="1600" smtClean="0">
                <a:latin typeface="Courier New" pitchFamily="49" charset="0"/>
              </a:rPr>
              <a:t>Iterable</a:t>
            </a:r>
            <a:r>
              <a:rPr lang="de-DE" sz="1600" smtClean="0"/>
              <a:t> wird nicht implementiert</a:t>
            </a:r>
          </a:p>
          <a:p>
            <a:pPr>
              <a:buFont typeface="Wingdings" pitchFamily="2" charset="2"/>
              <a:buNone/>
            </a:pPr>
            <a:r>
              <a:rPr lang="de-DE" sz="1400" smtClean="0"/>
              <a:t/>
            </a:r>
            <a:br>
              <a:rPr lang="de-DE" sz="1400" smtClean="0"/>
            </a:br>
            <a:r>
              <a:rPr lang="de-DE" sz="1400" smtClean="0"/>
              <a:t/>
            </a:r>
            <a:br>
              <a:rPr lang="de-DE" sz="1400" smtClean="0"/>
            </a:br>
            <a:endParaRPr lang="de-DE" sz="1400" smtClean="0"/>
          </a:p>
          <a:p>
            <a:r>
              <a:rPr lang="de-DE" sz="1600" smtClean="0">
                <a:latin typeface="Courier New" pitchFamily="49" charset="0"/>
              </a:rPr>
              <a:t>ordinal()</a:t>
            </a:r>
            <a:r>
              <a:rPr lang="de-DE" sz="1600" smtClean="0"/>
              <a:t> gibt den Ordinalwert (Reihenfolge bei der Deklaration) zurück</a:t>
            </a:r>
            <a:r>
              <a:rPr lang="de-DE" sz="1400" smtClean="0"/>
              <a:t/>
            </a:r>
            <a:br>
              <a:rPr lang="de-DE" sz="1400" smtClean="0"/>
            </a:br>
            <a:r>
              <a:rPr lang="de-DE" sz="1400" smtClean="0"/>
              <a:t/>
            </a:r>
            <a:br>
              <a:rPr lang="de-DE" sz="1400" smtClean="0"/>
            </a:br>
            <a:r>
              <a:rPr lang="de-DE" sz="1400" smtClean="0"/>
              <a:t/>
            </a:r>
            <a:br>
              <a:rPr lang="de-DE" sz="1400" smtClean="0"/>
            </a:br>
            <a:endParaRPr lang="de-DE" sz="1400" smtClean="0"/>
          </a:p>
          <a:p>
            <a:r>
              <a:rPr lang="de-DE" sz="1600" smtClean="0"/>
              <a:t>Eine Enumeration kann aus einem String erstellt werden, der dem Namen des Enumerationswertes entspricht</a:t>
            </a:r>
          </a:p>
        </p:txBody>
      </p:sp>
      <p:sp>
        <p:nvSpPr>
          <p:cNvPr id="26629" name="Text Box 4"/>
          <p:cNvSpPr txBox="1">
            <a:spLocks noChangeArrowheads="1"/>
          </p:cNvSpPr>
          <p:nvPr/>
        </p:nvSpPr>
        <p:spPr bwMode="auto">
          <a:xfrm>
            <a:off x="819150" y="1893888"/>
            <a:ext cx="7799388" cy="590550"/>
          </a:xfrm>
          <a:prstGeom prst="rect">
            <a:avLst/>
          </a:prstGeom>
          <a:solidFill>
            <a:srgbClr val="CCFFCC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ClrTx/>
              <a:buFontTx/>
              <a:buNone/>
            </a:pPr>
            <a:r>
              <a:rPr lang="en-US">
                <a:latin typeface="Lucida Console" pitchFamily="49" charset="0"/>
              </a:rPr>
              <a:t>for (Anrede a : Anrede.values())</a:t>
            </a:r>
            <a:endParaRPr lang="de-DE">
              <a:latin typeface="Lucida Console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>
                <a:latin typeface="Lucida Console" pitchFamily="49" charset="0"/>
              </a:rPr>
              <a:t>    System.out.println(a);   //  ..., HERR, FRAU, FIRMA</a:t>
            </a:r>
            <a:endParaRPr lang="de-DE">
              <a:latin typeface="Lucida Console" pitchFamily="49" charset="0"/>
            </a:endParaRPr>
          </a:p>
        </p:txBody>
      </p:sp>
      <p:sp>
        <p:nvSpPr>
          <p:cNvPr id="26630" name="Text Box 5"/>
          <p:cNvSpPr txBox="1">
            <a:spLocks noChangeArrowheads="1"/>
          </p:cNvSpPr>
          <p:nvPr/>
        </p:nvSpPr>
        <p:spPr bwMode="auto">
          <a:xfrm>
            <a:off x="819150" y="4918075"/>
            <a:ext cx="7783513" cy="590550"/>
          </a:xfrm>
          <a:prstGeom prst="rect">
            <a:avLst/>
          </a:prstGeom>
          <a:solidFill>
            <a:srgbClr val="CCFFCC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ClrTx/>
              <a:buFontTx/>
              <a:buNone/>
            </a:pPr>
            <a:r>
              <a:rPr lang="de-DE">
                <a:latin typeface="Lucida Console" pitchFamily="49" charset="0"/>
              </a:rPr>
              <a:t>Anrede myAnredeFrau = Anrede.valueOf(„FRAU“);</a:t>
            </a:r>
          </a:p>
          <a:p>
            <a:pPr eaLnBrk="1" hangingPunct="1">
              <a:buClrTx/>
              <a:buFontTx/>
              <a:buNone/>
            </a:pPr>
            <a:r>
              <a:rPr lang="de-DE">
                <a:latin typeface="Lucida Console" pitchFamily="49" charset="0"/>
              </a:rPr>
              <a:t>Anrede myAnredeHerr = Enum.valueOf(Anrede.class, „HERR“);</a:t>
            </a:r>
          </a:p>
        </p:txBody>
      </p:sp>
      <p:sp>
        <p:nvSpPr>
          <p:cNvPr id="26631" name="Text Box 6"/>
          <p:cNvSpPr txBox="1">
            <a:spLocks noChangeArrowheads="1"/>
          </p:cNvSpPr>
          <p:nvPr/>
        </p:nvSpPr>
        <p:spPr bwMode="auto">
          <a:xfrm>
            <a:off x="819150" y="3259138"/>
            <a:ext cx="7780338" cy="346075"/>
          </a:xfrm>
          <a:prstGeom prst="rect">
            <a:avLst/>
          </a:prstGeom>
          <a:solidFill>
            <a:srgbClr val="CCFFCC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ClrTx/>
              <a:buFontTx/>
              <a:buNone/>
            </a:pPr>
            <a:r>
              <a:rPr lang="de-DE">
                <a:solidFill>
                  <a:srgbClr val="777777"/>
                </a:solidFill>
                <a:latin typeface="Lucida Console" pitchFamily="49" charset="0"/>
              </a:rPr>
              <a:t>assert ( </a:t>
            </a:r>
            <a:r>
              <a:rPr lang="de-DE">
                <a:latin typeface="Lucida Console" pitchFamily="49" charset="0"/>
              </a:rPr>
              <a:t>Anrede.HERR.</a:t>
            </a:r>
            <a:r>
              <a:rPr lang="de-DE" b="1">
                <a:latin typeface="Lucida Console" pitchFamily="49" charset="0"/>
              </a:rPr>
              <a:t>ordinal()</a:t>
            </a:r>
            <a:r>
              <a:rPr lang="de-DE">
                <a:latin typeface="Lucida Console" pitchFamily="49" charset="0"/>
              </a:rPr>
              <a:t> == 0 </a:t>
            </a:r>
            <a:r>
              <a:rPr lang="de-DE">
                <a:solidFill>
                  <a:srgbClr val="777777"/>
                </a:solidFill>
                <a:latin typeface="Lucida Console" pitchFamily="49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85750" y="6292850"/>
            <a:ext cx="9386888" cy="215444"/>
          </a:xfrm>
        </p:spPr>
        <p:txBody>
          <a:bodyPr/>
          <a:lstStyle/>
          <a:p>
            <a:pPr defTabSz="1397000">
              <a:tabLst>
                <a:tab pos="8115300" algn="l"/>
              </a:tabLst>
              <a:defRPr/>
            </a:pPr>
            <a:r>
              <a:rPr lang="de-DE" dirty="0" smtClean="0">
                <a:latin typeface="+mn-lt"/>
              </a:rPr>
              <a:t>     FH Rosenheim                   Programmieren 3                                   Wintersemester 2015                                   © 2015  • Stand 01.10.14 •       Kapitel 5         </a:t>
            </a:r>
            <a:endParaRPr lang="en-GB" sz="1000" dirty="0">
              <a:latin typeface="+mn-lt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b="1" smtClean="0"/>
              <a:t>enum-Methoden (Java 5.0)  (2)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25538"/>
            <a:ext cx="8382000" cy="4848225"/>
          </a:xfrm>
        </p:spPr>
        <p:txBody>
          <a:bodyPr/>
          <a:lstStyle/>
          <a:p>
            <a:r>
              <a:rPr lang="de-DE" sz="1800" smtClean="0"/>
              <a:t>Die Methoden </a:t>
            </a:r>
            <a:r>
              <a:rPr lang="de-DE" sz="1800" b="1" smtClean="0">
                <a:latin typeface="Courier New" pitchFamily="49" charset="0"/>
              </a:rPr>
              <a:t>equals()</a:t>
            </a:r>
            <a:r>
              <a:rPr lang="de-DE" sz="1800" smtClean="0"/>
              <a:t>, </a:t>
            </a:r>
            <a:r>
              <a:rPr lang="de-DE" sz="1800" b="1" smtClean="0">
                <a:latin typeface="Courier New" pitchFamily="49" charset="0"/>
              </a:rPr>
              <a:t>hashCode()</a:t>
            </a:r>
            <a:r>
              <a:rPr lang="de-DE" sz="1800" smtClean="0"/>
              <a:t>, </a:t>
            </a:r>
            <a:r>
              <a:rPr lang="de-DE" sz="1800" b="1" smtClean="0">
                <a:latin typeface="Courier New" pitchFamily="49" charset="0"/>
              </a:rPr>
              <a:t>compareTo()</a:t>
            </a:r>
            <a:r>
              <a:rPr lang="de-DE" sz="1800" smtClean="0">
                <a:latin typeface="Courier New" pitchFamily="49" charset="0"/>
              </a:rPr>
              <a:t> </a:t>
            </a:r>
            <a:r>
              <a:rPr lang="de-DE" sz="1800" smtClean="0">
                <a:latin typeface="Lucida Console" pitchFamily="49" charset="0"/>
              </a:rPr>
              <a:t>und</a:t>
            </a:r>
            <a:r>
              <a:rPr lang="de-DE" sz="1800" smtClean="0">
                <a:latin typeface="Courier New" pitchFamily="49" charset="0"/>
              </a:rPr>
              <a:t> </a:t>
            </a:r>
            <a:r>
              <a:rPr lang="de-DE" sz="1800" b="1" smtClean="0">
                <a:latin typeface="Courier New" pitchFamily="49" charset="0"/>
              </a:rPr>
              <a:t>toString()</a:t>
            </a:r>
            <a:r>
              <a:rPr lang="de-DE" sz="1800" smtClean="0"/>
              <a:t> sind bereits vorhanden</a:t>
            </a:r>
            <a:br>
              <a:rPr lang="de-DE" sz="1800" smtClean="0"/>
            </a:br>
            <a:endParaRPr lang="de-DE" sz="1800" smtClean="0"/>
          </a:p>
          <a:p>
            <a:pPr lvl="1"/>
            <a:r>
              <a:rPr lang="de-DE" sz="1600" b="1" smtClean="0">
                <a:latin typeface="Courier New" pitchFamily="49" charset="0"/>
              </a:rPr>
              <a:t>compareTo()</a:t>
            </a:r>
            <a:r>
              <a:rPr lang="de-DE" sz="1600" smtClean="0"/>
              <a:t> vergleicht Enumerationswerte in Deklarationsreihenfolge</a:t>
            </a:r>
            <a:br>
              <a:rPr lang="de-DE" sz="1600" smtClean="0"/>
            </a:br>
            <a:r>
              <a:rPr lang="de-DE" sz="1600" smtClean="0"/>
              <a:t/>
            </a:r>
            <a:br>
              <a:rPr lang="de-DE" sz="1600" smtClean="0"/>
            </a:br>
            <a:r>
              <a:rPr lang="de-DE" sz="1600" smtClean="0"/>
              <a:t/>
            </a:r>
            <a:br>
              <a:rPr lang="de-DE" sz="1600" smtClean="0"/>
            </a:br>
            <a:endParaRPr lang="de-DE" sz="1600" smtClean="0"/>
          </a:p>
          <a:p>
            <a:pPr lvl="1"/>
            <a:r>
              <a:rPr lang="de-DE" sz="1600" b="1" smtClean="0">
                <a:latin typeface="Courier New" pitchFamily="49" charset="0"/>
              </a:rPr>
              <a:t>toString()</a:t>
            </a:r>
            <a:r>
              <a:rPr lang="de-DE" sz="1600" smtClean="0"/>
              <a:t> gibt den Namen des Enumerationswerts zurück</a:t>
            </a:r>
            <a:br>
              <a:rPr lang="de-DE" sz="1600" smtClean="0"/>
            </a:br>
            <a:r>
              <a:rPr lang="de-DE" sz="1600" smtClean="0"/>
              <a:t/>
            </a:r>
            <a:br>
              <a:rPr lang="de-DE" sz="1600" smtClean="0"/>
            </a:br>
            <a:r>
              <a:rPr lang="de-DE" sz="1600" smtClean="0"/>
              <a:t/>
            </a:r>
            <a:br>
              <a:rPr lang="de-DE" sz="1600" smtClean="0"/>
            </a:br>
            <a:endParaRPr lang="de-DE" sz="1600" smtClean="0"/>
          </a:p>
          <a:p>
            <a:pPr lvl="1"/>
            <a:r>
              <a:rPr lang="de-DE" sz="1600" b="1" smtClean="0">
                <a:latin typeface="Courier New" pitchFamily="49" charset="0"/>
              </a:rPr>
              <a:t>equals()</a:t>
            </a:r>
            <a:r>
              <a:rPr lang="de-DE" sz="1600" smtClean="0"/>
              <a:t> und </a:t>
            </a:r>
            <a:r>
              <a:rPr lang="de-DE" sz="1600" b="1" smtClean="0">
                <a:latin typeface="Courier New" pitchFamily="49" charset="0"/>
              </a:rPr>
              <a:t>hashCode()</a:t>
            </a:r>
            <a:r>
              <a:rPr lang="de-DE" sz="1600" smtClean="0"/>
              <a:t> benutzen die Objektidentität. </a:t>
            </a:r>
            <a:br>
              <a:rPr lang="de-DE" sz="1600" smtClean="0"/>
            </a:br>
            <a:r>
              <a:rPr lang="de-DE" sz="1600" smtClean="0"/>
              <a:t>Da Enums Singletons sind, werden die Object-Kontrakte erfüllt.</a:t>
            </a:r>
          </a:p>
          <a:p>
            <a:endParaRPr lang="de-DE" sz="2400" smtClean="0"/>
          </a:p>
          <a:p>
            <a:endParaRPr lang="de-DE" smtClean="0"/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1676400" y="2441575"/>
            <a:ext cx="5851525" cy="346075"/>
          </a:xfrm>
          <a:prstGeom prst="rect">
            <a:avLst/>
          </a:prstGeom>
          <a:solidFill>
            <a:srgbClr val="CCFFCC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ClrTx/>
              <a:buFontTx/>
              <a:buNone/>
            </a:pPr>
            <a:r>
              <a:rPr lang="de-DE">
                <a:latin typeface="Lucida Console" pitchFamily="49" charset="0"/>
              </a:rPr>
              <a:t>Anrede.HERR.compareTo(Anrede.FRAU) == -1;</a:t>
            </a:r>
          </a:p>
        </p:txBody>
      </p:sp>
      <p:sp>
        <p:nvSpPr>
          <p:cNvPr id="27654" name="Text Box 5"/>
          <p:cNvSpPr txBox="1">
            <a:spLocks noChangeArrowheads="1"/>
          </p:cNvSpPr>
          <p:nvPr/>
        </p:nvSpPr>
        <p:spPr bwMode="auto">
          <a:xfrm>
            <a:off x="1663700" y="3497263"/>
            <a:ext cx="6708775" cy="346075"/>
          </a:xfrm>
          <a:prstGeom prst="rect">
            <a:avLst/>
          </a:prstGeom>
          <a:solidFill>
            <a:srgbClr val="CCFFCC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ClrTx/>
              <a:buFontTx/>
              <a:buNone/>
            </a:pPr>
            <a:r>
              <a:rPr lang="de-DE">
                <a:solidFill>
                  <a:srgbClr val="9C9C9C"/>
                </a:solidFill>
                <a:latin typeface="Lucida Console" pitchFamily="49" charset="0"/>
              </a:rPr>
              <a:t>assert (</a:t>
            </a:r>
            <a:r>
              <a:rPr lang="de-DE">
                <a:latin typeface="Lucida Console" pitchFamily="49" charset="0"/>
              </a:rPr>
              <a:t>Anrede.FIRMA.toString().equals(„FIRMA“)</a:t>
            </a:r>
            <a:r>
              <a:rPr lang="de-DE">
                <a:solidFill>
                  <a:srgbClr val="9C9C9C"/>
                </a:solidFill>
                <a:latin typeface="Lucida Console" pitchFamily="49" charset="0"/>
              </a:rPr>
              <a:t>);</a:t>
            </a:r>
            <a:r>
              <a:rPr lang="de-DE">
                <a:solidFill>
                  <a:schemeClr val="folHlink"/>
                </a:solidFill>
                <a:latin typeface="Lucida Console" pitchFamily="49" charset="0"/>
              </a:rPr>
              <a:t> </a:t>
            </a:r>
          </a:p>
        </p:txBody>
      </p:sp>
      <p:sp>
        <p:nvSpPr>
          <p:cNvPr id="27655" name="Text Box 6"/>
          <p:cNvSpPr txBox="1">
            <a:spLocks noChangeArrowheads="1"/>
          </p:cNvSpPr>
          <p:nvPr/>
        </p:nvSpPr>
        <p:spPr bwMode="auto">
          <a:xfrm>
            <a:off x="1663700" y="4762500"/>
            <a:ext cx="5540375" cy="346075"/>
          </a:xfrm>
          <a:prstGeom prst="rect">
            <a:avLst/>
          </a:prstGeom>
          <a:solidFill>
            <a:srgbClr val="CCFFCC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ClrTx/>
              <a:buFontTx/>
              <a:buNone/>
            </a:pPr>
            <a:r>
              <a:rPr lang="de-DE">
                <a:solidFill>
                  <a:srgbClr val="9C9C9C"/>
                </a:solidFill>
                <a:latin typeface="Lucida Console" pitchFamily="49" charset="0"/>
              </a:rPr>
              <a:t>assert (</a:t>
            </a:r>
            <a:r>
              <a:rPr lang="de-DE">
                <a:latin typeface="Lucida Console" pitchFamily="49" charset="0"/>
              </a:rPr>
              <a:t> myAnrede.equals(Anrede.HERR) </a:t>
            </a:r>
            <a:r>
              <a:rPr lang="de-DE">
                <a:solidFill>
                  <a:srgbClr val="9C9C9C"/>
                </a:solidFill>
                <a:latin typeface="Lucida Console" pitchFamily="49" charset="0"/>
              </a:rPr>
              <a:t>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85750" y="6292850"/>
            <a:ext cx="9386888" cy="215444"/>
          </a:xfrm>
        </p:spPr>
        <p:txBody>
          <a:bodyPr/>
          <a:lstStyle/>
          <a:p>
            <a:pPr defTabSz="1397000">
              <a:tabLst>
                <a:tab pos="8115300" algn="l"/>
              </a:tabLst>
              <a:defRPr/>
            </a:pPr>
            <a:r>
              <a:rPr lang="de-DE" dirty="0" smtClean="0">
                <a:latin typeface="+mn-lt"/>
              </a:rPr>
              <a:t>     FH Rosenheim                   Programmieren 3                                   Wintersemester 2015                                   © 2015  • Stand 01.10.14 •       Kapitel 5         </a:t>
            </a:r>
            <a:endParaRPr lang="en-GB" sz="1000" dirty="0">
              <a:latin typeface="+mn-lt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787400" y="285750"/>
            <a:ext cx="5414963" cy="762000"/>
          </a:xfrm>
        </p:spPr>
        <p:txBody>
          <a:bodyPr/>
          <a:lstStyle/>
          <a:p>
            <a:r>
              <a:rPr lang="de-DE" b="1" smtClean="0"/>
              <a:t>Aufzählungstypen (</a:t>
            </a:r>
            <a:r>
              <a:rPr lang="de-DE" b="1" smtClean="0">
                <a:latin typeface="Courier New" pitchFamily="49" charset="0"/>
              </a:rPr>
              <a:t>enum</a:t>
            </a:r>
            <a:r>
              <a:rPr lang="de-DE" b="1" smtClean="0"/>
              <a:t>) </a:t>
            </a:r>
            <a:br>
              <a:rPr lang="de-DE" b="1" smtClean="0"/>
            </a:br>
            <a:r>
              <a:rPr lang="de-DE" b="1" smtClean="0"/>
              <a:t>(Java 5.0)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270000"/>
            <a:ext cx="8515350" cy="4357688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de-DE" sz="1800" dirty="0" smtClean="0"/>
              <a:t>Eigenschaften der neuen </a:t>
            </a:r>
            <a:r>
              <a:rPr lang="de-DE" sz="1800" dirty="0" err="1" smtClean="0"/>
              <a:t>Enumeration</a:t>
            </a:r>
            <a:r>
              <a:rPr lang="de-DE" sz="1800" dirty="0" smtClean="0"/>
              <a:t>:</a:t>
            </a:r>
            <a:endParaRPr lang="de-DE" sz="1600" dirty="0" smtClean="0"/>
          </a:p>
          <a:p>
            <a:pPr>
              <a:lnSpc>
                <a:spcPct val="80000"/>
              </a:lnSpc>
            </a:pPr>
            <a:r>
              <a:rPr lang="de-DE" sz="1600" dirty="0" smtClean="0"/>
              <a:t>Verhält sie wie eine Klasse (Unterklasse von </a:t>
            </a:r>
            <a:r>
              <a:rPr lang="de-DE" sz="1600" dirty="0" err="1" smtClean="0">
                <a:latin typeface="Courier New" pitchFamily="49" charset="0"/>
              </a:rPr>
              <a:t>java.lang.Enum</a:t>
            </a:r>
            <a:r>
              <a:rPr lang="de-DE" sz="1600" dirty="0" smtClean="0"/>
              <a:t>)</a:t>
            </a:r>
          </a:p>
          <a:p>
            <a:pPr>
              <a:lnSpc>
                <a:spcPct val="80000"/>
              </a:lnSpc>
            </a:pPr>
            <a:r>
              <a:rPr lang="de-DE" sz="1600" dirty="0" smtClean="0"/>
              <a:t>Kann eigene Methoden aufnehmen</a:t>
            </a:r>
          </a:p>
          <a:p>
            <a:pPr>
              <a:lnSpc>
                <a:spcPct val="80000"/>
              </a:lnSpc>
            </a:pPr>
            <a:r>
              <a:rPr lang="de-DE" sz="1600" dirty="0" smtClean="0"/>
              <a:t>Kann Schnittstellen implementieren</a:t>
            </a:r>
          </a:p>
          <a:p>
            <a:pPr>
              <a:lnSpc>
                <a:spcPct val="80000"/>
              </a:lnSpc>
            </a:pPr>
            <a:r>
              <a:rPr lang="de-DE" sz="1600" dirty="0" smtClean="0"/>
              <a:t>Kann </a:t>
            </a:r>
            <a:r>
              <a:rPr lang="de-DE" sz="1600" b="1" dirty="0" smtClean="0"/>
              <a:t>nicht</a:t>
            </a:r>
            <a:r>
              <a:rPr lang="de-DE" sz="1600" dirty="0" smtClean="0"/>
              <a:t> erben</a:t>
            </a:r>
          </a:p>
          <a:p>
            <a:pPr>
              <a:lnSpc>
                <a:spcPct val="80000"/>
              </a:lnSpc>
            </a:pPr>
            <a:r>
              <a:rPr lang="de-DE" sz="1600" dirty="0" smtClean="0"/>
              <a:t>Kann auch innerhalb einer Klasse definiert werden, was dann einer statischen inneren Klasse gleich kommt</a:t>
            </a:r>
          </a:p>
          <a:p>
            <a:pPr>
              <a:lnSpc>
                <a:spcPct val="80000"/>
              </a:lnSpc>
            </a:pPr>
            <a:r>
              <a:rPr lang="de-DE" sz="1600" dirty="0" smtClean="0"/>
              <a:t>Kann statisch importiert werden</a:t>
            </a:r>
          </a:p>
          <a:p>
            <a:pPr>
              <a:lnSpc>
                <a:spcPct val="80000"/>
              </a:lnSpc>
            </a:pPr>
            <a:r>
              <a:rPr lang="de-DE" sz="1600" dirty="0" err="1" smtClean="0"/>
              <a:t>Ordinalwert</a:t>
            </a:r>
            <a:r>
              <a:rPr lang="de-DE" sz="1600" dirty="0" smtClean="0"/>
              <a:t> kann </a:t>
            </a:r>
            <a:r>
              <a:rPr lang="de-DE" sz="1600" b="1" dirty="0" smtClean="0"/>
              <a:t>nicht</a:t>
            </a:r>
            <a:r>
              <a:rPr lang="de-DE" sz="1600" dirty="0" smtClean="0"/>
              <a:t> angegeben werden:</a:t>
            </a:r>
          </a:p>
        </p:txBody>
      </p:sp>
      <p:sp>
        <p:nvSpPr>
          <p:cNvPr id="28678" name="Text Box 5"/>
          <p:cNvSpPr txBox="1">
            <a:spLocks noChangeArrowheads="1"/>
          </p:cNvSpPr>
          <p:nvPr/>
        </p:nvSpPr>
        <p:spPr bwMode="auto">
          <a:xfrm>
            <a:off x="584200" y="5132377"/>
            <a:ext cx="4008438" cy="739775"/>
          </a:xfrm>
          <a:prstGeom prst="rect">
            <a:avLst/>
          </a:prstGeom>
          <a:solidFill>
            <a:srgbClr val="FFFFCC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ClrTx/>
              <a:buFontTx/>
              <a:buNone/>
            </a:pPr>
            <a:r>
              <a:rPr lang="en-US" sz="1400">
                <a:latin typeface="Lucida Console" pitchFamily="49" charset="0"/>
              </a:rPr>
              <a:t>public enum Anrede { </a:t>
            </a:r>
          </a:p>
          <a:p>
            <a:pPr eaLnBrk="1" hangingPunct="1">
              <a:buClrTx/>
              <a:buFontTx/>
              <a:buNone/>
            </a:pPr>
            <a:r>
              <a:rPr lang="en-US" sz="1400">
                <a:latin typeface="Lucida Console" pitchFamily="49" charset="0"/>
              </a:rPr>
              <a:t>     HERR = 2, FRAU = 1, FIRMA = 3 </a:t>
            </a:r>
          </a:p>
          <a:p>
            <a:pPr eaLnBrk="1" hangingPunct="1">
              <a:buClrTx/>
              <a:buFontTx/>
              <a:buNone/>
            </a:pPr>
            <a:r>
              <a:rPr lang="en-US" sz="1400">
                <a:latin typeface="Lucida Console" pitchFamily="49" charset="0"/>
              </a:rPr>
              <a:t>}</a:t>
            </a:r>
            <a:endParaRPr lang="de-DE" sz="1400">
              <a:latin typeface="Lucida Console" pitchFamily="49" charset="0"/>
            </a:endParaRPr>
          </a:p>
        </p:txBody>
      </p:sp>
      <p:sp>
        <p:nvSpPr>
          <p:cNvPr id="28679" name="AutoShape 6"/>
          <p:cNvSpPr>
            <a:spLocks noChangeArrowheads="1"/>
          </p:cNvSpPr>
          <p:nvPr/>
        </p:nvSpPr>
        <p:spPr bwMode="auto">
          <a:xfrm>
            <a:off x="3441700" y="4897438"/>
            <a:ext cx="311150" cy="431800"/>
          </a:xfrm>
          <a:prstGeom prst="lightningBol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85750" y="6292850"/>
            <a:ext cx="9386888" cy="215444"/>
          </a:xfrm>
        </p:spPr>
        <p:txBody>
          <a:bodyPr/>
          <a:lstStyle/>
          <a:p>
            <a:r>
              <a:rPr lang="de-DE" dirty="0" smtClean="0"/>
              <a:t>     FH Rosenheim                   Programmieren 3                                   Wintersemester 2015                                   © 2015  • Stand 01.10.14 •       Kapitel 5         </a:t>
            </a:r>
            <a:endParaRPr lang="en-GB" sz="1000" dirty="0"/>
          </a:p>
        </p:txBody>
      </p:sp>
      <p:sp>
        <p:nvSpPr>
          <p:cNvPr id="102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739775" y="265113"/>
            <a:ext cx="7504113" cy="427037"/>
          </a:xfrm>
        </p:spPr>
        <p:txBody>
          <a:bodyPr/>
          <a:lstStyle/>
          <a:p>
            <a:r>
              <a:rPr lang="en-US" b="1"/>
              <a:t>Paketstruktur eines Informationssystems</a:t>
            </a: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584200" y="1020763"/>
            <a:ext cx="7505700" cy="5122862"/>
            <a:chOff x="368" y="835"/>
            <a:chExt cx="4728" cy="3227"/>
          </a:xfrm>
        </p:grpSpPr>
        <p:sp>
          <p:nvSpPr>
            <p:cNvPr id="1021955" name="Line 3"/>
            <p:cNvSpPr>
              <a:spLocks noChangeShapeType="1"/>
            </p:cNvSpPr>
            <p:nvPr/>
          </p:nvSpPr>
          <p:spPr bwMode="auto">
            <a:xfrm>
              <a:off x="368" y="935"/>
              <a:ext cx="5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021956" name="Text Box 4"/>
            <p:cNvSpPr txBox="1">
              <a:spLocks noChangeArrowheads="1"/>
            </p:cNvSpPr>
            <p:nvPr/>
          </p:nvSpPr>
          <p:spPr bwMode="auto">
            <a:xfrm>
              <a:off x="932" y="835"/>
              <a:ext cx="5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de-DE" b="0">
                  <a:latin typeface="Arial" pitchFamily="34" charset="0"/>
                </a:rPr>
                <a:t>imports</a:t>
              </a: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340" y="1824"/>
              <a:ext cx="936" cy="749"/>
              <a:chOff x="1296" y="1411"/>
              <a:chExt cx="864" cy="749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1296" y="1411"/>
                <a:ext cx="864" cy="749"/>
                <a:chOff x="2304" y="1664"/>
                <a:chExt cx="864" cy="749"/>
              </a:xfrm>
            </p:grpSpPr>
            <p:sp>
              <p:nvSpPr>
                <p:cNvPr id="1021959" name="Rectangle 7"/>
                <p:cNvSpPr>
                  <a:spLocks noChangeArrowheads="1"/>
                </p:cNvSpPr>
                <p:nvPr/>
              </p:nvSpPr>
              <p:spPr bwMode="auto">
                <a:xfrm>
                  <a:off x="2304" y="1664"/>
                  <a:ext cx="864" cy="749"/>
                </a:xfrm>
                <a:prstGeom prst="rect">
                  <a:avLst/>
                </a:prstGeom>
                <a:solidFill>
                  <a:srgbClr val="00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buClrTx/>
                    <a:buFontTx/>
                    <a:buNone/>
                  </a:pPr>
                  <a:endParaRPr lang="de-DE" b="0">
                    <a:latin typeface="Arial" pitchFamily="34" charset="0"/>
                  </a:endParaRPr>
                </a:p>
              </p:txBody>
            </p:sp>
            <p:sp>
              <p:nvSpPr>
                <p:cNvPr id="1021960" name="Line 8"/>
                <p:cNvSpPr>
                  <a:spLocks noChangeShapeType="1"/>
                </p:cNvSpPr>
                <p:nvPr/>
              </p:nvSpPr>
              <p:spPr bwMode="auto">
                <a:xfrm>
                  <a:off x="2560" y="1664"/>
                  <a:ext cx="0" cy="74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1021961" name="Line 9"/>
                <p:cNvSpPr>
                  <a:spLocks noChangeShapeType="1"/>
                </p:cNvSpPr>
                <p:nvPr/>
              </p:nvSpPr>
              <p:spPr bwMode="auto">
                <a:xfrm>
                  <a:off x="2864" y="1664"/>
                  <a:ext cx="0" cy="74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de-DE"/>
                </a:p>
              </p:txBody>
            </p:sp>
          </p:grpSp>
          <p:sp>
            <p:nvSpPr>
              <p:cNvPr id="1021962" name="Text Box 10"/>
              <p:cNvSpPr txBox="1">
                <a:spLocks noChangeArrowheads="1"/>
              </p:cNvSpPr>
              <p:nvPr/>
            </p:nvSpPr>
            <p:spPr bwMode="auto">
              <a:xfrm>
                <a:off x="1296" y="1670"/>
                <a:ext cx="805" cy="212"/>
              </a:xfrm>
              <a:prstGeom prst="rect">
                <a:avLst/>
              </a:prstGeom>
              <a:solidFill>
                <a:srgbClr val="00FF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buClrTx/>
                  <a:buFontTx/>
                  <a:buNone/>
                </a:pPr>
                <a:r>
                  <a:rPr lang="de-DE" b="0">
                    <a:latin typeface="Arial" pitchFamily="34" charset="0"/>
                  </a:rPr>
                  <a:t>A1    A2    A3</a:t>
                </a:r>
              </a:p>
            </p:txBody>
          </p:sp>
        </p:grpSp>
        <p:sp>
          <p:nvSpPr>
            <p:cNvPr id="1021963" name="Text Box 11"/>
            <p:cNvSpPr txBox="1">
              <a:spLocks noChangeArrowheads="1"/>
            </p:cNvSpPr>
            <p:nvPr/>
          </p:nvSpPr>
          <p:spPr bwMode="auto">
            <a:xfrm>
              <a:off x="2277" y="2620"/>
              <a:ext cx="110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de-DE" b="0">
                  <a:latin typeface="Arial" pitchFamily="34" charset="0"/>
                </a:rPr>
                <a:t>Anwendungskern</a:t>
              </a:r>
            </a:p>
          </p:txBody>
        </p:sp>
        <p:sp>
          <p:nvSpPr>
            <p:cNvPr id="1021964" name="Rectangle 12"/>
            <p:cNvSpPr>
              <a:spLocks noChangeArrowheads="1"/>
            </p:cNvSpPr>
            <p:nvPr/>
          </p:nvSpPr>
          <p:spPr bwMode="auto">
            <a:xfrm>
              <a:off x="2340" y="912"/>
              <a:ext cx="936" cy="57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buClrTx/>
                <a:buFontTx/>
                <a:buNone/>
              </a:pPr>
              <a:r>
                <a:rPr lang="de-DE" b="0">
                  <a:latin typeface="Arial" pitchFamily="34" charset="0"/>
                </a:rPr>
                <a:t>Test</a:t>
              </a:r>
            </a:p>
          </p:txBody>
        </p:sp>
        <p:sp>
          <p:nvSpPr>
            <p:cNvPr id="1021965" name="Line 13"/>
            <p:cNvSpPr>
              <a:spLocks noChangeShapeType="1"/>
            </p:cNvSpPr>
            <p:nvPr/>
          </p:nvSpPr>
          <p:spPr bwMode="auto">
            <a:xfrm>
              <a:off x="2756" y="148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021966" name="Rectangle 14"/>
            <p:cNvSpPr>
              <a:spLocks noChangeArrowheads="1"/>
            </p:cNvSpPr>
            <p:nvPr/>
          </p:nvSpPr>
          <p:spPr bwMode="auto">
            <a:xfrm>
              <a:off x="3796" y="912"/>
              <a:ext cx="936" cy="57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buClrTx/>
                <a:buFontTx/>
                <a:buNone/>
              </a:pPr>
              <a:r>
                <a:rPr lang="de-DE" b="0">
                  <a:latin typeface="Arial" pitchFamily="34" charset="0"/>
                </a:rPr>
                <a:t>JUnit</a:t>
              </a:r>
            </a:p>
          </p:txBody>
        </p:sp>
        <p:sp>
          <p:nvSpPr>
            <p:cNvPr id="1021967" name="Rectangle 15"/>
            <p:cNvSpPr>
              <a:spLocks noChangeArrowheads="1"/>
            </p:cNvSpPr>
            <p:nvPr/>
          </p:nvSpPr>
          <p:spPr bwMode="auto">
            <a:xfrm>
              <a:off x="1664" y="3120"/>
              <a:ext cx="936" cy="57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ClrTx/>
                <a:buFontTx/>
                <a:buNone/>
              </a:pPr>
              <a:r>
                <a:rPr lang="de-DE" b="0">
                  <a:latin typeface="Arial" pitchFamily="34" charset="0"/>
                </a:rPr>
                <a:t>java.lang</a:t>
              </a:r>
            </a:p>
            <a:p>
              <a:pPr>
                <a:buClrTx/>
                <a:buFontTx/>
                <a:buNone/>
              </a:pPr>
              <a:r>
                <a:rPr lang="de-DE" b="0">
                  <a:latin typeface="Arial" pitchFamily="34" charset="0"/>
                </a:rPr>
                <a:t>java.util</a:t>
              </a:r>
            </a:p>
            <a:p>
              <a:pPr>
                <a:buClrTx/>
                <a:buFontTx/>
                <a:buNone/>
              </a:pPr>
              <a:r>
                <a:rPr lang="de-DE" b="0">
                  <a:latin typeface="Arial" pitchFamily="34" charset="0"/>
                </a:rPr>
                <a:t>...</a:t>
              </a:r>
            </a:p>
          </p:txBody>
        </p:sp>
        <p:sp>
          <p:nvSpPr>
            <p:cNvPr id="1021968" name="Text Box 16"/>
            <p:cNvSpPr txBox="1">
              <a:spLocks noChangeArrowheads="1"/>
            </p:cNvSpPr>
            <p:nvPr/>
          </p:nvSpPr>
          <p:spPr bwMode="auto">
            <a:xfrm>
              <a:off x="1612" y="3696"/>
              <a:ext cx="869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de-DE" b="0">
                  <a:latin typeface="Arial" pitchFamily="34" charset="0"/>
                </a:rPr>
                <a:t>zugelassene </a:t>
              </a:r>
              <a:br>
                <a:rPr lang="de-DE" b="0">
                  <a:latin typeface="Arial" pitchFamily="34" charset="0"/>
                </a:rPr>
              </a:br>
              <a:r>
                <a:rPr lang="de-DE" b="0">
                  <a:latin typeface="Arial" pitchFamily="34" charset="0"/>
                </a:rPr>
                <a:t>Java-Pakete</a:t>
              </a:r>
            </a:p>
          </p:txBody>
        </p:sp>
        <p:sp>
          <p:nvSpPr>
            <p:cNvPr id="1021969" name="Rectangle 17"/>
            <p:cNvSpPr>
              <a:spLocks noChangeArrowheads="1"/>
            </p:cNvSpPr>
            <p:nvPr/>
          </p:nvSpPr>
          <p:spPr bwMode="auto">
            <a:xfrm>
              <a:off x="2964" y="3120"/>
              <a:ext cx="936" cy="57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ClrTx/>
                <a:buFontTx/>
                <a:buNone/>
              </a:pPr>
              <a:r>
                <a:rPr lang="de-DE" b="0">
                  <a:latin typeface="Arial" pitchFamily="34" charset="0"/>
                </a:rPr>
                <a:t>fhro.util</a:t>
              </a:r>
            </a:p>
            <a:p>
              <a:pPr>
                <a:buClrTx/>
                <a:buFontTx/>
                <a:buNone/>
              </a:pPr>
              <a:r>
                <a:rPr lang="de-DE" b="0">
                  <a:latin typeface="Arial" pitchFamily="34" charset="0"/>
                </a:rPr>
                <a:t>myproject.util</a:t>
              </a:r>
            </a:p>
            <a:p>
              <a:pPr>
                <a:buClrTx/>
                <a:buFontTx/>
                <a:buNone/>
              </a:pPr>
              <a:endParaRPr lang="de-DE" b="0">
                <a:latin typeface="Arial" pitchFamily="34" charset="0"/>
              </a:endParaRPr>
            </a:p>
          </p:txBody>
        </p:sp>
        <p:sp>
          <p:nvSpPr>
            <p:cNvPr id="1021970" name="Text Box 18"/>
            <p:cNvSpPr txBox="1">
              <a:spLocks noChangeArrowheads="1"/>
            </p:cNvSpPr>
            <p:nvPr/>
          </p:nvSpPr>
          <p:spPr bwMode="auto">
            <a:xfrm>
              <a:off x="2912" y="3696"/>
              <a:ext cx="869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de-DE" b="0">
                  <a:latin typeface="Arial" pitchFamily="34" charset="0"/>
                </a:rPr>
                <a:t>zugelassene </a:t>
              </a:r>
              <a:br>
                <a:rPr lang="de-DE" b="0">
                  <a:latin typeface="Arial" pitchFamily="34" charset="0"/>
                </a:rPr>
              </a:br>
              <a:r>
                <a:rPr lang="de-DE" b="0">
                  <a:latin typeface="Arial" pitchFamily="34" charset="0"/>
                </a:rPr>
                <a:t>Java-Pakete</a:t>
              </a:r>
            </a:p>
          </p:txBody>
        </p:sp>
        <p:sp>
          <p:nvSpPr>
            <p:cNvPr id="1021971" name="Rectangle 19"/>
            <p:cNvSpPr>
              <a:spLocks noChangeArrowheads="1"/>
            </p:cNvSpPr>
            <p:nvPr/>
          </p:nvSpPr>
          <p:spPr bwMode="auto">
            <a:xfrm>
              <a:off x="1508" y="1872"/>
              <a:ext cx="572" cy="57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buClrTx/>
                <a:buFontTx/>
                <a:buNone/>
              </a:pPr>
              <a:r>
                <a:rPr lang="de-DE" b="0">
                  <a:solidFill>
                    <a:schemeClr val="bg1"/>
                  </a:solidFill>
                  <a:latin typeface="Tahoma" pitchFamily="34" charset="0"/>
                </a:rPr>
                <a:t>GUI</a:t>
              </a:r>
            </a:p>
          </p:txBody>
        </p:sp>
        <p:sp>
          <p:nvSpPr>
            <p:cNvPr id="1021972" name="Rectangle 20"/>
            <p:cNvSpPr>
              <a:spLocks noChangeArrowheads="1"/>
            </p:cNvSpPr>
            <p:nvPr/>
          </p:nvSpPr>
          <p:spPr bwMode="auto">
            <a:xfrm>
              <a:off x="624" y="1872"/>
              <a:ext cx="572" cy="57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buClrTx/>
                <a:buFontTx/>
                <a:buNone/>
              </a:pPr>
              <a:r>
                <a:rPr lang="de-DE" b="0">
                  <a:latin typeface="Arial" pitchFamily="34" charset="0"/>
                </a:rPr>
                <a:t>GUI-</a:t>
              </a:r>
              <a:br>
                <a:rPr lang="de-DE" b="0">
                  <a:latin typeface="Arial" pitchFamily="34" charset="0"/>
                </a:rPr>
              </a:br>
              <a:r>
                <a:rPr lang="de-DE" b="0">
                  <a:latin typeface="Arial" pitchFamily="34" charset="0"/>
                </a:rPr>
                <a:t>Rahmen</a:t>
              </a:r>
              <a:br>
                <a:rPr lang="de-DE" b="0">
                  <a:latin typeface="Arial" pitchFamily="34" charset="0"/>
                </a:rPr>
              </a:br>
              <a:endParaRPr lang="de-DE" b="0">
                <a:latin typeface="Arial" pitchFamily="34" charset="0"/>
              </a:endParaRPr>
            </a:p>
          </p:txBody>
        </p:sp>
        <p:sp>
          <p:nvSpPr>
            <p:cNvPr id="1021973" name="Rectangle 21"/>
            <p:cNvSpPr>
              <a:spLocks noChangeArrowheads="1"/>
            </p:cNvSpPr>
            <p:nvPr/>
          </p:nvSpPr>
          <p:spPr bwMode="auto">
            <a:xfrm>
              <a:off x="3640" y="1872"/>
              <a:ext cx="572" cy="57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buClrTx/>
                <a:buFontTx/>
                <a:buNone/>
              </a:pPr>
              <a:r>
                <a:rPr lang="de-DE" b="0">
                  <a:solidFill>
                    <a:schemeClr val="bg1"/>
                  </a:solidFill>
                  <a:latin typeface="Tahoma" pitchFamily="34" charset="0"/>
                </a:rPr>
                <a:t>DB-</a:t>
              </a:r>
              <a:br>
                <a:rPr lang="de-DE" b="0">
                  <a:solidFill>
                    <a:schemeClr val="bg1"/>
                  </a:solidFill>
                  <a:latin typeface="Tahoma" pitchFamily="34" charset="0"/>
                </a:rPr>
              </a:br>
              <a:r>
                <a:rPr lang="de-DE" b="0">
                  <a:solidFill>
                    <a:schemeClr val="bg1"/>
                  </a:solidFill>
                  <a:latin typeface="Tahoma" pitchFamily="34" charset="0"/>
                </a:rPr>
                <a:t>Zugriffe</a:t>
              </a:r>
            </a:p>
          </p:txBody>
        </p:sp>
        <p:sp>
          <p:nvSpPr>
            <p:cNvPr id="1021974" name="Rectangle 22"/>
            <p:cNvSpPr>
              <a:spLocks noChangeArrowheads="1"/>
            </p:cNvSpPr>
            <p:nvPr/>
          </p:nvSpPr>
          <p:spPr bwMode="auto">
            <a:xfrm>
              <a:off x="4524" y="1872"/>
              <a:ext cx="572" cy="57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buClrTx/>
                <a:buFontTx/>
                <a:buNone/>
              </a:pPr>
              <a:r>
                <a:rPr lang="de-DE" b="0">
                  <a:latin typeface="Arial" pitchFamily="34" charset="0"/>
                </a:rPr>
                <a:t>DB-</a:t>
              </a:r>
              <a:br>
                <a:rPr lang="de-DE" b="0">
                  <a:latin typeface="Arial" pitchFamily="34" charset="0"/>
                </a:rPr>
              </a:br>
              <a:r>
                <a:rPr lang="de-DE" b="0">
                  <a:latin typeface="Arial" pitchFamily="34" charset="0"/>
                </a:rPr>
                <a:t>Schicht</a:t>
              </a:r>
              <a:br>
                <a:rPr lang="de-DE" b="0">
                  <a:latin typeface="Arial" pitchFamily="34" charset="0"/>
                </a:rPr>
              </a:br>
              <a:endParaRPr lang="de-DE" b="0">
                <a:latin typeface="Arial" pitchFamily="34" charset="0"/>
              </a:endParaRPr>
            </a:p>
          </p:txBody>
        </p:sp>
        <p:sp>
          <p:nvSpPr>
            <p:cNvPr id="1021975" name="Rectangle 23"/>
            <p:cNvSpPr>
              <a:spLocks noChangeArrowheads="1"/>
            </p:cNvSpPr>
            <p:nvPr/>
          </p:nvSpPr>
          <p:spPr bwMode="auto">
            <a:xfrm>
              <a:off x="624" y="3120"/>
              <a:ext cx="572" cy="57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buClrTx/>
                <a:buFontTx/>
                <a:buNone/>
              </a:pPr>
              <a:r>
                <a:rPr lang="de-DE" b="0">
                  <a:latin typeface="Arial" pitchFamily="34" charset="0"/>
                </a:rPr>
                <a:t>java.</a:t>
              </a:r>
              <a:br>
                <a:rPr lang="de-DE" b="0">
                  <a:latin typeface="Arial" pitchFamily="34" charset="0"/>
                </a:rPr>
              </a:br>
              <a:r>
                <a:rPr lang="de-DE" b="0">
                  <a:latin typeface="Arial" pitchFamily="34" charset="0"/>
                </a:rPr>
                <a:t>swing</a:t>
              </a:r>
            </a:p>
          </p:txBody>
        </p:sp>
        <p:sp>
          <p:nvSpPr>
            <p:cNvPr id="1021976" name="Line 24"/>
            <p:cNvSpPr>
              <a:spLocks noChangeShapeType="1"/>
            </p:cNvSpPr>
            <p:nvPr/>
          </p:nvSpPr>
          <p:spPr bwMode="auto">
            <a:xfrm>
              <a:off x="884" y="2448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021977" name="Line 25"/>
            <p:cNvSpPr>
              <a:spLocks noChangeShapeType="1"/>
            </p:cNvSpPr>
            <p:nvPr/>
          </p:nvSpPr>
          <p:spPr bwMode="auto">
            <a:xfrm flipH="1">
              <a:off x="1196" y="2160"/>
              <a:ext cx="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021978" name="Line 26"/>
            <p:cNvSpPr>
              <a:spLocks noChangeShapeType="1"/>
            </p:cNvSpPr>
            <p:nvPr/>
          </p:nvSpPr>
          <p:spPr bwMode="auto">
            <a:xfrm flipH="1">
              <a:off x="988" y="2448"/>
              <a:ext cx="78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021979" name="Line 27"/>
            <p:cNvSpPr>
              <a:spLocks noChangeShapeType="1"/>
            </p:cNvSpPr>
            <p:nvPr/>
          </p:nvSpPr>
          <p:spPr bwMode="auto">
            <a:xfrm>
              <a:off x="2080" y="2160"/>
              <a:ext cx="2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021980" name="Line 28"/>
            <p:cNvSpPr>
              <a:spLocks noChangeShapeType="1"/>
            </p:cNvSpPr>
            <p:nvPr/>
          </p:nvSpPr>
          <p:spPr bwMode="auto">
            <a:xfrm flipH="1">
              <a:off x="3276" y="2160"/>
              <a:ext cx="3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021981" name="Line 29"/>
            <p:cNvSpPr>
              <a:spLocks noChangeShapeType="1"/>
            </p:cNvSpPr>
            <p:nvPr/>
          </p:nvSpPr>
          <p:spPr bwMode="auto">
            <a:xfrm>
              <a:off x="4212" y="2160"/>
              <a:ext cx="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021982" name="Line 30"/>
            <p:cNvSpPr>
              <a:spLocks noChangeShapeType="1"/>
            </p:cNvSpPr>
            <p:nvPr/>
          </p:nvSpPr>
          <p:spPr bwMode="auto">
            <a:xfrm>
              <a:off x="3276" y="1200"/>
              <a:ext cx="5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021983" name="Rectangle 31"/>
            <p:cNvSpPr>
              <a:spLocks noChangeArrowheads="1"/>
            </p:cNvSpPr>
            <p:nvPr/>
          </p:nvSpPr>
          <p:spPr bwMode="auto">
            <a:xfrm>
              <a:off x="4524" y="3120"/>
              <a:ext cx="572" cy="57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buClrTx/>
                <a:buFontTx/>
                <a:buNone/>
              </a:pPr>
              <a:r>
                <a:rPr lang="de-DE" b="0">
                  <a:latin typeface="Arial" pitchFamily="34" charset="0"/>
                </a:rPr>
                <a:t>java.sql</a:t>
              </a:r>
            </a:p>
          </p:txBody>
        </p:sp>
        <p:sp>
          <p:nvSpPr>
            <p:cNvPr id="1021984" name="Line 32"/>
            <p:cNvSpPr>
              <a:spLocks noChangeShapeType="1"/>
            </p:cNvSpPr>
            <p:nvPr/>
          </p:nvSpPr>
          <p:spPr bwMode="auto">
            <a:xfrm>
              <a:off x="4784" y="2448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021985" name="Line 33"/>
            <p:cNvSpPr>
              <a:spLocks noChangeShapeType="1"/>
            </p:cNvSpPr>
            <p:nvPr/>
          </p:nvSpPr>
          <p:spPr bwMode="auto">
            <a:xfrm>
              <a:off x="3900" y="2448"/>
              <a:ext cx="728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021986" name="Line 34"/>
            <p:cNvSpPr>
              <a:spLocks noChangeShapeType="1"/>
            </p:cNvSpPr>
            <p:nvPr/>
          </p:nvSpPr>
          <p:spPr bwMode="auto">
            <a:xfrm>
              <a:off x="1768" y="2976"/>
              <a:ext cx="15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021987" name="Line 35"/>
            <p:cNvSpPr>
              <a:spLocks noChangeShapeType="1"/>
            </p:cNvSpPr>
            <p:nvPr/>
          </p:nvSpPr>
          <p:spPr bwMode="auto">
            <a:xfrm>
              <a:off x="2132" y="292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021988" name="Line 36"/>
            <p:cNvSpPr>
              <a:spLocks noChangeShapeType="1"/>
            </p:cNvSpPr>
            <p:nvPr/>
          </p:nvSpPr>
          <p:spPr bwMode="auto">
            <a:xfrm flipH="1">
              <a:off x="2340" y="2976"/>
              <a:ext cx="10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021989" name="Line 37"/>
            <p:cNvSpPr>
              <a:spLocks noChangeShapeType="1"/>
            </p:cNvSpPr>
            <p:nvPr/>
          </p:nvSpPr>
          <p:spPr bwMode="auto">
            <a:xfrm>
              <a:off x="3016" y="2976"/>
              <a:ext cx="15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021990" name="Line 38"/>
            <p:cNvSpPr>
              <a:spLocks noChangeShapeType="1"/>
            </p:cNvSpPr>
            <p:nvPr/>
          </p:nvSpPr>
          <p:spPr bwMode="auto">
            <a:xfrm>
              <a:off x="3380" y="292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021991" name="Line 39"/>
            <p:cNvSpPr>
              <a:spLocks noChangeShapeType="1"/>
            </p:cNvSpPr>
            <p:nvPr/>
          </p:nvSpPr>
          <p:spPr bwMode="auto">
            <a:xfrm flipH="1">
              <a:off x="3588" y="2976"/>
              <a:ext cx="10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5" name="Group 41"/>
          <p:cNvGrpSpPr>
            <a:grpSpLocks/>
          </p:cNvGrpSpPr>
          <p:nvPr/>
        </p:nvGrpSpPr>
        <p:grpSpPr bwMode="auto">
          <a:xfrm>
            <a:off x="8140700" y="1058863"/>
            <a:ext cx="1508125" cy="1033462"/>
            <a:chOff x="4602" y="2937"/>
            <a:chExt cx="950" cy="651"/>
          </a:xfrm>
        </p:grpSpPr>
        <p:sp>
          <p:nvSpPr>
            <p:cNvPr id="1021994" name="Rectangle 42"/>
            <p:cNvSpPr>
              <a:spLocks noChangeArrowheads="1"/>
            </p:cNvSpPr>
            <p:nvPr/>
          </p:nvSpPr>
          <p:spPr bwMode="auto">
            <a:xfrm>
              <a:off x="4602" y="2996"/>
              <a:ext cx="299" cy="87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021995" name="Rectangle 43"/>
            <p:cNvSpPr>
              <a:spLocks noChangeArrowheads="1"/>
            </p:cNvSpPr>
            <p:nvPr/>
          </p:nvSpPr>
          <p:spPr bwMode="auto">
            <a:xfrm>
              <a:off x="4602" y="3225"/>
              <a:ext cx="299" cy="8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021996" name="Rectangle 44"/>
            <p:cNvSpPr>
              <a:spLocks noChangeArrowheads="1"/>
            </p:cNvSpPr>
            <p:nvPr/>
          </p:nvSpPr>
          <p:spPr bwMode="auto">
            <a:xfrm>
              <a:off x="4914" y="3177"/>
              <a:ext cx="5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de-DE" sz="1200" b="0" noProof="1">
                  <a:latin typeface="Tahoma" pitchFamily="34" charset="0"/>
                </a:rPr>
                <a:t>T-Software</a:t>
              </a:r>
              <a:endParaRPr lang="de-DE" b="0" noProof="1">
                <a:latin typeface="Tahoma" pitchFamily="34" charset="0"/>
              </a:endParaRPr>
            </a:p>
          </p:txBody>
        </p:sp>
        <p:sp>
          <p:nvSpPr>
            <p:cNvPr id="1021997" name="Rectangle 45"/>
            <p:cNvSpPr>
              <a:spLocks noChangeArrowheads="1"/>
            </p:cNvSpPr>
            <p:nvPr/>
          </p:nvSpPr>
          <p:spPr bwMode="auto">
            <a:xfrm>
              <a:off x="4602" y="3116"/>
              <a:ext cx="299" cy="87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021998" name="Rectangle 46"/>
            <p:cNvSpPr>
              <a:spLocks noChangeArrowheads="1"/>
            </p:cNvSpPr>
            <p:nvPr/>
          </p:nvSpPr>
          <p:spPr bwMode="auto">
            <a:xfrm>
              <a:off x="4914" y="3068"/>
              <a:ext cx="57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de-DE" sz="1200" b="0" noProof="1">
                  <a:latin typeface="Tahoma" pitchFamily="34" charset="0"/>
                </a:rPr>
                <a:t>0-Software</a:t>
              </a:r>
              <a:endParaRPr lang="de-DE" b="0" noProof="1">
                <a:latin typeface="Tahoma" pitchFamily="34" charset="0"/>
              </a:endParaRPr>
            </a:p>
          </p:txBody>
        </p:sp>
        <p:sp>
          <p:nvSpPr>
            <p:cNvPr id="1021999" name="Rectangle 47"/>
            <p:cNvSpPr>
              <a:spLocks noChangeArrowheads="1"/>
            </p:cNvSpPr>
            <p:nvPr/>
          </p:nvSpPr>
          <p:spPr bwMode="auto">
            <a:xfrm>
              <a:off x="4602" y="3341"/>
              <a:ext cx="299" cy="8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022000" name="Rectangle 48"/>
            <p:cNvSpPr>
              <a:spLocks noChangeArrowheads="1"/>
            </p:cNvSpPr>
            <p:nvPr/>
          </p:nvSpPr>
          <p:spPr bwMode="auto">
            <a:xfrm>
              <a:off x="4914" y="3293"/>
              <a:ext cx="58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de-DE" sz="1200" b="0" noProof="1">
                  <a:latin typeface="Tahoma" pitchFamily="34" charset="0"/>
                </a:rPr>
                <a:t>R-Software</a:t>
              </a:r>
              <a:endParaRPr lang="de-DE" b="0" noProof="1">
                <a:latin typeface="Tahoma" pitchFamily="34" charset="0"/>
              </a:endParaRPr>
            </a:p>
          </p:txBody>
        </p:sp>
        <p:sp>
          <p:nvSpPr>
            <p:cNvPr id="1022001" name="Rectangle 49"/>
            <p:cNvSpPr>
              <a:spLocks noChangeArrowheads="1"/>
            </p:cNvSpPr>
            <p:nvPr/>
          </p:nvSpPr>
          <p:spPr bwMode="auto">
            <a:xfrm>
              <a:off x="4914" y="2937"/>
              <a:ext cx="58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de-DE" sz="1200" b="0" noProof="1">
                  <a:latin typeface="Tahoma" pitchFamily="34" charset="0"/>
                </a:rPr>
                <a:t>A-Software</a:t>
              </a:r>
              <a:endParaRPr lang="de-DE" b="0" noProof="1">
                <a:latin typeface="Tahoma" pitchFamily="34" charset="0"/>
              </a:endParaRPr>
            </a:p>
          </p:txBody>
        </p:sp>
        <p:sp>
          <p:nvSpPr>
            <p:cNvPr id="1022002" name="Rectangle 50"/>
            <p:cNvSpPr>
              <a:spLocks noChangeArrowheads="1"/>
            </p:cNvSpPr>
            <p:nvPr/>
          </p:nvSpPr>
          <p:spPr bwMode="auto">
            <a:xfrm>
              <a:off x="4602" y="3476"/>
              <a:ext cx="299" cy="8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022003" name="Rectangle 51"/>
            <p:cNvSpPr>
              <a:spLocks noChangeArrowheads="1"/>
            </p:cNvSpPr>
            <p:nvPr/>
          </p:nvSpPr>
          <p:spPr bwMode="auto">
            <a:xfrm>
              <a:off x="4912" y="3415"/>
              <a:ext cx="6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de-DE" sz="1200" b="0" noProof="1">
                  <a:latin typeface="Tahoma" pitchFamily="34" charset="0"/>
                </a:rPr>
                <a:t>A</a:t>
              </a:r>
              <a:r>
                <a:rPr lang="de-DE" sz="1200" b="0">
                  <a:latin typeface="Tahoma" pitchFamily="34" charset="0"/>
                </a:rPr>
                <a:t>T</a:t>
              </a:r>
              <a:r>
                <a:rPr lang="de-DE" sz="1200" b="0" noProof="1">
                  <a:latin typeface="Tahoma" pitchFamily="34" charset="0"/>
                </a:rPr>
                <a:t>-Software</a:t>
              </a:r>
              <a:endParaRPr lang="de-DE" b="0" noProof="1">
                <a:latin typeface="Tahoma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85750" y="6292850"/>
            <a:ext cx="9386888" cy="215444"/>
          </a:xfrm>
        </p:spPr>
        <p:txBody>
          <a:bodyPr/>
          <a:lstStyle/>
          <a:p>
            <a:pPr defTabSz="1397000">
              <a:tabLst>
                <a:tab pos="8115300" algn="l"/>
              </a:tabLst>
              <a:defRPr/>
            </a:pPr>
            <a:r>
              <a:rPr lang="de-DE" dirty="0" smtClean="0">
                <a:latin typeface="+mn-lt"/>
              </a:rPr>
              <a:t>     FH Rosenheim                   Programmieren 3                                   Wintersemester 2015                                   © 2015  • Stand 01.10.14 •       Kapitel 5         </a:t>
            </a:r>
            <a:endParaRPr lang="en-GB" sz="1000" dirty="0">
              <a:latin typeface="+mn-lt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5450" y="935880"/>
            <a:ext cx="8585200" cy="47720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1800" dirty="0" err="1" smtClean="0"/>
              <a:t>public</a:t>
            </a:r>
            <a:r>
              <a:rPr lang="de-DE" sz="1800" dirty="0" smtClean="0"/>
              <a:t> </a:t>
            </a:r>
            <a:r>
              <a:rPr lang="de-DE" sz="1800" dirty="0" err="1" smtClean="0"/>
              <a:t>static</a:t>
            </a:r>
            <a:r>
              <a:rPr lang="de-DE" sz="1800" dirty="0" smtClean="0"/>
              <a:t> final </a:t>
            </a:r>
            <a:r>
              <a:rPr lang="de-DE" sz="1800" dirty="0" err="1" smtClean="0"/>
              <a:t>int</a:t>
            </a:r>
            <a:r>
              <a:rPr lang="de-DE" sz="1400" b="1" dirty="0" smtClean="0">
                <a:latin typeface="Courier New" pitchFamily="49" charset="0"/>
              </a:rPr>
              <a:t/>
            </a:r>
            <a:br>
              <a:rPr lang="de-DE" sz="1400" b="1" dirty="0" smtClean="0">
                <a:latin typeface="Courier New" pitchFamily="49" charset="0"/>
              </a:rPr>
            </a:br>
            <a:r>
              <a:rPr lang="de-DE" sz="1400" b="1" dirty="0" smtClean="0">
                <a:latin typeface="Courier New" pitchFamily="49" charset="0"/>
              </a:rPr>
              <a:t/>
            </a:r>
            <a:br>
              <a:rPr lang="de-DE" sz="1400" b="1" dirty="0" smtClean="0">
                <a:latin typeface="Courier New" pitchFamily="49" charset="0"/>
              </a:rPr>
            </a:br>
            <a:r>
              <a:rPr lang="de-DE" sz="1400" dirty="0" smtClean="0">
                <a:latin typeface="Courier New" pitchFamily="49" charset="0"/>
              </a:rPr>
              <a:t/>
            </a:r>
            <a:br>
              <a:rPr lang="de-DE" sz="1400" dirty="0" smtClean="0">
                <a:latin typeface="Courier New" pitchFamily="49" charset="0"/>
              </a:rPr>
            </a:br>
            <a:r>
              <a:rPr lang="de-DE" sz="1400" dirty="0" smtClean="0"/>
              <a:t/>
            </a:r>
            <a:br>
              <a:rPr lang="de-DE" sz="1400" dirty="0" smtClean="0"/>
            </a:br>
            <a:r>
              <a:rPr lang="de-DE" sz="1400" dirty="0" smtClean="0"/>
              <a:t/>
            </a:r>
            <a:br>
              <a:rPr lang="de-DE" sz="1400" dirty="0" smtClean="0"/>
            </a:br>
            <a:r>
              <a:rPr lang="de-DE" sz="1400" dirty="0" smtClean="0"/>
              <a:t/>
            </a:r>
            <a:br>
              <a:rPr lang="de-DE" sz="1400" dirty="0" smtClean="0"/>
            </a:br>
            <a:r>
              <a:rPr lang="de-DE" sz="1400" dirty="0" smtClean="0"/>
              <a:t/>
            </a:r>
            <a:br>
              <a:rPr lang="de-DE" sz="1400" dirty="0" smtClean="0"/>
            </a:br>
            <a:endParaRPr lang="de-DE" sz="1400" dirty="0" smtClean="0"/>
          </a:p>
          <a:p>
            <a:pPr>
              <a:lnSpc>
                <a:spcPct val="90000"/>
              </a:lnSpc>
            </a:pPr>
            <a:r>
              <a:rPr lang="de-DE" sz="1800" dirty="0" err="1" smtClean="0"/>
              <a:t>Typesafe</a:t>
            </a:r>
            <a:r>
              <a:rPr lang="de-DE" sz="1800" dirty="0" smtClean="0"/>
              <a:t> </a:t>
            </a:r>
            <a:r>
              <a:rPr lang="de-DE" sz="1800" dirty="0" err="1" smtClean="0"/>
              <a:t>Enum</a:t>
            </a:r>
            <a:r>
              <a:rPr lang="de-DE" sz="1800" dirty="0" smtClean="0"/>
              <a:t> Pattern (siehe [Bloch 2001])</a:t>
            </a:r>
          </a:p>
          <a:p>
            <a:pPr lvl="1">
              <a:lnSpc>
                <a:spcPct val="90000"/>
              </a:lnSpc>
            </a:pPr>
            <a:endParaRPr lang="de-DE" sz="1600" dirty="0" smtClean="0"/>
          </a:p>
          <a:p>
            <a:pPr lvl="1">
              <a:lnSpc>
                <a:spcPct val="90000"/>
              </a:lnSpc>
            </a:pPr>
            <a:endParaRPr lang="de-DE" sz="1200" dirty="0" smtClean="0"/>
          </a:p>
          <a:p>
            <a:pPr lvl="1">
              <a:lnSpc>
                <a:spcPct val="90000"/>
              </a:lnSpc>
            </a:pPr>
            <a:endParaRPr lang="de-DE" sz="1200" dirty="0" smtClean="0"/>
          </a:p>
          <a:p>
            <a:pPr lvl="1">
              <a:lnSpc>
                <a:spcPct val="90000"/>
              </a:lnSpc>
            </a:pPr>
            <a:endParaRPr lang="de-DE" sz="1200" dirty="0" smtClean="0"/>
          </a:p>
          <a:p>
            <a:pPr lvl="1">
              <a:lnSpc>
                <a:spcPct val="90000"/>
              </a:lnSpc>
            </a:pPr>
            <a:endParaRPr lang="de-DE" sz="1200" dirty="0" smtClean="0"/>
          </a:p>
          <a:p>
            <a:pPr lvl="1">
              <a:lnSpc>
                <a:spcPct val="90000"/>
              </a:lnSpc>
            </a:pPr>
            <a:endParaRPr lang="de-DE" sz="1200" dirty="0" smtClean="0"/>
          </a:p>
          <a:p>
            <a:pPr lvl="1">
              <a:lnSpc>
                <a:spcPct val="90000"/>
              </a:lnSpc>
            </a:pPr>
            <a:endParaRPr lang="de-DE" sz="1200" dirty="0" smtClean="0"/>
          </a:p>
          <a:p>
            <a:pPr lvl="1">
              <a:lnSpc>
                <a:spcPct val="90000"/>
              </a:lnSpc>
            </a:pPr>
            <a:endParaRPr lang="de-DE" sz="1200" dirty="0" smtClean="0"/>
          </a:p>
          <a:p>
            <a:pPr lvl="1">
              <a:lnSpc>
                <a:spcPct val="90000"/>
              </a:lnSpc>
            </a:pPr>
            <a:endParaRPr lang="de-DE" sz="1200" dirty="0" smtClean="0"/>
          </a:p>
          <a:p>
            <a:pPr lvl="1">
              <a:lnSpc>
                <a:spcPct val="90000"/>
              </a:lnSpc>
            </a:pPr>
            <a:endParaRPr lang="de-DE" sz="1200" dirty="0" smtClean="0"/>
          </a:p>
          <a:p>
            <a:pPr lvl="1">
              <a:lnSpc>
                <a:spcPct val="90000"/>
              </a:lnSpc>
            </a:pPr>
            <a:endParaRPr lang="de-DE" sz="1200" dirty="0" smtClean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title"/>
          </p:nvPr>
        </p:nvSpPr>
        <p:spPr>
          <a:xfrm>
            <a:off x="865188" y="293688"/>
            <a:ext cx="7473950" cy="461665"/>
          </a:xfrm>
        </p:spPr>
        <p:txBody>
          <a:bodyPr/>
          <a:lstStyle/>
          <a:p>
            <a:r>
              <a:rPr lang="de-DE" sz="2400" b="1" dirty="0" err="1"/>
              <a:t>Enumerationen</a:t>
            </a:r>
            <a:r>
              <a:rPr lang="de-DE" sz="2400" b="1" dirty="0"/>
              <a:t> in Java bis Version </a:t>
            </a:r>
            <a:r>
              <a:rPr lang="de-DE" sz="2400" b="1" dirty="0" smtClean="0"/>
              <a:t>1.4</a:t>
            </a:r>
            <a:endParaRPr lang="de-DE" b="1" dirty="0" smtClean="0"/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785813" y="1454879"/>
            <a:ext cx="4262438" cy="1014412"/>
          </a:xfrm>
          <a:prstGeom prst="rect">
            <a:avLst/>
          </a:prstGeom>
          <a:solidFill>
            <a:srgbClr val="FFFFCC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ClrTx/>
              <a:buFontTx/>
              <a:buNone/>
            </a:pPr>
            <a:r>
              <a:rPr lang="en-US" sz="1200" b="1" dirty="0">
                <a:latin typeface="Lucida Console" pitchFamily="49" charset="0"/>
              </a:rPr>
              <a:t>public class </a:t>
            </a:r>
            <a:r>
              <a:rPr lang="en-US" sz="1200" b="1" dirty="0" err="1">
                <a:latin typeface="Lucida Console" pitchFamily="49" charset="0"/>
              </a:rPr>
              <a:t>AnredeEnum</a:t>
            </a:r>
            <a:r>
              <a:rPr lang="en-US" sz="1200" b="1" dirty="0">
                <a:latin typeface="Lucida Console" pitchFamily="49" charset="0"/>
              </a:rPr>
              <a:t> {</a:t>
            </a:r>
          </a:p>
          <a:p>
            <a:pPr eaLnBrk="1" hangingPunct="1">
              <a:buClrTx/>
              <a:buFontTx/>
              <a:buNone/>
            </a:pPr>
            <a:r>
              <a:rPr lang="en-US" sz="1200" b="1" dirty="0">
                <a:latin typeface="Lucida Console" pitchFamily="49" charset="0"/>
              </a:rPr>
              <a:t>    public static final </a:t>
            </a:r>
            <a:r>
              <a:rPr lang="en-US" sz="1200" b="1" dirty="0" err="1">
                <a:latin typeface="Lucida Console" pitchFamily="49" charset="0"/>
              </a:rPr>
              <a:t>int</a:t>
            </a:r>
            <a:r>
              <a:rPr lang="en-US" sz="1200" b="1" dirty="0">
                <a:latin typeface="Lucida Console" pitchFamily="49" charset="0"/>
              </a:rPr>
              <a:t> HERR = 1;</a:t>
            </a:r>
          </a:p>
          <a:p>
            <a:pPr eaLnBrk="1" hangingPunct="1">
              <a:buClrTx/>
              <a:buFontTx/>
              <a:buNone/>
            </a:pPr>
            <a:r>
              <a:rPr lang="en-US" sz="1200" b="1" dirty="0">
                <a:latin typeface="Lucida Console" pitchFamily="49" charset="0"/>
              </a:rPr>
              <a:t>    public static final </a:t>
            </a:r>
            <a:r>
              <a:rPr lang="en-US" sz="1200" b="1" dirty="0" err="1">
                <a:latin typeface="Lucida Console" pitchFamily="49" charset="0"/>
              </a:rPr>
              <a:t>int</a:t>
            </a:r>
            <a:r>
              <a:rPr lang="en-US" sz="1200" b="1" dirty="0">
                <a:latin typeface="Lucida Console" pitchFamily="49" charset="0"/>
              </a:rPr>
              <a:t> FRAU = 2;</a:t>
            </a:r>
          </a:p>
          <a:p>
            <a:pPr eaLnBrk="1" hangingPunct="1">
              <a:buClrTx/>
              <a:buFontTx/>
              <a:buNone/>
            </a:pPr>
            <a:r>
              <a:rPr lang="en-US" sz="1200" b="1" dirty="0">
                <a:latin typeface="Lucida Console" pitchFamily="49" charset="0"/>
              </a:rPr>
              <a:t>    public static final </a:t>
            </a:r>
            <a:r>
              <a:rPr lang="en-US" sz="1200" b="1" dirty="0" err="1">
                <a:latin typeface="Lucida Console" pitchFamily="49" charset="0"/>
              </a:rPr>
              <a:t>int</a:t>
            </a:r>
            <a:r>
              <a:rPr lang="en-US" sz="1200" b="1" dirty="0">
                <a:latin typeface="Lucida Console" pitchFamily="49" charset="0"/>
              </a:rPr>
              <a:t> FIRMA = 3;</a:t>
            </a:r>
          </a:p>
          <a:p>
            <a:pPr eaLnBrk="1" hangingPunct="1">
              <a:buClrTx/>
              <a:buFontTx/>
              <a:buNone/>
            </a:pPr>
            <a:r>
              <a:rPr lang="en-US" sz="1200" b="1" dirty="0">
                <a:latin typeface="Lucida Console" pitchFamily="49" charset="0"/>
              </a:rPr>
              <a:t>}</a:t>
            </a:r>
            <a:endParaRPr lang="de-DE" sz="1200" b="1" dirty="0">
              <a:latin typeface="Lucida Console" pitchFamily="49" charset="0"/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785813" y="3215251"/>
            <a:ext cx="6390154" cy="2492990"/>
          </a:xfrm>
          <a:prstGeom prst="rect">
            <a:avLst/>
          </a:prstGeom>
          <a:solidFill>
            <a:srgbClr val="FFFFCC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ClrTx/>
              <a:buFontTx/>
              <a:buNone/>
            </a:pPr>
            <a:r>
              <a:rPr lang="en-US" sz="1200" b="1" dirty="0">
                <a:latin typeface="Lucida Console" pitchFamily="49" charset="0"/>
              </a:rPr>
              <a:t>public class </a:t>
            </a:r>
            <a:r>
              <a:rPr lang="en-US" sz="1200" b="1" dirty="0" err="1">
                <a:latin typeface="Lucida Console" pitchFamily="49" charset="0"/>
              </a:rPr>
              <a:t>AnredeEnum</a:t>
            </a:r>
            <a:r>
              <a:rPr lang="en-US" sz="1200" b="1" dirty="0">
                <a:latin typeface="Lucida Console" pitchFamily="49" charset="0"/>
              </a:rPr>
              <a:t> {</a:t>
            </a:r>
          </a:p>
          <a:p>
            <a:pPr eaLnBrk="1" hangingPunct="1">
              <a:buClrTx/>
              <a:buFontTx/>
              <a:buNone/>
            </a:pPr>
            <a:r>
              <a:rPr lang="en-US" sz="1200" b="1" dirty="0">
                <a:latin typeface="Lucida Console" pitchFamily="49" charset="0"/>
              </a:rPr>
              <a:t>    public static final </a:t>
            </a:r>
            <a:r>
              <a:rPr lang="en-US" sz="1200" b="1" dirty="0" err="1">
                <a:latin typeface="Lucida Console" pitchFamily="49" charset="0"/>
              </a:rPr>
              <a:t>AnredeEnum</a:t>
            </a:r>
            <a:r>
              <a:rPr lang="en-US" sz="1200" b="1" dirty="0">
                <a:latin typeface="Lucida Console" pitchFamily="49" charset="0"/>
              </a:rPr>
              <a:t> HERR = new </a:t>
            </a:r>
            <a:r>
              <a:rPr lang="en-US" sz="1200" b="1" dirty="0" err="1">
                <a:latin typeface="Lucida Console" pitchFamily="49" charset="0"/>
              </a:rPr>
              <a:t>AnredeEnum</a:t>
            </a:r>
            <a:r>
              <a:rPr lang="en-US" sz="1200" b="1" dirty="0">
                <a:latin typeface="Lucida Console" pitchFamily="49" charset="0"/>
              </a:rPr>
              <a:t>(“HERR”);</a:t>
            </a:r>
          </a:p>
          <a:p>
            <a:pPr eaLnBrk="1" hangingPunct="1">
              <a:buClrTx/>
              <a:buFontTx/>
              <a:buNone/>
            </a:pPr>
            <a:r>
              <a:rPr lang="en-US" sz="1200" b="1" dirty="0">
                <a:latin typeface="Lucida Console" pitchFamily="49" charset="0"/>
              </a:rPr>
              <a:t>    public static final </a:t>
            </a:r>
            <a:r>
              <a:rPr lang="en-US" sz="1200" b="1" dirty="0" err="1">
                <a:latin typeface="Lucida Console" pitchFamily="49" charset="0"/>
              </a:rPr>
              <a:t>AnredeEnum</a:t>
            </a:r>
            <a:r>
              <a:rPr lang="en-US" sz="1200" b="1" dirty="0">
                <a:latin typeface="Lucida Console" pitchFamily="49" charset="0"/>
              </a:rPr>
              <a:t> FRAU = new </a:t>
            </a:r>
            <a:r>
              <a:rPr lang="en-US" sz="1200" b="1" dirty="0" err="1">
                <a:latin typeface="Lucida Console" pitchFamily="49" charset="0"/>
              </a:rPr>
              <a:t>AnredeEnum</a:t>
            </a:r>
            <a:r>
              <a:rPr lang="en-US" sz="1200" b="1" dirty="0">
                <a:latin typeface="Lucida Console" pitchFamily="49" charset="0"/>
              </a:rPr>
              <a:t>(“FRAU”);</a:t>
            </a:r>
          </a:p>
          <a:p>
            <a:pPr eaLnBrk="1" hangingPunct="1">
              <a:buClrTx/>
              <a:buFontTx/>
              <a:buNone/>
            </a:pPr>
            <a:r>
              <a:rPr lang="en-US" sz="1200" b="1" dirty="0">
                <a:latin typeface="Lucida Console" pitchFamily="49" charset="0"/>
              </a:rPr>
              <a:t>    public static final </a:t>
            </a:r>
            <a:r>
              <a:rPr lang="en-US" sz="1200" b="1" dirty="0" err="1">
                <a:latin typeface="Lucida Console" pitchFamily="49" charset="0"/>
              </a:rPr>
              <a:t>AnredeEnum</a:t>
            </a:r>
            <a:r>
              <a:rPr lang="en-US" sz="1200" b="1" dirty="0">
                <a:latin typeface="Lucida Console" pitchFamily="49" charset="0"/>
              </a:rPr>
              <a:t> FIRMA = new </a:t>
            </a:r>
            <a:r>
              <a:rPr lang="en-US" sz="1200" b="1" dirty="0" err="1">
                <a:latin typeface="Lucida Console" pitchFamily="49" charset="0"/>
              </a:rPr>
              <a:t>AnredeEnum</a:t>
            </a:r>
            <a:r>
              <a:rPr lang="en-US" sz="1200" b="1" dirty="0">
                <a:latin typeface="Lucida Console" pitchFamily="49" charset="0"/>
              </a:rPr>
              <a:t>(“FIRMA</a:t>
            </a:r>
            <a:r>
              <a:rPr lang="en-US" sz="1200" b="1" dirty="0" smtClean="0">
                <a:latin typeface="Lucida Console" pitchFamily="49" charset="0"/>
              </a:rPr>
              <a:t>”);</a:t>
            </a:r>
          </a:p>
          <a:p>
            <a:pPr eaLnBrk="1" hangingPunct="1">
              <a:buClrTx/>
              <a:buFontTx/>
              <a:buNone/>
            </a:pPr>
            <a:endParaRPr lang="en-US" sz="1200" b="1" dirty="0" smtClean="0">
              <a:latin typeface="Lucida Console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sz="1200" b="1" dirty="0" smtClean="0">
                <a:latin typeface="Lucida Console" pitchFamily="49" charset="0"/>
              </a:rPr>
              <a:t>    private final String value;</a:t>
            </a:r>
            <a:endParaRPr lang="en-US" sz="1200" b="1" dirty="0">
              <a:latin typeface="Lucida Console" pitchFamily="49" charset="0"/>
            </a:endParaRPr>
          </a:p>
          <a:p>
            <a:pPr eaLnBrk="1" hangingPunct="1">
              <a:buClrTx/>
              <a:buFontTx/>
              <a:buNone/>
            </a:pPr>
            <a:endParaRPr lang="en-US" sz="1200" b="1" dirty="0">
              <a:latin typeface="Lucida Console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sz="1200" b="1" dirty="0">
                <a:latin typeface="Lucida Console" pitchFamily="49" charset="0"/>
              </a:rPr>
              <a:t>    private </a:t>
            </a:r>
            <a:r>
              <a:rPr lang="en-US" sz="1200" b="1" dirty="0" err="1">
                <a:latin typeface="Lucida Console" pitchFamily="49" charset="0"/>
              </a:rPr>
              <a:t>AnredeEnum</a:t>
            </a:r>
            <a:r>
              <a:rPr lang="en-US" sz="1200" b="1" dirty="0">
                <a:latin typeface="Lucida Console" pitchFamily="49" charset="0"/>
              </a:rPr>
              <a:t>(String value){</a:t>
            </a:r>
            <a:br>
              <a:rPr lang="en-US" sz="1200" b="1" dirty="0">
                <a:latin typeface="Lucida Console" pitchFamily="49" charset="0"/>
              </a:rPr>
            </a:br>
            <a:r>
              <a:rPr lang="en-US" sz="1200" b="1" dirty="0">
                <a:latin typeface="Lucida Console" pitchFamily="49" charset="0"/>
              </a:rPr>
              <a:t>	</a:t>
            </a:r>
            <a:r>
              <a:rPr lang="en-US" sz="1200" b="1" dirty="0" err="1">
                <a:latin typeface="Lucida Console" pitchFamily="49" charset="0"/>
              </a:rPr>
              <a:t>this.value</a:t>
            </a:r>
            <a:r>
              <a:rPr lang="en-US" sz="1200" b="1" dirty="0">
                <a:latin typeface="Lucida Console" pitchFamily="49" charset="0"/>
              </a:rPr>
              <a:t> = value;</a:t>
            </a:r>
          </a:p>
          <a:p>
            <a:pPr eaLnBrk="1" hangingPunct="1">
              <a:buClrTx/>
              <a:buFontTx/>
              <a:buNone/>
            </a:pPr>
            <a:r>
              <a:rPr lang="en-US" sz="1200" b="1" dirty="0">
                <a:latin typeface="Lucida Console" pitchFamily="49" charset="0"/>
              </a:rPr>
              <a:t>    </a:t>
            </a:r>
            <a:r>
              <a:rPr lang="en-US" sz="1200" b="1" dirty="0" smtClean="0">
                <a:latin typeface="Lucida Console" pitchFamily="49" charset="0"/>
              </a:rPr>
              <a:t>}    </a:t>
            </a:r>
            <a:endParaRPr lang="en-US" sz="1200" b="1" dirty="0">
              <a:latin typeface="Lucida Console" pitchFamily="49" charset="0"/>
            </a:endParaRPr>
          </a:p>
          <a:p>
            <a:pPr eaLnBrk="1" hangingPunct="1">
              <a:buClrTx/>
              <a:buFontTx/>
              <a:buNone/>
            </a:pPr>
            <a:endParaRPr lang="en-US" sz="1200" b="1" dirty="0">
              <a:latin typeface="Lucida Console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sz="1200" b="1" dirty="0">
                <a:latin typeface="Lucida Console" pitchFamily="49" charset="0"/>
              </a:rPr>
              <a:t>    //equals(), </a:t>
            </a:r>
            <a:r>
              <a:rPr lang="en-US" sz="1200" b="1" dirty="0" err="1">
                <a:latin typeface="Lucida Console" pitchFamily="49" charset="0"/>
              </a:rPr>
              <a:t>hashCode</a:t>
            </a:r>
            <a:r>
              <a:rPr lang="en-US" sz="1200" b="1" dirty="0">
                <a:latin typeface="Lucida Console" pitchFamily="49" charset="0"/>
              </a:rPr>
              <a:t>(), </a:t>
            </a:r>
            <a:r>
              <a:rPr lang="en-US" sz="1200" b="1" dirty="0" err="1">
                <a:latin typeface="Lucida Console" pitchFamily="49" charset="0"/>
              </a:rPr>
              <a:t>compareTo</a:t>
            </a:r>
            <a:r>
              <a:rPr lang="en-US" sz="1200" b="1" dirty="0">
                <a:latin typeface="Lucida Console" pitchFamily="49" charset="0"/>
              </a:rPr>
              <a:t>(), </a:t>
            </a:r>
            <a:r>
              <a:rPr lang="en-US" sz="1200" b="1" dirty="0" err="1">
                <a:latin typeface="Lucida Console" pitchFamily="49" charset="0"/>
              </a:rPr>
              <a:t>toString</a:t>
            </a:r>
            <a:r>
              <a:rPr lang="en-US" sz="1200" b="1" dirty="0">
                <a:latin typeface="Lucida Console" pitchFamily="49" charset="0"/>
              </a:rPr>
              <a:t>() …</a:t>
            </a:r>
          </a:p>
          <a:p>
            <a:pPr eaLnBrk="1" hangingPunct="1">
              <a:buClrTx/>
              <a:buFontTx/>
              <a:buNone/>
            </a:pPr>
            <a:r>
              <a:rPr lang="en-US" sz="1200" b="1" dirty="0">
                <a:latin typeface="Lucida Console" pitchFamily="49" charset="0"/>
              </a:rPr>
              <a:t>}</a:t>
            </a:r>
            <a:endParaRPr lang="de-DE" sz="1200" b="1" dirty="0">
              <a:latin typeface="Lucida Console" pitchFamily="49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785813" y="5853680"/>
            <a:ext cx="6403135" cy="276999"/>
          </a:xfrm>
          <a:prstGeom prst="rect">
            <a:avLst/>
          </a:prstGeom>
          <a:solidFill>
            <a:srgbClr val="CCFFCC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ClrTx/>
              <a:buFontTx/>
              <a:buNone/>
            </a:pPr>
            <a:r>
              <a:rPr lang="en-US" sz="1200" b="1" dirty="0" err="1" smtClean="0">
                <a:latin typeface="Lucida Console" pitchFamily="49" charset="0"/>
              </a:rPr>
              <a:t>AnredeEnum</a:t>
            </a:r>
            <a:r>
              <a:rPr lang="en-US" sz="1200" b="1" dirty="0" smtClean="0">
                <a:latin typeface="Lucida Console" pitchFamily="49" charset="0"/>
              </a:rPr>
              <a:t> a = </a:t>
            </a:r>
            <a:r>
              <a:rPr lang="en-US" sz="1200" b="1" dirty="0" err="1" smtClean="0">
                <a:latin typeface="Lucida Console" pitchFamily="49" charset="0"/>
              </a:rPr>
              <a:t>AnredeEnum.FRAU</a:t>
            </a:r>
            <a:r>
              <a:rPr lang="en-US" sz="1200" b="1" dirty="0" smtClean="0">
                <a:latin typeface="Lucida Console" pitchFamily="49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39775" y="265113"/>
            <a:ext cx="5713413" cy="461665"/>
          </a:xfrm>
        </p:spPr>
        <p:txBody>
          <a:bodyPr/>
          <a:lstStyle/>
          <a:p>
            <a:r>
              <a:rPr lang="de-DE" sz="2400" b="1" dirty="0"/>
              <a:t>Java 5 </a:t>
            </a:r>
            <a:r>
              <a:rPr lang="de-DE" sz="2400" b="1" dirty="0" err="1"/>
              <a:t>enum</a:t>
            </a:r>
            <a:r>
              <a:rPr lang="de-DE" sz="2400" b="1" dirty="0"/>
              <a:t> mit Attributen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>     FH Rosenheim                   Programmieren 3                                   Wintersemester 2015                                   © 2015  • Stand 01.10.14 •       Kapitel 5         </a:t>
            </a:r>
            <a:endParaRPr lang="en-GB" sz="1000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96020" y="1481043"/>
            <a:ext cx="7096946" cy="3539430"/>
          </a:xfrm>
          <a:prstGeom prst="rect">
            <a:avLst/>
          </a:prstGeom>
          <a:solidFill>
            <a:srgbClr val="FFFFCC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400" dirty="0" err="1"/>
              <a:t>public</a:t>
            </a:r>
            <a:r>
              <a:rPr lang="de-DE" sz="1400" dirty="0"/>
              <a:t> </a:t>
            </a:r>
            <a:r>
              <a:rPr lang="de-DE" sz="1400" dirty="0" err="1"/>
              <a:t>enum</a:t>
            </a:r>
            <a:r>
              <a:rPr lang="de-DE" sz="1400" dirty="0"/>
              <a:t> Anrede {</a:t>
            </a:r>
          </a:p>
          <a:p>
            <a:pPr lvl="1"/>
            <a:r>
              <a:rPr lang="de-DE" sz="1400" i="1" dirty="0"/>
              <a:t>HERR("Herr"), </a:t>
            </a:r>
          </a:p>
          <a:p>
            <a:pPr lvl="1"/>
            <a:r>
              <a:rPr lang="de-DE" sz="1400" i="1" dirty="0"/>
              <a:t>FRAU("</a:t>
            </a:r>
            <a:r>
              <a:rPr lang="de-DE" sz="1400" i="1" dirty="0" smtClean="0"/>
              <a:t>Frau"),</a:t>
            </a:r>
          </a:p>
          <a:p>
            <a:pPr lvl="1"/>
            <a:r>
              <a:rPr lang="de-DE" sz="1400" i="1" dirty="0" smtClean="0"/>
              <a:t>FIRMA(</a:t>
            </a:r>
            <a:r>
              <a:rPr lang="de-DE" sz="1400" i="1" dirty="0"/>
              <a:t>"</a:t>
            </a:r>
            <a:r>
              <a:rPr lang="de-DE" sz="1400" i="1" dirty="0" smtClean="0"/>
              <a:t>Firma");		//muss an erster Stelle stehen</a:t>
            </a:r>
          </a:p>
          <a:p>
            <a:pPr lvl="1"/>
            <a:endParaRPr lang="de-DE" sz="1400" dirty="0"/>
          </a:p>
          <a:p>
            <a:pPr lvl="1"/>
            <a:r>
              <a:rPr lang="de-DE" sz="1400" dirty="0"/>
              <a:t>private String </a:t>
            </a:r>
            <a:r>
              <a:rPr lang="de-DE" sz="1400" dirty="0" err="1"/>
              <a:t>text</a:t>
            </a:r>
            <a:r>
              <a:rPr lang="de-DE" sz="1400" dirty="0"/>
              <a:t>;</a:t>
            </a:r>
          </a:p>
          <a:p>
            <a:pPr lvl="1"/>
            <a:endParaRPr lang="de-DE" sz="1400" dirty="0"/>
          </a:p>
          <a:p>
            <a:pPr lvl="1"/>
            <a:r>
              <a:rPr lang="de-DE" sz="1400" dirty="0"/>
              <a:t>private Anrede(String </a:t>
            </a:r>
            <a:r>
              <a:rPr lang="de-DE" sz="1400" dirty="0" err="1"/>
              <a:t>text</a:t>
            </a:r>
            <a:r>
              <a:rPr lang="de-DE" sz="1400" dirty="0"/>
              <a:t>) {</a:t>
            </a:r>
          </a:p>
          <a:p>
            <a:pPr lvl="1"/>
            <a:r>
              <a:rPr lang="de-DE" sz="1400" dirty="0" smtClean="0"/>
              <a:t>	</a:t>
            </a:r>
            <a:r>
              <a:rPr lang="de-DE" sz="1400" dirty="0" err="1" smtClean="0"/>
              <a:t>this.text</a:t>
            </a:r>
            <a:r>
              <a:rPr lang="de-DE" sz="1400" dirty="0" smtClean="0"/>
              <a:t> </a:t>
            </a:r>
            <a:r>
              <a:rPr lang="de-DE" sz="1400" dirty="0"/>
              <a:t>= </a:t>
            </a:r>
            <a:r>
              <a:rPr lang="de-DE" sz="1400" dirty="0" err="1"/>
              <a:t>text</a:t>
            </a:r>
            <a:r>
              <a:rPr lang="de-DE" sz="1400" dirty="0"/>
              <a:t>;</a:t>
            </a:r>
          </a:p>
          <a:p>
            <a:pPr lvl="1"/>
            <a:r>
              <a:rPr lang="de-DE" sz="1400" dirty="0"/>
              <a:t>}</a:t>
            </a:r>
          </a:p>
          <a:p>
            <a:pPr lvl="1"/>
            <a:endParaRPr lang="de-DE" sz="1400" dirty="0"/>
          </a:p>
          <a:p>
            <a:pPr lvl="1"/>
            <a:r>
              <a:rPr lang="de-DE" sz="1400" dirty="0" err="1"/>
              <a:t>public</a:t>
            </a:r>
            <a:r>
              <a:rPr lang="de-DE" sz="1400" dirty="0"/>
              <a:t> String </a:t>
            </a:r>
            <a:r>
              <a:rPr lang="de-DE" sz="1400" dirty="0" err="1"/>
              <a:t>getText</a:t>
            </a:r>
            <a:r>
              <a:rPr lang="de-DE" sz="1400" dirty="0"/>
              <a:t>() {</a:t>
            </a:r>
          </a:p>
          <a:p>
            <a:pPr lvl="1"/>
            <a:r>
              <a:rPr lang="de-DE" sz="1400" dirty="0" smtClean="0"/>
              <a:t>	</a:t>
            </a:r>
            <a:r>
              <a:rPr lang="de-DE" sz="1400" dirty="0" err="1" smtClean="0"/>
              <a:t>return</a:t>
            </a:r>
            <a:r>
              <a:rPr lang="de-DE" sz="1400" dirty="0" smtClean="0"/>
              <a:t> </a:t>
            </a:r>
            <a:r>
              <a:rPr lang="de-DE" sz="1400" dirty="0" err="1"/>
              <a:t>text</a:t>
            </a:r>
            <a:r>
              <a:rPr lang="de-DE" sz="1400" dirty="0"/>
              <a:t>;</a:t>
            </a:r>
          </a:p>
          <a:p>
            <a:pPr lvl="1"/>
            <a:r>
              <a:rPr lang="de-DE" sz="1400" dirty="0"/>
              <a:t>}</a:t>
            </a:r>
          </a:p>
          <a:p>
            <a:endParaRPr lang="de-DE" sz="1400" dirty="0"/>
          </a:p>
          <a:p>
            <a:r>
              <a:rPr lang="de-DE" sz="1400" dirty="0"/>
              <a:t>}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280988" y="5002924"/>
            <a:ext cx="9421812" cy="969251"/>
          </a:xfrm>
        </p:spPr>
        <p:txBody>
          <a:bodyPr/>
          <a:lstStyle/>
          <a:p>
            <a:r>
              <a:rPr lang="de-DE" dirty="0" smtClean="0"/>
              <a:t>Wichtig: Reihenfolge einhalten!</a:t>
            </a:r>
          </a:p>
          <a:p>
            <a:pPr lvl="1"/>
            <a:r>
              <a:rPr lang="de-DE" dirty="0" smtClean="0"/>
              <a:t>Zuerst die eigentliche Aufzählung, dann der Rest.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095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85750" y="6292850"/>
            <a:ext cx="9386888" cy="215444"/>
          </a:xfrm>
        </p:spPr>
        <p:txBody>
          <a:bodyPr/>
          <a:lstStyle/>
          <a:p>
            <a:pPr defTabSz="1397000">
              <a:tabLst>
                <a:tab pos="8115300" algn="l"/>
              </a:tabLst>
              <a:defRPr/>
            </a:pPr>
            <a:r>
              <a:rPr lang="de-DE" dirty="0" smtClean="0">
                <a:latin typeface="+mn-lt"/>
              </a:rPr>
              <a:t>     FH Rosenheim                   Programmieren 3                                   Wintersemester 2015                                   © 2015  • Stand 01.10.14 •       Kapitel 5         </a:t>
            </a:r>
            <a:endParaRPr lang="en-GB" sz="1000" dirty="0">
              <a:latin typeface="+mn-lt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b="1" smtClean="0"/>
              <a:t>Entitätstypen vs. Datentypen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smtClean="0"/>
              <a:t>Entitätstypen</a:t>
            </a:r>
          </a:p>
          <a:p>
            <a:pPr lvl="1"/>
            <a:r>
              <a:rPr lang="de-DE" smtClean="0"/>
              <a:t>Bilden Fachlichkeit des Systems ab</a:t>
            </a:r>
          </a:p>
          <a:p>
            <a:pPr lvl="1"/>
            <a:r>
              <a:rPr lang="de-DE" smtClean="0"/>
              <a:t>Kann man zählen und verändern</a:t>
            </a:r>
          </a:p>
          <a:p>
            <a:pPr lvl="1"/>
            <a:r>
              <a:rPr lang="de-DE" smtClean="0"/>
              <a:t>Haben eine Identität (techn.: Schlüssel)</a:t>
            </a:r>
          </a:p>
          <a:p>
            <a:pPr lvl="1"/>
            <a:r>
              <a:rPr lang="de-DE" smtClean="0"/>
              <a:t>Entitätsobjekte haben Lebenszyklus und können über Assoziationen und Aggregationen verbunden sein </a:t>
            </a:r>
          </a:p>
          <a:p>
            <a:pPr lvl="1"/>
            <a:r>
              <a:rPr lang="de-DE" smtClean="0"/>
              <a:t>Beispiele: Kunde, Konto, Bestellung</a:t>
            </a:r>
          </a:p>
          <a:p>
            <a:r>
              <a:rPr lang="de-DE" b="1" smtClean="0"/>
              <a:t>Datentypen</a:t>
            </a:r>
          </a:p>
          <a:p>
            <a:pPr lvl="1"/>
            <a:r>
              <a:rPr lang="de-DE" smtClean="0"/>
              <a:t>Für sich allein uninteressant</a:t>
            </a:r>
          </a:p>
          <a:p>
            <a:pPr lvl="1"/>
            <a:r>
              <a:rPr lang="de-DE" smtClean="0"/>
              <a:t>Kann man weder zählen noch verändern</a:t>
            </a:r>
          </a:p>
          <a:p>
            <a:pPr lvl="1"/>
            <a:r>
              <a:rPr lang="de-DE" smtClean="0"/>
              <a:t>Haben keine Identität (engl.: value objects) also auch keinen Schlüssel</a:t>
            </a:r>
          </a:p>
          <a:p>
            <a:pPr lvl="1"/>
            <a:r>
              <a:rPr lang="de-DE" smtClean="0"/>
              <a:t>Datentypen enthalten nie Verweise auf Entitätstypen</a:t>
            </a:r>
          </a:p>
          <a:p>
            <a:pPr lvl="1"/>
            <a:r>
              <a:rPr lang="de-DE" smtClean="0"/>
              <a:t>Beispiele: Datum, Adresse, ISBN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85750" y="6292850"/>
            <a:ext cx="9386888" cy="215444"/>
          </a:xfrm>
        </p:spPr>
        <p:txBody>
          <a:bodyPr/>
          <a:lstStyle/>
          <a:p>
            <a:r>
              <a:rPr lang="de-DE" dirty="0" smtClean="0"/>
              <a:t>     FH Rosenheim                   Programmieren 3                                   Wintersemester 2015                                   © 2015  • Stand 01.10.14 •       Kapitel 5         </a:t>
            </a:r>
            <a:endParaRPr lang="en-GB" sz="1000" dirty="0"/>
          </a:p>
        </p:txBody>
      </p:sp>
      <p:sp>
        <p:nvSpPr>
          <p:cNvPr id="1144834" name="Text Box 2"/>
          <p:cNvSpPr txBox="1">
            <a:spLocks noChangeArrowheads="1"/>
          </p:cNvSpPr>
          <p:nvPr/>
        </p:nvSpPr>
        <p:spPr bwMode="auto">
          <a:xfrm>
            <a:off x="388938" y="1196975"/>
            <a:ext cx="8542337" cy="494982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Tx/>
              <a:buNone/>
            </a:pPr>
            <a:r>
              <a:rPr lang="de-DE" b="0" dirty="0" err="1">
                <a:latin typeface="Lucida Console" pitchFamily="49" charset="0"/>
              </a:rPr>
              <a:t>public</a:t>
            </a:r>
            <a:r>
              <a:rPr lang="de-DE" b="0" dirty="0">
                <a:latin typeface="Lucida Console" pitchFamily="49" charset="0"/>
              </a:rPr>
              <a:t> </a:t>
            </a:r>
            <a:r>
              <a:rPr lang="de-DE" b="0" dirty="0" err="1">
                <a:latin typeface="Lucida Console" pitchFamily="49" charset="0"/>
              </a:rPr>
              <a:t>class</a:t>
            </a:r>
            <a:r>
              <a:rPr lang="de-DE" b="0" dirty="0">
                <a:latin typeface="Lucida Console" pitchFamily="49" charset="0"/>
              </a:rPr>
              <a:t> </a:t>
            </a:r>
            <a:r>
              <a:rPr lang="de-DE" dirty="0" err="1">
                <a:latin typeface="Lucida Console" pitchFamily="49" charset="0"/>
              </a:rPr>
              <a:t>SchuelerImpl</a:t>
            </a:r>
            <a:r>
              <a:rPr lang="de-DE" dirty="0">
                <a:latin typeface="Lucida Console" pitchFamily="49" charset="0"/>
              </a:rPr>
              <a:t> </a:t>
            </a:r>
            <a:r>
              <a:rPr lang="de-DE" dirty="0" err="1">
                <a:latin typeface="Lucida Console" pitchFamily="49" charset="0"/>
              </a:rPr>
              <a:t>implements</a:t>
            </a:r>
            <a:r>
              <a:rPr lang="de-DE" dirty="0">
                <a:latin typeface="Lucida Console" pitchFamily="49" charset="0"/>
              </a:rPr>
              <a:t> </a:t>
            </a:r>
            <a:r>
              <a:rPr lang="de-DE" dirty="0" err="1">
                <a:latin typeface="Lucida Console" pitchFamily="49" charset="0"/>
              </a:rPr>
              <a:t>ISchueler</a:t>
            </a:r>
            <a:r>
              <a:rPr lang="de-DE" b="0" dirty="0">
                <a:latin typeface="Lucida Console" pitchFamily="49" charset="0"/>
              </a:rPr>
              <a:t> {</a:t>
            </a:r>
          </a:p>
          <a:p>
            <a:pPr>
              <a:buClrTx/>
              <a:buFontTx/>
              <a:buNone/>
            </a:pPr>
            <a:r>
              <a:rPr lang="de-DE" b="0" dirty="0">
                <a:latin typeface="Lucida Console" pitchFamily="49" charset="0"/>
              </a:rPr>
              <a:t/>
            </a:r>
            <a:br>
              <a:rPr lang="de-DE" b="0" dirty="0">
                <a:latin typeface="Lucida Console" pitchFamily="49" charset="0"/>
              </a:rPr>
            </a:br>
            <a:r>
              <a:rPr lang="de-DE" b="0" dirty="0">
                <a:latin typeface="Lucida Console" pitchFamily="49" charset="0"/>
              </a:rPr>
              <a:t>     private </a:t>
            </a:r>
            <a:r>
              <a:rPr lang="de-DE" dirty="0">
                <a:latin typeface="Lucida Console" pitchFamily="49" charset="0"/>
              </a:rPr>
              <a:t>String</a:t>
            </a:r>
            <a:r>
              <a:rPr lang="de-DE" b="0" dirty="0">
                <a:latin typeface="Lucida Console" pitchFamily="49" charset="0"/>
              </a:rPr>
              <a:t>   	</a:t>
            </a:r>
            <a:r>
              <a:rPr lang="de-DE" b="0" dirty="0" err="1">
                <a:latin typeface="Lucida Console" pitchFamily="49" charset="0"/>
              </a:rPr>
              <a:t>id</a:t>
            </a:r>
            <a:r>
              <a:rPr lang="de-DE" b="0" dirty="0">
                <a:latin typeface="Lucida Console" pitchFamily="49" charset="0"/>
              </a:rPr>
              <a:t>;</a:t>
            </a:r>
          </a:p>
          <a:p>
            <a:pPr>
              <a:buClrTx/>
              <a:buFontTx/>
              <a:buNone/>
            </a:pPr>
            <a:r>
              <a:rPr lang="de-DE" b="0" dirty="0">
                <a:latin typeface="Lucida Console" pitchFamily="49" charset="0"/>
              </a:rPr>
              <a:t>     private </a:t>
            </a:r>
            <a:r>
              <a:rPr lang="de-DE" dirty="0">
                <a:latin typeface="Lucida Console" pitchFamily="49" charset="0"/>
              </a:rPr>
              <a:t>String</a:t>
            </a:r>
            <a:r>
              <a:rPr lang="de-DE" b="0" dirty="0">
                <a:latin typeface="Lucida Console" pitchFamily="49" charset="0"/>
              </a:rPr>
              <a:t> 	</a:t>
            </a:r>
            <a:r>
              <a:rPr lang="de-DE" b="0" dirty="0" err="1">
                <a:latin typeface="Lucida Console" pitchFamily="49" charset="0"/>
              </a:rPr>
              <a:t>name</a:t>
            </a:r>
            <a:r>
              <a:rPr lang="de-DE" b="0" dirty="0">
                <a:latin typeface="Lucida Console" pitchFamily="49" charset="0"/>
              </a:rPr>
              <a:t>;</a:t>
            </a:r>
            <a:br>
              <a:rPr lang="de-DE" b="0" dirty="0">
                <a:latin typeface="Lucida Console" pitchFamily="49" charset="0"/>
              </a:rPr>
            </a:br>
            <a:r>
              <a:rPr lang="de-DE" b="0" dirty="0">
                <a:latin typeface="Lucida Console" pitchFamily="49" charset="0"/>
              </a:rPr>
              <a:t>     private </a:t>
            </a:r>
            <a:r>
              <a:rPr lang="de-DE" dirty="0">
                <a:latin typeface="Lucida Console" pitchFamily="49" charset="0"/>
              </a:rPr>
              <a:t>String</a:t>
            </a:r>
            <a:r>
              <a:rPr lang="de-DE" b="0" dirty="0">
                <a:latin typeface="Lucida Console" pitchFamily="49" charset="0"/>
              </a:rPr>
              <a:t> 	</a:t>
            </a:r>
            <a:r>
              <a:rPr lang="de-DE" b="0" dirty="0" err="1">
                <a:latin typeface="Lucida Console" pitchFamily="49" charset="0"/>
              </a:rPr>
              <a:t>vorname</a:t>
            </a:r>
            <a:r>
              <a:rPr lang="de-DE" b="0" dirty="0">
                <a:latin typeface="Lucida Console" pitchFamily="49" charset="0"/>
              </a:rPr>
              <a:t>;</a:t>
            </a:r>
            <a:br>
              <a:rPr lang="de-DE" b="0" dirty="0">
                <a:latin typeface="Lucida Console" pitchFamily="49" charset="0"/>
              </a:rPr>
            </a:br>
            <a:r>
              <a:rPr lang="de-DE" b="0" dirty="0">
                <a:latin typeface="Lucida Console" pitchFamily="49" charset="0"/>
              </a:rPr>
              <a:t>     private </a:t>
            </a:r>
            <a:r>
              <a:rPr lang="de-DE" dirty="0">
                <a:latin typeface="Lucida Console" pitchFamily="49" charset="0"/>
              </a:rPr>
              <a:t>Datum</a:t>
            </a:r>
            <a:r>
              <a:rPr lang="de-DE" b="0" dirty="0">
                <a:latin typeface="Lucida Console" pitchFamily="49" charset="0"/>
              </a:rPr>
              <a:t>	</a:t>
            </a:r>
            <a:r>
              <a:rPr lang="de-DE" b="0" dirty="0" err="1">
                <a:latin typeface="Lucida Console" pitchFamily="49" charset="0"/>
              </a:rPr>
              <a:t>geburtsdatum</a:t>
            </a:r>
            <a:r>
              <a:rPr lang="de-DE" b="0" dirty="0">
                <a:latin typeface="Lucida Console" pitchFamily="49" charset="0"/>
              </a:rPr>
              <a:t>;</a:t>
            </a:r>
          </a:p>
          <a:p>
            <a:pPr>
              <a:buClrTx/>
              <a:buFontTx/>
              <a:buNone/>
            </a:pPr>
            <a:r>
              <a:rPr lang="de-DE" b="0" dirty="0">
                <a:latin typeface="Lucida Console" pitchFamily="49" charset="0"/>
              </a:rPr>
              <a:t>     private </a:t>
            </a:r>
            <a:r>
              <a:rPr lang="de-DE" dirty="0">
                <a:latin typeface="Lucida Console" pitchFamily="49" charset="0"/>
              </a:rPr>
              <a:t>Adresse</a:t>
            </a:r>
            <a:r>
              <a:rPr lang="de-DE" b="0" dirty="0">
                <a:latin typeface="Lucida Console" pitchFamily="49" charset="0"/>
              </a:rPr>
              <a:t> 	</a:t>
            </a:r>
            <a:r>
              <a:rPr lang="de-DE" b="0" dirty="0" err="1">
                <a:latin typeface="Lucida Console" pitchFamily="49" charset="0"/>
              </a:rPr>
              <a:t>wohnadresse</a:t>
            </a:r>
            <a:r>
              <a:rPr lang="de-DE" b="0" dirty="0">
                <a:latin typeface="Lucida Console" pitchFamily="49" charset="0"/>
              </a:rPr>
              <a:t>;</a:t>
            </a:r>
            <a:br>
              <a:rPr lang="de-DE" b="0" dirty="0">
                <a:latin typeface="Lucida Console" pitchFamily="49" charset="0"/>
              </a:rPr>
            </a:br>
            <a:r>
              <a:rPr lang="de-DE" b="0" dirty="0">
                <a:latin typeface="Lucida Console" pitchFamily="49" charset="0"/>
              </a:rPr>
              <a:t>	...</a:t>
            </a:r>
          </a:p>
          <a:p>
            <a:pPr>
              <a:buClrTx/>
              <a:buFontTx/>
              <a:buNone/>
            </a:pPr>
            <a:endParaRPr lang="de-DE" b="0" dirty="0">
              <a:latin typeface="Lucida Console" pitchFamily="49" charset="0"/>
            </a:endParaRPr>
          </a:p>
          <a:p>
            <a:pPr>
              <a:buClrTx/>
              <a:buFontTx/>
              <a:buNone/>
            </a:pPr>
            <a:r>
              <a:rPr lang="de-DE" b="0" dirty="0">
                <a:latin typeface="Lucida Console" pitchFamily="49" charset="0"/>
              </a:rPr>
              <a:t>     </a:t>
            </a:r>
            <a:r>
              <a:rPr lang="de-DE" b="0" dirty="0" err="1">
                <a:latin typeface="Lucida Console" pitchFamily="49" charset="0"/>
              </a:rPr>
              <a:t>public</a:t>
            </a:r>
            <a:r>
              <a:rPr lang="de-DE" b="0" dirty="0">
                <a:latin typeface="Lucida Console" pitchFamily="49" charset="0"/>
              </a:rPr>
              <a:t> </a:t>
            </a:r>
            <a:r>
              <a:rPr lang="de-DE" dirty="0" err="1">
                <a:latin typeface="Lucida Console" pitchFamily="49" charset="0"/>
              </a:rPr>
              <a:t>SchuelerImpl</a:t>
            </a:r>
            <a:r>
              <a:rPr lang="de-DE" b="0" dirty="0">
                <a:latin typeface="Lucida Console" pitchFamily="49" charset="0"/>
              </a:rPr>
              <a:t>(String </a:t>
            </a:r>
            <a:r>
              <a:rPr lang="de-DE" b="0" dirty="0" err="1">
                <a:latin typeface="Lucida Console" pitchFamily="49" charset="0"/>
              </a:rPr>
              <a:t>vorname</a:t>
            </a:r>
            <a:r>
              <a:rPr lang="de-DE" b="0" dirty="0">
                <a:latin typeface="Lucida Console" pitchFamily="49" charset="0"/>
              </a:rPr>
              <a:t>, String </a:t>
            </a:r>
            <a:r>
              <a:rPr lang="de-DE" b="0" dirty="0" err="1">
                <a:latin typeface="Lucida Console" pitchFamily="49" charset="0"/>
              </a:rPr>
              <a:t>nachname</a:t>
            </a:r>
            <a:r>
              <a:rPr lang="de-DE" b="0" dirty="0">
                <a:latin typeface="Lucida Console" pitchFamily="49" charset="0"/>
              </a:rPr>
              <a:t> </a:t>
            </a:r>
          </a:p>
          <a:p>
            <a:pPr>
              <a:buClrTx/>
              <a:buFontTx/>
              <a:buNone/>
            </a:pPr>
            <a:r>
              <a:rPr lang="de-DE" b="0" dirty="0">
                <a:latin typeface="Lucida Console" pitchFamily="49" charset="0"/>
              </a:rPr>
              <a:t>                  Datum </a:t>
            </a:r>
            <a:r>
              <a:rPr lang="de-DE" b="0" dirty="0" err="1">
                <a:latin typeface="Lucida Console" pitchFamily="49" charset="0"/>
              </a:rPr>
              <a:t>geburtsdatum</a:t>
            </a:r>
            <a:r>
              <a:rPr lang="de-DE" b="0" dirty="0">
                <a:latin typeface="Lucida Console" pitchFamily="49" charset="0"/>
              </a:rPr>
              <a:t>) { .. }</a:t>
            </a:r>
          </a:p>
          <a:p>
            <a:pPr>
              <a:buClrTx/>
              <a:buFontTx/>
              <a:buNone/>
            </a:pPr>
            <a:endParaRPr lang="de-DE" b="0" dirty="0">
              <a:latin typeface="Lucida Console" pitchFamily="49" charset="0"/>
            </a:endParaRPr>
          </a:p>
          <a:p>
            <a:pPr>
              <a:buClrTx/>
              <a:buFontTx/>
              <a:buNone/>
            </a:pPr>
            <a:r>
              <a:rPr lang="de-DE" b="0" dirty="0">
                <a:latin typeface="Lucida Console" pitchFamily="49" charset="0"/>
              </a:rPr>
              <a:t>     </a:t>
            </a:r>
            <a:r>
              <a:rPr lang="de-DE" b="0" dirty="0" err="1">
                <a:latin typeface="Lucida Console" pitchFamily="49" charset="0"/>
              </a:rPr>
              <a:t>public</a:t>
            </a:r>
            <a:r>
              <a:rPr lang="de-DE" b="0" dirty="0">
                <a:latin typeface="Lucida Console" pitchFamily="49" charset="0"/>
              </a:rPr>
              <a:t> String </a:t>
            </a:r>
            <a:r>
              <a:rPr lang="de-DE" dirty="0" err="1">
                <a:latin typeface="Lucida Console" pitchFamily="49" charset="0"/>
              </a:rPr>
              <a:t>getName</a:t>
            </a:r>
            <a:r>
              <a:rPr lang="de-DE" b="0" dirty="0">
                <a:latin typeface="Lucida Console" pitchFamily="49" charset="0"/>
              </a:rPr>
              <a:t>() { .. }</a:t>
            </a:r>
          </a:p>
          <a:p>
            <a:pPr>
              <a:buClrTx/>
              <a:buFontTx/>
              <a:buNone/>
            </a:pPr>
            <a:r>
              <a:rPr lang="de-DE" b="0" dirty="0">
                <a:latin typeface="Lucida Console" pitchFamily="49" charset="0"/>
              </a:rPr>
              <a:t>     </a:t>
            </a:r>
            <a:r>
              <a:rPr lang="de-DE" b="0" dirty="0" err="1">
                <a:latin typeface="Lucida Console" pitchFamily="49" charset="0"/>
              </a:rPr>
              <a:t>public</a:t>
            </a:r>
            <a:r>
              <a:rPr lang="de-DE" b="0" dirty="0">
                <a:latin typeface="Lucida Console" pitchFamily="49" charset="0"/>
              </a:rPr>
              <a:t> Adresse </a:t>
            </a:r>
            <a:r>
              <a:rPr lang="de-DE" dirty="0" err="1">
                <a:latin typeface="Lucida Console" pitchFamily="49" charset="0"/>
              </a:rPr>
              <a:t>getWohnort</a:t>
            </a:r>
            <a:r>
              <a:rPr lang="de-DE" b="0" dirty="0">
                <a:latin typeface="Lucida Console" pitchFamily="49" charset="0"/>
              </a:rPr>
              <a:t>() { .. }</a:t>
            </a:r>
          </a:p>
          <a:p>
            <a:pPr>
              <a:buClrTx/>
              <a:buFontTx/>
              <a:buNone/>
            </a:pPr>
            <a:r>
              <a:rPr lang="de-DE" b="0" dirty="0">
                <a:latin typeface="Lucida Console" pitchFamily="49" charset="0"/>
              </a:rPr>
              <a:t>     ..</a:t>
            </a:r>
          </a:p>
          <a:p>
            <a:pPr>
              <a:buClrTx/>
              <a:buFontTx/>
              <a:buNone/>
            </a:pPr>
            <a:r>
              <a:rPr lang="de-DE" b="0" dirty="0">
                <a:latin typeface="Lucida Console" pitchFamily="49" charset="0"/>
              </a:rPr>
              <a:t>     </a:t>
            </a:r>
            <a:r>
              <a:rPr lang="de-DE" b="0" dirty="0" err="1">
                <a:latin typeface="Lucida Console" pitchFamily="49" charset="0"/>
              </a:rPr>
              <a:t>public</a:t>
            </a:r>
            <a:r>
              <a:rPr lang="de-DE" b="0" dirty="0">
                <a:latin typeface="Lucida Console" pitchFamily="49" charset="0"/>
              </a:rPr>
              <a:t> </a:t>
            </a:r>
            <a:r>
              <a:rPr lang="de-DE" b="0" dirty="0" err="1">
                <a:latin typeface="Lucida Console" pitchFamily="49" charset="0"/>
              </a:rPr>
              <a:t>void</a:t>
            </a:r>
            <a:r>
              <a:rPr lang="de-DE" b="0" dirty="0">
                <a:latin typeface="Lucida Console" pitchFamily="49" charset="0"/>
              </a:rPr>
              <a:t> </a:t>
            </a:r>
            <a:r>
              <a:rPr lang="de-DE" dirty="0" err="1">
                <a:latin typeface="Lucida Console" pitchFamily="49" charset="0"/>
              </a:rPr>
              <a:t>setWohnort</a:t>
            </a:r>
            <a:r>
              <a:rPr lang="de-DE" b="0" dirty="0">
                <a:latin typeface="Lucida Console" pitchFamily="49" charset="0"/>
              </a:rPr>
              <a:t>(Adresse </a:t>
            </a:r>
            <a:r>
              <a:rPr lang="de-DE" b="0" dirty="0" err="1">
                <a:latin typeface="Lucida Console" pitchFamily="49" charset="0"/>
              </a:rPr>
              <a:t>wohnadresse</a:t>
            </a:r>
            <a:r>
              <a:rPr lang="de-DE" b="0" dirty="0">
                <a:latin typeface="Lucida Console" pitchFamily="49" charset="0"/>
              </a:rPr>
              <a:t>) { .. }</a:t>
            </a:r>
          </a:p>
          <a:p>
            <a:pPr>
              <a:buClrTx/>
              <a:buFontTx/>
              <a:buNone/>
            </a:pPr>
            <a:endParaRPr lang="de-DE" b="0" dirty="0">
              <a:latin typeface="Lucida Console" pitchFamily="49" charset="0"/>
            </a:endParaRPr>
          </a:p>
          <a:p>
            <a:pPr>
              <a:buClrTx/>
              <a:buFontTx/>
              <a:buNone/>
            </a:pPr>
            <a:r>
              <a:rPr lang="de-DE" b="0" dirty="0">
                <a:latin typeface="Lucida Console" pitchFamily="49" charset="0"/>
              </a:rPr>
              <a:t>     //</a:t>
            </a:r>
            <a:r>
              <a:rPr lang="de-DE" b="0" dirty="0" err="1">
                <a:latin typeface="Lucida Console" pitchFamily="49" charset="0"/>
              </a:rPr>
              <a:t>equals</a:t>
            </a:r>
            <a:r>
              <a:rPr lang="de-DE" b="0" dirty="0">
                <a:latin typeface="Lucida Console" pitchFamily="49" charset="0"/>
              </a:rPr>
              <a:t>(), </a:t>
            </a:r>
            <a:r>
              <a:rPr lang="de-DE" b="0" dirty="0" err="1">
                <a:latin typeface="Lucida Console" pitchFamily="49" charset="0"/>
              </a:rPr>
              <a:t>hashCode</a:t>
            </a:r>
            <a:r>
              <a:rPr lang="de-DE" b="0" dirty="0">
                <a:latin typeface="Lucida Console" pitchFamily="49" charset="0"/>
              </a:rPr>
              <a:t>(), ...</a:t>
            </a:r>
          </a:p>
          <a:p>
            <a:pPr>
              <a:buClrTx/>
              <a:buFontTx/>
              <a:buNone/>
            </a:pPr>
            <a:r>
              <a:rPr lang="de-DE" b="0" dirty="0">
                <a:latin typeface="Lucida Console" pitchFamily="49" charset="0"/>
              </a:rPr>
              <a:t>}</a:t>
            </a:r>
          </a:p>
          <a:p>
            <a:pPr>
              <a:buClrTx/>
              <a:buFontTx/>
              <a:buNone/>
            </a:pPr>
            <a:endParaRPr lang="de-DE" sz="1400" b="0" dirty="0">
              <a:latin typeface="Tahoma" pitchFamily="34" charset="0"/>
            </a:endParaRPr>
          </a:p>
        </p:txBody>
      </p:sp>
      <p:sp>
        <p:nvSpPr>
          <p:cNvPr id="11448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Beispiel: Entität </a:t>
            </a:r>
            <a:r>
              <a:rPr lang="de-DE" b="1" dirty="0" err="1"/>
              <a:t>Schueler</a:t>
            </a:r>
            <a:endParaRPr lang="de-DE" b="1" dirty="0"/>
          </a:p>
        </p:txBody>
      </p:sp>
      <p:sp>
        <p:nvSpPr>
          <p:cNvPr id="1144836" name="AutoShape 4"/>
          <p:cNvSpPr>
            <a:spLocks noChangeArrowheads="1"/>
          </p:cNvSpPr>
          <p:nvPr/>
        </p:nvSpPr>
        <p:spPr bwMode="auto">
          <a:xfrm>
            <a:off x="7348538" y="749300"/>
            <a:ext cx="1951037" cy="1079500"/>
          </a:xfrm>
          <a:prstGeom prst="wedgeRoundRectCallout">
            <a:avLst>
              <a:gd name="adj1" fmla="val -263579"/>
              <a:gd name="adj2" fmla="val 136028"/>
              <a:gd name="adj3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buClrTx/>
              <a:buFontTx/>
              <a:buNone/>
            </a:pPr>
            <a:r>
              <a:rPr lang="de-DE" sz="1800" b="0">
                <a:latin typeface="Arial" pitchFamily="34" charset="0"/>
              </a:rPr>
              <a:t>Fachliche / Intelligente Datentypen</a:t>
            </a:r>
          </a:p>
        </p:txBody>
      </p:sp>
      <p:sp>
        <p:nvSpPr>
          <p:cNvPr id="1144837" name="AutoShape 5"/>
          <p:cNvSpPr>
            <a:spLocks noChangeArrowheads="1"/>
          </p:cNvSpPr>
          <p:nvPr/>
        </p:nvSpPr>
        <p:spPr bwMode="auto">
          <a:xfrm>
            <a:off x="6896100" y="2119313"/>
            <a:ext cx="1951038" cy="1079500"/>
          </a:xfrm>
          <a:prstGeom prst="wedgeRoundRectCallout">
            <a:avLst>
              <a:gd name="adj1" fmla="val -126986"/>
              <a:gd name="adj2" fmla="val 77352"/>
              <a:gd name="adj3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buClrTx/>
              <a:buFontTx/>
              <a:buNone/>
            </a:pPr>
            <a:r>
              <a:rPr lang="de-DE" sz="1800" b="0">
                <a:latin typeface="Arial" pitchFamily="34" charset="0"/>
              </a:rPr>
              <a:t>Fachlich sinnvoller Konstruktor</a:t>
            </a:r>
          </a:p>
        </p:txBody>
      </p:sp>
      <p:sp>
        <p:nvSpPr>
          <p:cNvPr id="1144838" name="AutoShape 6"/>
          <p:cNvSpPr>
            <a:spLocks noChangeArrowheads="1"/>
          </p:cNvSpPr>
          <p:nvPr/>
        </p:nvSpPr>
        <p:spPr bwMode="auto">
          <a:xfrm>
            <a:off x="6323013" y="5508625"/>
            <a:ext cx="2495550" cy="762000"/>
          </a:xfrm>
          <a:prstGeom prst="wedgeRoundRectCallout">
            <a:avLst>
              <a:gd name="adj1" fmla="val -81014"/>
              <a:gd name="adj2" fmla="val -101250"/>
              <a:gd name="adj3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buClrTx/>
              <a:buFontTx/>
              <a:buNone/>
            </a:pPr>
            <a:r>
              <a:rPr lang="de-DE" sz="1800" b="0">
                <a:latin typeface="Arial" pitchFamily="34" charset="0"/>
              </a:rPr>
              <a:t>Fachlich sinnv.</a:t>
            </a:r>
          </a:p>
          <a:p>
            <a:pPr algn="ctr" eaLnBrk="1" hangingPunct="1">
              <a:buClrTx/>
              <a:buFontTx/>
              <a:buNone/>
            </a:pPr>
            <a:r>
              <a:rPr lang="de-DE" sz="1800" b="0">
                <a:latin typeface="Arial" pitchFamily="34" charset="0"/>
              </a:rPr>
              <a:t>get/set Methoden</a:t>
            </a:r>
            <a:br>
              <a:rPr lang="de-DE" sz="1800" b="0">
                <a:latin typeface="Arial" pitchFamily="34" charset="0"/>
              </a:rPr>
            </a:br>
            <a:endParaRPr lang="de-DE" sz="1200" b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285750" y="6292850"/>
            <a:ext cx="9386888" cy="215444"/>
          </a:xfrm>
        </p:spPr>
        <p:txBody>
          <a:bodyPr/>
          <a:lstStyle/>
          <a:p>
            <a:r>
              <a:rPr lang="de-DE" dirty="0" smtClean="0"/>
              <a:t>     FH Rosenheim                   Programmieren 3                                   Wintersemester 2015                                   © 2015  • Stand 01.10.14 •       Kapitel 5         </a:t>
            </a:r>
            <a:endParaRPr lang="en-GB" sz="1000" dirty="0"/>
          </a:p>
        </p:txBody>
      </p:sp>
      <p:sp>
        <p:nvSpPr>
          <p:cNvPr id="1031170" name="Rectangle 2"/>
          <p:cNvSpPr>
            <a:spLocks noChangeArrowheads="1"/>
          </p:cNvSpPr>
          <p:nvPr/>
        </p:nvSpPr>
        <p:spPr bwMode="auto">
          <a:xfrm>
            <a:off x="704850" y="254000"/>
            <a:ext cx="8420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50000"/>
              </a:spcBef>
              <a:buClr>
                <a:srgbClr val="6699FF"/>
              </a:buClr>
              <a:buFont typeface="Zapf Dingbats" charset="2"/>
              <a:buNone/>
            </a:pPr>
            <a:r>
              <a:rPr lang="de-DE" sz="2200">
                <a:latin typeface="Arial" pitchFamily="34" charset="0"/>
              </a:rPr>
              <a:t>Entitätstypen: Beispiel Kunde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61988" y="442913"/>
            <a:ext cx="8582025" cy="5832475"/>
            <a:chOff x="417" y="527"/>
            <a:chExt cx="5406" cy="3674"/>
          </a:xfrm>
        </p:grpSpPr>
        <p:sp>
          <p:nvSpPr>
            <p:cNvPr id="1031171" name="Text Box 3"/>
            <p:cNvSpPr txBox="1">
              <a:spLocks noChangeArrowheads="1"/>
            </p:cNvSpPr>
            <p:nvPr/>
          </p:nvSpPr>
          <p:spPr bwMode="auto">
            <a:xfrm>
              <a:off x="417" y="935"/>
              <a:ext cx="5381" cy="2964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de-DE" b="0" dirty="0" err="1">
                  <a:latin typeface="Lucida Console" pitchFamily="49" charset="0"/>
                </a:rPr>
                <a:t>public</a:t>
              </a:r>
              <a:r>
                <a:rPr lang="de-DE" b="0" dirty="0">
                  <a:latin typeface="Lucida Console" pitchFamily="49" charset="0"/>
                </a:rPr>
                <a:t> </a:t>
              </a:r>
              <a:r>
                <a:rPr lang="de-DE" b="0" dirty="0" err="1">
                  <a:latin typeface="Lucida Console" pitchFamily="49" charset="0"/>
                </a:rPr>
                <a:t>class</a:t>
              </a:r>
              <a:r>
                <a:rPr lang="de-DE" b="0" dirty="0">
                  <a:latin typeface="Lucida Console" pitchFamily="49" charset="0"/>
                </a:rPr>
                <a:t> </a:t>
              </a:r>
              <a:r>
                <a:rPr lang="de-DE" dirty="0">
                  <a:latin typeface="Lucida Console" pitchFamily="49" charset="0"/>
                </a:rPr>
                <a:t>Kunde</a:t>
              </a:r>
              <a:r>
                <a:rPr lang="de-DE" b="0" dirty="0">
                  <a:latin typeface="Lucida Console" pitchFamily="49" charset="0"/>
                </a:rPr>
                <a:t> </a:t>
              </a:r>
              <a:r>
                <a:rPr lang="de-DE" b="0" dirty="0" err="1">
                  <a:latin typeface="Lucida Console" pitchFamily="49" charset="0"/>
                </a:rPr>
                <a:t>implements</a:t>
              </a:r>
              <a:r>
                <a:rPr lang="de-DE" b="0" dirty="0">
                  <a:latin typeface="Lucida Console" pitchFamily="49" charset="0"/>
                </a:rPr>
                <a:t> </a:t>
              </a:r>
              <a:r>
                <a:rPr lang="de-DE" b="0" dirty="0" err="1">
                  <a:latin typeface="Lucida Console" pitchFamily="49" charset="0"/>
                </a:rPr>
                <a:t>IKunde</a:t>
              </a:r>
              <a:r>
                <a:rPr lang="de-DE" b="0" dirty="0">
                  <a:latin typeface="Lucida Console" pitchFamily="49" charset="0"/>
                </a:rPr>
                <a:t>{</a:t>
              </a:r>
              <a:br>
                <a:rPr lang="de-DE" b="0" dirty="0">
                  <a:latin typeface="Lucida Console" pitchFamily="49" charset="0"/>
                </a:rPr>
              </a:br>
              <a:r>
                <a:rPr lang="de-DE" b="0" dirty="0">
                  <a:latin typeface="Lucida Console" pitchFamily="49" charset="0"/>
                </a:rPr>
                <a:t>     private </a:t>
              </a:r>
              <a:r>
                <a:rPr lang="de-DE" dirty="0">
                  <a:latin typeface="Lucida Console" pitchFamily="49" charset="0"/>
                </a:rPr>
                <a:t>Kundennummer</a:t>
              </a:r>
              <a:r>
                <a:rPr lang="de-DE" b="0" dirty="0">
                  <a:latin typeface="Lucida Console" pitchFamily="49" charset="0"/>
                </a:rPr>
                <a:t> nummer;</a:t>
              </a:r>
              <a:br>
                <a:rPr lang="de-DE" b="0" dirty="0">
                  <a:latin typeface="Lucida Console" pitchFamily="49" charset="0"/>
                </a:rPr>
              </a:br>
              <a:r>
                <a:rPr lang="de-DE" b="0" dirty="0">
                  <a:latin typeface="Lucida Console" pitchFamily="49" charset="0"/>
                </a:rPr>
                <a:t>     private </a:t>
              </a:r>
              <a:r>
                <a:rPr lang="de-DE" dirty="0">
                  <a:latin typeface="Lucida Console" pitchFamily="49" charset="0"/>
                </a:rPr>
                <a:t>Adresse</a:t>
              </a:r>
              <a:r>
                <a:rPr lang="de-DE" b="0" dirty="0">
                  <a:latin typeface="Lucida Console" pitchFamily="49" charset="0"/>
                </a:rPr>
                <a:t> 	</a:t>
              </a:r>
              <a:r>
                <a:rPr lang="de-DE" b="0" dirty="0" err="1">
                  <a:latin typeface="Lucida Console" pitchFamily="49" charset="0"/>
                </a:rPr>
                <a:t>lieferadresse</a:t>
              </a:r>
              <a:r>
                <a:rPr lang="de-DE" b="0" dirty="0">
                  <a:latin typeface="Lucida Console" pitchFamily="49" charset="0"/>
                </a:rPr>
                <a:t>;</a:t>
              </a:r>
              <a:br>
                <a:rPr lang="de-DE" b="0" dirty="0">
                  <a:latin typeface="Lucida Console" pitchFamily="49" charset="0"/>
                </a:rPr>
              </a:br>
              <a:r>
                <a:rPr lang="de-DE" b="0" dirty="0">
                  <a:latin typeface="Lucida Console" pitchFamily="49" charset="0"/>
                </a:rPr>
                <a:t>     private </a:t>
              </a:r>
              <a:r>
                <a:rPr lang="de-DE" dirty="0">
                  <a:latin typeface="Lucida Console" pitchFamily="49" charset="0"/>
                </a:rPr>
                <a:t>Adresse</a:t>
              </a:r>
              <a:r>
                <a:rPr lang="de-DE" b="0" dirty="0">
                  <a:latin typeface="Lucida Console" pitchFamily="49" charset="0"/>
                </a:rPr>
                <a:t> 	</a:t>
              </a:r>
              <a:r>
                <a:rPr lang="de-DE" b="0" dirty="0" err="1">
                  <a:latin typeface="Lucida Console" pitchFamily="49" charset="0"/>
                </a:rPr>
                <a:t>rechnungsadresse</a:t>
              </a:r>
              <a:r>
                <a:rPr lang="de-DE" b="0" dirty="0">
                  <a:latin typeface="Lucida Console" pitchFamily="49" charset="0"/>
                </a:rPr>
                <a:t>;</a:t>
              </a:r>
              <a:br>
                <a:rPr lang="de-DE" b="0" dirty="0">
                  <a:latin typeface="Lucida Console" pitchFamily="49" charset="0"/>
                </a:rPr>
              </a:br>
              <a:r>
                <a:rPr lang="de-DE" b="0" dirty="0">
                  <a:latin typeface="Lucida Console" pitchFamily="49" charset="0"/>
                </a:rPr>
                <a:t>     private </a:t>
              </a:r>
              <a:r>
                <a:rPr lang="de-DE" dirty="0" err="1">
                  <a:latin typeface="Lucida Console" pitchFamily="49" charset="0"/>
                </a:rPr>
                <a:t>Bonitaet</a:t>
              </a:r>
              <a:r>
                <a:rPr lang="de-DE" b="0" dirty="0">
                  <a:latin typeface="Lucida Console" pitchFamily="49" charset="0"/>
                </a:rPr>
                <a:t> 	</a:t>
              </a:r>
              <a:r>
                <a:rPr lang="de-DE" b="0" dirty="0" err="1">
                  <a:latin typeface="Lucida Console" pitchFamily="49" charset="0"/>
                </a:rPr>
                <a:t>bonitaet</a:t>
              </a:r>
              <a:r>
                <a:rPr lang="de-DE" b="0" dirty="0">
                  <a:latin typeface="Lucida Console" pitchFamily="49" charset="0"/>
                </a:rPr>
                <a:t>;</a:t>
              </a:r>
              <a:br>
                <a:rPr lang="de-DE" b="0" dirty="0">
                  <a:latin typeface="Lucida Console" pitchFamily="49" charset="0"/>
                </a:rPr>
              </a:br>
              <a:r>
                <a:rPr lang="de-DE" b="0" dirty="0">
                  <a:latin typeface="Lucida Console" pitchFamily="49" charset="0"/>
                </a:rPr>
                <a:t>     private </a:t>
              </a:r>
              <a:r>
                <a:rPr lang="de-DE" dirty="0">
                  <a:latin typeface="Lucida Console" pitchFamily="49" charset="0"/>
                </a:rPr>
                <a:t>Geld</a:t>
              </a:r>
              <a:r>
                <a:rPr lang="de-DE" b="0" dirty="0">
                  <a:latin typeface="Lucida Console" pitchFamily="49" charset="0"/>
                </a:rPr>
                <a:t>  	</a:t>
              </a:r>
              <a:r>
                <a:rPr lang="de-DE" b="0" dirty="0" err="1">
                  <a:latin typeface="Lucida Console" pitchFamily="49" charset="0"/>
                </a:rPr>
                <a:t>umsatzLfdJahr</a:t>
              </a:r>
              <a:r>
                <a:rPr lang="de-DE" b="0" dirty="0">
                  <a:latin typeface="Lucida Console" pitchFamily="49" charset="0"/>
                </a:rPr>
                <a:t>;</a:t>
              </a:r>
              <a:br>
                <a:rPr lang="de-DE" b="0" dirty="0">
                  <a:latin typeface="Lucida Console" pitchFamily="49" charset="0"/>
                </a:rPr>
              </a:br>
              <a:r>
                <a:rPr lang="de-DE" b="0" dirty="0">
                  <a:latin typeface="Lucida Console" pitchFamily="49" charset="0"/>
                </a:rPr>
                <a:t>     …</a:t>
              </a:r>
              <a:br>
                <a:rPr lang="de-DE" b="0" dirty="0">
                  <a:latin typeface="Lucida Console" pitchFamily="49" charset="0"/>
                </a:rPr>
              </a:br>
              <a:r>
                <a:rPr lang="de-DE" b="0" dirty="0">
                  <a:latin typeface="Lucida Console" pitchFamily="49" charset="0"/>
                </a:rPr>
                <a:t>     private </a:t>
              </a:r>
              <a:r>
                <a:rPr lang="de-DE" dirty="0">
                  <a:latin typeface="Lucida Console" pitchFamily="49" charset="0"/>
                </a:rPr>
                <a:t>String</a:t>
              </a:r>
              <a:r>
                <a:rPr lang="de-DE" b="0" dirty="0">
                  <a:latin typeface="Lucida Console" pitchFamily="49" charset="0"/>
                </a:rPr>
                <a:t>	</a:t>
              </a:r>
              <a:r>
                <a:rPr lang="de-DE" b="0" dirty="0" err="1">
                  <a:latin typeface="Lucida Console" pitchFamily="49" charset="0"/>
                </a:rPr>
                <a:t>hinweisfeld</a:t>
              </a:r>
              <a:r>
                <a:rPr lang="de-DE" b="0" dirty="0">
                  <a:latin typeface="Lucida Console" pitchFamily="49" charset="0"/>
                </a:rPr>
                <a:t>;</a:t>
              </a:r>
            </a:p>
            <a:p>
              <a:pPr>
                <a:buClrTx/>
                <a:buFontTx/>
                <a:buNone/>
              </a:pPr>
              <a:endParaRPr lang="de-DE" b="0" dirty="0">
                <a:latin typeface="Lucida Console" pitchFamily="49" charset="0"/>
              </a:endParaRPr>
            </a:p>
            <a:p>
              <a:pPr>
                <a:buClrTx/>
                <a:buFontTx/>
                <a:buNone/>
              </a:pPr>
              <a:r>
                <a:rPr lang="de-DE" b="0" dirty="0">
                  <a:latin typeface="Lucida Console" pitchFamily="49" charset="0"/>
                </a:rPr>
                <a:t>     </a:t>
              </a:r>
              <a:r>
                <a:rPr lang="de-DE" b="0" dirty="0" err="1">
                  <a:latin typeface="Lucida Console" pitchFamily="49" charset="0"/>
                </a:rPr>
                <a:t>public</a:t>
              </a:r>
              <a:r>
                <a:rPr lang="de-DE" b="0" dirty="0">
                  <a:latin typeface="Lucida Console" pitchFamily="49" charset="0"/>
                </a:rPr>
                <a:t> </a:t>
              </a:r>
              <a:r>
                <a:rPr lang="de-DE" dirty="0">
                  <a:latin typeface="Lucida Console" pitchFamily="49" charset="0"/>
                </a:rPr>
                <a:t>Kunde</a:t>
              </a:r>
              <a:r>
                <a:rPr lang="de-DE" b="0" dirty="0">
                  <a:latin typeface="Lucida Console" pitchFamily="49" charset="0"/>
                </a:rPr>
                <a:t>(Kundennummer nummer, </a:t>
              </a:r>
            </a:p>
            <a:p>
              <a:pPr>
                <a:buClrTx/>
                <a:buFontTx/>
                <a:buNone/>
              </a:pPr>
              <a:r>
                <a:rPr lang="de-DE" b="0" dirty="0">
                  <a:latin typeface="Lucida Console" pitchFamily="49" charset="0"/>
                </a:rPr>
                <a:t>                  Adresse </a:t>
              </a:r>
              <a:r>
                <a:rPr lang="de-DE" b="0" dirty="0" err="1">
                  <a:latin typeface="Lucida Console" pitchFamily="49" charset="0"/>
                </a:rPr>
                <a:t>lieferadresse</a:t>
              </a:r>
              <a:r>
                <a:rPr lang="de-DE" b="0" dirty="0">
                  <a:latin typeface="Lucida Console" pitchFamily="49" charset="0"/>
                </a:rPr>
                <a:t>, ..) { .. }</a:t>
              </a:r>
            </a:p>
            <a:p>
              <a:pPr>
                <a:buClrTx/>
                <a:buFontTx/>
                <a:buNone/>
              </a:pPr>
              <a:endParaRPr lang="de-DE" b="0" dirty="0">
                <a:latin typeface="Lucida Console" pitchFamily="49" charset="0"/>
              </a:endParaRPr>
            </a:p>
            <a:p>
              <a:pPr>
                <a:buClrTx/>
                <a:buFontTx/>
                <a:buNone/>
              </a:pPr>
              <a:r>
                <a:rPr lang="de-DE" b="0" dirty="0">
                  <a:latin typeface="Lucida Console" pitchFamily="49" charset="0"/>
                </a:rPr>
                <a:t>     </a:t>
              </a:r>
              <a:r>
                <a:rPr lang="de-DE" b="0" dirty="0" err="1">
                  <a:latin typeface="Lucida Console" pitchFamily="49" charset="0"/>
                </a:rPr>
                <a:t>public</a:t>
              </a:r>
              <a:r>
                <a:rPr lang="de-DE" b="0" dirty="0">
                  <a:latin typeface="Lucida Console" pitchFamily="49" charset="0"/>
                </a:rPr>
                <a:t> Kundennummer </a:t>
              </a:r>
              <a:r>
                <a:rPr lang="de-DE" dirty="0" err="1">
                  <a:latin typeface="Lucida Console" pitchFamily="49" charset="0"/>
                </a:rPr>
                <a:t>getKundennummer</a:t>
              </a:r>
              <a:r>
                <a:rPr lang="de-DE" b="0" dirty="0">
                  <a:latin typeface="Lucida Console" pitchFamily="49" charset="0"/>
                </a:rPr>
                <a:t>() { .. }</a:t>
              </a:r>
            </a:p>
            <a:p>
              <a:pPr>
                <a:buClrTx/>
                <a:buFontTx/>
                <a:buNone/>
              </a:pPr>
              <a:r>
                <a:rPr lang="de-DE" b="0" dirty="0">
                  <a:latin typeface="Lucida Console" pitchFamily="49" charset="0"/>
                </a:rPr>
                <a:t>     </a:t>
              </a:r>
              <a:r>
                <a:rPr lang="de-DE" b="0" dirty="0" err="1">
                  <a:latin typeface="Lucida Console" pitchFamily="49" charset="0"/>
                </a:rPr>
                <a:t>public</a:t>
              </a:r>
              <a:r>
                <a:rPr lang="de-DE" b="0" dirty="0">
                  <a:latin typeface="Lucida Console" pitchFamily="49" charset="0"/>
                </a:rPr>
                <a:t> Adresse </a:t>
              </a:r>
              <a:r>
                <a:rPr lang="de-DE" dirty="0" err="1">
                  <a:latin typeface="Lucida Console" pitchFamily="49" charset="0"/>
                </a:rPr>
                <a:t>getLieferadresse</a:t>
              </a:r>
              <a:r>
                <a:rPr lang="de-DE" b="0" dirty="0">
                  <a:latin typeface="Lucida Console" pitchFamily="49" charset="0"/>
                </a:rPr>
                <a:t>() { .. }</a:t>
              </a:r>
            </a:p>
            <a:p>
              <a:pPr>
                <a:buClrTx/>
                <a:buFontTx/>
                <a:buNone/>
              </a:pPr>
              <a:r>
                <a:rPr lang="de-DE" b="0" dirty="0">
                  <a:latin typeface="Lucida Console" pitchFamily="49" charset="0"/>
                </a:rPr>
                <a:t>     ..</a:t>
              </a:r>
            </a:p>
            <a:p>
              <a:pPr>
                <a:buClrTx/>
                <a:buFontTx/>
                <a:buNone/>
              </a:pPr>
              <a:r>
                <a:rPr lang="de-DE" b="0" dirty="0">
                  <a:latin typeface="Lucida Console" pitchFamily="49" charset="0"/>
                </a:rPr>
                <a:t>     </a:t>
              </a:r>
              <a:r>
                <a:rPr lang="de-DE" b="0" dirty="0" err="1">
                  <a:latin typeface="Lucida Console" pitchFamily="49" charset="0"/>
                </a:rPr>
                <a:t>public</a:t>
              </a:r>
              <a:r>
                <a:rPr lang="de-DE" b="0" dirty="0">
                  <a:latin typeface="Lucida Console" pitchFamily="49" charset="0"/>
                </a:rPr>
                <a:t> </a:t>
              </a:r>
              <a:r>
                <a:rPr lang="de-DE" b="0" dirty="0" err="1">
                  <a:latin typeface="Lucida Console" pitchFamily="49" charset="0"/>
                </a:rPr>
                <a:t>void</a:t>
              </a:r>
              <a:r>
                <a:rPr lang="de-DE" b="0" dirty="0">
                  <a:latin typeface="Lucida Console" pitchFamily="49" charset="0"/>
                </a:rPr>
                <a:t> </a:t>
              </a:r>
              <a:r>
                <a:rPr lang="de-DE" dirty="0" err="1">
                  <a:latin typeface="Lucida Console" pitchFamily="49" charset="0"/>
                </a:rPr>
                <a:t>setLieferadresse</a:t>
              </a:r>
              <a:r>
                <a:rPr lang="de-DE" b="0" dirty="0">
                  <a:latin typeface="Lucida Console" pitchFamily="49" charset="0"/>
                </a:rPr>
                <a:t>(Adresse </a:t>
              </a:r>
              <a:r>
                <a:rPr lang="de-DE" b="0" dirty="0" err="1">
                  <a:latin typeface="Lucida Console" pitchFamily="49" charset="0"/>
                </a:rPr>
                <a:t>lieferadresse</a:t>
              </a:r>
              <a:r>
                <a:rPr lang="de-DE" b="0" dirty="0">
                  <a:latin typeface="Lucida Console" pitchFamily="49" charset="0"/>
                </a:rPr>
                <a:t>) { .. }</a:t>
              </a:r>
            </a:p>
            <a:p>
              <a:pPr>
                <a:buClrTx/>
                <a:buFontTx/>
                <a:buNone/>
              </a:pPr>
              <a:r>
                <a:rPr lang="de-DE" b="0" dirty="0">
                  <a:latin typeface="Lucida Console" pitchFamily="49" charset="0"/>
                </a:rPr>
                <a:t>     </a:t>
              </a:r>
              <a:br>
                <a:rPr lang="de-DE" b="0" dirty="0">
                  <a:latin typeface="Lucida Console" pitchFamily="49" charset="0"/>
                </a:rPr>
              </a:br>
              <a:r>
                <a:rPr lang="de-DE" b="0" dirty="0">
                  <a:latin typeface="Lucida Console" pitchFamily="49" charset="0"/>
                </a:rPr>
                <a:t>}</a:t>
              </a:r>
            </a:p>
            <a:p>
              <a:pPr>
                <a:buClrTx/>
                <a:buFontTx/>
                <a:buNone/>
              </a:pPr>
              <a:endParaRPr lang="de-DE" sz="1400" b="0" dirty="0">
                <a:latin typeface="Tahoma" pitchFamily="34" charset="0"/>
              </a:endParaRPr>
            </a:p>
          </p:txBody>
        </p:sp>
        <p:sp>
          <p:nvSpPr>
            <p:cNvPr id="1031172" name="AutoShape 4"/>
            <p:cNvSpPr>
              <a:spLocks noChangeArrowheads="1"/>
            </p:cNvSpPr>
            <p:nvPr/>
          </p:nvSpPr>
          <p:spPr bwMode="auto">
            <a:xfrm>
              <a:off x="4349" y="527"/>
              <a:ext cx="1228" cy="680"/>
            </a:xfrm>
            <a:prstGeom prst="wedgeRoundRectCallout">
              <a:avLst>
                <a:gd name="adj1" fmla="val -137741"/>
                <a:gd name="adj2" fmla="val 39116"/>
                <a:gd name="adj3" fmla="val 16667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buClrTx/>
                <a:buFontTx/>
                <a:buNone/>
              </a:pPr>
              <a:r>
                <a:rPr lang="de-DE" sz="1800" b="0">
                  <a:latin typeface="Arial" pitchFamily="34" charset="0"/>
                </a:rPr>
                <a:t>Fachliche / Intelligente Datentypen</a:t>
              </a:r>
            </a:p>
          </p:txBody>
        </p:sp>
        <p:sp>
          <p:nvSpPr>
            <p:cNvPr id="1031173" name="AutoShape 5"/>
            <p:cNvSpPr>
              <a:spLocks noChangeArrowheads="1"/>
            </p:cNvSpPr>
            <p:nvPr/>
          </p:nvSpPr>
          <p:spPr bwMode="auto">
            <a:xfrm>
              <a:off x="4447" y="1616"/>
              <a:ext cx="1229" cy="680"/>
            </a:xfrm>
            <a:prstGeom prst="wedgeRoundRectCallout">
              <a:avLst>
                <a:gd name="adj1" fmla="val -188097"/>
                <a:gd name="adj2" fmla="val 57352"/>
                <a:gd name="adj3" fmla="val 16667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buClrTx/>
                <a:buFontTx/>
                <a:buNone/>
              </a:pPr>
              <a:r>
                <a:rPr lang="de-DE" sz="1800" b="0">
                  <a:latin typeface="Arial" pitchFamily="34" charset="0"/>
                </a:rPr>
                <a:t>Fachlich sinnvoller Konstruktor</a:t>
              </a:r>
            </a:p>
          </p:txBody>
        </p:sp>
        <p:sp>
          <p:nvSpPr>
            <p:cNvPr id="1031174" name="AutoShape 6"/>
            <p:cNvSpPr>
              <a:spLocks noChangeArrowheads="1"/>
            </p:cNvSpPr>
            <p:nvPr/>
          </p:nvSpPr>
          <p:spPr bwMode="auto">
            <a:xfrm>
              <a:off x="3907" y="3521"/>
              <a:ext cx="1916" cy="680"/>
            </a:xfrm>
            <a:prstGeom prst="wedgeRoundRectCallout">
              <a:avLst>
                <a:gd name="adj1" fmla="val -95338"/>
                <a:gd name="adj2" fmla="val -62204"/>
                <a:gd name="adj3" fmla="val 16667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buClrTx/>
                <a:buFontTx/>
                <a:buNone/>
              </a:pPr>
              <a:r>
                <a:rPr lang="de-DE" sz="1800" b="0">
                  <a:latin typeface="Arial" pitchFamily="34" charset="0"/>
                </a:rPr>
                <a:t>Fachlich sinnv.</a:t>
              </a:r>
            </a:p>
            <a:p>
              <a:pPr algn="ctr" eaLnBrk="1" hangingPunct="1">
                <a:buClrTx/>
                <a:buFontTx/>
                <a:buNone/>
              </a:pPr>
              <a:r>
                <a:rPr lang="de-DE" sz="1800" b="0">
                  <a:latin typeface="Arial" pitchFamily="34" charset="0"/>
                </a:rPr>
                <a:t>Get/set Methoden</a:t>
              </a:r>
              <a:br>
                <a:rPr lang="de-DE" sz="1800" b="0">
                  <a:latin typeface="Arial" pitchFamily="34" charset="0"/>
                </a:rPr>
              </a:br>
              <a:r>
                <a:rPr lang="de-DE" sz="1200" b="0">
                  <a:latin typeface="Arial" pitchFamily="34" charset="0"/>
                </a:rPr>
                <a:t>Achtung: Keine Navigation zulassen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85750" y="6292850"/>
            <a:ext cx="9386888" cy="215444"/>
          </a:xfrm>
        </p:spPr>
        <p:txBody>
          <a:bodyPr/>
          <a:lstStyle/>
          <a:p>
            <a:r>
              <a:rPr lang="de-DE" dirty="0" smtClean="0"/>
              <a:t>     FH Rosenheim                   Programmieren 3                                   Wintersemester 2015                                   © 2015  • Stand 01.10.14 •       Kapitel 5         </a:t>
            </a:r>
            <a:endParaRPr lang="en-GB" sz="1000" dirty="0"/>
          </a:p>
        </p:txBody>
      </p:sp>
      <p:sp>
        <p:nvSpPr>
          <p:cNvPr id="1038338" name="Rectangle 2"/>
          <p:cNvSpPr>
            <a:spLocks noChangeArrowheads="1"/>
          </p:cNvSpPr>
          <p:nvPr/>
        </p:nvSpPr>
        <p:spPr bwMode="auto">
          <a:xfrm>
            <a:off x="768350" y="241300"/>
            <a:ext cx="8420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50000"/>
              </a:spcBef>
              <a:buClr>
                <a:srgbClr val="6699FF"/>
              </a:buClr>
              <a:buFont typeface="Zapf Dingbats" charset="2"/>
              <a:buNone/>
            </a:pPr>
            <a:r>
              <a:rPr lang="de-DE" sz="2200">
                <a:latin typeface="Arial" pitchFamily="34" charset="0"/>
              </a:rPr>
              <a:t>Entitätstypen: Implementierungshinweise</a:t>
            </a:r>
            <a:endParaRPr lang="de-DE" sz="1500">
              <a:latin typeface="Arial" pitchFamily="34" charset="0"/>
            </a:endParaRPr>
          </a:p>
        </p:txBody>
      </p:sp>
      <p:sp>
        <p:nvSpPr>
          <p:cNvPr id="10383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20688" y="1022350"/>
            <a:ext cx="9205912" cy="48609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1600" dirty="0">
                <a:solidFill>
                  <a:schemeClr val="tx1"/>
                </a:solidFill>
              </a:rPr>
              <a:t>Die Attribute sind in der Regel private Felder der Klasse. "</a:t>
            </a:r>
            <a:r>
              <a:rPr lang="de-DE" sz="1600" dirty="0" err="1">
                <a:solidFill>
                  <a:schemeClr val="tx1"/>
                </a:solidFill>
              </a:rPr>
              <a:t>protected</a:t>
            </a:r>
            <a:r>
              <a:rPr lang="de-DE" sz="1600" dirty="0">
                <a:solidFill>
                  <a:schemeClr val="tx1"/>
                </a:solidFill>
              </a:rPr>
              <a:t>" ist oft Unsinn.</a:t>
            </a:r>
            <a:br>
              <a:rPr lang="de-DE" sz="1600" dirty="0">
                <a:solidFill>
                  <a:schemeClr val="tx1"/>
                </a:solidFill>
              </a:rPr>
            </a:br>
            <a:r>
              <a:rPr lang="de-DE" sz="1600" dirty="0">
                <a:solidFill>
                  <a:schemeClr val="tx1"/>
                </a:solidFill>
              </a:rPr>
              <a:t>Aber auch: </a:t>
            </a:r>
            <a:r>
              <a:rPr lang="de-DE" sz="1600" dirty="0" err="1">
                <a:solidFill>
                  <a:schemeClr val="tx1"/>
                </a:solidFill>
              </a:rPr>
              <a:t>Lazy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loading</a:t>
            </a:r>
            <a:r>
              <a:rPr lang="de-DE" sz="1600" dirty="0">
                <a:solidFill>
                  <a:schemeClr val="tx1"/>
                </a:solidFill>
              </a:rPr>
              <a:t> auf Feldebene möglich!</a:t>
            </a:r>
          </a:p>
          <a:p>
            <a:pPr>
              <a:lnSpc>
                <a:spcPct val="90000"/>
              </a:lnSpc>
            </a:pPr>
            <a:r>
              <a:rPr lang="de-DE" sz="1600" dirty="0" err="1">
                <a:solidFill>
                  <a:schemeClr val="tx1"/>
                </a:solidFill>
              </a:rPr>
              <a:t>get</a:t>
            </a:r>
            <a:r>
              <a:rPr lang="de-DE" sz="1600" dirty="0">
                <a:solidFill>
                  <a:schemeClr val="tx1"/>
                </a:solidFill>
              </a:rPr>
              <a:t>- und </a:t>
            </a:r>
            <a:r>
              <a:rPr lang="de-DE" sz="1600" dirty="0" err="1">
                <a:solidFill>
                  <a:schemeClr val="tx1"/>
                </a:solidFill>
              </a:rPr>
              <a:t>set</a:t>
            </a:r>
            <a:r>
              <a:rPr lang="de-DE" sz="1600" dirty="0">
                <a:solidFill>
                  <a:schemeClr val="tx1"/>
                </a:solidFill>
              </a:rPr>
              <a:t>-Methoden nur dort, wo es Sinn macht: "einzahlen", "abheben" statt "</a:t>
            </a:r>
            <a:r>
              <a:rPr lang="de-DE" sz="1600" dirty="0" err="1">
                <a:solidFill>
                  <a:schemeClr val="tx1"/>
                </a:solidFill>
              </a:rPr>
              <a:t>setSaldo</a:t>
            </a:r>
            <a:r>
              <a:rPr lang="de-DE" sz="1600" dirty="0">
                <a:solidFill>
                  <a:schemeClr val="tx1"/>
                </a:solidFill>
              </a:rPr>
              <a:t>".</a:t>
            </a:r>
          </a:p>
          <a:p>
            <a:pPr>
              <a:lnSpc>
                <a:spcPct val="90000"/>
              </a:lnSpc>
            </a:pPr>
            <a:r>
              <a:rPr lang="de-DE" sz="1600" dirty="0">
                <a:solidFill>
                  <a:schemeClr val="tx1"/>
                </a:solidFill>
              </a:rPr>
              <a:t>Zentrale Unterscheidung zwischen</a:t>
            </a:r>
            <a:br>
              <a:rPr lang="de-DE" sz="1600" dirty="0">
                <a:solidFill>
                  <a:schemeClr val="tx1"/>
                </a:solidFill>
              </a:rPr>
            </a:br>
            <a:r>
              <a:rPr lang="de-DE" sz="1600" dirty="0">
                <a:solidFill>
                  <a:schemeClr val="tx1"/>
                </a:solidFill>
              </a:rPr>
              <a:t>  a) richtigen Objekten, die einen Satz der Datenbank repräsentieren (DB-Repräsentanten)</a:t>
            </a:r>
            <a:br>
              <a:rPr lang="de-DE" sz="1600" dirty="0">
                <a:solidFill>
                  <a:schemeClr val="tx1"/>
                </a:solidFill>
              </a:rPr>
            </a:br>
            <a:r>
              <a:rPr lang="de-DE" sz="1600" dirty="0">
                <a:solidFill>
                  <a:schemeClr val="tx1"/>
                </a:solidFill>
              </a:rPr>
              <a:t>  b) Hilfsobjekten, die man aus technischen Gründen braucht (z.B. </a:t>
            </a:r>
            <a:r>
              <a:rPr lang="de-DE" sz="1600" dirty="0" err="1">
                <a:solidFill>
                  <a:schemeClr val="tx1"/>
                </a:solidFill>
              </a:rPr>
              <a:t>Before</a:t>
            </a:r>
            <a:r>
              <a:rPr lang="de-DE" sz="1600" dirty="0">
                <a:solidFill>
                  <a:schemeClr val="tx1"/>
                </a:solidFill>
              </a:rPr>
              <a:t>-Images)</a:t>
            </a:r>
          </a:p>
          <a:p>
            <a:pPr>
              <a:lnSpc>
                <a:spcPct val="90000"/>
              </a:lnSpc>
            </a:pPr>
            <a:r>
              <a:rPr lang="de-DE" sz="1600" dirty="0" err="1">
                <a:solidFill>
                  <a:schemeClr val="tx1"/>
                </a:solidFill>
              </a:rPr>
              <a:t>Konstruktoren</a:t>
            </a:r>
            <a:r>
              <a:rPr lang="de-DE" sz="1600" dirty="0">
                <a:solidFill>
                  <a:schemeClr val="tx1"/>
                </a:solidFill>
              </a:rPr>
              <a:t>: </a:t>
            </a:r>
            <a:r>
              <a:rPr lang="de-DE" sz="1600" dirty="0" err="1">
                <a:solidFill>
                  <a:schemeClr val="tx1"/>
                </a:solidFill>
              </a:rPr>
              <a:t>Standardkonstruktor</a:t>
            </a:r>
            <a:r>
              <a:rPr lang="de-DE" sz="1600" dirty="0">
                <a:solidFill>
                  <a:schemeClr val="tx1"/>
                </a:solidFill>
              </a:rPr>
              <a:t> fast immer unsinnig (was soll ein leeres Konto?). </a:t>
            </a:r>
            <a:br>
              <a:rPr lang="de-DE" sz="1600" dirty="0">
                <a:solidFill>
                  <a:schemeClr val="tx1"/>
                </a:solidFill>
              </a:rPr>
            </a:br>
            <a:r>
              <a:rPr lang="de-DE" sz="1600" dirty="0">
                <a:solidFill>
                  <a:schemeClr val="tx1"/>
                </a:solidFill>
              </a:rPr>
              <a:t>Oft: ein </a:t>
            </a:r>
            <a:r>
              <a:rPr lang="de-DE" sz="1600" dirty="0" err="1">
                <a:solidFill>
                  <a:schemeClr val="tx1"/>
                </a:solidFill>
              </a:rPr>
              <a:t>Hauptkonstruktor</a:t>
            </a:r>
            <a:r>
              <a:rPr lang="de-DE" sz="1600" dirty="0">
                <a:solidFill>
                  <a:schemeClr val="tx1"/>
                </a:solidFill>
              </a:rPr>
              <a:t> mit einer langen Parameterleiste.</a:t>
            </a:r>
          </a:p>
          <a:p>
            <a:pPr>
              <a:lnSpc>
                <a:spcPct val="90000"/>
              </a:lnSpc>
            </a:pPr>
            <a:r>
              <a:rPr lang="de-DE" sz="1600" dirty="0">
                <a:solidFill>
                  <a:schemeClr val="tx1"/>
                </a:solidFill>
              </a:rPr>
              <a:t>Nummernvergabe im </a:t>
            </a:r>
            <a:r>
              <a:rPr lang="de-DE" sz="1600" dirty="0" err="1">
                <a:solidFill>
                  <a:schemeClr val="tx1"/>
                </a:solidFill>
              </a:rPr>
              <a:t>Konstruktor</a:t>
            </a:r>
            <a:r>
              <a:rPr lang="de-DE" sz="1600" dirty="0">
                <a:solidFill>
                  <a:schemeClr val="tx1"/>
                </a:solidFill>
              </a:rPr>
              <a:t> mit Hilfe eines Nummernservers / ID </a:t>
            </a:r>
            <a:r>
              <a:rPr lang="de-DE" sz="1600" dirty="0" err="1">
                <a:solidFill>
                  <a:schemeClr val="tx1"/>
                </a:solidFill>
              </a:rPr>
              <a:t>generators</a:t>
            </a:r>
            <a:endParaRPr lang="de-DE" sz="16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de-DE" sz="1600" dirty="0" err="1">
                <a:solidFill>
                  <a:schemeClr val="tx1"/>
                </a:solidFill>
              </a:rPr>
              <a:t>clone</a:t>
            </a:r>
            <a:r>
              <a:rPr lang="de-DE" sz="1600" dirty="0">
                <a:solidFill>
                  <a:schemeClr val="tx1"/>
                </a:solidFill>
              </a:rPr>
              <a:t>, </a:t>
            </a:r>
            <a:r>
              <a:rPr lang="de-DE" sz="1600" dirty="0" err="1">
                <a:solidFill>
                  <a:schemeClr val="tx1"/>
                </a:solidFill>
              </a:rPr>
              <a:t>copy</a:t>
            </a:r>
            <a:r>
              <a:rPr lang="de-DE" sz="1600" dirty="0">
                <a:solidFill>
                  <a:schemeClr val="tx1"/>
                </a:solidFill>
              </a:rPr>
              <a:t/>
            </a:r>
            <a:br>
              <a:rPr lang="de-DE" sz="1600" dirty="0">
                <a:solidFill>
                  <a:schemeClr val="tx1"/>
                </a:solidFill>
              </a:rPr>
            </a:br>
            <a:r>
              <a:rPr lang="de-DE" sz="1600" dirty="0">
                <a:solidFill>
                  <a:schemeClr val="tx1"/>
                </a:solidFill>
              </a:rPr>
              <a:t>  a) genau auseinander halten</a:t>
            </a:r>
            <a:br>
              <a:rPr lang="de-DE" sz="1600" dirty="0">
                <a:solidFill>
                  <a:schemeClr val="tx1"/>
                </a:solidFill>
              </a:rPr>
            </a:br>
            <a:r>
              <a:rPr lang="de-DE" sz="1600" dirty="0">
                <a:solidFill>
                  <a:schemeClr val="tx1"/>
                </a:solidFill>
              </a:rPr>
              <a:t>  b) macht in der Regel nur für technische Zwecke Sinn (z.B. </a:t>
            </a:r>
            <a:r>
              <a:rPr lang="de-DE" sz="1600" dirty="0" err="1">
                <a:solidFill>
                  <a:schemeClr val="tx1"/>
                </a:solidFill>
              </a:rPr>
              <a:t>Before</a:t>
            </a:r>
            <a:r>
              <a:rPr lang="de-DE" sz="1600" dirty="0">
                <a:solidFill>
                  <a:schemeClr val="tx1"/>
                </a:solidFill>
              </a:rPr>
              <a:t>-Image sichern),</a:t>
            </a:r>
            <a:br>
              <a:rPr lang="de-DE" sz="1600" dirty="0">
                <a:solidFill>
                  <a:schemeClr val="tx1"/>
                </a:solidFill>
              </a:rPr>
            </a:br>
            <a:r>
              <a:rPr lang="de-DE" sz="1600" dirty="0">
                <a:solidFill>
                  <a:schemeClr val="tx1"/>
                </a:solidFill>
              </a:rPr>
              <a:t>      denn: Was passiert mit dem Schlüssel?</a:t>
            </a:r>
          </a:p>
          <a:p>
            <a:pPr>
              <a:lnSpc>
                <a:spcPct val="90000"/>
              </a:lnSpc>
            </a:pPr>
            <a:r>
              <a:rPr lang="de-DE" sz="1600" dirty="0">
                <a:solidFill>
                  <a:schemeClr val="tx1"/>
                </a:solidFill>
              </a:rPr>
              <a:t>Verwaltung vieler Attribute: Konsistenz von </a:t>
            </a:r>
            <a:r>
              <a:rPr lang="de-DE" sz="1600" dirty="0" err="1">
                <a:solidFill>
                  <a:schemeClr val="tx1"/>
                </a:solidFill>
              </a:rPr>
              <a:t>Konstruktor</a:t>
            </a:r>
            <a:r>
              <a:rPr lang="de-DE" sz="1600" dirty="0">
                <a:solidFill>
                  <a:schemeClr val="tx1"/>
                </a:solidFill>
              </a:rPr>
              <a:t>(en), </a:t>
            </a:r>
            <a:r>
              <a:rPr lang="de-DE" sz="1600" dirty="0" err="1">
                <a:solidFill>
                  <a:schemeClr val="tx1"/>
                </a:solidFill>
              </a:rPr>
              <a:t>clone</a:t>
            </a:r>
            <a:r>
              <a:rPr lang="de-DE" sz="1600" dirty="0">
                <a:solidFill>
                  <a:schemeClr val="tx1"/>
                </a:solidFill>
              </a:rPr>
              <a:t> und Attributdefinitionen!!</a:t>
            </a:r>
            <a:endParaRPr lang="de-DE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85750" y="6292850"/>
            <a:ext cx="9386888" cy="215444"/>
          </a:xfrm>
        </p:spPr>
        <p:txBody>
          <a:bodyPr/>
          <a:lstStyle/>
          <a:p>
            <a:r>
              <a:rPr lang="de-DE" dirty="0" smtClean="0"/>
              <a:t>     FH Rosenheim                   Programmieren 3                                   Wintersemester 2015                                   © 2015  • Stand 01.10.14 •       Kapitel 5         </a:t>
            </a:r>
            <a:endParaRPr lang="en-GB" sz="1000" dirty="0"/>
          </a:p>
        </p:txBody>
      </p:sp>
      <p:sp>
        <p:nvSpPr>
          <p:cNvPr id="114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Beziehungen zwischen </a:t>
            </a:r>
            <a:r>
              <a:rPr lang="de-DE" b="1" dirty="0" smtClean="0"/>
              <a:t>Komponenten</a:t>
            </a:r>
            <a:endParaRPr lang="de-DE" b="1" dirty="0"/>
          </a:p>
        </p:txBody>
      </p:sp>
      <p:sp>
        <p:nvSpPr>
          <p:cNvPr id="1148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0988" y="1219200"/>
            <a:ext cx="9421812" cy="5049795"/>
          </a:xfrm>
        </p:spPr>
        <p:txBody>
          <a:bodyPr/>
          <a:lstStyle/>
          <a:p>
            <a:r>
              <a:rPr lang="de-DE" dirty="0"/>
              <a:t>Enge Kopplung</a:t>
            </a:r>
          </a:p>
          <a:p>
            <a:pPr lvl="1"/>
            <a:r>
              <a:rPr lang="de-DE" sz="1600" dirty="0"/>
              <a:t>Komponenten kennen sich gut und machen viele Annahmen </a:t>
            </a:r>
            <a:r>
              <a:rPr lang="de-DE" sz="1600" dirty="0" smtClean="0"/>
              <a:t>übereinander</a:t>
            </a:r>
          </a:p>
          <a:p>
            <a:pPr lvl="1"/>
            <a:r>
              <a:rPr lang="de-DE" sz="1600" dirty="0" smtClean="0"/>
              <a:t>Entitätsklassen derselben Komponente sehen sich direkt</a:t>
            </a:r>
          </a:p>
          <a:p>
            <a:pPr lvl="1"/>
            <a:r>
              <a:rPr lang="de-DE" sz="1600" dirty="0" smtClean="0"/>
              <a:t>Objektorientierte Schnittstelle, auf der Entitätsreferenzen übergeben werden</a:t>
            </a:r>
          </a:p>
          <a:p>
            <a:pPr lvl="1"/>
            <a:r>
              <a:rPr lang="de-DE" sz="1600" dirty="0" smtClean="0"/>
              <a:t>Realisierung von Assoziationen über Objektreferenzen</a:t>
            </a:r>
            <a:endParaRPr lang="de-DE" sz="1600" dirty="0"/>
          </a:p>
          <a:p>
            <a:r>
              <a:rPr lang="de-DE" dirty="0"/>
              <a:t>Lose Kopplung</a:t>
            </a:r>
          </a:p>
          <a:p>
            <a:pPr lvl="1"/>
            <a:r>
              <a:rPr lang="de-DE" sz="1600" dirty="0"/>
              <a:t>Komponenten kennen sich nicht im Detail und machen wenige Annahmen </a:t>
            </a:r>
            <a:r>
              <a:rPr lang="de-DE" sz="1600" dirty="0" smtClean="0"/>
              <a:t>übereinander</a:t>
            </a:r>
          </a:p>
          <a:p>
            <a:pPr lvl="1"/>
            <a:r>
              <a:rPr lang="de-DE" sz="1600" dirty="0" smtClean="0"/>
              <a:t>Dienstorientierte Schnittstelle, auf der nur einfache Datentypen oder Transportobjekte wie Records erlaubt sind</a:t>
            </a:r>
          </a:p>
          <a:p>
            <a:pPr lvl="1"/>
            <a:r>
              <a:rPr lang="de-DE" sz="1600" dirty="0" smtClean="0"/>
              <a:t>Assoziationen per Übergabe des Fremdschlüssels</a:t>
            </a:r>
            <a:endParaRPr lang="de-DE" sz="1600" dirty="0"/>
          </a:p>
          <a:p>
            <a:r>
              <a:rPr lang="de-DE" dirty="0"/>
              <a:t>Entscheidung über Kopplungsart muss bewusst getroffen werden:</a:t>
            </a:r>
          </a:p>
          <a:p>
            <a:pPr lvl="1"/>
            <a:r>
              <a:rPr lang="de-DE" sz="1600" dirty="0"/>
              <a:t>Bilde Gruppen eng gekoppelter Komponenten</a:t>
            </a:r>
          </a:p>
          <a:p>
            <a:pPr lvl="1"/>
            <a:r>
              <a:rPr lang="de-DE" sz="1600" dirty="0"/>
              <a:t>Komponenten verschiedener Gruppen können bei Bedarf lose gekoppelt werden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85750" y="6292850"/>
            <a:ext cx="9386888" cy="215444"/>
          </a:xfrm>
        </p:spPr>
        <p:txBody>
          <a:bodyPr/>
          <a:lstStyle/>
          <a:p>
            <a:r>
              <a:rPr lang="de-DE" dirty="0" smtClean="0"/>
              <a:t>     FH Rosenheim                   Programmieren 3                                   Wintersemester 2015                                   © 2015  • Stand 01.10.14 •       Kapitel 5         </a:t>
            </a:r>
            <a:endParaRPr lang="en-GB" sz="1000" dirty="0"/>
          </a:p>
        </p:txBody>
      </p:sp>
      <p:sp>
        <p:nvSpPr>
          <p:cNvPr id="115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39775" y="265113"/>
            <a:ext cx="7605713" cy="427037"/>
          </a:xfrm>
        </p:spPr>
        <p:txBody>
          <a:bodyPr/>
          <a:lstStyle/>
          <a:p>
            <a:r>
              <a:rPr lang="de-DE" b="1"/>
              <a:t>Beispiel: Kopplung zwischen Schüler und Klasse</a:t>
            </a:r>
          </a:p>
        </p:txBody>
      </p:sp>
      <p:sp>
        <p:nvSpPr>
          <p:cNvPr id="1153027" name="Text Box 3"/>
          <p:cNvSpPr txBox="1">
            <a:spLocks noChangeArrowheads="1"/>
          </p:cNvSpPr>
          <p:nvPr/>
        </p:nvSpPr>
        <p:spPr bwMode="auto">
          <a:xfrm>
            <a:off x="420688" y="1485900"/>
            <a:ext cx="6018212" cy="15271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Tx/>
              <a:buNone/>
            </a:pPr>
            <a:r>
              <a:rPr lang="de-DE" b="0">
                <a:latin typeface="Lucida Console" pitchFamily="49" charset="0"/>
              </a:rPr>
              <a:t>interface </a:t>
            </a:r>
            <a:r>
              <a:rPr lang="de-DE">
                <a:latin typeface="Lucida Console" pitchFamily="49" charset="0"/>
              </a:rPr>
              <a:t>Klasse</a:t>
            </a:r>
            <a:r>
              <a:rPr lang="de-DE" b="0">
                <a:latin typeface="Lucida Console" pitchFamily="49" charset="0"/>
              </a:rPr>
              <a:t> {</a:t>
            </a:r>
            <a:br>
              <a:rPr lang="de-DE" b="0">
                <a:latin typeface="Lucida Console" pitchFamily="49" charset="0"/>
              </a:rPr>
            </a:br>
            <a:endParaRPr lang="de-DE">
              <a:latin typeface="Lucida Console" pitchFamily="49" charset="0"/>
            </a:endParaRPr>
          </a:p>
          <a:p>
            <a:pPr>
              <a:buClrTx/>
              <a:buFontTx/>
              <a:buNone/>
            </a:pPr>
            <a:r>
              <a:rPr lang="de-DE" b="0">
                <a:latin typeface="Lucida Console" pitchFamily="49" charset="0"/>
              </a:rPr>
              <a:t>   void addSchueler(</a:t>
            </a:r>
            <a:r>
              <a:rPr lang="de-DE">
                <a:solidFill>
                  <a:schemeClr val="accent2"/>
                </a:solidFill>
                <a:latin typeface="Lucida Console" pitchFamily="49" charset="0"/>
              </a:rPr>
              <a:t>ISchueler</a:t>
            </a:r>
            <a:r>
              <a:rPr lang="de-DE" b="0">
                <a:latin typeface="Lucida Console" pitchFamily="49" charset="0"/>
              </a:rPr>
              <a:t> schueler)</a:t>
            </a:r>
          </a:p>
          <a:p>
            <a:pPr>
              <a:buClrTx/>
              <a:buFontTx/>
              <a:buNone/>
            </a:pPr>
            <a:r>
              <a:rPr lang="de-DE" b="0">
                <a:latin typeface="Lucida Console" pitchFamily="49" charset="0"/>
              </a:rPr>
              <a:t/>
            </a:r>
            <a:br>
              <a:rPr lang="de-DE" b="0">
                <a:latin typeface="Lucida Console" pitchFamily="49" charset="0"/>
              </a:rPr>
            </a:br>
            <a:r>
              <a:rPr lang="de-DE" b="0">
                <a:latin typeface="Lucida Console" pitchFamily="49" charset="0"/>
              </a:rPr>
              <a:t>}</a:t>
            </a:r>
          </a:p>
          <a:p>
            <a:pPr>
              <a:buClrTx/>
              <a:buFontTx/>
              <a:buNone/>
            </a:pPr>
            <a:endParaRPr lang="de-DE" sz="1400" b="0">
              <a:latin typeface="Tahoma" pitchFamily="34" charset="0"/>
            </a:endParaRPr>
          </a:p>
        </p:txBody>
      </p:sp>
      <p:sp>
        <p:nvSpPr>
          <p:cNvPr id="1153028" name="AutoShape 4"/>
          <p:cNvSpPr>
            <a:spLocks noChangeArrowheads="1"/>
          </p:cNvSpPr>
          <p:nvPr/>
        </p:nvSpPr>
        <p:spPr bwMode="auto">
          <a:xfrm>
            <a:off x="6254750" y="977900"/>
            <a:ext cx="3148013" cy="1374775"/>
          </a:xfrm>
          <a:prstGeom prst="wedgeRoundRectCallout">
            <a:avLst>
              <a:gd name="adj1" fmla="val -109125"/>
              <a:gd name="adj2" fmla="val 21130"/>
              <a:gd name="adj3" fmla="val 16667"/>
            </a:avLst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buClrTx/>
              <a:buFontTx/>
              <a:buNone/>
            </a:pPr>
            <a:r>
              <a:rPr lang="de-DE" b="0">
                <a:latin typeface="Lucida Console" pitchFamily="49" charset="0"/>
              </a:rPr>
              <a:t>interface ISchueler {</a:t>
            </a:r>
          </a:p>
          <a:p>
            <a:pPr eaLnBrk="1" hangingPunct="1">
              <a:buClrTx/>
              <a:buFontTx/>
              <a:buNone/>
            </a:pPr>
            <a:r>
              <a:rPr lang="de-DE" b="0">
                <a:latin typeface="Lucida Console" pitchFamily="49" charset="0"/>
              </a:rPr>
              <a:t>   ...</a:t>
            </a:r>
            <a:br>
              <a:rPr lang="de-DE" b="0">
                <a:latin typeface="Lucida Console" pitchFamily="49" charset="0"/>
              </a:rPr>
            </a:br>
            <a:r>
              <a:rPr lang="de-DE" b="0">
                <a:latin typeface="Lucida Console" pitchFamily="49" charset="0"/>
              </a:rPr>
              <a:t>   String </a:t>
            </a:r>
            <a:r>
              <a:rPr lang="de-DE">
                <a:latin typeface="Lucida Console" pitchFamily="49" charset="0"/>
              </a:rPr>
              <a:t>getId</a:t>
            </a:r>
            <a:r>
              <a:rPr lang="de-DE" b="0">
                <a:latin typeface="Lucida Console" pitchFamily="49" charset="0"/>
              </a:rPr>
              <a:t>();</a:t>
            </a:r>
          </a:p>
          <a:p>
            <a:pPr eaLnBrk="1" hangingPunct="1">
              <a:buClrTx/>
              <a:buFontTx/>
              <a:buNone/>
            </a:pPr>
            <a:r>
              <a:rPr lang="de-DE" b="0">
                <a:latin typeface="Lucida Console" pitchFamily="49" charset="0"/>
              </a:rPr>
              <a:t>}</a:t>
            </a:r>
          </a:p>
        </p:txBody>
      </p:sp>
      <p:sp>
        <p:nvSpPr>
          <p:cNvPr id="11530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04813" y="936625"/>
            <a:ext cx="2981325" cy="593725"/>
          </a:xfrm>
          <a:noFill/>
          <a:ln/>
        </p:spPr>
        <p:txBody>
          <a:bodyPr/>
          <a:lstStyle/>
          <a:p>
            <a:r>
              <a:rPr lang="de-DE"/>
              <a:t>Enge Kopplung:</a:t>
            </a:r>
          </a:p>
        </p:txBody>
      </p:sp>
      <p:grpSp>
        <p:nvGrpSpPr>
          <p:cNvPr id="1153030" name="Group 6"/>
          <p:cNvGrpSpPr>
            <a:grpSpLocks/>
          </p:cNvGrpSpPr>
          <p:nvPr/>
        </p:nvGrpSpPr>
        <p:grpSpPr bwMode="auto">
          <a:xfrm>
            <a:off x="377825" y="3429000"/>
            <a:ext cx="6314459" cy="2776538"/>
            <a:chOff x="220" y="2160"/>
            <a:chExt cx="3671" cy="1749"/>
          </a:xfrm>
        </p:grpSpPr>
        <p:sp>
          <p:nvSpPr>
            <p:cNvPr id="1153031" name="Text Box 7"/>
            <p:cNvSpPr txBox="1">
              <a:spLocks noChangeArrowheads="1"/>
            </p:cNvSpPr>
            <p:nvPr/>
          </p:nvSpPr>
          <p:spPr bwMode="auto">
            <a:xfrm>
              <a:off x="222" y="2455"/>
              <a:ext cx="3669" cy="1454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de-DE" b="0" dirty="0" err="1">
                  <a:latin typeface="Lucida Console" pitchFamily="49" charset="0"/>
                </a:rPr>
                <a:t>interface</a:t>
              </a:r>
              <a:r>
                <a:rPr lang="de-DE" b="0" dirty="0">
                  <a:latin typeface="Lucida Console" pitchFamily="49" charset="0"/>
                </a:rPr>
                <a:t> </a:t>
              </a:r>
              <a:r>
                <a:rPr lang="de-DE" dirty="0">
                  <a:latin typeface="Lucida Console" pitchFamily="49" charset="0"/>
                </a:rPr>
                <a:t>Klasse</a:t>
              </a:r>
              <a:r>
                <a:rPr lang="de-DE" b="0" dirty="0">
                  <a:latin typeface="Lucida Console" pitchFamily="49" charset="0"/>
                </a:rPr>
                <a:t> {</a:t>
              </a:r>
              <a:br>
                <a:rPr lang="de-DE" b="0" dirty="0">
                  <a:latin typeface="Lucida Console" pitchFamily="49" charset="0"/>
                </a:rPr>
              </a:br>
              <a:endParaRPr lang="de-DE" dirty="0">
                <a:latin typeface="Lucida Console" pitchFamily="49" charset="0"/>
              </a:endParaRPr>
            </a:p>
            <a:p>
              <a:pPr>
                <a:buClrTx/>
                <a:buFontTx/>
                <a:buNone/>
              </a:pPr>
              <a:r>
                <a:rPr lang="de-DE" b="0" dirty="0">
                  <a:latin typeface="Lucida Console" pitchFamily="49" charset="0"/>
                </a:rPr>
                <a:t>   </a:t>
              </a:r>
              <a:r>
                <a:rPr lang="de-DE" b="0" dirty="0" err="1">
                  <a:latin typeface="Lucida Console" pitchFamily="49" charset="0"/>
                </a:rPr>
                <a:t>void</a:t>
              </a:r>
              <a:r>
                <a:rPr lang="de-DE" b="0" dirty="0">
                  <a:latin typeface="Lucida Console" pitchFamily="49" charset="0"/>
                </a:rPr>
                <a:t> </a:t>
              </a:r>
              <a:r>
                <a:rPr lang="de-DE" b="0" dirty="0" err="1">
                  <a:latin typeface="Lucida Console" pitchFamily="49" charset="0"/>
                </a:rPr>
                <a:t>addSchueler</a:t>
              </a:r>
              <a:r>
                <a:rPr lang="de-DE" b="0" dirty="0">
                  <a:latin typeface="Lucida Console" pitchFamily="49" charset="0"/>
                </a:rPr>
                <a:t>(</a:t>
              </a:r>
              <a:r>
                <a:rPr lang="de-DE" dirty="0" err="1">
                  <a:latin typeface="Lucida Console" pitchFamily="49" charset="0"/>
                </a:rPr>
                <a:t>SchuelerData</a:t>
              </a:r>
              <a:r>
                <a:rPr lang="de-DE" b="0" dirty="0">
                  <a:latin typeface="Lucida Console" pitchFamily="49" charset="0"/>
                </a:rPr>
                <a:t> </a:t>
              </a:r>
              <a:r>
                <a:rPr lang="de-DE" b="0" dirty="0" err="1">
                  <a:latin typeface="Lucida Console" pitchFamily="49" charset="0"/>
                </a:rPr>
                <a:t>schueler</a:t>
              </a:r>
              <a:r>
                <a:rPr lang="de-DE" b="0" dirty="0">
                  <a:latin typeface="Lucida Console" pitchFamily="49" charset="0"/>
                </a:rPr>
                <a:t>);</a:t>
              </a:r>
            </a:p>
            <a:p>
              <a:pPr>
                <a:buClrTx/>
                <a:buFontTx/>
                <a:buNone/>
              </a:pPr>
              <a:endParaRPr lang="de-DE" b="0" dirty="0">
                <a:latin typeface="Lucida Console" pitchFamily="49" charset="0"/>
              </a:endParaRPr>
            </a:p>
            <a:p>
              <a:pPr>
                <a:buClrTx/>
                <a:buFontTx/>
                <a:buNone/>
              </a:pPr>
              <a:r>
                <a:rPr lang="de-DE" b="0" dirty="0">
                  <a:latin typeface="Lucida Console" pitchFamily="49" charset="0"/>
                </a:rPr>
                <a:t>   </a:t>
              </a:r>
              <a:r>
                <a:rPr lang="de-DE" b="0" dirty="0" err="1">
                  <a:latin typeface="Lucida Console" pitchFamily="49" charset="0"/>
                </a:rPr>
                <a:t>void</a:t>
              </a:r>
              <a:r>
                <a:rPr lang="de-DE" b="0" dirty="0">
                  <a:latin typeface="Lucida Console" pitchFamily="49" charset="0"/>
                </a:rPr>
                <a:t> </a:t>
              </a:r>
              <a:r>
                <a:rPr lang="de-DE" b="0" dirty="0" err="1">
                  <a:latin typeface="Lucida Console" pitchFamily="49" charset="0"/>
                </a:rPr>
                <a:t>addSchueler</a:t>
              </a:r>
              <a:r>
                <a:rPr lang="de-DE" b="0" dirty="0">
                  <a:latin typeface="Lucida Console" pitchFamily="49" charset="0"/>
                </a:rPr>
                <a:t>(String </a:t>
              </a:r>
              <a:r>
                <a:rPr lang="de-DE" dirty="0" err="1">
                  <a:latin typeface="Lucida Console" pitchFamily="49" charset="0"/>
                </a:rPr>
                <a:t>schuelerID</a:t>
              </a:r>
              <a:r>
                <a:rPr lang="de-DE" b="0" dirty="0">
                  <a:latin typeface="Lucida Console" pitchFamily="49" charset="0"/>
                </a:rPr>
                <a:t>);</a:t>
              </a:r>
            </a:p>
            <a:p>
              <a:pPr>
                <a:buClrTx/>
                <a:buFontTx/>
                <a:buNone/>
              </a:pPr>
              <a:endParaRPr lang="de-DE" dirty="0">
                <a:latin typeface="Lucida Console" pitchFamily="49" charset="0"/>
              </a:endParaRPr>
            </a:p>
            <a:p>
              <a:pPr>
                <a:buClrTx/>
                <a:buFontTx/>
                <a:buNone/>
              </a:pPr>
              <a:r>
                <a:rPr lang="de-DE" b="0" dirty="0">
                  <a:latin typeface="Lucida Console" pitchFamily="49" charset="0"/>
                </a:rPr>
                <a:t>   </a:t>
              </a:r>
              <a:r>
                <a:rPr lang="de-DE" b="0" dirty="0" err="1">
                  <a:latin typeface="Lucida Console" pitchFamily="49" charset="0"/>
                </a:rPr>
                <a:t>void</a:t>
              </a:r>
              <a:r>
                <a:rPr lang="de-DE" b="0" dirty="0">
                  <a:latin typeface="Lucida Console" pitchFamily="49" charset="0"/>
                </a:rPr>
                <a:t> </a:t>
              </a:r>
              <a:r>
                <a:rPr lang="de-DE" b="0" dirty="0" err="1" smtClean="0">
                  <a:latin typeface="Lucida Console" pitchFamily="49" charset="0"/>
                </a:rPr>
                <a:t>addSchueler</a:t>
              </a:r>
              <a:r>
                <a:rPr lang="de-DE" b="0" dirty="0" smtClean="0">
                  <a:latin typeface="Lucida Console" pitchFamily="49" charset="0"/>
                </a:rPr>
                <a:t>(</a:t>
              </a:r>
              <a:r>
                <a:rPr lang="de-DE" dirty="0" err="1" smtClean="0">
                  <a:latin typeface="Lucida Console" pitchFamily="49" charset="0"/>
                </a:rPr>
                <a:t>Map</a:t>
              </a:r>
              <a:r>
                <a:rPr lang="de-DE" dirty="0" smtClean="0">
                  <a:latin typeface="Lucida Console" pitchFamily="49" charset="0"/>
                </a:rPr>
                <a:t>&lt;String, String&gt;</a:t>
              </a:r>
              <a:r>
                <a:rPr lang="de-DE" b="0" dirty="0" smtClean="0">
                  <a:latin typeface="Lucida Console" pitchFamily="49" charset="0"/>
                </a:rPr>
                <a:t> </a:t>
              </a:r>
              <a:r>
                <a:rPr lang="de-DE" b="0" dirty="0" err="1">
                  <a:latin typeface="Lucida Console" pitchFamily="49" charset="0"/>
                </a:rPr>
                <a:t>schueler</a:t>
              </a:r>
              <a:r>
                <a:rPr lang="de-DE" b="0" dirty="0">
                  <a:latin typeface="Lucida Console" pitchFamily="49" charset="0"/>
                </a:rPr>
                <a:t>);</a:t>
              </a:r>
              <a:br>
                <a:rPr lang="de-DE" b="0" dirty="0">
                  <a:latin typeface="Lucida Console" pitchFamily="49" charset="0"/>
                </a:rPr>
              </a:br>
              <a:r>
                <a:rPr lang="de-DE" b="0" dirty="0">
                  <a:latin typeface="Lucida Console" pitchFamily="49" charset="0"/>
                </a:rPr>
                <a:t>}</a:t>
              </a:r>
            </a:p>
            <a:p>
              <a:pPr>
                <a:buClrTx/>
                <a:buFontTx/>
                <a:buNone/>
              </a:pPr>
              <a:endParaRPr lang="de-DE" b="0" dirty="0">
                <a:latin typeface="Lucida Console" pitchFamily="49" charset="0"/>
              </a:endParaRPr>
            </a:p>
          </p:txBody>
        </p:sp>
        <p:sp>
          <p:nvSpPr>
            <p:cNvPr id="1153032" name="Rectangle 8"/>
            <p:cNvSpPr>
              <a:spLocks noChangeArrowheads="1"/>
            </p:cNvSpPr>
            <p:nvPr/>
          </p:nvSpPr>
          <p:spPr bwMode="auto">
            <a:xfrm>
              <a:off x="220" y="2160"/>
              <a:ext cx="1734" cy="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285750" indent="-285750" defTabSz="630238">
                <a:spcBef>
                  <a:spcPct val="100000"/>
                </a:spcBef>
                <a:buClr>
                  <a:srgbClr val="00337F"/>
                </a:buClr>
                <a:buSzPct val="150000"/>
                <a:buFont typeface="Wingdings" pitchFamily="2" charset="2"/>
                <a:buBlip>
                  <a:blip r:embed="rId3"/>
                </a:buBlip>
                <a:tabLst>
                  <a:tab pos="285750" algn="l"/>
                </a:tabLst>
              </a:pPr>
              <a:r>
                <a:rPr lang="de-DE" sz="2000" b="0">
                  <a:solidFill>
                    <a:srgbClr val="000000"/>
                  </a:solidFill>
                  <a:latin typeface="Arial" pitchFamily="34" charset="0"/>
                </a:rPr>
                <a:t>Lose Kopplung:</a:t>
              </a:r>
            </a:p>
          </p:txBody>
        </p:sp>
      </p:grpSp>
      <p:grpSp>
        <p:nvGrpSpPr>
          <p:cNvPr id="1153033" name="Group 9"/>
          <p:cNvGrpSpPr>
            <a:grpSpLocks/>
          </p:cNvGrpSpPr>
          <p:nvPr/>
        </p:nvGrpSpPr>
        <p:grpSpPr bwMode="auto">
          <a:xfrm>
            <a:off x="5110163" y="2651125"/>
            <a:ext cx="4311650" cy="2433638"/>
            <a:chOff x="2971" y="1670"/>
            <a:chExt cx="2507" cy="1533"/>
          </a:xfrm>
        </p:grpSpPr>
        <p:sp>
          <p:nvSpPr>
            <p:cNvPr id="1153034" name="AutoShape 10"/>
            <p:cNvSpPr>
              <a:spLocks noChangeArrowheads="1"/>
            </p:cNvSpPr>
            <p:nvPr/>
          </p:nvSpPr>
          <p:spPr bwMode="auto">
            <a:xfrm>
              <a:off x="2971" y="1670"/>
              <a:ext cx="2507" cy="980"/>
            </a:xfrm>
            <a:prstGeom prst="wedgeRoundRectCallout">
              <a:avLst>
                <a:gd name="adj1" fmla="val -78440"/>
                <a:gd name="adj2" fmla="val 63060"/>
                <a:gd name="adj3" fmla="val 16667"/>
              </a:avLst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buClrTx/>
                <a:buFontTx/>
                <a:buNone/>
              </a:pPr>
              <a:r>
                <a:rPr lang="de-DE" b="0">
                  <a:latin typeface="Lucida Console" pitchFamily="49" charset="0"/>
                </a:rPr>
                <a:t>class </a:t>
              </a:r>
              <a:r>
                <a:rPr lang="de-DE">
                  <a:latin typeface="Lucida Console" pitchFamily="49" charset="0"/>
                </a:rPr>
                <a:t>SchuelerData</a:t>
              </a:r>
              <a:r>
                <a:rPr lang="de-DE" b="0">
                  <a:latin typeface="Lucida Console" pitchFamily="49" charset="0"/>
                </a:rPr>
                <a:t> {</a:t>
              </a:r>
              <a:br>
                <a:rPr lang="de-DE" b="0">
                  <a:latin typeface="Lucida Console" pitchFamily="49" charset="0"/>
                </a:rPr>
              </a:br>
              <a:r>
                <a:rPr lang="de-DE" b="0">
                  <a:latin typeface="Lucida Console" pitchFamily="49" charset="0"/>
                </a:rPr>
                <a:t>  public String name;</a:t>
              </a:r>
            </a:p>
            <a:p>
              <a:pPr eaLnBrk="1" hangingPunct="1">
                <a:buClrTx/>
                <a:buFontTx/>
                <a:buNone/>
              </a:pPr>
              <a:r>
                <a:rPr lang="de-DE" b="0">
                  <a:latin typeface="Lucida Console" pitchFamily="49" charset="0"/>
                </a:rPr>
                <a:t>  public String vorname;</a:t>
              </a:r>
            </a:p>
            <a:p>
              <a:pPr eaLnBrk="1" hangingPunct="1">
                <a:buClrTx/>
                <a:buFontTx/>
                <a:buNone/>
              </a:pPr>
              <a:r>
                <a:rPr lang="de-DE" b="0">
                  <a:latin typeface="Lucida Console" pitchFamily="49" charset="0"/>
                </a:rPr>
                <a:t>  public Datum geburtsdatum;</a:t>
              </a:r>
            </a:p>
            <a:p>
              <a:pPr eaLnBrk="1" hangingPunct="1">
                <a:buClrTx/>
                <a:buFontTx/>
                <a:buNone/>
              </a:pPr>
              <a:r>
                <a:rPr lang="de-DE" b="0">
                  <a:latin typeface="Lucida Console" pitchFamily="49" charset="0"/>
                </a:rPr>
                <a:t>}</a:t>
              </a:r>
            </a:p>
          </p:txBody>
        </p:sp>
        <p:sp>
          <p:nvSpPr>
            <p:cNvPr id="1153035" name="AutoShape 11"/>
            <p:cNvSpPr>
              <a:spLocks noChangeArrowheads="1"/>
            </p:cNvSpPr>
            <p:nvPr/>
          </p:nvSpPr>
          <p:spPr bwMode="auto">
            <a:xfrm>
              <a:off x="3564" y="2949"/>
              <a:ext cx="1642" cy="254"/>
            </a:xfrm>
            <a:prstGeom prst="wedgeRoundRectCallout">
              <a:avLst>
                <a:gd name="adj1" fmla="val -76856"/>
                <a:gd name="adj2" fmla="val -57088"/>
                <a:gd name="adj3" fmla="val 16667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buClrTx/>
                <a:buFontTx/>
                <a:buNone/>
              </a:pPr>
              <a:r>
                <a:rPr lang="de-DE" sz="1800" b="0">
                  <a:latin typeface="Arial" pitchFamily="34" charset="0"/>
                </a:rPr>
                <a:t>über Transportobjekt</a:t>
              </a:r>
            </a:p>
          </p:txBody>
        </p:sp>
      </p:grpSp>
      <p:grpSp>
        <p:nvGrpSpPr>
          <p:cNvPr id="1153036" name="Group 12"/>
          <p:cNvGrpSpPr>
            <a:grpSpLocks/>
          </p:cNvGrpSpPr>
          <p:nvPr/>
        </p:nvGrpSpPr>
        <p:grpSpPr bwMode="auto">
          <a:xfrm>
            <a:off x="5519548" y="5283200"/>
            <a:ext cx="4044950" cy="995362"/>
            <a:chOff x="2748" y="3329"/>
            <a:chExt cx="2352" cy="627"/>
          </a:xfrm>
        </p:grpSpPr>
        <p:sp>
          <p:nvSpPr>
            <p:cNvPr id="1153037" name="AutoShape 13"/>
            <p:cNvSpPr>
              <a:spLocks noChangeArrowheads="1"/>
            </p:cNvSpPr>
            <p:nvPr/>
          </p:nvSpPr>
          <p:spPr bwMode="auto">
            <a:xfrm>
              <a:off x="3438" y="3329"/>
              <a:ext cx="1662" cy="241"/>
            </a:xfrm>
            <a:prstGeom prst="wedgeRoundRectCallout">
              <a:avLst>
                <a:gd name="adj1" fmla="val -85620"/>
                <a:gd name="adj2" fmla="val -76139"/>
                <a:gd name="adj3" fmla="val 16667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buClrTx/>
                <a:buFontTx/>
                <a:buNone/>
              </a:pPr>
              <a:r>
                <a:rPr lang="de-DE" sz="1800" b="0">
                  <a:latin typeface="Arial" pitchFamily="34" charset="0"/>
                </a:rPr>
                <a:t>über Fremdschlüssel</a:t>
              </a:r>
            </a:p>
          </p:txBody>
        </p:sp>
        <p:sp>
          <p:nvSpPr>
            <p:cNvPr id="1153038" name="AutoShape 14"/>
            <p:cNvSpPr>
              <a:spLocks noChangeArrowheads="1"/>
            </p:cNvSpPr>
            <p:nvPr/>
          </p:nvSpPr>
          <p:spPr bwMode="auto">
            <a:xfrm>
              <a:off x="2748" y="3708"/>
              <a:ext cx="1458" cy="248"/>
            </a:xfrm>
            <a:prstGeom prst="wedgeRoundRectCallout">
              <a:avLst>
                <a:gd name="adj1" fmla="val -71741"/>
                <a:gd name="adj2" fmla="val -107259"/>
                <a:gd name="adj3" fmla="val 16667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buClrTx/>
                <a:buFontTx/>
                <a:buNone/>
              </a:pPr>
              <a:r>
                <a:rPr lang="de-DE" sz="1800" b="0">
                  <a:latin typeface="Arial" pitchFamily="34" charset="0"/>
                </a:rPr>
                <a:t>über 0-Schnittstelle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302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85750" y="6292850"/>
            <a:ext cx="9386888" cy="215444"/>
          </a:xfrm>
        </p:spPr>
        <p:txBody>
          <a:bodyPr/>
          <a:lstStyle/>
          <a:p>
            <a:r>
              <a:rPr lang="de-DE" dirty="0" smtClean="0"/>
              <a:t>     FH Rosenheim                   Programmieren 3                                   Wintersemester 2015                                   © 2015  • Stand 01.10.14 •       Kapitel 5         </a:t>
            </a:r>
            <a:endParaRPr lang="en-GB" sz="1000" dirty="0"/>
          </a:p>
        </p:txBody>
      </p:sp>
      <p:sp>
        <p:nvSpPr>
          <p:cNvPr id="115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Transportobjekte</a:t>
            </a:r>
          </a:p>
        </p:txBody>
      </p:sp>
      <p:sp>
        <p:nvSpPr>
          <p:cNvPr id="1158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5588" y="2536825"/>
            <a:ext cx="9421812" cy="37401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de-DE" b="1">
                <a:solidFill>
                  <a:schemeClr val="tx1"/>
                </a:solidFill>
              </a:rPr>
              <a:t>Idee</a:t>
            </a:r>
            <a:r>
              <a:rPr lang="de-DE">
                <a:solidFill>
                  <a:schemeClr val="tx1"/>
                </a:solidFill>
              </a:rPr>
              <a:t>: </a:t>
            </a:r>
          </a:p>
          <a:p>
            <a:r>
              <a:rPr lang="de-DE" sz="1800">
                <a:solidFill>
                  <a:schemeClr val="tx1"/>
                </a:solidFill>
              </a:rPr>
              <a:t>Daten (auch) als Transportobjekte formulieren (übertragen)</a:t>
            </a:r>
          </a:p>
          <a:p>
            <a:r>
              <a:rPr lang="de-DE" sz="1800">
                <a:solidFill>
                  <a:schemeClr val="tx1"/>
                </a:solidFill>
              </a:rPr>
              <a:t>In Interfaces nur Transportobjekte</a:t>
            </a:r>
          </a:p>
          <a:p>
            <a:r>
              <a:rPr lang="de-DE" sz="1800">
                <a:solidFill>
                  <a:schemeClr val="tx1"/>
                </a:solidFill>
              </a:rPr>
              <a:t>get / set Methoden in reinen Transportobjekten überflüssig</a:t>
            </a:r>
          </a:p>
          <a:p>
            <a:r>
              <a:rPr lang="de-DE" sz="1800">
                <a:solidFill>
                  <a:schemeClr val="tx1"/>
                </a:solidFill>
              </a:rPr>
              <a:t>Für Remote Interfaces:</a:t>
            </a:r>
          </a:p>
          <a:p>
            <a:pPr lvl="1"/>
            <a:r>
              <a:rPr lang="de-DE">
                <a:solidFill>
                  <a:schemeClr val="tx1"/>
                </a:solidFill>
              </a:rPr>
              <a:t> marshalling und unmarshalling erforderlich</a:t>
            </a:r>
          </a:p>
          <a:p>
            <a:pPr lvl="1"/>
            <a:r>
              <a:rPr lang="de-DE">
                <a:solidFill>
                  <a:schemeClr val="tx1"/>
                </a:solidFill>
              </a:rPr>
              <a:t> von Hand oder modellgesteuert </a:t>
            </a:r>
          </a:p>
          <a:p>
            <a:pPr lvl="1"/>
            <a:r>
              <a:rPr lang="de-DE">
                <a:solidFill>
                  <a:schemeClr val="tx1"/>
                </a:solidFill>
              </a:rPr>
              <a:t>ggf. Zeitstempel / Versionszähler</a:t>
            </a:r>
            <a:endParaRPr lang="de-DE" sz="1600"/>
          </a:p>
        </p:txBody>
      </p:sp>
      <p:sp>
        <p:nvSpPr>
          <p:cNvPr id="1158148" name="Text Box 4"/>
          <p:cNvSpPr txBox="1">
            <a:spLocks noChangeArrowheads="1"/>
          </p:cNvSpPr>
          <p:nvPr/>
        </p:nvSpPr>
        <p:spPr bwMode="auto">
          <a:xfrm>
            <a:off x="3392488" y="577850"/>
            <a:ext cx="6259512" cy="23018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Tx/>
              <a:buNone/>
            </a:pPr>
            <a:r>
              <a:rPr lang="de-DE" b="0">
                <a:latin typeface="Lucida Console" pitchFamily="49" charset="0"/>
              </a:rPr>
              <a:t>public class KundeData {</a:t>
            </a:r>
          </a:p>
          <a:p>
            <a:pPr>
              <a:buClrTx/>
              <a:buFontTx/>
              <a:buNone/>
            </a:pPr>
            <a:endParaRPr lang="de-DE" b="0">
              <a:latin typeface="Lucida Console" pitchFamily="49" charset="0"/>
            </a:endParaRPr>
          </a:p>
          <a:p>
            <a:pPr>
              <a:buClrTx/>
              <a:buFontTx/>
              <a:buNone/>
            </a:pPr>
            <a:r>
              <a:rPr lang="de-DE" b="0">
                <a:latin typeface="Lucida Console" pitchFamily="49" charset="0"/>
              </a:rPr>
              <a:t>    </a:t>
            </a:r>
            <a:r>
              <a:rPr lang="de-DE">
                <a:latin typeface="Lucida Console" pitchFamily="49" charset="0"/>
              </a:rPr>
              <a:t>public</a:t>
            </a:r>
            <a:r>
              <a:rPr lang="de-DE" b="0">
                <a:latin typeface="Lucida Console" pitchFamily="49" charset="0"/>
              </a:rPr>
              <a:t> String id;</a:t>
            </a:r>
          </a:p>
          <a:p>
            <a:pPr>
              <a:buClrTx/>
              <a:buFontTx/>
              <a:buNone/>
            </a:pPr>
            <a:r>
              <a:rPr lang="de-DE" b="0">
                <a:latin typeface="Lucida Console" pitchFamily="49" charset="0"/>
              </a:rPr>
              <a:t>    </a:t>
            </a:r>
            <a:r>
              <a:rPr lang="de-DE">
                <a:latin typeface="Lucida Console" pitchFamily="49" charset="0"/>
              </a:rPr>
              <a:t>public</a:t>
            </a:r>
            <a:r>
              <a:rPr lang="de-DE" b="0">
                <a:latin typeface="Lucida Console" pitchFamily="49" charset="0"/>
              </a:rPr>
              <a:t> String vorname;</a:t>
            </a:r>
          </a:p>
          <a:p>
            <a:pPr>
              <a:buClrTx/>
              <a:buFontTx/>
              <a:buNone/>
            </a:pPr>
            <a:r>
              <a:rPr lang="de-DE" b="0">
                <a:latin typeface="Lucida Console" pitchFamily="49" charset="0"/>
              </a:rPr>
              <a:t>    </a:t>
            </a:r>
            <a:r>
              <a:rPr lang="de-DE">
                <a:latin typeface="Lucida Console" pitchFamily="49" charset="0"/>
              </a:rPr>
              <a:t>public</a:t>
            </a:r>
            <a:r>
              <a:rPr lang="de-DE" b="0">
                <a:latin typeface="Lucida Console" pitchFamily="49" charset="0"/>
              </a:rPr>
              <a:t> String nachname;</a:t>
            </a:r>
          </a:p>
          <a:p>
            <a:pPr>
              <a:buClrTx/>
              <a:buFontTx/>
              <a:buNone/>
            </a:pPr>
            <a:r>
              <a:rPr lang="de-DE" b="0">
                <a:latin typeface="Lucida Console" pitchFamily="49" charset="0"/>
              </a:rPr>
              <a:t>    </a:t>
            </a:r>
            <a:r>
              <a:rPr lang="de-DE">
                <a:latin typeface="Lucida Console" pitchFamily="49" charset="0"/>
              </a:rPr>
              <a:t>public</a:t>
            </a:r>
            <a:r>
              <a:rPr lang="de-DE" b="0">
                <a:latin typeface="Lucida Console" pitchFamily="49" charset="0"/>
              </a:rPr>
              <a:t> Adresse adresse;</a:t>
            </a:r>
          </a:p>
          <a:p>
            <a:pPr>
              <a:buClrTx/>
              <a:buFontTx/>
              <a:buNone/>
            </a:pPr>
            <a:r>
              <a:rPr lang="de-DE" b="0">
                <a:latin typeface="Lucida Console" pitchFamily="49" charset="0"/>
              </a:rPr>
              <a:t>	</a:t>
            </a:r>
          </a:p>
          <a:p>
            <a:pPr>
              <a:buClrTx/>
              <a:buFontTx/>
              <a:buNone/>
            </a:pPr>
            <a:r>
              <a:rPr lang="de-DE" b="0">
                <a:latin typeface="Lucida Console" pitchFamily="49" charset="0"/>
              </a:rPr>
              <a:t>    // weitere Attribute, aber keine Beziehungen</a:t>
            </a:r>
          </a:p>
          <a:p>
            <a:pPr>
              <a:buClrTx/>
              <a:buFontTx/>
              <a:buNone/>
            </a:pPr>
            <a:r>
              <a:rPr lang="de-DE" b="0">
                <a:latin typeface="Lucida Console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85750" y="6292850"/>
            <a:ext cx="9386888" cy="215444"/>
          </a:xfrm>
        </p:spPr>
        <p:txBody>
          <a:bodyPr/>
          <a:lstStyle/>
          <a:p>
            <a:r>
              <a:rPr lang="de-DE" dirty="0" smtClean="0"/>
              <a:t>     FH Rosenheim                   Programmieren 3                                   Wintersemester 2015                                   © 2015  • Stand 01.10.14 •       Kapitel 5         </a:t>
            </a:r>
            <a:endParaRPr lang="en-GB" sz="1000" dirty="0"/>
          </a:p>
        </p:txBody>
      </p:sp>
      <p:sp>
        <p:nvSpPr>
          <p:cNvPr id="1160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39775" y="265113"/>
            <a:ext cx="8761413" cy="762000"/>
          </a:xfrm>
        </p:spPr>
        <p:txBody>
          <a:bodyPr/>
          <a:lstStyle/>
          <a:p>
            <a:r>
              <a:rPr lang="en-US" b="1"/>
              <a:t>0-Schnittstelle: Keine Koppelung; </a:t>
            </a:r>
            <a:br>
              <a:rPr lang="en-US" b="1"/>
            </a:br>
            <a:r>
              <a:rPr lang="en-US" b="1">
                <a:latin typeface="Lucida Console" pitchFamily="49" charset="0"/>
              </a:rPr>
              <a:t>Map</a:t>
            </a:r>
            <a:r>
              <a:rPr lang="en-US" b="1"/>
              <a:t> als generisches Transportobjekt</a:t>
            </a:r>
          </a:p>
        </p:txBody>
      </p:sp>
      <p:sp>
        <p:nvSpPr>
          <p:cNvPr id="1160195" name="Text Box 3"/>
          <p:cNvSpPr txBox="1">
            <a:spLocks noChangeArrowheads="1"/>
          </p:cNvSpPr>
          <p:nvPr/>
        </p:nvSpPr>
        <p:spPr bwMode="auto">
          <a:xfrm>
            <a:off x="457200" y="1176338"/>
            <a:ext cx="9083675" cy="32797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Tx/>
              <a:buNone/>
            </a:pPr>
            <a:r>
              <a:rPr lang="de-DE" b="0">
                <a:latin typeface="Lucida Console" pitchFamily="49" charset="0"/>
              </a:rPr>
              <a:t>public interface Pflege {</a:t>
            </a:r>
          </a:p>
          <a:p>
            <a:pPr>
              <a:buClrTx/>
              <a:buFontTx/>
              <a:buNone/>
            </a:pPr>
            <a:endParaRPr lang="de-DE" b="0">
              <a:latin typeface="Lucida Console" pitchFamily="49" charset="0"/>
            </a:endParaRPr>
          </a:p>
          <a:p>
            <a:pPr>
              <a:buClrTx/>
              <a:buFontTx/>
              <a:buNone/>
            </a:pPr>
            <a:r>
              <a:rPr lang="de-DE" b="0">
                <a:latin typeface="Lucida Console" pitchFamily="49" charset="0"/>
              </a:rPr>
              <a:t>	Iterator find(Query query, </a:t>
            </a:r>
            <a:r>
              <a:rPr lang="de-DE">
                <a:latin typeface="Lucida Console" pitchFamily="49" charset="0"/>
              </a:rPr>
              <a:t>Map</a:t>
            </a:r>
            <a:r>
              <a:rPr lang="de-DE" b="0">
                <a:latin typeface="Lucida Console" pitchFamily="49" charset="0"/>
              </a:rPr>
              <a:t> values); // Liste von Ids</a:t>
            </a:r>
          </a:p>
          <a:p>
            <a:pPr>
              <a:buClrTx/>
              <a:buFontTx/>
              <a:buNone/>
            </a:pPr>
            <a:endParaRPr lang="de-DE" b="0">
              <a:latin typeface="Lucida Console" pitchFamily="49" charset="0"/>
            </a:endParaRPr>
          </a:p>
          <a:p>
            <a:pPr>
              <a:buClrTx/>
              <a:buFontTx/>
              <a:buNone/>
            </a:pPr>
            <a:r>
              <a:rPr lang="de-DE" b="0">
                <a:latin typeface="Lucida Console" pitchFamily="49" charset="0"/>
              </a:rPr>
              <a:t>	String makeObject(</a:t>
            </a:r>
            <a:r>
              <a:rPr lang="de-DE">
                <a:latin typeface="Lucida Console" pitchFamily="49" charset="0"/>
              </a:rPr>
              <a:t>Map</a:t>
            </a:r>
            <a:r>
              <a:rPr lang="de-DE" b="0">
                <a:latin typeface="Lucida Console" pitchFamily="49" charset="0"/>
              </a:rPr>
              <a:t> values)           // liefert nur Id</a:t>
            </a:r>
            <a:br>
              <a:rPr lang="de-DE" b="0">
                <a:latin typeface="Lucida Console" pitchFamily="49" charset="0"/>
              </a:rPr>
            </a:br>
            <a:r>
              <a:rPr lang="de-DE" b="0">
                <a:latin typeface="Lucida Console" pitchFamily="49" charset="0"/>
              </a:rPr>
              <a:t>              throws ApplicationException;	</a:t>
            </a:r>
          </a:p>
          <a:p>
            <a:pPr>
              <a:buClrTx/>
              <a:buFontTx/>
              <a:buNone/>
            </a:pPr>
            <a:r>
              <a:rPr lang="de-DE" b="0">
                <a:latin typeface="Lucida Console" pitchFamily="49" charset="0"/>
              </a:rPr>
              <a:t>                        </a:t>
            </a:r>
          </a:p>
          <a:p>
            <a:pPr>
              <a:buClrTx/>
              <a:buFontTx/>
              <a:buNone/>
            </a:pPr>
            <a:r>
              <a:rPr lang="de-DE" b="0">
                <a:latin typeface="Lucida Console" pitchFamily="49" charset="0"/>
              </a:rPr>
              <a:t>	</a:t>
            </a:r>
            <a:r>
              <a:rPr lang="de-DE">
                <a:latin typeface="Lucida Console" pitchFamily="49" charset="0"/>
              </a:rPr>
              <a:t>Map</a:t>
            </a:r>
            <a:r>
              <a:rPr lang="de-DE" b="0">
                <a:latin typeface="Lucida Console" pitchFamily="49" charset="0"/>
              </a:rPr>
              <a:t> getValues(String id);</a:t>
            </a:r>
          </a:p>
          <a:p>
            <a:pPr>
              <a:buClrTx/>
              <a:buFontTx/>
              <a:buNone/>
            </a:pPr>
            <a:endParaRPr lang="de-DE" b="0">
              <a:latin typeface="Lucida Console" pitchFamily="49" charset="0"/>
            </a:endParaRPr>
          </a:p>
          <a:p>
            <a:pPr>
              <a:buClrTx/>
              <a:buFontTx/>
              <a:buNone/>
            </a:pPr>
            <a:r>
              <a:rPr lang="de-DE" b="0">
                <a:latin typeface="Lucida Console" pitchFamily="49" charset="0"/>
              </a:rPr>
              <a:t>	void setValues(String id, </a:t>
            </a:r>
            <a:r>
              <a:rPr lang="de-DE">
                <a:latin typeface="Lucida Console" pitchFamily="49" charset="0"/>
              </a:rPr>
              <a:t>Map</a:t>
            </a:r>
            <a:r>
              <a:rPr lang="de-DE" b="0">
                <a:latin typeface="Lucida Console" pitchFamily="49" charset="0"/>
              </a:rPr>
              <a:t> values)</a:t>
            </a:r>
            <a:br>
              <a:rPr lang="de-DE" b="0">
                <a:latin typeface="Lucida Console" pitchFamily="49" charset="0"/>
              </a:rPr>
            </a:br>
            <a:r>
              <a:rPr lang="de-DE" b="0">
                <a:latin typeface="Lucida Console" pitchFamily="49" charset="0"/>
              </a:rPr>
              <a:t>            throws ApplicationException;</a:t>
            </a:r>
          </a:p>
          <a:p>
            <a:pPr>
              <a:buClrTx/>
              <a:buFontTx/>
              <a:buNone/>
            </a:pPr>
            <a:endParaRPr lang="de-DE" b="0">
              <a:latin typeface="Lucida Console" pitchFamily="49" charset="0"/>
            </a:endParaRPr>
          </a:p>
          <a:p>
            <a:pPr>
              <a:buClrTx/>
              <a:buFontTx/>
              <a:buNone/>
            </a:pPr>
            <a:r>
              <a:rPr lang="de-DE" b="0">
                <a:latin typeface="Lucida Console" pitchFamily="49" charset="0"/>
              </a:rPr>
              <a:t>}</a:t>
            </a:r>
          </a:p>
        </p:txBody>
      </p:sp>
      <p:sp>
        <p:nvSpPr>
          <p:cNvPr id="11601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55588" y="4632325"/>
            <a:ext cx="9421812" cy="1835150"/>
          </a:xfrm>
          <a:noFill/>
          <a:ln/>
        </p:spPr>
        <p:txBody>
          <a:bodyPr/>
          <a:lstStyle/>
          <a:p>
            <a:r>
              <a:rPr lang="de-DE" sz="1600"/>
              <a:t>Syntaktische Koppelung ist nicht mehr da, da Komponenten nur noch über allg. Datenstrukturen kommunizieren.</a:t>
            </a:r>
          </a:p>
          <a:p>
            <a:r>
              <a:rPr lang="de-DE" sz="1600"/>
              <a:t>Aber: Aufrufer und Anbieter müssen sich darüber einig sein, was in der Map steht! </a:t>
            </a:r>
            <a:br>
              <a:rPr lang="de-DE" sz="1600"/>
            </a:br>
            <a:r>
              <a:rPr lang="de-DE" sz="1600"/>
              <a:t>D.h. eine SEMANTISCHE Abhängigkeit besteht nach wie vor und sie ist für einen Compiler unsichtbar.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85750" y="6292850"/>
            <a:ext cx="9386888" cy="215444"/>
          </a:xfrm>
        </p:spPr>
        <p:txBody>
          <a:bodyPr/>
          <a:lstStyle/>
          <a:p>
            <a:r>
              <a:rPr lang="de-DE" dirty="0" smtClean="0"/>
              <a:t>     FH Rosenheim                   Programmieren 3                                   Wintersemester 2015                                   © 2015  • Stand 01.10.14 •       Kapitel 5         </a:t>
            </a:r>
            <a:endParaRPr lang="en-GB" sz="1000" dirty="0"/>
          </a:p>
        </p:txBody>
      </p:sp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b="1"/>
              <a:t>Der Anwendungskern</a:t>
            </a:r>
          </a:p>
        </p:txBody>
      </p:sp>
      <p:sp>
        <p:nvSpPr>
          <p:cNvPr id="112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1341438"/>
            <a:ext cx="9126538" cy="5257800"/>
          </a:xfrm>
        </p:spPr>
        <p:txBody>
          <a:bodyPr/>
          <a:lstStyle/>
          <a:p>
            <a:r>
              <a:rPr lang="de-DE"/>
              <a:t>Anwendungskern: A-Kategorien eines Systems</a:t>
            </a:r>
          </a:p>
          <a:p>
            <a:r>
              <a:rPr lang="de-DE"/>
              <a:t>Anwendungskern macht wenig Annahmen zu seinen Aufrufern</a:t>
            </a:r>
          </a:p>
          <a:p>
            <a:pPr lvl="1"/>
            <a:r>
              <a:rPr lang="de-DE"/>
              <a:t>prüft alle Eingaben</a:t>
            </a:r>
          </a:p>
          <a:p>
            <a:pPr lvl="1"/>
            <a:r>
              <a:rPr lang="de-DE"/>
              <a:t>offen für verschiedene Ausnahmebehandlungen</a:t>
            </a:r>
          </a:p>
          <a:p>
            <a:pPr lvl="1"/>
            <a:r>
              <a:rPr lang="de-DE"/>
              <a:t>offen für verschiedene Transaktionsstrategien</a:t>
            </a:r>
          </a:p>
          <a:p>
            <a:r>
              <a:rPr lang="de-DE"/>
              <a:t>Anwendungskern bestimmt durch</a:t>
            </a:r>
          </a:p>
          <a:p>
            <a:pPr lvl="1"/>
            <a:r>
              <a:rPr lang="de-DE"/>
              <a:t>Datenmodell (fachlich), bestehend aus </a:t>
            </a:r>
          </a:p>
          <a:p>
            <a:pPr lvl="2"/>
            <a:r>
              <a:rPr lang="de-DE"/>
              <a:t>Entitätstypen </a:t>
            </a:r>
          </a:p>
          <a:p>
            <a:pPr lvl="2"/>
            <a:r>
              <a:rPr lang="de-DE"/>
              <a:t>Zugehörigen Datentypen</a:t>
            </a:r>
          </a:p>
          <a:p>
            <a:pPr lvl="1"/>
            <a:r>
              <a:rPr lang="de-DE"/>
              <a:t>Anwendungsfälle</a:t>
            </a:r>
          </a:p>
          <a:p>
            <a:pPr lvl="1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85750" y="6292850"/>
            <a:ext cx="9386888" cy="215444"/>
          </a:xfrm>
        </p:spPr>
        <p:txBody>
          <a:bodyPr/>
          <a:lstStyle/>
          <a:p>
            <a:r>
              <a:rPr lang="de-DE" dirty="0" smtClean="0"/>
              <a:t>     FH Rosenheim                   Programmieren 3                                   Wintersemester 2015                                   © 2015  • Stand 01.10.14 •       Kapitel 5         </a:t>
            </a:r>
            <a:endParaRPr lang="en-GB" sz="1000" dirty="0"/>
          </a:p>
        </p:txBody>
      </p:sp>
      <p:sp>
        <p:nvSpPr>
          <p:cNvPr id="1041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A-Schnittstelle: Enge Koppelung</a:t>
            </a:r>
          </a:p>
        </p:txBody>
      </p:sp>
      <p:sp>
        <p:nvSpPr>
          <p:cNvPr id="1041412" name="Text Box 4"/>
          <p:cNvSpPr txBox="1">
            <a:spLocks noChangeArrowheads="1"/>
          </p:cNvSpPr>
          <p:nvPr/>
        </p:nvSpPr>
        <p:spPr bwMode="auto">
          <a:xfrm>
            <a:off x="781050" y="949325"/>
            <a:ext cx="8405813" cy="52355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Tx/>
              <a:buNone/>
            </a:pPr>
            <a:r>
              <a:rPr lang="de-DE" b="0" dirty="0" err="1">
                <a:latin typeface="Lucida Console" pitchFamily="49" charset="0"/>
              </a:rPr>
              <a:t>public</a:t>
            </a:r>
            <a:r>
              <a:rPr lang="de-DE" b="0" dirty="0">
                <a:latin typeface="Lucida Console" pitchFamily="49" charset="0"/>
              </a:rPr>
              <a:t> </a:t>
            </a:r>
            <a:r>
              <a:rPr lang="de-DE" b="0" dirty="0" err="1">
                <a:latin typeface="Lucida Console" pitchFamily="49" charset="0"/>
              </a:rPr>
              <a:t>interface</a:t>
            </a:r>
            <a:r>
              <a:rPr lang="de-DE" b="0" dirty="0">
                <a:latin typeface="Lucida Console" pitchFamily="49" charset="0"/>
              </a:rPr>
              <a:t> </a:t>
            </a:r>
            <a:r>
              <a:rPr lang="de-DE" b="0" dirty="0" err="1">
                <a:latin typeface="Lucida Console" pitchFamily="49" charset="0"/>
              </a:rPr>
              <a:t>IKundenverwalter</a:t>
            </a:r>
            <a:r>
              <a:rPr lang="de-DE" b="0" dirty="0">
                <a:latin typeface="Lucida Console" pitchFamily="49" charset="0"/>
              </a:rPr>
              <a:t> {</a:t>
            </a:r>
          </a:p>
          <a:p>
            <a:pPr>
              <a:buClrTx/>
              <a:buFontTx/>
              <a:buNone/>
            </a:pPr>
            <a:endParaRPr lang="de-DE" b="0" dirty="0">
              <a:latin typeface="Lucida Console" pitchFamily="49" charset="0"/>
            </a:endParaRPr>
          </a:p>
          <a:p>
            <a:pPr>
              <a:buClrTx/>
              <a:buFontTx/>
              <a:buNone/>
            </a:pPr>
            <a:r>
              <a:rPr lang="de-DE" b="0" dirty="0">
                <a:latin typeface="Lucida Console" pitchFamily="49" charset="0"/>
              </a:rPr>
              <a:t>	</a:t>
            </a:r>
            <a:r>
              <a:rPr lang="de-DE" dirty="0" err="1">
                <a:solidFill>
                  <a:schemeClr val="accent2"/>
                </a:solidFill>
                <a:latin typeface="Lucida Console" pitchFamily="49" charset="0"/>
              </a:rPr>
              <a:t>IKunde</a:t>
            </a:r>
            <a:r>
              <a:rPr lang="de-DE" b="0" dirty="0">
                <a:latin typeface="Lucida Console" pitchFamily="49" charset="0"/>
              </a:rPr>
              <a:t> </a:t>
            </a:r>
            <a:r>
              <a:rPr lang="de-DE" b="0" dirty="0" err="1">
                <a:latin typeface="Lucida Console" pitchFamily="49" charset="0"/>
              </a:rPr>
              <a:t>findById</a:t>
            </a:r>
            <a:r>
              <a:rPr lang="de-DE" b="0" dirty="0">
                <a:latin typeface="Lucida Console" pitchFamily="49" charset="0"/>
              </a:rPr>
              <a:t>(String </a:t>
            </a:r>
            <a:r>
              <a:rPr lang="de-DE" b="0" dirty="0" err="1">
                <a:latin typeface="Lucida Console" pitchFamily="49" charset="0"/>
              </a:rPr>
              <a:t>id</a:t>
            </a:r>
            <a:r>
              <a:rPr lang="de-DE" b="0" dirty="0">
                <a:latin typeface="Lucida Console" pitchFamily="49" charset="0"/>
              </a:rPr>
              <a:t>);</a:t>
            </a:r>
          </a:p>
          <a:p>
            <a:pPr>
              <a:buClrTx/>
              <a:buFontTx/>
              <a:buNone/>
            </a:pPr>
            <a:r>
              <a:rPr lang="de-DE" b="0" dirty="0">
                <a:latin typeface="Lucida Console" pitchFamily="49" charset="0"/>
              </a:rPr>
              <a:t>	</a:t>
            </a:r>
            <a:r>
              <a:rPr lang="de-DE" b="0" dirty="0" err="1">
                <a:latin typeface="Lucida Console" pitchFamily="49" charset="0"/>
              </a:rPr>
              <a:t>Iterator</a:t>
            </a:r>
            <a:r>
              <a:rPr lang="de-DE" b="0" dirty="0">
                <a:latin typeface="Lucida Console" pitchFamily="49" charset="0"/>
              </a:rPr>
              <a:t> </a:t>
            </a:r>
            <a:r>
              <a:rPr lang="de-DE" b="0" dirty="0" err="1">
                <a:latin typeface="Lucida Console" pitchFamily="49" charset="0"/>
              </a:rPr>
              <a:t>findByPLZ</a:t>
            </a:r>
            <a:r>
              <a:rPr lang="de-DE" b="0" dirty="0">
                <a:latin typeface="Lucida Console" pitchFamily="49" charset="0"/>
              </a:rPr>
              <a:t>(PLZ </a:t>
            </a:r>
            <a:r>
              <a:rPr lang="de-DE" b="0" dirty="0" err="1">
                <a:latin typeface="Lucida Console" pitchFamily="49" charset="0"/>
              </a:rPr>
              <a:t>plz</a:t>
            </a:r>
            <a:r>
              <a:rPr lang="de-DE" b="0" dirty="0">
                <a:latin typeface="Lucida Console" pitchFamily="49" charset="0"/>
              </a:rPr>
              <a:t>);     // Liste von Kunde</a:t>
            </a:r>
          </a:p>
          <a:p>
            <a:pPr>
              <a:buClrTx/>
              <a:buFontTx/>
              <a:buNone/>
            </a:pPr>
            <a:endParaRPr lang="de-DE" b="0" dirty="0">
              <a:latin typeface="Lucida Console" pitchFamily="49" charset="0"/>
            </a:endParaRPr>
          </a:p>
          <a:p>
            <a:pPr>
              <a:buClrTx/>
              <a:buFontTx/>
              <a:buNone/>
            </a:pPr>
            <a:r>
              <a:rPr lang="de-DE" b="0" dirty="0">
                <a:latin typeface="Lucida Console" pitchFamily="49" charset="0"/>
              </a:rPr>
              <a:t>	</a:t>
            </a:r>
            <a:r>
              <a:rPr lang="de-DE" dirty="0" err="1">
                <a:solidFill>
                  <a:schemeClr val="accent2"/>
                </a:solidFill>
                <a:latin typeface="Lucida Console" pitchFamily="49" charset="0"/>
              </a:rPr>
              <a:t>IKunde</a:t>
            </a:r>
            <a:r>
              <a:rPr lang="de-DE" b="0" dirty="0">
                <a:latin typeface="Lucida Console" pitchFamily="49" charset="0"/>
              </a:rPr>
              <a:t> </a:t>
            </a:r>
            <a:r>
              <a:rPr lang="de-DE" b="0" dirty="0" err="1">
                <a:latin typeface="Lucida Console" pitchFamily="49" charset="0"/>
              </a:rPr>
              <a:t>makeKunde</a:t>
            </a:r>
            <a:r>
              <a:rPr lang="de-DE" b="0" dirty="0">
                <a:latin typeface="Lucida Console" pitchFamily="49" charset="0"/>
              </a:rPr>
              <a:t>(String </a:t>
            </a:r>
            <a:r>
              <a:rPr lang="de-DE" b="0" dirty="0" err="1">
                <a:latin typeface="Lucida Console" pitchFamily="49" charset="0"/>
              </a:rPr>
              <a:t>nachname</a:t>
            </a:r>
            <a:r>
              <a:rPr lang="de-DE" b="0" dirty="0">
                <a:latin typeface="Lucida Console" pitchFamily="49" charset="0"/>
              </a:rPr>
              <a:t>,</a:t>
            </a:r>
          </a:p>
          <a:p>
            <a:pPr>
              <a:buClrTx/>
              <a:buFontTx/>
              <a:buNone/>
            </a:pPr>
            <a:r>
              <a:rPr lang="de-DE" b="0" dirty="0">
                <a:latin typeface="Lucida Console" pitchFamily="49" charset="0"/>
              </a:rPr>
              <a:t>                       String </a:t>
            </a:r>
            <a:r>
              <a:rPr lang="de-DE" b="0" dirty="0" err="1">
                <a:latin typeface="Lucida Console" pitchFamily="49" charset="0"/>
              </a:rPr>
              <a:t>vorname</a:t>
            </a:r>
            <a:r>
              <a:rPr lang="de-DE" b="0" dirty="0">
                <a:latin typeface="Lucida Console" pitchFamily="49" charset="0"/>
              </a:rPr>
              <a:t>;</a:t>
            </a:r>
          </a:p>
          <a:p>
            <a:pPr>
              <a:buClrTx/>
              <a:buFontTx/>
              <a:buNone/>
            </a:pPr>
            <a:r>
              <a:rPr lang="de-DE" b="0" dirty="0">
                <a:latin typeface="Lucida Console" pitchFamily="49" charset="0"/>
              </a:rPr>
              <a:t>                       Adresse </a:t>
            </a:r>
            <a:r>
              <a:rPr lang="de-DE" b="0" dirty="0" err="1">
                <a:latin typeface="Lucida Console" pitchFamily="49" charset="0"/>
              </a:rPr>
              <a:t>adresse</a:t>
            </a:r>
            <a:r>
              <a:rPr lang="de-DE" b="0" dirty="0">
                <a:latin typeface="Lucida Console" pitchFamily="49" charset="0"/>
              </a:rPr>
              <a:t>;</a:t>
            </a:r>
          </a:p>
          <a:p>
            <a:pPr>
              <a:buClrTx/>
              <a:buFontTx/>
              <a:buNone/>
            </a:pPr>
            <a:r>
              <a:rPr lang="de-DE" b="0" dirty="0">
                <a:latin typeface="Lucida Console" pitchFamily="49" charset="0"/>
              </a:rPr>
              <a:t>                        ...) </a:t>
            </a:r>
            <a:r>
              <a:rPr lang="de-DE" b="0" dirty="0" err="1">
                <a:latin typeface="Lucida Console" pitchFamily="49" charset="0"/>
              </a:rPr>
              <a:t>throws</a:t>
            </a:r>
            <a:r>
              <a:rPr lang="de-DE" b="0" dirty="0">
                <a:latin typeface="Lucida Console" pitchFamily="49" charset="0"/>
              </a:rPr>
              <a:t> </a:t>
            </a:r>
            <a:r>
              <a:rPr lang="de-DE" b="0" dirty="0" err="1">
                <a:latin typeface="Lucida Console" pitchFamily="49" charset="0"/>
              </a:rPr>
              <a:t>ApplicationException</a:t>
            </a:r>
            <a:r>
              <a:rPr lang="de-DE" b="0" dirty="0">
                <a:latin typeface="Lucida Console" pitchFamily="49" charset="0"/>
              </a:rPr>
              <a:t>;     </a:t>
            </a:r>
          </a:p>
          <a:p>
            <a:pPr>
              <a:buClrTx/>
              <a:buFontTx/>
              <a:buNone/>
            </a:pPr>
            <a:r>
              <a:rPr lang="de-DE" b="0" dirty="0">
                <a:latin typeface="Lucida Console" pitchFamily="49" charset="0"/>
              </a:rPr>
              <a:t>	}</a:t>
            </a:r>
          </a:p>
          <a:p>
            <a:pPr>
              <a:buClrTx/>
              <a:buFontTx/>
              <a:buNone/>
            </a:pPr>
            <a:endParaRPr lang="de-DE" b="0" dirty="0">
              <a:latin typeface="Lucida Console" pitchFamily="49" charset="0"/>
            </a:endParaRPr>
          </a:p>
          <a:p>
            <a:pPr>
              <a:buClrTx/>
              <a:buFontTx/>
              <a:buNone/>
            </a:pPr>
            <a:r>
              <a:rPr lang="de-DE" b="0" dirty="0" err="1">
                <a:latin typeface="Lucida Console" pitchFamily="49" charset="0"/>
              </a:rPr>
              <a:t>public</a:t>
            </a:r>
            <a:r>
              <a:rPr lang="de-DE" b="0" dirty="0">
                <a:latin typeface="Lucida Console" pitchFamily="49" charset="0"/>
              </a:rPr>
              <a:t> </a:t>
            </a:r>
            <a:r>
              <a:rPr lang="de-DE" b="0" dirty="0" err="1">
                <a:latin typeface="Lucida Console" pitchFamily="49" charset="0"/>
              </a:rPr>
              <a:t>interface</a:t>
            </a:r>
            <a:r>
              <a:rPr lang="de-DE" b="0" dirty="0">
                <a:latin typeface="Lucida Console" pitchFamily="49" charset="0"/>
              </a:rPr>
              <a:t> </a:t>
            </a:r>
            <a:r>
              <a:rPr lang="de-DE" b="0" dirty="0" err="1">
                <a:latin typeface="Lucida Console" pitchFamily="49" charset="0"/>
              </a:rPr>
              <a:t>IKunde</a:t>
            </a:r>
            <a:r>
              <a:rPr lang="de-DE" b="0" dirty="0">
                <a:latin typeface="Lucida Console" pitchFamily="49" charset="0"/>
              </a:rPr>
              <a:t> {</a:t>
            </a:r>
          </a:p>
          <a:p>
            <a:pPr>
              <a:buClrTx/>
              <a:buFontTx/>
              <a:buNone/>
            </a:pPr>
            <a:endParaRPr lang="de-DE" b="0" dirty="0">
              <a:latin typeface="Lucida Console" pitchFamily="49" charset="0"/>
            </a:endParaRPr>
          </a:p>
          <a:p>
            <a:pPr>
              <a:buClrTx/>
              <a:buFontTx/>
              <a:buNone/>
            </a:pPr>
            <a:r>
              <a:rPr lang="de-DE" b="0" dirty="0">
                <a:latin typeface="Lucida Console" pitchFamily="49" charset="0"/>
              </a:rPr>
              <a:t>	String </a:t>
            </a:r>
            <a:r>
              <a:rPr lang="de-DE" b="0" dirty="0" err="1">
                <a:latin typeface="Lucida Console" pitchFamily="49" charset="0"/>
              </a:rPr>
              <a:t>getId</a:t>
            </a:r>
            <a:r>
              <a:rPr lang="de-DE" b="0" dirty="0">
                <a:latin typeface="Lucida Console" pitchFamily="49" charset="0"/>
              </a:rPr>
              <a:t>();</a:t>
            </a:r>
          </a:p>
          <a:p>
            <a:pPr>
              <a:buClrTx/>
              <a:buFontTx/>
              <a:buNone/>
            </a:pPr>
            <a:r>
              <a:rPr lang="de-DE" b="0" dirty="0">
                <a:latin typeface="Lucida Console" pitchFamily="49" charset="0"/>
              </a:rPr>
              <a:t>	String </a:t>
            </a:r>
            <a:r>
              <a:rPr lang="de-DE" b="0" dirty="0" err="1">
                <a:latin typeface="Lucida Console" pitchFamily="49" charset="0"/>
              </a:rPr>
              <a:t>getVorname</a:t>
            </a:r>
            <a:r>
              <a:rPr lang="de-DE" b="0" dirty="0">
                <a:latin typeface="Lucida Console" pitchFamily="49" charset="0"/>
              </a:rPr>
              <a:t>();</a:t>
            </a:r>
          </a:p>
          <a:p>
            <a:pPr>
              <a:buClrTx/>
              <a:buFontTx/>
              <a:buNone/>
            </a:pPr>
            <a:r>
              <a:rPr lang="de-DE" b="0" dirty="0">
                <a:latin typeface="Lucida Console" pitchFamily="49" charset="0"/>
              </a:rPr>
              <a:t>	String </a:t>
            </a:r>
            <a:r>
              <a:rPr lang="de-DE" b="0" dirty="0" err="1">
                <a:latin typeface="Lucida Console" pitchFamily="49" charset="0"/>
              </a:rPr>
              <a:t>getNachname</a:t>
            </a:r>
            <a:r>
              <a:rPr lang="de-DE" b="0" dirty="0">
                <a:latin typeface="Lucida Console" pitchFamily="49" charset="0"/>
              </a:rPr>
              <a:t>();</a:t>
            </a:r>
          </a:p>
          <a:p>
            <a:pPr>
              <a:buClrTx/>
              <a:buFontTx/>
              <a:buNone/>
            </a:pPr>
            <a:r>
              <a:rPr lang="de-DE" b="0" dirty="0">
                <a:latin typeface="Lucida Console" pitchFamily="49" charset="0"/>
              </a:rPr>
              <a:t>	Adresse </a:t>
            </a:r>
            <a:r>
              <a:rPr lang="de-DE" b="0" dirty="0" err="1">
                <a:latin typeface="Lucida Console" pitchFamily="49" charset="0"/>
              </a:rPr>
              <a:t>getAdresse</a:t>
            </a:r>
            <a:r>
              <a:rPr lang="de-DE" b="0" dirty="0">
                <a:latin typeface="Lucida Console" pitchFamily="49" charset="0"/>
              </a:rPr>
              <a:t>();</a:t>
            </a:r>
          </a:p>
          <a:p>
            <a:pPr>
              <a:buClrTx/>
              <a:buFontTx/>
              <a:buNone/>
            </a:pPr>
            <a:r>
              <a:rPr lang="de-DE" b="0" dirty="0">
                <a:latin typeface="Lucida Console" pitchFamily="49" charset="0"/>
              </a:rPr>
              <a:t>	</a:t>
            </a:r>
            <a:r>
              <a:rPr lang="de-DE" b="0" dirty="0" err="1">
                <a:latin typeface="Lucida Console" pitchFamily="49" charset="0"/>
              </a:rPr>
              <a:t>void</a:t>
            </a:r>
            <a:r>
              <a:rPr lang="de-DE" b="0" dirty="0">
                <a:latin typeface="Lucida Console" pitchFamily="49" charset="0"/>
              </a:rPr>
              <a:t> </a:t>
            </a:r>
            <a:r>
              <a:rPr lang="de-DE" b="0" dirty="0" err="1">
                <a:latin typeface="Lucida Console" pitchFamily="49" charset="0"/>
              </a:rPr>
              <a:t>setAdresse</a:t>
            </a:r>
            <a:r>
              <a:rPr lang="de-DE" b="0" dirty="0">
                <a:latin typeface="Lucida Console" pitchFamily="49" charset="0"/>
              </a:rPr>
              <a:t>(Adresse </a:t>
            </a:r>
            <a:r>
              <a:rPr lang="de-DE" b="0" dirty="0" err="1">
                <a:latin typeface="Lucida Console" pitchFamily="49" charset="0"/>
              </a:rPr>
              <a:t>adresse</a:t>
            </a:r>
            <a:r>
              <a:rPr lang="de-DE" b="0" dirty="0">
                <a:latin typeface="Lucida Console" pitchFamily="49" charset="0"/>
              </a:rPr>
              <a:t>);</a:t>
            </a:r>
          </a:p>
          <a:p>
            <a:pPr>
              <a:buClrTx/>
              <a:buFontTx/>
              <a:buNone/>
            </a:pPr>
            <a:r>
              <a:rPr lang="de-DE" b="0" dirty="0">
                <a:latin typeface="Lucida Console" pitchFamily="49" charset="0"/>
              </a:rPr>
              <a:t>	</a:t>
            </a:r>
            <a:r>
              <a:rPr lang="de-DE" b="0" dirty="0" err="1">
                <a:latin typeface="Lucida Console" pitchFamily="49" charset="0"/>
              </a:rPr>
              <a:t>void</a:t>
            </a:r>
            <a:r>
              <a:rPr lang="de-DE" b="0" dirty="0">
                <a:latin typeface="Lucida Console" pitchFamily="49" charset="0"/>
              </a:rPr>
              <a:t> </a:t>
            </a:r>
            <a:r>
              <a:rPr lang="de-DE" b="0" dirty="0" err="1">
                <a:latin typeface="Lucida Console" pitchFamily="49" charset="0"/>
              </a:rPr>
              <a:t>addBestellung</a:t>
            </a:r>
            <a:r>
              <a:rPr lang="de-DE" b="0" dirty="0">
                <a:latin typeface="Lucida Console" pitchFamily="49" charset="0"/>
              </a:rPr>
              <a:t>(</a:t>
            </a:r>
            <a:r>
              <a:rPr lang="de-DE" dirty="0" err="1">
                <a:solidFill>
                  <a:schemeClr val="accent2"/>
                </a:solidFill>
                <a:latin typeface="Lucida Console" pitchFamily="49" charset="0"/>
              </a:rPr>
              <a:t>IBestellung</a:t>
            </a:r>
            <a:r>
              <a:rPr lang="de-DE" b="0" dirty="0">
                <a:latin typeface="Lucida Console" pitchFamily="49" charset="0"/>
              </a:rPr>
              <a:t> </a:t>
            </a:r>
            <a:r>
              <a:rPr lang="de-DE" b="0" dirty="0" err="1">
                <a:latin typeface="Lucida Console" pitchFamily="49" charset="0"/>
              </a:rPr>
              <a:t>bestellung</a:t>
            </a:r>
            <a:r>
              <a:rPr lang="de-DE" b="0" dirty="0">
                <a:latin typeface="Lucida Console" pitchFamily="49" charset="0"/>
              </a:rPr>
              <a:t>);</a:t>
            </a:r>
          </a:p>
          <a:p>
            <a:pPr>
              <a:buClrTx/>
              <a:buFontTx/>
              <a:buNone/>
            </a:pPr>
            <a:r>
              <a:rPr lang="de-DE" b="0" dirty="0">
                <a:latin typeface="Lucida Console" pitchFamily="49" charset="0"/>
              </a:rPr>
              <a:t>	</a:t>
            </a:r>
            <a:r>
              <a:rPr lang="de-DE" dirty="0" smtClean="0">
                <a:solidFill>
                  <a:schemeClr val="accent2"/>
                </a:solidFill>
                <a:latin typeface="Lucida Console" pitchFamily="49" charset="0"/>
              </a:rPr>
              <a:t>List&lt;</a:t>
            </a:r>
            <a:r>
              <a:rPr lang="de-DE" dirty="0" err="1" smtClean="0">
                <a:solidFill>
                  <a:schemeClr val="accent2"/>
                </a:solidFill>
                <a:latin typeface="Lucida Console" pitchFamily="49" charset="0"/>
              </a:rPr>
              <a:t>IBestellung</a:t>
            </a:r>
            <a:r>
              <a:rPr lang="de-DE" dirty="0" smtClean="0">
                <a:solidFill>
                  <a:schemeClr val="accent2"/>
                </a:solidFill>
                <a:latin typeface="Lucida Console" pitchFamily="49" charset="0"/>
              </a:rPr>
              <a:t>&gt; </a:t>
            </a:r>
            <a:r>
              <a:rPr lang="de-DE" dirty="0" err="1">
                <a:solidFill>
                  <a:schemeClr val="accent2"/>
                </a:solidFill>
                <a:latin typeface="Lucida Console" pitchFamily="49" charset="0"/>
              </a:rPr>
              <a:t>getBestellungen</a:t>
            </a:r>
            <a:r>
              <a:rPr lang="de-DE" b="0" dirty="0">
                <a:latin typeface="Lucida Console" pitchFamily="49" charset="0"/>
              </a:rPr>
              <a:t>();</a:t>
            </a:r>
          </a:p>
          <a:p>
            <a:pPr>
              <a:buClrTx/>
              <a:buFontTx/>
              <a:buNone/>
            </a:pPr>
            <a:r>
              <a:rPr lang="de-DE" b="0" dirty="0">
                <a:latin typeface="Lucida Console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285750" y="6292850"/>
            <a:ext cx="9386888" cy="215444"/>
          </a:xfrm>
        </p:spPr>
        <p:txBody>
          <a:bodyPr/>
          <a:lstStyle/>
          <a:p>
            <a:r>
              <a:rPr lang="de-DE" dirty="0" smtClean="0"/>
              <a:t>     FH Rosenheim                   Programmieren 3                                   Wintersemester 2015                                   © 2015  • Stand 01.10.14 •       Kapitel 5         </a:t>
            </a:r>
            <a:endParaRPr lang="en-GB" sz="1000" dirty="0"/>
          </a:p>
        </p:txBody>
      </p:sp>
      <p:sp>
        <p:nvSpPr>
          <p:cNvPr id="1155074" name="Rectangle 2"/>
          <p:cNvSpPr>
            <a:spLocks noGrp="1" noChangeArrowheads="1"/>
          </p:cNvSpPr>
          <p:nvPr>
            <p:ph type="title"/>
          </p:nvPr>
        </p:nvSpPr>
        <p:spPr>
          <a:xfrm>
            <a:off x="739775" y="265113"/>
            <a:ext cx="7313613" cy="427037"/>
          </a:xfrm>
        </p:spPr>
        <p:txBody>
          <a:bodyPr/>
          <a:lstStyle/>
          <a:p>
            <a:r>
              <a:rPr lang="de-DE" b="1"/>
              <a:t>Zusammenfassung enge vs. lose Kopplung</a:t>
            </a:r>
          </a:p>
        </p:txBody>
      </p:sp>
      <p:graphicFrame>
        <p:nvGraphicFramePr>
          <p:cNvPr id="1155075" name="Group 3"/>
          <p:cNvGraphicFramePr>
            <a:graphicFrameLocks noGrp="1"/>
          </p:cNvGraphicFramePr>
          <p:nvPr>
            <p:ph sz="half" idx="2"/>
          </p:nvPr>
        </p:nvGraphicFramePr>
        <p:xfrm>
          <a:off x="542925" y="1379538"/>
          <a:ext cx="8626475" cy="3709989"/>
        </p:xfrm>
        <a:graphic>
          <a:graphicData uri="http://schemas.openxmlformats.org/drawingml/2006/table">
            <a:tbl>
              <a:tblPr/>
              <a:tblGrid>
                <a:gridCol w="4313238"/>
                <a:gridCol w="4313237"/>
              </a:tblGrid>
              <a:tr h="687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337F"/>
                        </a:buClr>
                        <a:buSzPct val="15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Rounded MT Bold" pitchFamily="34" charset="0"/>
                        </a:rPr>
                        <a:t>Enge Kopplung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337F"/>
                        </a:buClr>
                        <a:buSzPct val="15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Rounded MT Bold" pitchFamily="34" charset="0"/>
                        </a:rPr>
                        <a:t>Lose Kopplung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006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337F"/>
                        </a:buClr>
                        <a:buSzPct val="15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Komponenten kennen sich gut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337F"/>
                        </a:buClr>
                        <a:buSzPct val="15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Komponenten machen wenige Annahmen übereinander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8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337F"/>
                        </a:buClr>
                        <a:buSzPct val="15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Objektorientierte Schnittstelle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337F"/>
                        </a:buClr>
                        <a:buSzPct val="15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Dienstorientierte Schnittstelle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8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337F"/>
                        </a:buClr>
                        <a:buSzPct val="15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Objektreferenzen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337F"/>
                        </a:buClr>
                        <a:buSzPct val="15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Werte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85750" y="6292850"/>
            <a:ext cx="9386888" cy="215444"/>
          </a:xfrm>
        </p:spPr>
        <p:txBody>
          <a:bodyPr/>
          <a:lstStyle/>
          <a:p>
            <a:r>
              <a:rPr lang="de-DE" dirty="0" smtClean="0"/>
              <a:t>     FH Rosenheim                   Programmieren 3                                   Wintersemester 2015                                   © 2015  • Stand 01.10.14 •       Kapitel 5         </a:t>
            </a:r>
            <a:endParaRPr lang="en-GB" sz="1000" dirty="0"/>
          </a:p>
        </p:txBody>
      </p:sp>
      <p:sp>
        <p:nvSpPr>
          <p:cNvPr id="1069058" name="Rectangle 2"/>
          <p:cNvSpPr>
            <a:spLocks noChangeArrowheads="1"/>
          </p:cNvSpPr>
          <p:nvPr/>
        </p:nvSpPr>
        <p:spPr bwMode="auto">
          <a:xfrm>
            <a:off x="4406900" y="2222500"/>
            <a:ext cx="1404938" cy="3024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69059" name="Rectangle 3"/>
          <p:cNvSpPr>
            <a:spLocks noChangeArrowheads="1"/>
          </p:cNvSpPr>
          <p:nvPr/>
        </p:nvSpPr>
        <p:spPr bwMode="auto">
          <a:xfrm>
            <a:off x="5888038" y="2222500"/>
            <a:ext cx="3746500" cy="3024188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buClrTx/>
              <a:buFontTx/>
              <a:buNone/>
            </a:pPr>
            <a:endParaRPr lang="de-DE" sz="1200" b="0">
              <a:latin typeface="Arial" pitchFamily="34" charset="0"/>
            </a:endParaRPr>
          </a:p>
        </p:txBody>
      </p:sp>
      <p:sp>
        <p:nvSpPr>
          <p:cNvPr id="1069060" name="Rectangle 4"/>
          <p:cNvSpPr>
            <a:spLocks noGrp="1" noChangeArrowheads="1"/>
          </p:cNvSpPr>
          <p:nvPr>
            <p:ph type="title"/>
          </p:nvPr>
        </p:nvSpPr>
        <p:spPr>
          <a:xfrm>
            <a:off x="739775" y="265113"/>
            <a:ext cx="8901113" cy="427037"/>
          </a:xfrm>
        </p:spPr>
        <p:txBody>
          <a:bodyPr/>
          <a:lstStyle/>
          <a:p>
            <a:r>
              <a:rPr lang="en-US" b="1"/>
              <a:t>Komponente Bestellung/Kunde aus verschiedenen Perspektiven</a:t>
            </a:r>
          </a:p>
        </p:txBody>
      </p:sp>
      <p:sp>
        <p:nvSpPr>
          <p:cNvPr id="1069061" name="Line 5"/>
          <p:cNvSpPr>
            <a:spLocks noChangeShapeType="1"/>
          </p:cNvSpPr>
          <p:nvPr/>
        </p:nvSpPr>
        <p:spPr bwMode="auto">
          <a:xfrm>
            <a:off x="5264150" y="4383088"/>
            <a:ext cx="623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1069062" name="Line 6"/>
          <p:cNvSpPr>
            <a:spLocks noChangeShapeType="1"/>
          </p:cNvSpPr>
          <p:nvPr/>
        </p:nvSpPr>
        <p:spPr bwMode="auto">
          <a:xfrm>
            <a:off x="3392488" y="4383088"/>
            <a:ext cx="1403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1069063" name="Rectangle 7"/>
          <p:cNvSpPr>
            <a:spLocks noChangeArrowheads="1"/>
          </p:cNvSpPr>
          <p:nvPr/>
        </p:nvSpPr>
        <p:spPr bwMode="auto">
          <a:xfrm>
            <a:off x="849313" y="2870200"/>
            <a:ext cx="2541587" cy="23050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ClrTx/>
              <a:buFontTx/>
              <a:buNone/>
            </a:pPr>
            <a:r>
              <a:rPr lang="de-DE" b="0">
                <a:latin typeface="Arial" pitchFamily="34" charset="0"/>
              </a:rPr>
              <a:t>Testtreiber /</a:t>
            </a:r>
          </a:p>
          <a:p>
            <a:pPr algn="ctr">
              <a:buClrTx/>
              <a:buFontTx/>
              <a:buNone/>
            </a:pPr>
            <a:r>
              <a:rPr lang="de-DE" b="0">
                <a:latin typeface="Arial" pitchFamily="34" charset="0"/>
              </a:rPr>
              <a:t>GUI /</a:t>
            </a:r>
          </a:p>
          <a:p>
            <a:pPr algn="ctr">
              <a:buClrTx/>
              <a:buFontTx/>
              <a:buNone/>
            </a:pPr>
            <a:r>
              <a:rPr lang="de-DE" b="0">
                <a:latin typeface="Arial" pitchFamily="34" charset="0"/>
              </a:rPr>
              <a:t>Nachbarsystem</a:t>
            </a:r>
            <a:endParaRPr lang="de-DE" b="0" noProof="1">
              <a:latin typeface="Arial" pitchFamily="34" charset="0"/>
            </a:endParaRPr>
          </a:p>
        </p:txBody>
      </p:sp>
      <p:sp>
        <p:nvSpPr>
          <p:cNvPr id="1069064" name="Text Box 8"/>
          <p:cNvSpPr txBox="1">
            <a:spLocks noChangeArrowheads="1"/>
          </p:cNvSpPr>
          <p:nvPr/>
        </p:nvSpPr>
        <p:spPr bwMode="auto">
          <a:xfrm>
            <a:off x="3443288" y="3965575"/>
            <a:ext cx="8604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buClrTx/>
              <a:buFontTx/>
              <a:buNone/>
            </a:pPr>
            <a:r>
              <a:rPr lang="de-DE" sz="1200" b="0" i="1">
                <a:latin typeface="Arial" pitchFamily="34" charset="0"/>
              </a:rPr>
              <a:t>&lt;&lt;uses&gt;&gt;</a:t>
            </a:r>
          </a:p>
        </p:txBody>
      </p:sp>
      <p:sp>
        <p:nvSpPr>
          <p:cNvPr id="1069065" name="Text Box 9"/>
          <p:cNvSpPr txBox="1">
            <a:spLocks noChangeArrowheads="1"/>
          </p:cNvSpPr>
          <p:nvPr/>
        </p:nvSpPr>
        <p:spPr bwMode="auto">
          <a:xfrm>
            <a:off x="4719638" y="4670425"/>
            <a:ext cx="928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buClrTx/>
              <a:buFontTx/>
              <a:buNone/>
            </a:pPr>
            <a:r>
              <a:rPr lang="de-DE" sz="1200">
                <a:latin typeface="Arial" pitchFamily="34" charset="0"/>
              </a:rPr>
              <a:t>IBestell</a:t>
            </a:r>
            <a:br>
              <a:rPr lang="de-DE" sz="1200">
                <a:latin typeface="Arial" pitchFamily="34" charset="0"/>
              </a:rPr>
            </a:br>
            <a:r>
              <a:rPr lang="de-DE" sz="1200">
                <a:latin typeface="Arial" pitchFamily="34" charset="0"/>
              </a:rPr>
              <a:t>Erfassung</a:t>
            </a:r>
          </a:p>
        </p:txBody>
      </p:sp>
      <p:sp>
        <p:nvSpPr>
          <p:cNvPr id="1069071" name="Oval 15"/>
          <p:cNvSpPr>
            <a:spLocks noChangeArrowheads="1"/>
          </p:cNvSpPr>
          <p:nvPr/>
        </p:nvSpPr>
        <p:spPr bwMode="auto">
          <a:xfrm>
            <a:off x="4795838" y="4165600"/>
            <a:ext cx="471487" cy="431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69072" name="Text Box 16"/>
          <p:cNvSpPr txBox="1">
            <a:spLocks noChangeArrowheads="1"/>
          </p:cNvSpPr>
          <p:nvPr/>
        </p:nvSpPr>
        <p:spPr bwMode="auto">
          <a:xfrm>
            <a:off x="5888038" y="2222500"/>
            <a:ext cx="3355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buClrTx/>
              <a:buFontTx/>
              <a:buNone/>
            </a:pPr>
            <a:r>
              <a:rPr lang="de-DE" sz="1800" b="0">
                <a:latin typeface="Arial" pitchFamily="34" charset="0"/>
              </a:rPr>
              <a:t>Kunde / Bestellung</a:t>
            </a:r>
          </a:p>
        </p:txBody>
      </p:sp>
      <p:sp>
        <p:nvSpPr>
          <p:cNvPr id="1069073" name="Text Box 17"/>
          <p:cNvSpPr txBox="1">
            <a:spLocks noChangeArrowheads="1"/>
          </p:cNvSpPr>
          <p:nvPr/>
        </p:nvSpPr>
        <p:spPr bwMode="auto">
          <a:xfrm>
            <a:off x="508000" y="722313"/>
            <a:ext cx="622935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buClrTx/>
              <a:buFontTx/>
              <a:buNone/>
            </a:pPr>
            <a:r>
              <a:rPr lang="de-DE" sz="2000" i="1">
                <a:solidFill>
                  <a:schemeClr val="accent2"/>
                </a:solidFill>
                <a:latin typeface="Arial" pitchFamily="34" charset="0"/>
              </a:rPr>
              <a:t>Komponente aus der Sicht des</a:t>
            </a:r>
            <a:r>
              <a:rPr lang="de-DE" sz="2000" b="0">
                <a:latin typeface="Arial" pitchFamily="34" charset="0"/>
              </a:rPr>
              <a:t> </a:t>
            </a:r>
            <a:r>
              <a:rPr lang="de-DE" sz="2000" i="1">
                <a:solidFill>
                  <a:schemeClr val="accent2"/>
                </a:solidFill>
                <a:latin typeface="Arial" pitchFamily="34" charset="0"/>
              </a:rPr>
              <a:t>Nutzers</a:t>
            </a:r>
            <a:r>
              <a:rPr lang="de-DE" sz="2800" b="0">
                <a:latin typeface="Arial" pitchFamily="34" charset="0"/>
              </a:rPr>
              <a:t> </a:t>
            </a:r>
            <a:br>
              <a:rPr lang="de-DE" sz="2800" b="0">
                <a:latin typeface="Arial" pitchFamily="34" charset="0"/>
              </a:rPr>
            </a:br>
            <a:r>
              <a:rPr lang="de-DE" sz="1800" b="0">
                <a:latin typeface="Arial" pitchFamily="34" charset="0"/>
              </a:rPr>
              <a:t>(Team, das GUI/Nachbarsystem/Nachbarkomponente baut)</a:t>
            </a:r>
          </a:p>
        </p:txBody>
      </p:sp>
      <p:sp>
        <p:nvSpPr>
          <p:cNvPr id="1069074" name="Line 18"/>
          <p:cNvSpPr>
            <a:spLocks noChangeShapeType="1"/>
          </p:cNvSpPr>
          <p:nvPr/>
        </p:nvSpPr>
        <p:spPr bwMode="auto">
          <a:xfrm>
            <a:off x="2846388" y="1574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1069075" name="Text Box 19"/>
          <p:cNvSpPr txBox="1">
            <a:spLocks noChangeArrowheads="1"/>
          </p:cNvSpPr>
          <p:nvPr/>
        </p:nvSpPr>
        <p:spPr bwMode="auto">
          <a:xfrm>
            <a:off x="1298575" y="1801813"/>
            <a:ext cx="14700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buClrTx/>
              <a:buFontTx/>
              <a:buNone/>
            </a:pPr>
            <a:r>
              <a:rPr lang="de-DE" sz="1000" b="0">
                <a:latin typeface="Arial" pitchFamily="34" charset="0"/>
              </a:rPr>
              <a:t>Von irgendwo</a:t>
            </a:r>
          </a:p>
          <a:p>
            <a:pPr eaLnBrk="1" hangingPunct="1">
              <a:buClrTx/>
              <a:buFontTx/>
              <a:buNone/>
            </a:pPr>
            <a:r>
              <a:rPr lang="de-DE" sz="1000" b="0">
                <a:latin typeface="Arial" pitchFamily="34" charset="0"/>
              </a:rPr>
              <a:t>Referenz auf</a:t>
            </a:r>
          </a:p>
          <a:p>
            <a:pPr eaLnBrk="1" hangingPunct="1">
              <a:buClrTx/>
              <a:buFontTx/>
              <a:buNone/>
            </a:pPr>
            <a:r>
              <a:rPr lang="de-DE" sz="1200">
                <a:latin typeface="Arial" pitchFamily="34" charset="0"/>
              </a:rPr>
              <a:t>IBestellErfassung</a:t>
            </a:r>
          </a:p>
        </p:txBody>
      </p:sp>
      <p:sp>
        <p:nvSpPr>
          <p:cNvPr id="1069076" name="AutoShape 20"/>
          <p:cNvSpPr>
            <a:spLocks noChangeArrowheads="1"/>
          </p:cNvSpPr>
          <p:nvPr/>
        </p:nvSpPr>
        <p:spPr bwMode="auto">
          <a:xfrm>
            <a:off x="3003550" y="5391150"/>
            <a:ext cx="4211638" cy="908050"/>
          </a:xfrm>
          <a:prstGeom prst="wedgeEllipseCallout">
            <a:avLst>
              <a:gd name="adj1" fmla="val -468"/>
              <a:gd name="adj2" fmla="val -7884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buClrTx/>
              <a:buFontTx/>
              <a:buNone/>
            </a:pPr>
            <a:r>
              <a:rPr lang="de-DE" sz="1400" b="0">
                <a:latin typeface="Arial" pitchFamily="34" charset="0"/>
              </a:rPr>
              <a:t>Außensicht</a:t>
            </a:r>
          </a:p>
          <a:p>
            <a:pPr algn="ctr" eaLnBrk="1" hangingPunct="1">
              <a:buClrTx/>
              <a:buFontTx/>
              <a:buNone/>
            </a:pPr>
            <a:r>
              <a:rPr lang="de-DE" sz="1400" b="0">
                <a:latin typeface="Arial" pitchFamily="34" charset="0"/>
              </a:rPr>
              <a:t>Wichtig: möglichst stabil</a:t>
            </a:r>
          </a:p>
          <a:p>
            <a:pPr algn="ctr" eaLnBrk="1" hangingPunct="1">
              <a:buClrTx/>
              <a:buFontTx/>
              <a:buNone/>
            </a:pPr>
            <a:r>
              <a:rPr lang="de-DE" sz="1400" b="0">
                <a:latin typeface="Arial" pitchFamily="34" charset="0"/>
              </a:rPr>
              <a:t>Möglichst einfach</a:t>
            </a:r>
          </a:p>
        </p:txBody>
      </p:sp>
      <p:sp>
        <p:nvSpPr>
          <p:cNvPr id="1069077" name="Text Box 21"/>
          <p:cNvSpPr txBox="1">
            <a:spLocks noChangeArrowheads="1"/>
          </p:cNvSpPr>
          <p:nvPr/>
        </p:nvSpPr>
        <p:spPr bwMode="auto">
          <a:xfrm>
            <a:off x="5967413" y="4310063"/>
            <a:ext cx="364331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buClrTx/>
              <a:buFontTx/>
              <a:buNone/>
            </a:pPr>
            <a:r>
              <a:rPr lang="de-DE" sz="1200" b="0">
                <a:latin typeface="Arial" pitchFamily="34" charset="0"/>
              </a:rPr>
              <a:t>Interface IBestellErfassung {</a:t>
            </a:r>
          </a:p>
          <a:p>
            <a:pPr eaLnBrk="1" hangingPunct="1">
              <a:buClrTx/>
              <a:buFontTx/>
              <a:buNone/>
            </a:pPr>
            <a:r>
              <a:rPr lang="de-DE" sz="1200" b="0">
                <a:latin typeface="Arial" pitchFamily="34" charset="0"/>
              </a:rPr>
              <a:t>  </a:t>
            </a:r>
            <a:r>
              <a:rPr lang="de-DE" sz="1200">
                <a:latin typeface="Arial" pitchFamily="34" charset="0"/>
              </a:rPr>
              <a:t>ReturnCode</a:t>
            </a:r>
            <a:r>
              <a:rPr lang="de-DE" sz="1200" b="0">
                <a:latin typeface="Arial" pitchFamily="34" charset="0"/>
              </a:rPr>
              <a:t> </a:t>
            </a:r>
            <a:r>
              <a:rPr lang="de-DE" sz="1200">
                <a:latin typeface="Arial" pitchFamily="34" charset="0"/>
              </a:rPr>
              <a:t>erfasseBestellung</a:t>
            </a:r>
            <a:r>
              <a:rPr lang="de-DE" sz="1200" b="0">
                <a:latin typeface="Arial" pitchFamily="34" charset="0"/>
              </a:rPr>
              <a:t>(</a:t>
            </a:r>
            <a:br>
              <a:rPr lang="de-DE" sz="1200" b="0">
                <a:latin typeface="Arial" pitchFamily="34" charset="0"/>
              </a:rPr>
            </a:br>
            <a:r>
              <a:rPr lang="de-DE" sz="1200" b="0">
                <a:latin typeface="Arial" pitchFamily="34" charset="0"/>
              </a:rPr>
              <a:t>      </a:t>
            </a:r>
            <a:r>
              <a:rPr lang="de-DE" sz="1200">
                <a:latin typeface="Arial" pitchFamily="34" charset="0"/>
              </a:rPr>
              <a:t>String kundenId, String artikelId, int anzahl</a:t>
            </a:r>
            <a:r>
              <a:rPr lang="de-DE" sz="1200" b="0">
                <a:latin typeface="Arial" pitchFamily="34" charset="0"/>
              </a:rPr>
              <a:t>);</a:t>
            </a:r>
          </a:p>
          <a:p>
            <a:pPr eaLnBrk="1" hangingPunct="1">
              <a:buClrTx/>
              <a:buFontTx/>
              <a:buNone/>
            </a:pPr>
            <a:r>
              <a:rPr lang="de-DE" sz="1200" b="0">
                <a:latin typeface="Arial" pitchFamily="34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85750" y="6292850"/>
            <a:ext cx="9386888" cy="215444"/>
          </a:xfrm>
        </p:spPr>
        <p:txBody>
          <a:bodyPr/>
          <a:lstStyle/>
          <a:p>
            <a:r>
              <a:rPr lang="de-DE" dirty="0" smtClean="0"/>
              <a:t>     FH Rosenheim                   Programmieren 3                                   Wintersemester 2015                                   © 2015  • Stand 01.10.14 •       Kapitel 5         </a:t>
            </a:r>
            <a:endParaRPr lang="en-GB" sz="1000" dirty="0"/>
          </a:p>
        </p:txBody>
      </p:sp>
      <p:sp>
        <p:nvSpPr>
          <p:cNvPr id="1071106" name="Rectangle 2"/>
          <p:cNvSpPr>
            <a:spLocks noChangeArrowheads="1"/>
          </p:cNvSpPr>
          <p:nvPr/>
        </p:nvSpPr>
        <p:spPr bwMode="auto">
          <a:xfrm>
            <a:off x="1676400" y="2387600"/>
            <a:ext cx="8026400" cy="3857625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buClrTx/>
              <a:buFontTx/>
              <a:buNone/>
            </a:pPr>
            <a:endParaRPr lang="de-DE" sz="1800" b="0">
              <a:latin typeface="Arial" pitchFamily="34" charset="0"/>
            </a:endParaRPr>
          </a:p>
        </p:txBody>
      </p:sp>
      <p:sp>
        <p:nvSpPr>
          <p:cNvPr id="1071107" name="Rectangle 3"/>
          <p:cNvSpPr>
            <a:spLocks noChangeArrowheads="1"/>
          </p:cNvSpPr>
          <p:nvPr/>
        </p:nvSpPr>
        <p:spPr bwMode="auto">
          <a:xfrm>
            <a:off x="1911350" y="3725863"/>
            <a:ext cx="2495550" cy="2376487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buClrTx/>
              <a:buFontTx/>
              <a:buNone/>
            </a:pPr>
            <a:endParaRPr lang="de-DE" sz="1800" b="0">
              <a:latin typeface="Arial" pitchFamily="34" charset="0"/>
            </a:endParaRPr>
          </a:p>
        </p:txBody>
      </p:sp>
      <p:sp>
        <p:nvSpPr>
          <p:cNvPr id="1071108" name="Rectangle 4"/>
          <p:cNvSpPr>
            <a:spLocks noGrp="1" noChangeArrowheads="1"/>
          </p:cNvSpPr>
          <p:nvPr>
            <p:ph type="title"/>
          </p:nvPr>
        </p:nvSpPr>
        <p:spPr>
          <a:xfrm>
            <a:off x="739775" y="265113"/>
            <a:ext cx="8888413" cy="427037"/>
          </a:xfrm>
        </p:spPr>
        <p:txBody>
          <a:bodyPr/>
          <a:lstStyle/>
          <a:p>
            <a:r>
              <a:rPr lang="en-US" b="1"/>
              <a:t>Komponente Kunde/Bestellung aus verschiedenen Perspektiven</a:t>
            </a:r>
          </a:p>
        </p:txBody>
      </p:sp>
      <p:sp>
        <p:nvSpPr>
          <p:cNvPr id="1071109" name="Line 5"/>
          <p:cNvSpPr>
            <a:spLocks noChangeShapeType="1"/>
          </p:cNvSpPr>
          <p:nvPr/>
        </p:nvSpPr>
        <p:spPr bwMode="auto">
          <a:xfrm>
            <a:off x="1052513" y="4878388"/>
            <a:ext cx="1014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1071111" name="Text Box 7"/>
          <p:cNvSpPr txBox="1">
            <a:spLocks noChangeArrowheads="1"/>
          </p:cNvSpPr>
          <p:nvPr/>
        </p:nvSpPr>
        <p:spPr bwMode="auto">
          <a:xfrm>
            <a:off x="508000" y="1062038"/>
            <a:ext cx="5505450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buClrTx/>
              <a:buFontTx/>
              <a:buNone/>
            </a:pPr>
            <a:r>
              <a:rPr lang="de-DE" sz="2000" i="1">
                <a:solidFill>
                  <a:schemeClr val="accent2"/>
                </a:solidFill>
                <a:latin typeface="Arial" pitchFamily="34" charset="0"/>
              </a:rPr>
              <a:t>Komponente aus der Sicht des</a:t>
            </a:r>
            <a:r>
              <a:rPr lang="de-DE" sz="2000" b="0">
                <a:latin typeface="Arial" pitchFamily="34" charset="0"/>
              </a:rPr>
              <a:t> </a:t>
            </a:r>
            <a:r>
              <a:rPr lang="de-DE" sz="2000" i="1">
                <a:solidFill>
                  <a:schemeClr val="accent2"/>
                </a:solidFill>
                <a:latin typeface="Arial" pitchFamily="34" charset="0"/>
              </a:rPr>
              <a:t>Erstellers</a:t>
            </a:r>
            <a:r>
              <a:rPr lang="de-DE" sz="2000" b="0">
                <a:latin typeface="Arial" pitchFamily="34" charset="0"/>
              </a:rPr>
              <a:t> </a:t>
            </a:r>
            <a:br>
              <a:rPr lang="de-DE" sz="2000" b="0">
                <a:latin typeface="Arial" pitchFamily="34" charset="0"/>
              </a:rPr>
            </a:br>
            <a:r>
              <a:rPr lang="de-DE" sz="1800" b="0">
                <a:latin typeface="Arial" pitchFamily="34" charset="0"/>
              </a:rPr>
              <a:t>(Team, das die Komponente Kunde/Bestellung baut)</a:t>
            </a:r>
          </a:p>
        </p:txBody>
      </p:sp>
      <p:sp>
        <p:nvSpPr>
          <p:cNvPr id="1071112" name="Line 8"/>
          <p:cNvSpPr>
            <a:spLocks noChangeShapeType="1"/>
          </p:cNvSpPr>
          <p:nvPr/>
        </p:nvSpPr>
        <p:spPr bwMode="auto">
          <a:xfrm>
            <a:off x="2768600" y="1781175"/>
            <a:ext cx="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1071113" name="Rectangle 9"/>
          <p:cNvSpPr>
            <a:spLocks noChangeArrowheads="1"/>
          </p:cNvSpPr>
          <p:nvPr/>
        </p:nvSpPr>
        <p:spPr bwMode="auto">
          <a:xfrm>
            <a:off x="2066925" y="4837113"/>
            <a:ext cx="2184400" cy="119221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ClrTx/>
              <a:buFontTx/>
              <a:buNone/>
            </a:pPr>
            <a:endParaRPr lang="de-DE" sz="1200" b="0" noProof="1">
              <a:latin typeface="Arial" pitchFamily="34" charset="0"/>
            </a:endParaRPr>
          </a:p>
        </p:txBody>
      </p:sp>
      <p:sp>
        <p:nvSpPr>
          <p:cNvPr id="1071114" name="Line 10"/>
          <p:cNvSpPr>
            <a:spLocks noChangeShapeType="1"/>
          </p:cNvSpPr>
          <p:nvPr/>
        </p:nvSpPr>
        <p:spPr bwMode="auto">
          <a:xfrm>
            <a:off x="2767013" y="3397250"/>
            <a:ext cx="1587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1071115" name="Rectangle 11"/>
          <p:cNvSpPr>
            <a:spLocks noChangeArrowheads="1"/>
          </p:cNvSpPr>
          <p:nvPr/>
        </p:nvSpPr>
        <p:spPr bwMode="auto">
          <a:xfrm>
            <a:off x="2060575" y="3829050"/>
            <a:ext cx="1800225" cy="3841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ClrTx/>
              <a:buFontTx/>
              <a:buNone/>
            </a:pPr>
            <a:r>
              <a:rPr lang="de-DE" sz="1200" b="0">
                <a:latin typeface="Arial" pitchFamily="34" charset="0"/>
              </a:rPr>
              <a:t>Bestellerfassung</a:t>
            </a:r>
            <a:br>
              <a:rPr lang="de-DE" sz="1200" b="0">
                <a:latin typeface="Arial" pitchFamily="34" charset="0"/>
              </a:rPr>
            </a:br>
            <a:r>
              <a:rPr lang="de-DE" sz="1200" b="0" noProof="1">
                <a:latin typeface="Arial" pitchFamily="34" charset="0"/>
              </a:rPr>
              <a:t>Factory</a:t>
            </a:r>
          </a:p>
        </p:txBody>
      </p:sp>
      <p:sp>
        <p:nvSpPr>
          <p:cNvPr id="1071116" name="Line 12"/>
          <p:cNvSpPr>
            <a:spLocks noChangeShapeType="1"/>
          </p:cNvSpPr>
          <p:nvPr/>
        </p:nvSpPr>
        <p:spPr bwMode="auto">
          <a:xfrm>
            <a:off x="2767013" y="4219575"/>
            <a:ext cx="1587" cy="617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1071117" name="Text Box 13"/>
          <p:cNvSpPr txBox="1">
            <a:spLocks noChangeArrowheads="1"/>
          </p:cNvSpPr>
          <p:nvPr/>
        </p:nvSpPr>
        <p:spPr bwMode="auto">
          <a:xfrm>
            <a:off x="2846388" y="3468688"/>
            <a:ext cx="1038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buClrTx/>
              <a:buFontTx/>
              <a:buNone/>
            </a:pPr>
            <a:r>
              <a:rPr lang="de-DE" sz="1200" b="0" i="1">
                <a:latin typeface="Arial" pitchFamily="34" charset="0"/>
              </a:rPr>
              <a:t>&lt;&lt;creates&gt;&gt;</a:t>
            </a:r>
          </a:p>
        </p:txBody>
      </p:sp>
      <p:sp>
        <p:nvSpPr>
          <p:cNvPr id="1071118" name="Text Box 14"/>
          <p:cNvSpPr txBox="1">
            <a:spLocks noChangeArrowheads="1"/>
          </p:cNvSpPr>
          <p:nvPr/>
        </p:nvSpPr>
        <p:spPr bwMode="auto">
          <a:xfrm>
            <a:off x="2846388" y="4276725"/>
            <a:ext cx="1038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buClrTx/>
              <a:buFontTx/>
              <a:buNone/>
            </a:pPr>
            <a:r>
              <a:rPr lang="de-DE" sz="1200" b="0" i="1">
                <a:latin typeface="Arial" pitchFamily="34" charset="0"/>
              </a:rPr>
              <a:t>&lt;&lt;creates&gt;&gt;</a:t>
            </a:r>
          </a:p>
        </p:txBody>
      </p:sp>
      <p:sp>
        <p:nvSpPr>
          <p:cNvPr id="1071119" name="Rectangle 15"/>
          <p:cNvSpPr>
            <a:spLocks noChangeArrowheads="1"/>
          </p:cNvSpPr>
          <p:nvPr/>
        </p:nvSpPr>
        <p:spPr bwMode="auto">
          <a:xfrm>
            <a:off x="1911350" y="2789238"/>
            <a:ext cx="2106613" cy="6000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ClrTx/>
              <a:buFontTx/>
              <a:buNone/>
            </a:pPr>
            <a:r>
              <a:rPr lang="de-DE" b="0">
                <a:latin typeface="Arial" pitchFamily="34" charset="0"/>
              </a:rPr>
              <a:t>Konfiguration</a:t>
            </a:r>
            <a:endParaRPr lang="de-DE" b="0" noProof="1">
              <a:latin typeface="Arial" pitchFamily="34" charset="0"/>
            </a:endParaRPr>
          </a:p>
        </p:txBody>
      </p:sp>
      <p:sp>
        <p:nvSpPr>
          <p:cNvPr id="1071120" name="Rectangle 16"/>
          <p:cNvSpPr>
            <a:spLocks noChangeArrowheads="1"/>
          </p:cNvSpPr>
          <p:nvPr/>
        </p:nvSpPr>
        <p:spPr bwMode="auto">
          <a:xfrm>
            <a:off x="193675" y="2501900"/>
            <a:ext cx="1406525" cy="3743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71121" name="Line 17"/>
          <p:cNvSpPr>
            <a:spLocks noChangeShapeType="1"/>
          </p:cNvSpPr>
          <p:nvPr/>
        </p:nvSpPr>
        <p:spPr bwMode="auto">
          <a:xfrm>
            <a:off x="1052513" y="4878388"/>
            <a:ext cx="623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1071122" name="Text Box 18"/>
          <p:cNvSpPr txBox="1">
            <a:spLocks noChangeArrowheads="1"/>
          </p:cNvSpPr>
          <p:nvPr/>
        </p:nvSpPr>
        <p:spPr bwMode="auto">
          <a:xfrm>
            <a:off x="508000" y="5165725"/>
            <a:ext cx="928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buClrTx/>
              <a:buFontTx/>
              <a:buNone/>
            </a:pPr>
            <a:r>
              <a:rPr lang="de-DE" sz="1200">
                <a:latin typeface="Arial" pitchFamily="34" charset="0"/>
              </a:rPr>
              <a:t>IBestell</a:t>
            </a:r>
            <a:br>
              <a:rPr lang="de-DE" sz="1200">
                <a:latin typeface="Arial" pitchFamily="34" charset="0"/>
              </a:rPr>
            </a:br>
            <a:r>
              <a:rPr lang="de-DE" sz="1200">
                <a:latin typeface="Arial" pitchFamily="34" charset="0"/>
              </a:rPr>
              <a:t>Erfassung</a:t>
            </a:r>
          </a:p>
        </p:txBody>
      </p:sp>
      <p:sp>
        <p:nvSpPr>
          <p:cNvPr id="1071126" name="Oval 22"/>
          <p:cNvSpPr>
            <a:spLocks noChangeArrowheads="1"/>
          </p:cNvSpPr>
          <p:nvPr/>
        </p:nvSpPr>
        <p:spPr bwMode="auto">
          <a:xfrm>
            <a:off x="584200" y="4660900"/>
            <a:ext cx="471488" cy="431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71127" name="Line 23"/>
          <p:cNvSpPr>
            <a:spLocks noChangeShapeType="1"/>
          </p:cNvSpPr>
          <p:nvPr/>
        </p:nvSpPr>
        <p:spPr bwMode="auto">
          <a:xfrm>
            <a:off x="5343525" y="3870325"/>
            <a:ext cx="623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1071128" name="Oval 24"/>
          <p:cNvSpPr>
            <a:spLocks noChangeArrowheads="1"/>
          </p:cNvSpPr>
          <p:nvPr/>
        </p:nvSpPr>
        <p:spPr bwMode="auto">
          <a:xfrm>
            <a:off x="4875213" y="2717800"/>
            <a:ext cx="471487" cy="431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71129" name="Line 25"/>
          <p:cNvSpPr>
            <a:spLocks noChangeShapeType="1"/>
          </p:cNvSpPr>
          <p:nvPr/>
        </p:nvSpPr>
        <p:spPr bwMode="auto">
          <a:xfrm>
            <a:off x="5343525" y="2935288"/>
            <a:ext cx="623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1071130" name="Oval 26"/>
          <p:cNvSpPr>
            <a:spLocks noChangeArrowheads="1"/>
          </p:cNvSpPr>
          <p:nvPr/>
        </p:nvSpPr>
        <p:spPr bwMode="auto">
          <a:xfrm>
            <a:off x="4875213" y="3652838"/>
            <a:ext cx="471487" cy="431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71131" name="Text Box 27"/>
          <p:cNvSpPr txBox="1">
            <a:spLocks noChangeArrowheads="1"/>
          </p:cNvSpPr>
          <p:nvPr/>
        </p:nvSpPr>
        <p:spPr bwMode="auto">
          <a:xfrm>
            <a:off x="4765675" y="3416300"/>
            <a:ext cx="12477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ClrTx/>
              <a:buFontTx/>
              <a:buNone/>
            </a:pPr>
            <a:r>
              <a:rPr lang="de-DE" sz="1200">
                <a:latin typeface="Arial" pitchFamily="34" charset="0"/>
              </a:rPr>
              <a:t>IBestellung</a:t>
            </a:r>
            <a:r>
              <a:rPr lang="de-DE" sz="1200" b="0">
                <a:latin typeface="Arial" pitchFamily="34" charset="0"/>
              </a:rPr>
              <a:t> </a:t>
            </a:r>
          </a:p>
        </p:txBody>
      </p:sp>
      <p:sp>
        <p:nvSpPr>
          <p:cNvPr id="1071132" name="Line 28"/>
          <p:cNvSpPr>
            <a:spLocks noChangeShapeType="1"/>
          </p:cNvSpPr>
          <p:nvPr/>
        </p:nvSpPr>
        <p:spPr bwMode="auto">
          <a:xfrm>
            <a:off x="5343525" y="5743575"/>
            <a:ext cx="623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1071133" name="Oval 29"/>
          <p:cNvSpPr>
            <a:spLocks noChangeArrowheads="1"/>
          </p:cNvSpPr>
          <p:nvPr/>
        </p:nvSpPr>
        <p:spPr bwMode="auto">
          <a:xfrm>
            <a:off x="4875213" y="4518025"/>
            <a:ext cx="471487" cy="431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71134" name="Line 30"/>
          <p:cNvSpPr>
            <a:spLocks noChangeShapeType="1"/>
          </p:cNvSpPr>
          <p:nvPr/>
        </p:nvSpPr>
        <p:spPr bwMode="auto">
          <a:xfrm>
            <a:off x="5343525" y="4735513"/>
            <a:ext cx="623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1071135" name="Oval 31"/>
          <p:cNvSpPr>
            <a:spLocks noChangeArrowheads="1"/>
          </p:cNvSpPr>
          <p:nvPr/>
        </p:nvSpPr>
        <p:spPr bwMode="auto">
          <a:xfrm>
            <a:off x="4875213" y="5526088"/>
            <a:ext cx="471487" cy="431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71136" name="Text Box 32"/>
          <p:cNvSpPr txBox="1">
            <a:spLocks noChangeArrowheads="1"/>
          </p:cNvSpPr>
          <p:nvPr/>
        </p:nvSpPr>
        <p:spPr bwMode="auto">
          <a:xfrm>
            <a:off x="4879975" y="5251450"/>
            <a:ext cx="12477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ClrTx/>
              <a:buFontTx/>
              <a:buNone/>
            </a:pPr>
            <a:r>
              <a:rPr lang="de-DE" sz="1200">
                <a:latin typeface="Arial" pitchFamily="34" charset="0"/>
              </a:rPr>
              <a:t>IKunde</a:t>
            </a:r>
            <a:endParaRPr lang="de-DE" sz="1200" b="0">
              <a:latin typeface="Arial" pitchFamily="34" charset="0"/>
            </a:endParaRPr>
          </a:p>
        </p:txBody>
      </p:sp>
      <p:sp>
        <p:nvSpPr>
          <p:cNvPr id="1071137" name="Rectangle 33"/>
          <p:cNvSpPr>
            <a:spLocks noChangeArrowheads="1"/>
          </p:cNvSpPr>
          <p:nvPr/>
        </p:nvSpPr>
        <p:spPr bwMode="auto">
          <a:xfrm>
            <a:off x="5967413" y="2471738"/>
            <a:ext cx="3616325" cy="175736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71138" name="Text Box 34"/>
          <p:cNvSpPr txBox="1">
            <a:spLocks noChangeArrowheads="1"/>
          </p:cNvSpPr>
          <p:nvPr/>
        </p:nvSpPr>
        <p:spPr bwMode="auto">
          <a:xfrm>
            <a:off x="4283075" y="2471738"/>
            <a:ext cx="19510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ClrTx/>
              <a:buFontTx/>
              <a:buNone/>
            </a:pPr>
            <a:r>
              <a:rPr lang="de-DE" sz="1200">
                <a:latin typeface="Arial" pitchFamily="34" charset="0"/>
              </a:rPr>
              <a:t>IBestellungVerwalter</a:t>
            </a:r>
            <a:r>
              <a:rPr lang="de-DE" sz="1200" b="0">
                <a:latin typeface="Arial" pitchFamily="34" charset="0"/>
              </a:rPr>
              <a:t> </a:t>
            </a:r>
          </a:p>
        </p:txBody>
      </p:sp>
      <p:sp>
        <p:nvSpPr>
          <p:cNvPr id="1071139" name="Rectangle 35"/>
          <p:cNvSpPr>
            <a:spLocks noChangeArrowheads="1"/>
          </p:cNvSpPr>
          <p:nvPr/>
        </p:nvSpPr>
        <p:spPr bwMode="auto">
          <a:xfrm>
            <a:off x="5967413" y="4373563"/>
            <a:ext cx="3629025" cy="18002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71140" name="Text Box 36"/>
          <p:cNvSpPr txBox="1">
            <a:spLocks noChangeArrowheads="1"/>
          </p:cNvSpPr>
          <p:nvPr/>
        </p:nvSpPr>
        <p:spPr bwMode="auto">
          <a:xfrm>
            <a:off x="4562475" y="4259263"/>
            <a:ext cx="19510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ClrTx/>
              <a:buFontTx/>
              <a:buNone/>
            </a:pPr>
            <a:r>
              <a:rPr lang="de-DE" sz="1200">
                <a:latin typeface="Arial" pitchFamily="34" charset="0"/>
              </a:rPr>
              <a:t>IKundeVerwalter</a:t>
            </a:r>
            <a:r>
              <a:rPr lang="de-DE" sz="1200" b="0">
                <a:latin typeface="Arial" pitchFamily="34" charset="0"/>
              </a:rPr>
              <a:t> </a:t>
            </a:r>
          </a:p>
        </p:txBody>
      </p:sp>
      <p:sp>
        <p:nvSpPr>
          <p:cNvPr id="1071141" name="Text Box 37"/>
          <p:cNvSpPr txBox="1">
            <a:spLocks noChangeArrowheads="1"/>
          </p:cNvSpPr>
          <p:nvPr/>
        </p:nvSpPr>
        <p:spPr bwMode="auto">
          <a:xfrm>
            <a:off x="6435725" y="3459163"/>
            <a:ext cx="2263775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ClrTx/>
              <a:buFontTx/>
              <a:buNone/>
            </a:pPr>
            <a:r>
              <a:rPr lang="de-DE" sz="900" b="0">
                <a:latin typeface="Arial" pitchFamily="34" charset="0"/>
              </a:rPr>
              <a:t>public interface </a:t>
            </a:r>
            <a:r>
              <a:rPr lang="de-DE" sz="900">
                <a:latin typeface="Arial" pitchFamily="34" charset="0"/>
              </a:rPr>
              <a:t>IBestellung</a:t>
            </a:r>
            <a:r>
              <a:rPr lang="de-DE" sz="900" b="0">
                <a:latin typeface="Arial" pitchFamily="34" charset="0"/>
              </a:rPr>
              <a:t> {</a:t>
            </a:r>
          </a:p>
          <a:p>
            <a:pPr eaLnBrk="1" hangingPunct="1">
              <a:buClrTx/>
              <a:buFontTx/>
              <a:buNone/>
            </a:pPr>
            <a:r>
              <a:rPr lang="de-DE" sz="900" b="0">
                <a:latin typeface="Arial" pitchFamily="34" charset="0"/>
              </a:rPr>
              <a:t>    String getId(); </a:t>
            </a:r>
          </a:p>
          <a:p>
            <a:pPr eaLnBrk="1" hangingPunct="1">
              <a:buClrTx/>
              <a:buFontTx/>
              <a:buNone/>
            </a:pPr>
            <a:r>
              <a:rPr lang="de-DE" sz="900" b="0">
                <a:latin typeface="Arial" pitchFamily="34" charset="0"/>
              </a:rPr>
              <a:t>    </a:t>
            </a:r>
            <a:r>
              <a:rPr lang="de-DE" sz="900">
                <a:latin typeface="Arial" pitchFamily="34" charset="0"/>
              </a:rPr>
              <a:t>boolean isBezahlt();</a:t>
            </a:r>
            <a:r>
              <a:rPr lang="de-DE" sz="900" b="0">
                <a:latin typeface="Arial" pitchFamily="34" charset="0"/>
              </a:rPr>
              <a:t> </a:t>
            </a:r>
            <a:br>
              <a:rPr lang="de-DE" sz="900" b="0">
                <a:latin typeface="Arial" pitchFamily="34" charset="0"/>
              </a:rPr>
            </a:br>
            <a:r>
              <a:rPr lang="de-DE" sz="900" b="0">
                <a:latin typeface="Arial" pitchFamily="34" charset="0"/>
              </a:rPr>
              <a:t>…</a:t>
            </a:r>
          </a:p>
          <a:p>
            <a:pPr eaLnBrk="1" hangingPunct="1">
              <a:buClrTx/>
              <a:buFontTx/>
              <a:buNone/>
            </a:pPr>
            <a:r>
              <a:rPr lang="de-DE" sz="900" b="0">
                <a:latin typeface="Arial" pitchFamily="34" charset="0"/>
              </a:rPr>
              <a:t>}</a:t>
            </a:r>
          </a:p>
        </p:txBody>
      </p:sp>
      <p:sp>
        <p:nvSpPr>
          <p:cNvPr id="1071142" name="Text Box 38"/>
          <p:cNvSpPr txBox="1">
            <a:spLocks noChangeArrowheads="1"/>
          </p:cNvSpPr>
          <p:nvPr/>
        </p:nvSpPr>
        <p:spPr bwMode="auto">
          <a:xfrm>
            <a:off x="6435725" y="2497138"/>
            <a:ext cx="2728913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ClrTx/>
              <a:buFontTx/>
              <a:buNone/>
            </a:pPr>
            <a:r>
              <a:rPr lang="de-DE" sz="900" b="0">
                <a:latin typeface="Arial" pitchFamily="34" charset="0"/>
              </a:rPr>
              <a:t>public interface </a:t>
            </a:r>
            <a:r>
              <a:rPr lang="de-DE" sz="900">
                <a:latin typeface="Arial" pitchFamily="34" charset="0"/>
              </a:rPr>
              <a:t>IBestellungVerwalter</a:t>
            </a:r>
            <a:r>
              <a:rPr lang="de-DE" sz="900" b="0">
                <a:latin typeface="Arial" pitchFamily="34" charset="0"/>
              </a:rPr>
              <a:t> {</a:t>
            </a:r>
          </a:p>
          <a:p>
            <a:pPr eaLnBrk="1" hangingPunct="1">
              <a:buClrTx/>
              <a:buFontTx/>
              <a:buNone/>
            </a:pPr>
            <a:r>
              <a:rPr lang="de-DE" sz="900" b="0">
                <a:latin typeface="Arial" pitchFamily="34" charset="0"/>
              </a:rPr>
              <a:t>    IBestellung </a:t>
            </a:r>
            <a:r>
              <a:rPr lang="de-DE" sz="900">
                <a:latin typeface="Arial" pitchFamily="34" charset="0"/>
              </a:rPr>
              <a:t>erzeugeBestellung</a:t>
            </a:r>
            <a:r>
              <a:rPr lang="de-DE" sz="900" b="0">
                <a:latin typeface="Arial" pitchFamily="34" charset="0"/>
              </a:rPr>
              <a:t>(Datum </a:t>
            </a:r>
            <a:br>
              <a:rPr lang="de-DE" sz="900" b="0">
                <a:latin typeface="Arial" pitchFamily="34" charset="0"/>
              </a:rPr>
            </a:br>
            <a:r>
              <a:rPr lang="de-DE" sz="900" b="0">
                <a:latin typeface="Arial" pitchFamily="34" charset="0"/>
              </a:rPr>
              <a:t>    bestellDatum, String artikel, int menge);</a:t>
            </a:r>
          </a:p>
          <a:p>
            <a:pPr eaLnBrk="1" hangingPunct="1">
              <a:buClrTx/>
              <a:buFontTx/>
              <a:buNone/>
            </a:pPr>
            <a:endParaRPr lang="de-DE" sz="900" b="0">
              <a:latin typeface="Arial" pitchFamily="34" charset="0"/>
            </a:endParaRPr>
          </a:p>
          <a:p>
            <a:pPr eaLnBrk="1" hangingPunct="1">
              <a:buClrTx/>
              <a:buFontTx/>
              <a:buNone/>
            </a:pPr>
            <a:r>
              <a:rPr lang="de-DE" sz="900" b="0">
                <a:latin typeface="Arial" pitchFamily="34" charset="0"/>
              </a:rPr>
              <a:t>    IBestellung </a:t>
            </a:r>
            <a:r>
              <a:rPr lang="de-DE" sz="900">
                <a:latin typeface="Arial" pitchFamily="34" charset="0"/>
              </a:rPr>
              <a:t>holeBestellung</a:t>
            </a:r>
            <a:r>
              <a:rPr lang="de-DE" sz="900" b="0">
                <a:latin typeface="Arial" pitchFamily="34" charset="0"/>
              </a:rPr>
              <a:t>(String id);</a:t>
            </a:r>
          </a:p>
          <a:p>
            <a:pPr eaLnBrk="1" hangingPunct="1">
              <a:buClrTx/>
              <a:buFontTx/>
              <a:buNone/>
            </a:pPr>
            <a:r>
              <a:rPr lang="de-DE" sz="900" b="0">
                <a:latin typeface="Arial" pitchFamily="34" charset="0"/>
              </a:rPr>
              <a:t>}</a:t>
            </a:r>
          </a:p>
        </p:txBody>
      </p:sp>
      <p:sp>
        <p:nvSpPr>
          <p:cNvPr id="1071143" name="Line 39"/>
          <p:cNvSpPr>
            <a:spLocks noChangeShapeType="1"/>
          </p:cNvSpPr>
          <p:nvPr/>
        </p:nvSpPr>
        <p:spPr bwMode="auto">
          <a:xfrm flipV="1">
            <a:off x="4171950" y="3078163"/>
            <a:ext cx="781050" cy="172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1071144" name="Line 40"/>
          <p:cNvSpPr>
            <a:spLocks noChangeShapeType="1"/>
          </p:cNvSpPr>
          <p:nvPr/>
        </p:nvSpPr>
        <p:spPr bwMode="auto">
          <a:xfrm flipV="1">
            <a:off x="4251325" y="3941763"/>
            <a:ext cx="623888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1071145" name="Line 41"/>
          <p:cNvSpPr>
            <a:spLocks noChangeShapeType="1"/>
          </p:cNvSpPr>
          <p:nvPr/>
        </p:nvSpPr>
        <p:spPr bwMode="auto">
          <a:xfrm flipV="1">
            <a:off x="4251325" y="4733925"/>
            <a:ext cx="62388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1071146" name="Line 42"/>
          <p:cNvSpPr>
            <a:spLocks noChangeShapeType="1"/>
          </p:cNvSpPr>
          <p:nvPr/>
        </p:nvSpPr>
        <p:spPr bwMode="auto">
          <a:xfrm>
            <a:off x="4251325" y="5454650"/>
            <a:ext cx="623888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1071147" name="Text Box 43"/>
          <p:cNvSpPr txBox="1">
            <a:spLocks noChangeArrowheads="1"/>
          </p:cNvSpPr>
          <p:nvPr/>
        </p:nvSpPr>
        <p:spPr bwMode="auto">
          <a:xfrm>
            <a:off x="2301875" y="4878388"/>
            <a:ext cx="16113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buClrTx/>
              <a:buFontTx/>
              <a:buNone/>
            </a:pPr>
            <a:r>
              <a:rPr lang="de-DE" sz="1200" b="0">
                <a:latin typeface="Arial" pitchFamily="34" charset="0"/>
              </a:rPr>
              <a:t>BestellErfassungImpl</a:t>
            </a:r>
          </a:p>
        </p:txBody>
      </p:sp>
      <p:sp>
        <p:nvSpPr>
          <p:cNvPr id="1071148" name="Text Box 44"/>
          <p:cNvSpPr txBox="1">
            <a:spLocks noChangeArrowheads="1"/>
          </p:cNvSpPr>
          <p:nvPr/>
        </p:nvSpPr>
        <p:spPr bwMode="auto">
          <a:xfrm>
            <a:off x="6122988" y="5160963"/>
            <a:ext cx="28289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ClrTx/>
              <a:buFontTx/>
              <a:buNone/>
            </a:pPr>
            <a:r>
              <a:rPr lang="de-DE" sz="1000" b="0">
                <a:latin typeface="Arial" pitchFamily="34" charset="0"/>
              </a:rPr>
              <a:t>public interface </a:t>
            </a:r>
            <a:r>
              <a:rPr lang="de-DE" sz="1000">
                <a:latin typeface="Arial" pitchFamily="34" charset="0"/>
              </a:rPr>
              <a:t>IKunde</a:t>
            </a:r>
            <a:r>
              <a:rPr lang="de-DE" sz="1000" b="0">
                <a:latin typeface="Arial" pitchFamily="34" charset="0"/>
              </a:rPr>
              <a:t> {</a:t>
            </a:r>
          </a:p>
          <a:p>
            <a:pPr eaLnBrk="1" hangingPunct="1">
              <a:buClrTx/>
              <a:buFontTx/>
              <a:buNone/>
            </a:pPr>
            <a:r>
              <a:rPr lang="de-DE" sz="1000" b="0">
                <a:latin typeface="Arial" pitchFamily="34" charset="0"/>
              </a:rPr>
              <a:t>   String getName();</a:t>
            </a:r>
          </a:p>
          <a:p>
            <a:pPr eaLnBrk="1" hangingPunct="1">
              <a:buClrTx/>
              <a:buFontTx/>
              <a:buNone/>
            </a:pPr>
            <a:r>
              <a:rPr lang="de-DE" sz="1000" b="0">
                <a:latin typeface="Arial" pitchFamily="34" charset="0"/>
              </a:rPr>
              <a:t>   void addBestellung( IBestellung </a:t>
            </a:r>
          </a:p>
          <a:p>
            <a:pPr eaLnBrk="1" hangingPunct="1">
              <a:buClrTx/>
              <a:buFontTx/>
              <a:buNone/>
            </a:pPr>
            <a:r>
              <a:rPr lang="de-DE" sz="1000" b="0">
                <a:latin typeface="Arial" pitchFamily="34" charset="0"/>
              </a:rPr>
              <a:t>       bestellung);</a:t>
            </a:r>
            <a:br>
              <a:rPr lang="de-DE" sz="1000" b="0">
                <a:latin typeface="Arial" pitchFamily="34" charset="0"/>
              </a:rPr>
            </a:br>
            <a:r>
              <a:rPr lang="de-DE" sz="1000" b="0">
                <a:latin typeface="Arial" pitchFamily="34" charset="0"/>
              </a:rPr>
              <a:t>...</a:t>
            </a:r>
          </a:p>
          <a:p>
            <a:pPr eaLnBrk="1" hangingPunct="1">
              <a:buClrTx/>
              <a:buFontTx/>
              <a:buNone/>
            </a:pPr>
            <a:r>
              <a:rPr lang="de-DE" sz="1000" b="0">
                <a:latin typeface="Arial" pitchFamily="34" charset="0"/>
              </a:rPr>
              <a:t>}</a:t>
            </a:r>
          </a:p>
        </p:txBody>
      </p:sp>
      <p:sp>
        <p:nvSpPr>
          <p:cNvPr id="1071149" name="Text Box 45"/>
          <p:cNvSpPr txBox="1">
            <a:spLocks noChangeArrowheads="1"/>
          </p:cNvSpPr>
          <p:nvPr/>
        </p:nvSpPr>
        <p:spPr bwMode="auto">
          <a:xfrm>
            <a:off x="6102350" y="4343400"/>
            <a:ext cx="335121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buClrTx/>
              <a:buFontTx/>
              <a:buNone/>
            </a:pPr>
            <a:r>
              <a:rPr lang="de-DE" sz="1000" b="0">
                <a:latin typeface="Arial" pitchFamily="34" charset="0"/>
              </a:rPr>
              <a:t>public interface </a:t>
            </a:r>
            <a:r>
              <a:rPr lang="de-DE" sz="1000">
                <a:latin typeface="Arial" pitchFamily="34" charset="0"/>
              </a:rPr>
              <a:t>IKundenVerwalter</a:t>
            </a:r>
            <a:r>
              <a:rPr lang="de-DE" sz="1000" b="0">
                <a:latin typeface="Arial" pitchFamily="34" charset="0"/>
              </a:rPr>
              <a:t> {</a:t>
            </a:r>
          </a:p>
          <a:p>
            <a:pPr eaLnBrk="1" hangingPunct="1">
              <a:buClrTx/>
              <a:buFontTx/>
              <a:buNone/>
            </a:pPr>
            <a:r>
              <a:rPr lang="de-DE" sz="1000" b="0">
                <a:latin typeface="Arial" pitchFamily="34" charset="0"/>
              </a:rPr>
              <a:t>    IKunde </a:t>
            </a:r>
            <a:r>
              <a:rPr lang="de-DE" sz="1000">
                <a:latin typeface="Arial" pitchFamily="34" charset="0"/>
              </a:rPr>
              <a:t>erzeugeKunden</a:t>
            </a:r>
            <a:r>
              <a:rPr lang="de-DE" sz="1000" b="0">
                <a:latin typeface="Arial" pitchFamily="34" charset="0"/>
              </a:rPr>
              <a:t>(String vname, String nname,</a:t>
            </a:r>
            <a:br>
              <a:rPr lang="de-DE" sz="1000" b="0">
                <a:latin typeface="Arial" pitchFamily="34" charset="0"/>
              </a:rPr>
            </a:br>
            <a:r>
              <a:rPr lang="de-DE" sz="1000" b="0">
                <a:latin typeface="Arial" pitchFamily="34" charset="0"/>
              </a:rPr>
              <a:t>           Datum geburtsdatum, Adresse adresse);</a:t>
            </a:r>
          </a:p>
          <a:p>
            <a:pPr eaLnBrk="1" hangingPunct="1">
              <a:buClrTx/>
              <a:buFontTx/>
              <a:buNone/>
            </a:pPr>
            <a:r>
              <a:rPr lang="de-DE" sz="1000" b="0">
                <a:latin typeface="Arial" pitchFamily="34" charset="0"/>
              </a:rPr>
              <a:t>    IKunde holeKunde(String id);</a:t>
            </a:r>
          </a:p>
          <a:p>
            <a:pPr eaLnBrk="1" hangingPunct="1">
              <a:buClrTx/>
              <a:buFontTx/>
              <a:buNone/>
            </a:pPr>
            <a:r>
              <a:rPr lang="de-DE" sz="1000" b="0">
                <a:latin typeface="Arial" pitchFamily="34" charset="0"/>
              </a:rPr>
              <a:t>}</a:t>
            </a:r>
          </a:p>
          <a:p>
            <a:pPr eaLnBrk="1" hangingPunct="1">
              <a:buClrTx/>
              <a:buFontTx/>
              <a:buNone/>
            </a:pPr>
            <a:endParaRPr lang="de-DE" sz="1000" b="0"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85750" y="6292850"/>
            <a:ext cx="9386888" cy="215444"/>
          </a:xfrm>
        </p:spPr>
        <p:txBody>
          <a:bodyPr/>
          <a:lstStyle/>
          <a:p>
            <a:r>
              <a:rPr lang="de-DE" dirty="0" smtClean="0"/>
              <a:t>     FH Rosenheim                   Programmieren 3                                   Wintersemester 2015                                   © 2015  • Stand 01.10.14 •       Kapitel 5         </a:t>
            </a:r>
            <a:endParaRPr lang="en-GB" sz="1000" dirty="0"/>
          </a:p>
        </p:txBody>
      </p:sp>
      <p:sp>
        <p:nvSpPr>
          <p:cNvPr id="1073155" name="Rectangle 3"/>
          <p:cNvSpPr>
            <a:spLocks noGrp="1" noChangeArrowheads="1"/>
          </p:cNvSpPr>
          <p:nvPr>
            <p:ph type="title"/>
          </p:nvPr>
        </p:nvSpPr>
        <p:spPr>
          <a:xfrm>
            <a:off x="739775" y="265113"/>
            <a:ext cx="8990013" cy="427037"/>
          </a:xfrm>
        </p:spPr>
        <p:txBody>
          <a:bodyPr/>
          <a:lstStyle/>
          <a:p>
            <a:r>
              <a:rPr lang="en-US" b="1"/>
              <a:t>Komponente Kunde/Bestellung aus verschiedenen Perspektiven</a:t>
            </a:r>
          </a:p>
        </p:txBody>
      </p:sp>
      <p:sp>
        <p:nvSpPr>
          <p:cNvPr id="1073170" name="Text Box 18"/>
          <p:cNvSpPr txBox="1">
            <a:spLocks noChangeArrowheads="1"/>
          </p:cNvSpPr>
          <p:nvPr/>
        </p:nvSpPr>
        <p:spPr bwMode="auto">
          <a:xfrm>
            <a:off x="527050" y="895350"/>
            <a:ext cx="8836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ClrTx/>
              <a:buFontTx/>
              <a:buNone/>
            </a:pPr>
            <a:r>
              <a:rPr lang="de-DE" sz="2000" i="1">
                <a:solidFill>
                  <a:schemeClr val="accent2"/>
                </a:solidFill>
                <a:latin typeface="Arial" pitchFamily="34" charset="0"/>
              </a:rPr>
              <a:t>Komp. aus der Sicht des</a:t>
            </a:r>
            <a:r>
              <a:rPr lang="de-DE" sz="2000" b="0">
                <a:latin typeface="Arial" pitchFamily="34" charset="0"/>
              </a:rPr>
              <a:t> </a:t>
            </a:r>
            <a:r>
              <a:rPr lang="de-DE" sz="2000" i="1">
                <a:solidFill>
                  <a:schemeClr val="accent2"/>
                </a:solidFill>
                <a:latin typeface="Arial" pitchFamily="34" charset="0"/>
              </a:rPr>
              <a:t>Zusammenbauers</a:t>
            </a:r>
            <a:endParaRPr lang="de-DE" sz="2000" b="0">
              <a:latin typeface="Arial" pitchFamily="34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138907" y="1495425"/>
            <a:ext cx="9590881" cy="3829791"/>
            <a:chOff x="138907" y="1267726"/>
            <a:chExt cx="11550281" cy="4464737"/>
          </a:xfrm>
        </p:grpSpPr>
        <p:sp>
          <p:nvSpPr>
            <p:cNvPr id="1073157" name="Line 5"/>
            <p:cNvSpPr>
              <a:spLocks noChangeShapeType="1"/>
            </p:cNvSpPr>
            <p:nvPr/>
          </p:nvSpPr>
          <p:spPr bwMode="auto">
            <a:xfrm>
              <a:off x="773907" y="4846638"/>
              <a:ext cx="536575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073163" name="Rectangle 11"/>
            <p:cNvSpPr>
              <a:spLocks noChangeArrowheads="1"/>
            </p:cNvSpPr>
            <p:nvPr/>
          </p:nvSpPr>
          <p:spPr bwMode="auto">
            <a:xfrm>
              <a:off x="7287577" y="2279173"/>
              <a:ext cx="2933700" cy="423863"/>
            </a:xfrm>
            <a:prstGeom prst="rect">
              <a:avLst/>
            </a:prstGeom>
            <a:solidFill>
              <a:srgbClr val="FFCCFF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buClrTx/>
                <a:buFontTx/>
                <a:buNone/>
              </a:pPr>
              <a:r>
                <a:rPr lang="de-DE" sz="1400" b="0" dirty="0" err="1" smtClean="0">
                  <a:latin typeface="Arial" pitchFamily="34" charset="0"/>
                </a:rPr>
                <a:t>BusinessInterfaceFactory</a:t>
              </a:r>
              <a:endParaRPr lang="de-DE" sz="1400" b="0" noProof="1">
                <a:latin typeface="Arial" pitchFamily="34" charset="0"/>
              </a:endParaRPr>
            </a:p>
          </p:txBody>
        </p:sp>
        <p:sp>
          <p:nvSpPr>
            <p:cNvPr id="1073168" name="Oval 16"/>
            <p:cNvSpPr>
              <a:spLocks noChangeArrowheads="1"/>
            </p:cNvSpPr>
            <p:nvPr/>
          </p:nvSpPr>
          <p:spPr bwMode="auto">
            <a:xfrm>
              <a:off x="372269" y="4624388"/>
              <a:ext cx="471488" cy="4318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400"/>
            </a:p>
          </p:txBody>
        </p:sp>
        <p:sp>
          <p:nvSpPr>
            <p:cNvPr id="1073177" name="Line 25"/>
            <p:cNvSpPr>
              <a:spLocks noChangeShapeType="1"/>
            </p:cNvSpPr>
            <p:nvPr/>
          </p:nvSpPr>
          <p:spPr bwMode="auto">
            <a:xfrm>
              <a:off x="4412015" y="4846638"/>
              <a:ext cx="536575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073180" name="Oval 28"/>
            <p:cNvSpPr>
              <a:spLocks noChangeArrowheads="1"/>
            </p:cNvSpPr>
            <p:nvPr/>
          </p:nvSpPr>
          <p:spPr bwMode="auto">
            <a:xfrm>
              <a:off x="4011965" y="4624388"/>
              <a:ext cx="471488" cy="4318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400"/>
            </a:p>
          </p:txBody>
        </p:sp>
        <p:sp>
          <p:nvSpPr>
            <p:cNvPr id="1073181" name="Text Box 29"/>
            <p:cNvSpPr txBox="1">
              <a:spLocks noChangeArrowheads="1"/>
            </p:cNvSpPr>
            <p:nvPr/>
          </p:nvSpPr>
          <p:spPr bwMode="auto">
            <a:xfrm>
              <a:off x="138907" y="5157789"/>
              <a:ext cx="1289956" cy="3588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buClrTx/>
                <a:buFontTx/>
                <a:buNone/>
              </a:pPr>
              <a:r>
                <a:rPr lang="de-DE" sz="1400" b="0" dirty="0" smtClean="0">
                  <a:latin typeface="Arial" pitchFamily="34" charset="0"/>
                </a:rPr>
                <a:t>Accounting</a:t>
              </a:r>
              <a:endParaRPr lang="de-DE" sz="1400" b="0" dirty="0">
                <a:latin typeface="Arial" pitchFamily="34" charset="0"/>
              </a:endParaRPr>
            </a:p>
          </p:txBody>
        </p:sp>
        <p:sp>
          <p:nvSpPr>
            <p:cNvPr id="1073182" name="Rectangle 30"/>
            <p:cNvSpPr>
              <a:spLocks noChangeArrowheads="1"/>
            </p:cNvSpPr>
            <p:nvPr/>
          </p:nvSpPr>
          <p:spPr bwMode="auto">
            <a:xfrm>
              <a:off x="1326357" y="4649788"/>
              <a:ext cx="1793875" cy="4159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buClrTx/>
                <a:buFontTx/>
                <a:buNone/>
              </a:pPr>
              <a:r>
                <a:rPr lang="de-DE" sz="1400" b="0" dirty="0" err="1" smtClean="0">
                  <a:latin typeface="Arial" pitchFamily="34" charset="0"/>
                </a:rPr>
                <a:t>AccountingAdapter</a:t>
              </a:r>
              <a:endParaRPr lang="de-DE" sz="1400" b="0" noProof="1">
                <a:latin typeface="Arial" pitchFamily="34" charset="0"/>
              </a:endParaRPr>
            </a:p>
          </p:txBody>
        </p:sp>
        <p:sp>
          <p:nvSpPr>
            <p:cNvPr id="1073185" name="Line 33"/>
            <p:cNvSpPr>
              <a:spLocks noChangeShapeType="1"/>
            </p:cNvSpPr>
            <p:nvPr/>
          </p:nvSpPr>
          <p:spPr bwMode="auto">
            <a:xfrm>
              <a:off x="5992813" y="1691590"/>
              <a:ext cx="0" cy="19564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073186" name="Text Box 34"/>
            <p:cNvSpPr txBox="1">
              <a:spLocks noChangeArrowheads="1"/>
            </p:cNvSpPr>
            <p:nvPr/>
          </p:nvSpPr>
          <p:spPr bwMode="auto">
            <a:xfrm>
              <a:off x="5972274" y="2927667"/>
              <a:ext cx="1172195" cy="3049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buClrTx/>
                <a:buFontTx/>
                <a:buNone/>
              </a:pPr>
              <a:r>
                <a:rPr lang="de-DE" sz="1100" b="0" i="1" dirty="0">
                  <a:latin typeface="Arial" pitchFamily="34" charset="0"/>
                </a:rPr>
                <a:t>&lt;&lt;</a:t>
              </a:r>
              <a:r>
                <a:rPr lang="de-DE" sz="1100" b="0" i="1" dirty="0" err="1">
                  <a:latin typeface="Arial" pitchFamily="34" charset="0"/>
                </a:rPr>
                <a:t>creates</a:t>
              </a:r>
              <a:r>
                <a:rPr lang="de-DE" sz="1100" b="0" i="1" dirty="0">
                  <a:latin typeface="Arial" pitchFamily="34" charset="0"/>
                </a:rPr>
                <a:t>&gt;&gt;</a:t>
              </a:r>
            </a:p>
          </p:txBody>
        </p:sp>
        <p:sp>
          <p:nvSpPr>
            <p:cNvPr id="26" name="Text Box 29"/>
            <p:cNvSpPr txBox="1">
              <a:spLocks noChangeArrowheads="1"/>
            </p:cNvSpPr>
            <p:nvPr/>
          </p:nvSpPr>
          <p:spPr bwMode="auto">
            <a:xfrm>
              <a:off x="3148785" y="5155567"/>
              <a:ext cx="1936672" cy="3588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buClrTx/>
                <a:buFontTx/>
                <a:buNone/>
              </a:pPr>
              <a:r>
                <a:rPr lang="de-DE" sz="1400" b="0" dirty="0" err="1" smtClean="0">
                  <a:latin typeface="Arial" pitchFamily="34" charset="0"/>
                </a:rPr>
                <a:t>BusinessInterface</a:t>
              </a:r>
              <a:endParaRPr lang="de-DE" sz="1100" b="0" dirty="0">
                <a:latin typeface="Arial" pitchFamily="34" charset="0"/>
              </a:endParaRPr>
            </a:p>
          </p:txBody>
        </p:sp>
        <p:sp>
          <p:nvSpPr>
            <p:cNvPr id="27" name="Rectangle 22"/>
            <p:cNvSpPr>
              <a:spLocks noChangeArrowheads="1"/>
            </p:cNvSpPr>
            <p:nvPr/>
          </p:nvSpPr>
          <p:spPr bwMode="auto">
            <a:xfrm>
              <a:off x="4963706" y="3648075"/>
              <a:ext cx="2323871" cy="2084388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buClrTx/>
                <a:buFontTx/>
                <a:buNone/>
              </a:pPr>
              <a:r>
                <a:rPr lang="de-DE" b="0" dirty="0" err="1" smtClean="0">
                  <a:latin typeface="Arial" pitchFamily="34" charset="0"/>
                </a:rPr>
                <a:t>BusinesInterfaceSF</a:t>
              </a:r>
              <a:endParaRPr lang="de-DE" b="0" dirty="0">
                <a:latin typeface="Arial" pitchFamily="34" charset="0"/>
              </a:endParaRPr>
            </a:p>
          </p:txBody>
        </p:sp>
        <p:sp>
          <p:nvSpPr>
            <p:cNvPr id="28" name="Rectangle 30"/>
            <p:cNvSpPr>
              <a:spLocks noChangeArrowheads="1"/>
            </p:cNvSpPr>
            <p:nvPr/>
          </p:nvSpPr>
          <p:spPr bwMode="auto">
            <a:xfrm>
              <a:off x="9076005" y="4594286"/>
              <a:ext cx="2613183" cy="4159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buClrTx/>
                <a:buFontTx/>
                <a:buNone/>
              </a:pPr>
              <a:r>
                <a:rPr lang="de-DE" sz="1400" b="0" dirty="0" err="1" smtClean="0">
                  <a:latin typeface="Arial" pitchFamily="34" charset="0"/>
                </a:rPr>
                <a:t>BusinessInterfaceImpl</a:t>
              </a:r>
              <a:endParaRPr lang="de-DE" sz="1400" b="0" noProof="1">
                <a:latin typeface="Arial" pitchFamily="34" charset="0"/>
              </a:endParaRPr>
            </a:p>
          </p:txBody>
        </p:sp>
        <p:sp>
          <p:nvSpPr>
            <p:cNvPr id="29" name="Text Box 29"/>
            <p:cNvSpPr txBox="1">
              <a:spLocks noChangeArrowheads="1"/>
            </p:cNvSpPr>
            <p:nvPr/>
          </p:nvSpPr>
          <p:spPr bwMode="auto">
            <a:xfrm>
              <a:off x="7423155" y="5155567"/>
              <a:ext cx="1936672" cy="3588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buClrTx/>
                <a:buFontTx/>
                <a:buNone/>
              </a:pPr>
              <a:r>
                <a:rPr lang="de-DE" sz="1400" b="0" dirty="0" err="1" smtClean="0">
                  <a:latin typeface="Arial" pitchFamily="34" charset="0"/>
                </a:rPr>
                <a:t>BusinessInterface</a:t>
              </a:r>
              <a:endParaRPr lang="de-DE" sz="1100" b="0" dirty="0">
                <a:latin typeface="Arial" pitchFamily="34" charset="0"/>
              </a:endParaRPr>
            </a:p>
          </p:txBody>
        </p:sp>
        <p:sp>
          <p:nvSpPr>
            <p:cNvPr id="30" name="Line 25"/>
            <p:cNvSpPr>
              <a:spLocks noChangeShapeType="1"/>
            </p:cNvSpPr>
            <p:nvPr/>
          </p:nvSpPr>
          <p:spPr bwMode="auto">
            <a:xfrm>
              <a:off x="8539430" y="4812983"/>
              <a:ext cx="536575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31" name="Oval 28"/>
            <p:cNvSpPr>
              <a:spLocks noChangeArrowheads="1"/>
            </p:cNvSpPr>
            <p:nvPr/>
          </p:nvSpPr>
          <p:spPr bwMode="auto">
            <a:xfrm>
              <a:off x="8139380" y="4590733"/>
              <a:ext cx="471488" cy="4318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400"/>
            </a:p>
          </p:txBody>
        </p:sp>
        <p:sp>
          <p:nvSpPr>
            <p:cNvPr id="32" name="Line 33"/>
            <p:cNvSpPr>
              <a:spLocks noChangeShapeType="1"/>
            </p:cNvSpPr>
            <p:nvPr/>
          </p:nvSpPr>
          <p:spPr bwMode="auto">
            <a:xfrm>
              <a:off x="9373655" y="2684779"/>
              <a:ext cx="0" cy="19059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33" name="Text Box 34"/>
            <p:cNvSpPr txBox="1">
              <a:spLocks noChangeArrowheads="1"/>
            </p:cNvSpPr>
            <p:nvPr/>
          </p:nvSpPr>
          <p:spPr bwMode="auto">
            <a:xfrm>
              <a:off x="9326030" y="2932112"/>
              <a:ext cx="1172195" cy="3049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buClrTx/>
                <a:buFontTx/>
                <a:buNone/>
              </a:pPr>
              <a:r>
                <a:rPr lang="de-DE" sz="1100" b="0" i="1" dirty="0">
                  <a:latin typeface="Arial" pitchFamily="34" charset="0"/>
                </a:rPr>
                <a:t>&lt;&lt;</a:t>
              </a:r>
              <a:r>
                <a:rPr lang="de-DE" sz="1100" b="0" i="1" dirty="0" err="1">
                  <a:latin typeface="Arial" pitchFamily="34" charset="0"/>
                </a:rPr>
                <a:t>creates</a:t>
              </a:r>
              <a:r>
                <a:rPr lang="de-DE" sz="1100" b="0" i="1" dirty="0">
                  <a:latin typeface="Arial" pitchFamily="34" charset="0"/>
                </a:rPr>
                <a:t>&gt;&gt;</a:t>
              </a:r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 flipV="1">
              <a:off x="3148786" y="4846637"/>
              <a:ext cx="8631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 bwMode="auto">
            <a:xfrm flipV="1">
              <a:off x="7287577" y="4846637"/>
              <a:ext cx="8631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36" name="Rectangle 11"/>
            <p:cNvSpPr>
              <a:spLocks noChangeArrowheads="1"/>
            </p:cNvSpPr>
            <p:nvPr/>
          </p:nvSpPr>
          <p:spPr bwMode="auto">
            <a:xfrm>
              <a:off x="527051" y="1267726"/>
              <a:ext cx="9694226" cy="423863"/>
            </a:xfrm>
            <a:prstGeom prst="rect">
              <a:avLst/>
            </a:prstGeom>
            <a:solidFill>
              <a:srgbClr val="FFCCFF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buClrTx/>
                <a:buFontTx/>
                <a:buNone/>
              </a:pPr>
              <a:r>
                <a:rPr lang="de-DE" sz="1400" b="0" dirty="0" err="1" smtClean="0">
                  <a:latin typeface="Arial" pitchFamily="34" charset="0"/>
                </a:rPr>
                <a:t>Configurator</a:t>
              </a:r>
              <a:endParaRPr lang="de-DE" sz="1400" b="0" noProof="1">
                <a:latin typeface="Arial" pitchFamily="34" charset="0"/>
              </a:endParaRPr>
            </a:p>
          </p:txBody>
        </p:sp>
        <p:sp>
          <p:nvSpPr>
            <p:cNvPr id="37" name="Text Box 34"/>
            <p:cNvSpPr txBox="1">
              <a:spLocks noChangeArrowheads="1"/>
            </p:cNvSpPr>
            <p:nvPr/>
          </p:nvSpPr>
          <p:spPr bwMode="auto">
            <a:xfrm>
              <a:off x="2002468" y="2929413"/>
              <a:ext cx="1172195" cy="3049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buClrTx/>
                <a:buFontTx/>
                <a:buNone/>
              </a:pPr>
              <a:r>
                <a:rPr lang="de-DE" sz="1100" b="0" i="1" dirty="0">
                  <a:latin typeface="Arial" pitchFamily="34" charset="0"/>
                </a:rPr>
                <a:t>&lt;&lt;</a:t>
              </a:r>
              <a:r>
                <a:rPr lang="de-DE" sz="1100" b="0" i="1" dirty="0" err="1">
                  <a:latin typeface="Arial" pitchFamily="34" charset="0"/>
                </a:rPr>
                <a:t>creates</a:t>
              </a:r>
              <a:r>
                <a:rPr lang="de-DE" sz="1100" b="0" i="1" dirty="0">
                  <a:latin typeface="Arial" pitchFamily="34" charset="0"/>
                </a:rPr>
                <a:t>&gt;&gt;</a:t>
              </a:r>
            </a:p>
          </p:txBody>
        </p:sp>
        <p:sp>
          <p:nvSpPr>
            <p:cNvPr id="38" name="Line 33"/>
            <p:cNvSpPr>
              <a:spLocks noChangeShapeType="1"/>
            </p:cNvSpPr>
            <p:nvPr/>
          </p:nvSpPr>
          <p:spPr bwMode="auto">
            <a:xfrm flipH="1">
              <a:off x="1973914" y="1681270"/>
              <a:ext cx="1567" cy="29685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39" name="Text Box 34"/>
            <p:cNvSpPr txBox="1">
              <a:spLocks noChangeArrowheads="1"/>
            </p:cNvSpPr>
            <p:nvPr/>
          </p:nvSpPr>
          <p:spPr bwMode="auto">
            <a:xfrm>
              <a:off x="8539430" y="1872663"/>
              <a:ext cx="1172195" cy="3049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buClrTx/>
                <a:buFontTx/>
                <a:buNone/>
              </a:pPr>
              <a:r>
                <a:rPr lang="de-DE" sz="1100" b="0" i="1" dirty="0">
                  <a:latin typeface="Arial" pitchFamily="34" charset="0"/>
                </a:rPr>
                <a:t>&lt;&lt;</a:t>
              </a:r>
              <a:r>
                <a:rPr lang="de-DE" sz="1100" b="0" i="1" dirty="0" err="1">
                  <a:latin typeface="Arial" pitchFamily="34" charset="0"/>
                </a:rPr>
                <a:t>creates</a:t>
              </a:r>
              <a:r>
                <a:rPr lang="de-DE" sz="1100" b="0" i="1" dirty="0">
                  <a:latin typeface="Arial" pitchFamily="34" charset="0"/>
                </a:rPr>
                <a:t>&gt;&gt;</a:t>
              </a:r>
            </a:p>
          </p:txBody>
        </p:sp>
        <p:sp>
          <p:nvSpPr>
            <p:cNvPr id="40" name="Line 33"/>
            <p:cNvSpPr>
              <a:spLocks noChangeShapeType="1"/>
            </p:cNvSpPr>
            <p:nvPr/>
          </p:nvSpPr>
          <p:spPr bwMode="auto">
            <a:xfrm flipH="1">
              <a:off x="8030223" y="1691589"/>
              <a:ext cx="0" cy="587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de-DE" sz="140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85750" y="6292850"/>
            <a:ext cx="9386888" cy="215444"/>
          </a:xfrm>
        </p:spPr>
        <p:txBody>
          <a:bodyPr/>
          <a:lstStyle/>
          <a:p>
            <a:r>
              <a:rPr lang="de-DE" dirty="0" smtClean="0"/>
              <a:t>     FH Rosenheim                   Programmieren 3                                   Wintersemester 2015                                   © 2015  • Stand 01.10.14 •       Kapitel 5         </a:t>
            </a:r>
            <a:endParaRPr lang="en-GB" sz="1000" dirty="0"/>
          </a:p>
        </p:txBody>
      </p:sp>
      <p:sp>
        <p:nvSpPr>
          <p:cNvPr id="1177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39775" y="265113"/>
            <a:ext cx="8329613" cy="427037"/>
          </a:xfrm>
        </p:spPr>
        <p:txBody>
          <a:bodyPr/>
          <a:lstStyle/>
          <a:p>
            <a:r>
              <a:rPr lang="de-DE" b="1"/>
              <a:t>Varianten des internen Komponenten-Design (1)</a:t>
            </a:r>
          </a:p>
        </p:txBody>
      </p:sp>
      <p:sp>
        <p:nvSpPr>
          <p:cNvPr id="1177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1174750"/>
            <a:ext cx="9421812" cy="4733925"/>
          </a:xfrm>
        </p:spPr>
        <p:txBody>
          <a:bodyPr/>
          <a:lstStyle/>
          <a:p>
            <a:r>
              <a:rPr lang="de-DE"/>
              <a:t>Variante 1: Bestell- und Kundenverwaltung in einer Komponente realisiert</a:t>
            </a:r>
          </a:p>
        </p:txBody>
      </p:sp>
      <p:pic>
        <p:nvPicPr>
          <p:cNvPr id="117760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063" y="2190750"/>
            <a:ext cx="8916987" cy="33004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85750" y="6292850"/>
            <a:ext cx="9386888" cy="215444"/>
          </a:xfrm>
        </p:spPr>
        <p:txBody>
          <a:bodyPr/>
          <a:lstStyle/>
          <a:p>
            <a:r>
              <a:rPr lang="de-DE" dirty="0" smtClean="0"/>
              <a:t>     FH Rosenheim                   Programmieren 3                                   Wintersemester 2015                                   © 2015  • Stand 01.10.14 •       Kapitel 5         </a:t>
            </a:r>
            <a:endParaRPr lang="en-GB" sz="1000" dirty="0"/>
          </a:p>
        </p:txBody>
      </p:sp>
      <p:sp>
        <p:nvSpPr>
          <p:cNvPr id="1178626" name="Rectangle 2"/>
          <p:cNvSpPr>
            <a:spLocks noGrp="1" noChangeArrowheads="1"/>
          </p:cNvSpPr>
          <p:nvPr>
            <p:ph type="title"/>
          </p:nvPr>
        </p:nvSpPr>
        <p:spPr>
          <a:xfrm>
            <a:off x="739775" y="265113"/>
            <a:ext cx="7542213" cy="427037"/>
          </a:xfrm>
        </p:spPr>
        <p:txBody>
          <a:bodyPr/>
          <a:lstStyle/>
          <a:p>
            <a:r>
              <a:rPr lang="de-DE" b="1"/>
              <a:t>Varianten des internen Komponenten-Design (2)</a:t>
            </a:r>
          </a:p>
        </p:txBody>
      </p:sp>
      <p:sp>
        <p:nvSpPr>
          <p:cNvPr id="1178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1174750"/>
            <a:ext cx="9421812" cy="4733925"/>
          </a:xfrm>
        </p:spPr>
        <p:txBody>
          <a:bodyPr/>
          <a:lstStyle/>
          <a:p>
            <a:r>
              <a:rPr lang="de-DE"/>
              <a:t>Variante 2: </a:t>
            </a:r>
          </a:p>
          <a:p>
            <a:pPr lvl="1"/>
            <a:r>
              <a:rPr lang="de-DE"/>
              <a:t>Bestell- und Kundenverwaltung in getrennten Komponenten realisiert</a:t>
            </a:r>
          </a:p>
          <a:p>
            <a:pPr lvl="1"/>
            <a:r>
              <a:rPr lang="de-DE"/>
              <a:t>Kunde kennt seine Bestellungen (kunden-zentrische Sichtweise)</a:t>
            </a:r>
          </a:p>
        </p:txBody>
      </p:sp>
      <p:pic>
        <p:nvPicPr>
          <p:cNvPr id="11786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2416175"/>
            <a:ext cx="8926513" cy="37353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85750" y="6292850"/>
            <a:ext cx="9386888" cy="215444"/>
          </a:xfrm>
        </p:spPr>
        <p:txBody>
          <a:bodyPr/>
          <a:lstStyle/>
          <a:p>
            <a:r>
              <a:rPr lang="de-DE" dirty="0" smtClean="0"/>
              <a:t>     FH Rosenheim                   Programmieren 3                                   Wintersemester 2015                                   © 2015  • Stand 01.10.14 •       Kapitel 5         </a:t>
            </a:r>
            <a:endParaRPr lang="en-GB" sz="1000" dirty="0"/>
          </a:p>
        </p:txBody>
      </p:sp>
      <p:sp>
        <p:nvSpPr>
          <p:cNvPr id="1179650" name="Rectangle 2"/>
          <p:cNvSpPr>
            <a:spLocks noGrp="1" noChangeArrowheads="1"/>
          </p:cNvSpPr>
          <p:nvPr>
            <p:ph type="title"/>
          </p:nvPr>
        </p:nvSpPr>
        <p:spPr>
          <a:xfrm>
            <a:off x="739775" y="265113"/>
            <a:ext cx="7542213" cy="427037"/>
          </a:xfrm>
        </p:spPr>
        <p:txBody>
          <a:bodyPr/>
          <a:lstStyle/>
          <a:p>
            <a:r>
              <a:rPr lang="de-DE" b="1"/>
              <a:t>Varianten des internen Komponenten-Design (3)</a:t>
            </a:r>
          </a:p>
        </p:txBody>
      </p:sp>
      <p:sp>
        <p:nvSpPr>
          <p:cNvPr id="1179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1174750"/>
            <a:ext cx="9421812" cy="4733925"/>
          </a:xfrm>
        </p:spPr>
        <p:txBody>
          <a:bodyPr/>
          <a:lstStyle/>
          <a:p>
            <a:r>
              <a:rPr lang="de-DE"/>
              <a:t>Variante 3: </a:t>
            </a:r>
          </a:p>
          <a:p>
            <a:pPr lvl="1"/>
            <a:r>
              <a:rPr lang="de-DE"/>
              <a:t>Bestell- und Kundenverwaltung in getrennten Komponenten realisiert</a:t>
            </a:r>
          </a:p>
          <a:p>
            <a:pPr lvl="1"/>
            <a:r>
              <a:rPr lang="de-DE"/>
              <a:t>Bestellung kennt den Kunden (bestellungs-zentrische Sichtweise)</a:t>
            </a:r>
          </a:p>
        </p:txBody>
      </p:sp>
      <p:pic>
        <p:nvPicPr>
          <p:cNvPr id="117965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75" y="2339975"/>
            <a:ext cx="7620000" cy="3765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434" name="Rectangle 2"/>
          <p:cNvSpPr>
            <a:spLocks noGrp="1" noChangeArrowheads="1"/>
          </p:cNvSpPr>
          <p:nvPr>
            <p:ph type="title"/>
          </p:nvPr>
        </p:nvSpPr>
        <p:spPr>
          <a:xfrm>
            <a:off x="739775" y="265113"/>
            <a:ext cx="7824122" cy="769441"/>
          </a:xfrm>
        </p:spPr>
        <p:txBody>
          <a:bodyPr/>
          <a:lstStyle/>
          <a:p>
            <a:r>
              <a:rPr lang="de-DE" b="1" dirty="0"/>
              <a:t>Legale und illegale Abhängigkeiten in Komponenten </a:t>
            </a:r>
          </a:p>
        </p:txBody>
      </p:sp>
      <p:sp>
        <p:nvSpPr>
          <p:cNvPr id="1170435" name="Rectangle 3"/>
          <p:cNvSpPr>
            <a:spLocks noGrp="1" noChangeArrowheads="1"/>
          </p:cNvSpPr>
          <p:nvPr>
            <p:ph idx="1"/>
          </p:nvPr>
        </p:nvSpPr>
        <p:spPr>
          <a:xfrm>
            <a:off x="310485" y="3563564"/>
            <a:ext cx="9421812" cy="269958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de-DE" sz="1400" b="1" dirty="0"/>
              <a:t>(R1) </a:t>
            </a:r>
            <a:r>
              <a:rPr lang="de-DE" sz="1400" dirty="0"/>
              <a:t> Ein Artefakt der </a:t>
            </a:r>
            <a:r>
              <a:rPr lang="de-DE" sz="1400"/>
              <a:t>Schnittstelle </a:t>
            </a:r>
            <a:r>
              <a:rPr lang="de-DE" sz="1400" smtClean="0"/>
              <a:t>einer </a:t>
            </a:r>
            <a:r>
              <a:rPr lang="de-DE" sz="1400" dirty="0"/>
              <a:t>Komponente C darf andere Artefakte einer Schnittstelle von C nutzen</a:t>
            </a:r>
          </a:p>
          <a:p>
            <a:pPr>
              <a:lnSpc>
                <a:spcPct val="80000"/>
              </a:lnSpc>
            </a:pPr>
            <a:r>
              <a:rPr lang="de-DE" sz="1400" b="1" dirty="0"/>
              <a:t>(R2) </a:t>
            </a:r>
            <a:r>
              <a:rPr lang="de-DE" sz="1400" dirty="0"/>
              <a:t> Ein Artefakt der Implementierung einer Komponente C darf andere Artefakte der Implementierung von C nutzen</a:t>
            </a:r>
          </a:p>
          <a:p>
            <a:pPr>
              <a:lnSpc>
                <a:spcPct val="80000"/>
              </a:lnSpc>
            </a:pPr>
            <a:r>
              <a:rPr lang="de-DE" sz="1400" b="1" dirty="0"/>
              <a:t>(R3) </a:t>
            </a:r>
            <a:r>
              <a:rPr lang="de-DE" sz="1400" dirty="0"/>
              <a:t> Ein Artefakt der Implementierung einer Komponente C darf alle Artefakte der Schnittstellen von C nutzen</a:t>
            </a:r>
          </a:p>
          <a:p>
            <a:pPr>
              <a:lnSpc>
                <a:spcPct val="80000"/>
              </a:lnSpc>
            </a:pPr>
            <a:r>
              <a:rPr lang="de-DE" sz="1400" b="1" dirty="0"/>
              <a:t>(R4)</a:t>
            </a:r>
            <a:r>
              <a:rPr lang="de-DE" sz="1400" dirty="0"/>
              <a:t> Artefakte der Schnittstellen dürfen keine Artefakte der Implementierung verwenden, um keine transitiven Abhängigkeiten zu einem Nutzer der Komponente zu erzeugen </a:t>
            </a:r>
          </a:p>
          <a:p>
            <a:pPr>
              <a:lnSpc>
                <a:spcPct val="80000"/>
              </a:lnSpc>
            </a:pPr>
            <a:r>
              <a:rPr lang="de-DE" sz="1400" b="1" dirty="0"/>
              <a:t>(R5)</a:t>
            </a:r>
            <a:r>
              <a:rPr lang="de-DE" sz="1400" dirty="0"/>
              <a:t> Ein externes Artefakt darf ausschließlich Beziehungen zu Artefakten der Schnittstellen einer Komponente besitzen</a:t>
            </a:r>
            <a:r>
              <a:rPr lang="de-DE" sz="1400" dirty="0" smtClean="0"/>
              <a:t>.</a:t>
            </a:r>
          </a:p>
          <a:p>
            <a:pPr>
              <a:lnSpc>
                <a:spcPct val="80000"/>
              </a:lnSpc>
            </a:pPr>
            <a:r>
              <a:rPr lang="de-DE" sz="1400" b="1" dirty="0" smtClean="0">
                <a:latin typeface="Arial" pitchFamily="34" charset="0"/>
              </a:rPr>
              <a:t>(R6)  </a:t>
            </a:r>
            <a:r>
              <a:rPr lang="de-DE" sz="1400" dirty="0" smtClean="0">
                <a:latin typeface="Arial" pitchFamily="34" charset="0"/>
              </a:rPr>
              <a:t>Der Beziehungsgraph von Komponenten ist </a:t>
            </a:r>
            <a:r>
              <a:rPr lang="de-DE" sz="1400" dirty="0" err="1" smtClean="0">
                <a:latin typeface="Arial" pitchFamily="34" charset="0"/>
              </a:rPr>
              <a:t>zyklenfrei</a:t>
            </a:r>
            <a:r>
              <a:rPr lang="de-DE" sz="1400" dirty="0" smtClean="0">
                <a:latin typeface="Arial" pitchFamily="34" charset="0"/>
              </a:rPr>
              <a:t> </a:t>
            </a:r>
          </a:p>
          <a:p>
            <a:pPr>
              <a:lnSpc>
                <a:spcPct val="80000"/>
              </a:lnSpc>
            </a:pPr>
            <a:endParaRPr lang="de-DE" sz="1400" dirty="0"/>
          </a:p>
        </p:txBody>
      </p:sp>
      <p:sp>
        <p:nvSpPr>
          <p:cNvPr id="66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285750" y="6292850"/>
            <a:ext cx="9386888" cy="215444"/>
          </a:xfrm>
        </p:spPr>
        <p:txBody>
          <a:bodyPr/>
          <a:lstStyle/>
          <a:p>
            <a:r>
              <a:rPr lang="de-DE" dirty="0" smtClean="0"/>
              <a:t>     FH Rosenheim                   Programmieren 3                                   Wintersemester 2015                                   © 2015  • Stand 01.10.14 •       Kapitel 5         </a:t>
            </a:r>
            <a:endParaRPr lang="en-GB" sz="1000" dirty="0"/>
          </a:p>
        </p:txBody>
      </p:sp>
      <p:grpSp>
        <p:nvGrpSpPr>
          <p:cNvPr id="126" name="Gruppieren 125"/>
          <p:cNvGrpSpPr/>
          <p:nvPr/>
        </p:nvGrpSpPr>
        <p:grpSpPr>
          <a:xfrm>
            <a:off x="275303" y="953729"/>
            <a:ext cx="9478297" cy="2181783"/>
            <a:chOff x="265471" y="1091380"/>
            <a:chExt cx="9478297" cy="2181783"/>
          </a:xfrm>
        </p:grpSpPr>
        <p:sp>
          <p:nvSpPr>
            <p:cNvPr id="1170437" name="AutoShape 5"/>
            <p:cNvSpPr>
              <a:spLocks noChangeAspect="1" noChangeArrowheads="1" noTextEdit="1"/>
            </p:cNvSpPr>
            <p:nvPr/>
          </p:nvSpPr>
          <p:spPr bwMode="auto">
            <a:xfrm>
              <a:off x="1194989" y="1163375"/>
              <a:ext cx="4808538" cy="21097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grpSp>
          <p:nvGrpSpPr>
            <p:cNvPr id="125" name="Gruppieren 124"/>
            <p:cNvGrpSpPr/>
            <p:nvPr/>
          </p:nvGrpSpPr>
          <p:grpSpPr>
            <a:xfrm>
              <a:off x="265471" y="1091380"/>
              <a:ext cx="9478297" cy="1945595"/>
              <a:chOff x="265471" y="1091380"/>
              <a:chExt cx="9478297" cy="1945595"/>
            </a:xfrm>
          </p:grpSpPr>
          <p:sp>
            <p:nvSpPr>
              <p:cNvPr id="1170441" name="Freeform 9"/>
              <p:cNvSpPr>
                <a:spLocks/>
              </p:cNvSpPr>
              <p:nvPr/>
            </p:nvSpPr>
            <p:spPr bwMode="auto">
              <a:xfrm>
                <a:off x="4853805" y="1292953"/>
                <a:ext cx="1587" cy="1389063"/>
              </a:xfrm>
              <a:custGeom>
                <a:avLst/>
                <a:gdLst/>
                <a:ahLst/>
                <a:cxnLst>
                  <a:cxn ang="0">
                    <a:pos x="0" y="875"/>
                  </a:cxn>
                  <a:cxn ang="0">
                    <a:pos x="0" y="0"/>
                  </a:cxn>
                  <a:cxn ang="0">
                    <a:pos x="0" y="875"/>
                  </a:cxn>
                </a:cxnLst>
                <a:rect l="0" t="0" r="r" b="b"/>
                <a:pathLst>
                  <a:path h="875">
                    <a:moveTo>
                      <a:pt x="0" y="875"/>
                    </a:moveTo>
                    <a:lnTo>
                      <a:pt x="0" y="0"/>
                    </a:lnTo>
                    <a:lnTo>
                      <a:pt x="0" y="875"/>
                    </a:lnTo>
                    <a:close/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170442" name="Freeform 10"/>
              <p:cNvSpPr>
                <a:spLocks/>
              </p:cNvSpPr>
              <p:nvPr/>
            </p:nvSpPr>
            <p:spPr bwMode="auto">
              <a:xfrm>
                <a:off x="1918517" y="2682016"/>
                <a:ext cx="2935288" cy="1587"/>
              </a:xfrm>
              <a:custGeom>
                <a:avLst/>
                <a:gdLst/>
                <a:ahLst/>
                <a:cxnLst>
                  <a:cxn ang="0">
                    <a:pos x="1849" y="0"/>
                  </a:cxn>
                  <a:cxn ang="0">
                    <a:pos x="0" y="0"/>
                  </a:cxn>
                  <a:cxn ang="0">
                    <a:pos x="1849" y="0"/>
                  </a:cxn>
                </a:cxnLst>
                <a:rect l="0" t="0" r="r" b="b"/>
                <a:pathLst>
                  <a:path w="1849">
                    <a:moveTo>
                      <a:pt x="1849" y="0"/>
                    </a:moveTo>
                    <a:lnTo>
                      <a:pt x="0" y="0"/>
                    </a:lnTo>
                    <a:lnTo>
                      <a:pt x="1849" y="0"/>
                    </a:lnTo>
                    <a:close/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170443" name="Freeform 11"/>
              <p:cNvSpPr>
                <a:spLocks/>
              </p:cNvSpPr>
              <p:nvPr/>
            </p:nvSpPr>
            <p:spPr bwMode="auto">
              <a:xfrm>
                <a:off x="1918517" y="2682016"/>
                <a:ext cx="2935288" cy="1587"/>
              </a:xfrm>
              <a:custGeom>
                <a:avLst/>
                <a:gdLst/>
                <a:ahLst/>
                <a:cxnLst>
                  <a:cxn ang="0">
                    <a:pos x="1849" y="0"/>
                  </a:cxn>
                  <a:cxn ang="0">
                    <a:pos x="0" y="0"/>
                  </a:cxn>
                  <a:cxn ang="0">
                    <a:pos x="1849" y="0"/>
                  </a:cxn>
                </a:cxnLst>
                <a:rect l="0" t="0" r="r" b="b"/>
                <a:pathLst>
                  <a:path w="1849">
                    <a:moveTo>
                      <a:pt x="1849" y="0"/>
                    </a:moveTo>
                    <a:lnTo>
                      <a:pt x="0" y="0"/>
                    </a:lnTo>
                    <a:lnTo>
                      <a:pt x="1849" y="0"/>
                    </a:lnTo>
                    <a:close/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170444" name="Freeform 12"/>
              <p:cNvSpPr>
                <a:spLocks/>
              </p:cNvSpPr>
              <p:nvPr/>
            </p:nvSpPr>
            <p:spPr bwMode="auto">
              <a:xfrm>
                <a:off x="1918517" y="2682016"/>
                <a:ext cx="2935288" cy="1587"/>
              </a:xfrm>
              <a:custGeom>
                <a:avLst/>
                <a:gdLst/>
                <a:ahLst/>
                <a:cxnLst>
                  <a:cxn ang="0">
                    <a:pos x="1849" y="0"/>
                  </a:cxn>
                  <a:cxn ang="0">
                    <a:pos x="0" y="0"/>
                  </a:cxn>
                  <a:cxn ang="0">
                    <a:pos x="1849" y="0"/>
                  </a:cxn>
                </a:cxnLst>
                <a:rect l="0" t="0" r="r" b="b"/>
                <a:pathLst>
                  <a:path w="1849">
                    <a:moveTo>
                      <a:pt x="1849" y="0"/>
                    </a:moveTo>
                    <a:lnTo>
                      <a:pt x="0" y="0"/>
                    </a:lnTo>
                    <a:lnTo>
                      <a:pt x="1849" y="0"/>
                    </a:lnTo>
                    <a:close/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170445" name="Freeform 13"/>
              <p:cNvSpPr>
                <a:spLocks noEditPoints="1"/>
              </p:cNvSpPr>
              <p:nvPr/>
            </p:nvSpPr>
            <p:spPr bwMode="auto">
              <a:xfrm>
                <a:off x="1918517" y="1292953"/>
                <a:ext cx="2935288" cy="1389063"/>
              </a:xfrm>
              <a:custGeom>
                <a:avLst/>
                <a:gdLst/>
                <a:ahLst/>
                <a:cxnLst>
                  <a:cxn ang="0">
                    <a:pos x="1849" y="875"/>
                  </a:cxn>
                  <a:cxn ang="0">
                    <a:pos x="1849" y="0"/>
                  </a:cxn>
                  <a:cxn ang="0">
                    <a:pos x="0" y="0"/>
                  </a:cxn>
                  <a:cxn ang="0">
                    <a:pos x="0" y="875"/>
                  </a:cxn>
                  <a:cxn ang="0">
                    <a:pos x="1849" y="875"/>
                  </a:cxn>
                  <a:cxn ang="0">
                    <a:pos x="1849" y="875"/>
                  </a:cxn>
                  <a:cxn ang="0">
                    <a:pos x="1849" y="0"/>
                  </a:cxn>
                  <a:cxn ang="0">
                    <a:pos x="0" y="0"/>
                  </a:cxn>
                  <a:cxn ang="0">
                    <a:pos x="1849" y="0"/>
                  </a:cxn>
                  <a:cxn ang="0">
                    <a:pos x="1849" y="875"/>
                  </a:cxn>
                </a:cxnLst>
                <a:rect l="0" t="0" r="r" b="b"/>
                <a:pathLst>
                  <a:path w="1849" h="875">
                    <a:moveTo>
                      <a:pt x="1849" y="875"/>
                    </a:moveTo>
                    <a:lnTo>
                      <a:pt x="1849" y="0"/>
                    </a:lnTo>
                    <a:lnTo>
                      <a:pt x="0" y="0"/>
                    </a:lnTo>
                    <a:lnTo>
                      <a:pt x="0" y="875"/>
                    </a:lnTo>
                    <a:lnTo>
                      <a:pt x="1849" y="875"/>
                    </a:lnTo>
                    <a:close/>
                    <a:moveTo>
                      <a:pt x="1849" y="875"/>
                    </a:moveTo>
                    <a:lnTo>
                      <a:pt x="1849" y="0"/>
                    </a:lnTo>
                    <a:lnTo>
                      <a:pt x="0" y="0"/>
                    </a:lnTo>
                    <a:lnTo>
                      <a:pt x="1849" y="0"/>
                    </a:lnTo>
                    <a:lnTo>
                      <a:pt x="1849" y="87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170446" name="Rectangle 14"/>
              <p:cNvSpPr>
                <a:spLocks noChangeArrowheads="1"/>
              </p:cNvSpPr>
              <p:nvPr/>
            </p:nvSpPr>
            <p:spPr bwMode="auto">
              <a:xfrm>
                <a:off x="1918517" y="1292953"/>
                <a:ext cx="2935288" cy="1389063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170447" name="Freeform 15"/>
              <p:cNvSpPr>
                <a:spLocks/>
              </p:cNvSpPr>
              <p:nvPr/>
            </p:nvSpPr>
            <p:spPr bwMode="auto">
              <a:xfrm>
                <a:off x="1918517" y="1292953"/>
                <a:ext cx="2935288" cy="1389063"/>
              </a:xfrm>
              <a:custGeom>
                <a:avLst/>
                <a:gdLst/>
                <a:ahLst/>
                <a:cxnLst>
                  <a:cxn ang="0">
                    <a:pos x="1849" y="875"/>
                  </a:cxn>
                  <a:cxn ang="0">
                    <a:pos x="1849" y="0"/>
                  </a:cxn>
                  <a:cxn ang="0">
                    <a:pos x="0" y="0"/>
                  </a:cxn>
                  <a:cxn ang="0">
                    <a:pos x="1849" y="0"/>
                  </a:cxn>
                  <a:cxn ang="0">
                    <a:pos x="1849" y="875"/>
                  </a:cxn>
                </a:cxnLst>
                <a:rect l="0" t="0" r="r" b="b"/>
                <a:pathLst>
                  <a:path w="1849" h="875">
                    <a:moveTo>
                      <a:pt x="1849" y="875"/>
                    </a:moveTo>
                    <a:lnTo>
                      <a:pt x="1849" y="0"/>
                    </a:lnTo>
                    <a:lnTo>
                      <a:pt x="0" y="0"/>
                    </a:lnTo>
                    <a:lnTo>
                      <a:pt x="1849" y="0"/>
                    </a:lnTo>
                    <a:lnTo>
                      <a:pt x="1849" y="875"/>
                    </a:lnTo>
                    <a:close/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170448" name="Freeform 16"/>
              <p:cNvSpPr>
                <a:spLocks noEditPoints="1"/>
              </p:cNvSpPr>
              <p:nvPr/>
            </p:nvSpPr>
            <p:spPr bwMode="auto">
              <a:xfrm>
                <a:off x="4604567" y="1361216"/>
                <a:ext cx="176213" cy="406400"/>
              </a:xfrm>
              <a:custGeom>
                <a:avLst/>
                <a:gdLst/>
                <a:ahLst/>
                <a:cxnLst>
                  <a:cxn ang="0">
                    <a:pos x="18" y="256"/>
                  </a:cxn>
                  <a:cxn ang="0">
                    <a:pos x="111" y="256"/>
                  </a:cxn>
                  <a:cxn ang="0">
                    <a:pos x="111" y="0"/>
                  </a:cxn>
                  <a:cxn ang="0">
                    <a:pos x="18" y="0"/>
                  </a:cxn>
                  <a:cxn ang="0">
                    <a:pos x="18" y="51"/>
                  </a:cxn>
                  <a:cxn ang="0">
                    <a:pos x="37" y="51"/>
                  </a:cxn>
                  <a:cxn ang="0">
                    <a:pos x="37" y="102"/>
                  </a:cxn>
                  <a:cxn ang="0">
                    <a:pos x="18" y="102"/>
                  </a:cxn>
                  <a:cxn ang="0">
                    <a:pos x="18" y="154"/>
                  </a:cxn>
                  <a:cxn ang="0">
                    <a:pos x="37" y="154"/>
                  </a:cxn>
                  <a:cxn ang="0">
                    <a:pos x="37" y="205"/>
                  </a:cxn>
                  <a:cxn ang="0">
                    <a:pos x="18" y="205"/>
                  </a:cxn>
                  <a:cxn ang="0">
                    <a:pos x="18" y="256"/>
                  </a:cxn>
                  <a:cxn ang="0">
                    <a:pos x="0" y="205"/>
                  </a:cxn>
                  <a:cxn ang="0">
                    <a:pos x="37" y="205"/>
                  </a:cxn>
                  <a:cxn ang="0">
                    <a:pos x="37" y="154"/>
                  </a:cxn>
                  <a:cxn ang="0">
                    <a:pos x="0" y="154"/>
                  </a:cxn>
                  <a:cxn ang="0">
                    <a:pos x="0" y="205"/>
                  </a:cxn>
                  <a:cxn ang="0">
                    <a:pos x="0" y="102"/>
                  </a:cxn>
                  <a:cxn ang="0">
                    <a:pos x="37" y="102"/>
                  </a:cxn>
                  <a:cxn ang="0">
                    <a:pos x="37" y="51"/>
                  </a:cxn>
                  <a:cxn ang="0">
                    <a:pos x="0" y="51"/>
                  </a:cxn>
                  <a:cxn ang="0">
                    <a:pos x="0" y="102"/>
                  </a:cxn>
                </a:cxnLst>
                <a:rect l="0" t="0" r="r" b="b"/>
                <a:pathLst>
                  <a:path w="111" h="256">
                    <a:moveTo>
                      <a:pt x="18" y="256"/>
                    </a:moveTo>
                    <a:lnTo>
                      <a:pt x="111" y="256"/>
                    </a:lnTo>
                    <a:lnTo>
                      <a:pt x="111" y="0"/>
                    </a:lnTo>
                    <a:lnTo>
                      <a:pt x="18" y="0"/>
                    </a:lnTo>
                    <a:lnTo>
                      <a:pt x="18" y="51"/>
                    </a:lnTo>
                    <a:lnTo>
                      <a:pt x="37" y="51"/>
                    </a:lnTo>
                    <a:lnTo>
                      <a:pt x="37" y="102"/>
                    </a:lnTo>
                    <a:lnTo>
                      <a:pt x="18" y="102"/>
                    </a:lnTo>
                    <a:lnTo>
                      <a:pt x="18" y="154"/>
                    </a:lnTo>
                    <a:lnTo>
                      <a:pt x="37" y="154"/>
                    </a:lnTo>
                    <a:lnTo>
                      <a:pt x="37" y="205"/>
                    </a:lnTo>
                    <a:lnTo>
                      <a:pt x="18" y="205"/>
                    </a:lnTo>
                    <a:lnTo>
                      <a:pt x="18" y="256"/>
                    </a:lnTo>
                    <a:close/>
                    <a:moveTo>
                      <a:pt x="0" y="205"/>
                    </a:moveTo>
                    <a:lnTo>
                      <a:pt x="37" y="205"/>
                    </a:lnTo>
                    <a:lnTo>
                      <a:pt x="37" y="154"/>
                    </a:lnTo>
                    <a:lnTo>
                      <a:pt x="0" y="154"/>
                    </a:lnTo>
                    <a:lnTo>
                      <a:pt x="0" y="205"/>
                    </a:lnTo>
                    <a:close/>
                    <a:moveTo>
                      <a:pt x="0" y="102"/>
                    </a:moveTo>
                    <a:lnTo>
                      <a:pt x="37" y="102"/>
                    </a:lnTo>
                    <a:lnTo>
                      <a:pt x="37" y="51"/>
                    </a:lnTo>
                    <a:lnTo>
                      <a:pt x="0" y="51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170449" name="Freeform 17"/>
              <p:cNvSpPr>
                <a:spLocks/>
              </p:cNvSpPr>
              <p:nvPr/>
            </p:nvSpPr>
            <p:spPr bwMode="auto">
              <a:xfrm>
                <a:off x="4633142" y="1361216"/>
                <a:ext cx="147638" cy="406400"/>
              </a:xfrm>
              <a:custGeom>
                <a:avLst/>
                <a:gdLst/>
                <a:ahLst/>
                <a:cxnLst>
                  <a:cxn ang="0">
                    <a:pos x="0" y="256"/>
                  </a:cxn>
                  <a:cxn ang="0">
                    <a:pos x="93" y="256"/>
                  </a:cxn>
                  <a:cxn ang="0">
                    <a:pos x="93" y="0"/>
                  </a:cxn>
                  <a:cxn ang="0">
                    <a:pos x="0" y="0"/>
                  </a:cxn>
                  <a:cxn ang="0">
                    <a:pos x="0" y="51"/>
                  </a:cxn>
                  <a:cxn ang="0">
                    <a:pos x="19" y="51"/>
                  </a:cxn>
                  <a:cxn ang="0">
                    <a:pos x="19" y="102"/>
                  </a:cxn>
                  <a:cxn ang="0">
                    <a:pos x="0" y="102"/>
                  </a:cxn>
                  <a:cxn ang="0">
                    <a:pos x="0" y="154"/>
                  </a:cxn>
                  <a:cxn ang="0">
                    <a:pos x="19" y="154"/>
                  </a:cxn>
                  <a:cxn ang="0">
                    <a:pos x="19" y="205"/>
                  </a:cxn>
                  <a:cxn ang="0">
                    <a:pos x="0" y="205"/>
                  </a:cxn>
                  <a:cxn ang="0">
                    <a:pos x="0" y="256"/>
                  </a:cxn>
                </a:cxnLst>
                <a:rect l="0" t="0" r="r" b="b"/>
                <a:pathLst>
                  <a:path w="93" h="256">
                    <a:moveTo>
                      <a:pt x="0" y="256"/>
                    </a:moveTo>
                    <a:lnTo>
                      <a:pt x="93" y="256"/>
                    </a:lnTo>
                    <a:lnTo>
                      <a:pt x="93" y="0"/>
                    </a:lnTo>
                    <a:lnTo>
                      <a:pt x="0" y="0"/>
                    </a:lnTo>
                    <a:lnTo>
                      <a:pt x="0" y="51"/>
                    </a:lnTo>
                    <a:lnTo>
                      <a:pt x="19" y="51"/>
                    </a:lnTo>
                    <a:lnTo>
                      <a:pt x="19" y="102"/>
                    </a:lnTo>
                    <a:lnTo>
                      <a:pt x="0" y="102"/>
                    </a:lnTo>
                    <a:lnTo>
                      <a:pt x="0" y="154"/>
                    </a:lnTo>
                    <a:lnTo>
                      <a:pt x="19" y="154"/>
                    </a:lnTo>
                    <a:lnTo>
                      <a:pt x="19" y="205"/>
                    </a:lnTo>
                    <a:lnTo>
                      <a:pt x="0" y="205"/>
                    </a:lnTo>
                    <a:lnTo>
                      <a:pt x="0" y="256"/>
                    </a:lnTo>
                    <a:close/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170450" name="Rectangle 18"/>
              <p:cNvSpPr>
                <a:spLocks noChangeArrowheads="1"/>
              </p:cNvSpPr>
              <p:nvPr/>
            </p:nvSpPr>
            <p:spPr bwMode="auto">
              <a:xfrm>
                <a:off x="4604567" y="1605691"/>
                <a:ext cx="58738" cy="80962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170451" name="Rectangle 19"/>
              <p:cNvSpPr>
                <a:spLocks noChangeArrowheads="1"/>
              </p:cNvSpPr>
              <p:nvPr/>
            </p:nvSpPr>
            <p:spPr bwMode="auto">
              <a:xfrm>
                <a:off x="4604567" y="1442178"/>
                <a:ext cx="58738" cy="80963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170452" name="Line 20"/>
              <p:cNvSpPr>
                <a:spLocks noChangeShapeType="1"/>
              </p:cNvSpPr>
              <p:nvPr/>
            </p:nvSpPr>
            <p:spPr bwMode="auto">
              <a:xfrm flipH="1">
                <a:off x="1675630" y="1988278"/>
                <a:ext cx="242887" cy="1588"/>
              </a:xfrm>
              <a:prstGeom prst="line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170453" name="Freeform 21"/>
              <p:cNvSpPr>
                <a:spLocks/>
              </p:cNvSpPr>
              <p:nvPr/>
            </p:nvSpPr>
            <p:spPr bwMode="auto">
              <a:xfrm>
                <a:off x="1563982" y="1940653"/>
                <a:ext cx="101600" cy="93663"/>
              </a:xfrm>
              <a:custGeom>
                <a:avLst/>
                <a:gdLst/>
                <a:ahLst/>
                <a:cxnLst>
                  <a:cxn ang="0">
                    <a:pos x="64" y="30"/>
                  </a:cxn>
                  <a:cxn ang="0">
                    <a:pos x="32" y="0"/>
                  </a:cxn>
                  <a:cxn ang="0">
                    <a:pos x="0" y="30"/>
                  </a:cxn>
                  <a:cxn ang="0">
                    <a:pos x="0" y="30"/>
                  </a:cxn>
                  <a:cxn ang="0">
                    <a:pos x="32" y="59"/>
                  </a:cxn>
                  <a:cxn ang="0">
                    <a:pos x="64" y="30"/>
                  </a:cxn>
                </a:cxnLst>
                <a:rect l="0" t="0" r="r" b="b"/>
                <a:pathLst>
                  <a:path w="64" h="59">
                    <a:moveTo>
                      <a:pt x="64" y="30"/>
                    </a:moveTo>
                    <a:cubicBezTo>
                      <a:pt x="64" y="13"/>
                      <a:pt x="50" y="0"/>
                      <a:pt x="32" y="0"/>
                    </a:cubicBezTo>
                    <a:cubicBezTo>
                      <a:pt x="14" y="0"/>
                      <a:pt x="0" y="13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46"/>
                      <a:pt x="14" y="59"/>
                      <a:pt x="32" y="59"/>
                    </a:cubicBezTo>
                    <a:cubicBezTo>
                      <a:pt x="50" y="59"/>
                      <a:pt x="64" y="46"/>
                      <a:pt x="64" y="30"/>
                    </a:cubicBezTo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170454" name="Freeform 22"/>
              <p:cNvSpPr>
                <a:spLocks noEditPoints="1"/>
              </p:cNvSpPr>
              <p:nvPr/>
            </p:nvSpPr>
            <p:spPr bwMode="auto">
              <a:xfrm>
                <a:off x="4853805" y="1550128"/>
                <a:ext cx="311150" cy="173038"/>
              </a:xfrm>
              <a:custGeom>
                <a:avLst/>
                <a:gdLst/>
                <a:ahLst/>
                <a:cxnLst>
                  <a:cxn ang="0">
                    <a:pos x="0" y="128"/>
                  </a:cxn>
                  <a:cxn ang="0">
                    <a:pos x="267" y="128"/>
                  </a:cxn>
                  <a:cxn ang="0">
                    <a:pos x="407" y="13"/>
                  </a:cxn>
                  <a:cxn ang="0">
                    <a:pos x="269" y="105"/>
                  </a:cxn>
                  <a:cxn ang="0">
                    <a:pos x="361" y="243"/>
                  </a:cxn>
                  <a:cxn ang="0">
                    <a:pos x="407" y="243"/>
                  </a:cxn>
                </a:cxnLst>
                <a:rect l="0" t="0" r="r" b="b"/>
                <a:pathLst>
                  <a:path w="407" h="246">
                    <a:moveTo>
                      <a:pt x="0" y="128"/>
                    </a:moveTo>
                    <a:lnTo>
                      <a:pt x="267" y="128"/>
                    </a:lnTo>
                    <a:moveTo>
                      <a:pt x="407" y="13"/>
                    </a:moveTo>
                    <a:cubicBezTo>
                      <a:pt x="343" y="0"/>
                      <a:pt x="281" y="41"/>
                      <a:pt x="269" y="105"/>
                    </a:cubicBezTo>
                    <a:cubicBezTo>
                      <a:pt x="256" y="169"/>
                      <a:pt x="297" y="231"/>
                      <a:pt x="361" y="243"/>
                    </a:cubicBezTo>
                    <a:cubicBezTo>
                      <a:pt x="376" y="246"/>
                      <a:pt x="392" y="246"/>
                      <a:pt x="407" y="243"/>
                    </a:cubicBezTo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170455" name="Freeform 23"/>
              <p:cNvSpPr>
                <a:spLocks noEditPoints="1"/>
              </p:cNvSpPr>
              <p:nvPr/>
            </p:nvSpPr>
            <p:spPr bwMode="auto">
              <a:xfrm>
                <a:off x="4853805" y="2245453"/>
                <a:ext cx="311150" cy="173038"/>
              </a:xfrm>
              <a:custGeom>
                <a:avLst/>
                <a:gdLst/>
                <a:ahLst/>
                <a:cxnLst>
                  <a:cxn ang="0">
                    <a:pos x="0" y="128"/>
                  </a:cxn>
                  <a:cxn ang="0">
                    <a:pos x="267" y="128"/>
                  </a:cxn>
                  <a:cxn ang="0">
                    <a:pos x="407" y="13"/>
                  </a:cxn>
                  <a:cxn ang="0">
                    <a:pos x="269" y="105"/>
                  </a:cxn>
                  <a:cxn ang="0">
                    <a:pos x="361" y="243"/>
                  </a:cxn>
                  <a:cxn ang="0">
                    <a:pos x="407" y="243"/>
                  </a:cxn>
                </a:cxnLst>
                <a:rect l="0" t="0" r="r" b="b"/>
                <a:pathLst>
                  <a:path w="407" h="246">
                    <a:moveTo>
                      <a:pt x="0" y="128"/>
                    </a:moveTo>
                    <a:lnTo>
                      <a:pt x="267" y="128"/>
                    </a:lnTo>
                    <a:moveTo>
                      <a:pt x="407" y="13"/>
                    </a:moveTo>
                    <a:cubicBezTo>
                      <a:pt x="343" y="0"/>
                      <a:pt x="281" y="41"/>
                      <a:pt x="269" y="105"/>
                    </a:cubicBezTo>
                    <a:cubicBezTo>
                      <a:pt x="256" y="169"/>
                      <a:pt x="297" y="231"/>
                      <a:pt x="361" y="243"/>
                    </a:cubicBezTo>
                    <a:cubicBezTo>
                      <a:pt x="376" y="246"/>
                      <a:pt x="392" y="246"/>
                      <a:pt x="407" y="243"/>
                    </a:cubicBezTo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170456" name="Rectangle 24"/>
              <p:cNvSpPr>
                <a:spLocks noChangeArrowheads="1"/>
              </p:cNvSpPr>
              <p:nvPr/>
            </p:nvSpPr>
            <p:spPr bwMode="auto">
              <a:xfrm>
                <a:off x="1915342" y="1292953"/>
                <a:ext cx="931863" cy="1389063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170457" name="Rectangle 25"/>
              <p:cNvSpPr>
                <a:spLocks noChangeArrowheads="1"/>
              </p:cNvSpPr>
              <p:nvPr/>
            </p:nvSpPr>
            <p:spPr bwMode="auto">
              <a:xfrm>
                <a:off x="1915342" y="1292953"/>
                <a:ext cx="931863" cy="1389063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170458" name="Rectangle 26"/>
              <p:cNvSpPr>
                <a:spLocks noChangeArrowheads="1"/>
              </p:cNvSpPr>
              <p:nvPr/>
            </p:nvSpPr>
            <p:spPr bwMode="auto">
              <a:xfrm>
                <a:off x="2105842" y="1907316"/>
                <a:ext cx="527050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de-DE" sz="1000" dirty="0">
                    <a:solidFill>
                      <a:srgbClr val="000000"/>
                    </a:solidFill>
                    <a:latin typeface="Arial" pitchFamily="34" charset="0"/>
                  </a:rPr>
                  <a:t>Interface</a:t>
                </a:r>
                <a:endParaRPr lang="de-DE" dirty="0"/>
              </a:p>
            </p:txBody>
          </p:sp>
          <p:sp>
            <p:nvSpPr>
              <p:cNvPr id="1170459" name="Rectangle 27"/>
              <p:cNvSpPr>
                <a:spLocks noChangeArrowheads="1"/>
              </p:cNvSpPr>
              <p:nvPr/>
            </p:nvSpPr>
            <p:spPr bwMode="auto">
              <a:xfrm>
                <a:off x="3090092" y="1937478"/>
                <a:ext cx="963613" cy="13493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170460" name="Rectangle 28"/>
              <p:cNvSpPr>
                <a:spLocks noChangeArrowheads="1"/>
              </p:cNvSpPr>
              <p:nvPr/>
            </p:nvSpPr>
            <p:spPr bwMode="auto">
              <a:xfrm>
                <a:off x="3096442" y="1929541"/>
                <a:ext cx="936625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de-DE" sz="1000">
                    <a:solidFill>
                      <a:srgbClr val="000000"/>
                    </a:solidFill>
                    <a:latin typeface="Arial" pitchFamily="34" charset="0"/>
                  </a:rPr>
                  <a:t>Implementation</a:t>
                </a:r>
                <a:endParaRPr lang="de-DE"/>
              </a:p>
            </p:txBody>
          </p:sp>
          <p:sp>
            <p:nvSpPr>
              <p:cNvPr id="1170461" name="Line 29"/>
              <p:cNvSpPr>
                <a:spLocks noChangeShapeType="1"/>
              </p:cNvSpPr>
              <p:nvPr/>
            </p:nvSpPr>
            <p:spPr bwMode="auto">
              <a:xfrm flipH="1">
                <a:off x="2782117" y="1699353"/>
                <a:ext cx="273050" cy="1588"/>
              </a:xfrm>
              <a:prstGeom prst="line">
                <a:avLst/>
              </a:prstGeom>
              <a:noFill/>
              <a:ln w="20638" cap="rnd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170462" name="Freeform 30"/>
              <p:cNvSpPr>
                <a:spLocks/>
              </p:cNvSpPr>
              <p:nvPr/>
            </p:nvSpPr>
            <p:spPr bwMode="auto">
              <a:xfrm>
                <a:off x="2615430" y="1643791"/>
                <a:ext cx="182562" cy="111125"/>
              </a:xfrm>
              <a:custGeom>
                <a:avLst/>
                <a:gdLst/>
                <a:ahLst/>
                <a:cxnLst>
                  <a:cxn ang="0">
                    <a:pos x="115" y="70"/>
                  </a:cxn>
                  <a:cxn ang="0">
                    <a:pos x="0" y="35"/>
                  </a:cxn>
                  <a:cxn ang="0">
                    <a:pos x="115" y="0"/>
                  </a:cxn>
                  <a:cxn ang="0">
                    <a:pos x="115" y="70"/>
                  </a:cxn>
                </a:cxnLst>
                <a:rect l="0" t="0" r="r" b="b"/>
                <a:pathLst>
                  <a:path w="115" h="70">
                    <a:moveTo>
                      <a:pt x="115" y="70"/>
                    </a:moveTo>
                    <a:lnTo>
                      <a:pt x="0" y="35"/>
                    </a:lnTo>
                    <a:lnTo>
                      <a:pt x="115" y="0"/>
                    </a:lnTo>
                    <a:lnTo>
                      <a:pt x="115" y="70"/>
                    </a:lnTo>
                    <a:close/>
                  </a:path>
                </a:pathLst>
              </a:custGeom>
              <a:solidFill>
                <a:srgbClr val="3399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170463" name="Line 31"/>
              <p:cNvSpPr>
                <a:spLocks noChangeShapeType="1"/>
              </p:cNvSpPr>
              <p:nvPr/>
            </p:nvSpPr>
            <p:spPr bwMode="auto">
              <a:xfrm>
                <a:off x="2651942" y="2412141"/>
                <a:ext cx="274638" cy="1587"/>
              </a:xfrm>
              <a:prstGeom prst="line">
                <a:avLst/>
              </a:prstGeom>
              <a:noFill/>
              <a:ln w="25400" cap="rnd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170464" name="Freeform 32"/>
              <p:cNvSpPr>
                <a:spLocks/>
              </p:cNvSpPr>
              <p:nvPr/>
            </p:nvSpPr>
            <p:spPr bwMode="auto">
              <a:xfrm>
                <a:off x="2910705" y="2354991"/>
                <a:ext cx="182562" cy="1127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5" y="36"/>
                  </a:cxn>
                  <a:cxn ang="0">
                    <a:pos x="0" y="71"/>
                  </a:cxn>
                  <a:cxn ang="0">
                    <a:pos x="0" y="0"/>
                  </a:cxn>
                </a:cxnLst>
                <a:rect l="0" t="0" r="r" b="b"/>
                <a:pathLst>
                  <a:path w="115" h="71">
                    <a:moveTo>
                      <a:pt x="0" y="0"/>
                    </a:moveTo>
                    <a:lnTo>
                      <a:pt x="115" y="36"/>
                    </a:lnTo>
                    <a:lnTo>
                      <a:pt x="0" y="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170469" name="Freeform 37"/>
              <p:cNvSpPr>
                <a:spLocks/>
              </p:cNvSpPr>
              <p:nvPr/>
            </p:nvSpPr>
            <p:spPr bwMode="auto">
              <a:xfrm>
                <a:off x="949675" y="1305766"/>
                <a:ext cx="120650" cy="139700"/>
              </a:xfrm>
              <a:custGeom>
                <a:avLst/>
                <a:gdLst/>
                <a:ahLst/>
                <a:cxnLst>
                  <a:cxn ang="0">
                    <a:pos x="79" y="195"/>
                  </a:cxn>
                  <a:cxn ang="0">
                    <a:pos x="2" y="105"/>
                  </a:cxn>
                  <a:cxn ang="0">
                    <a:pos x="70" y="3"/>
                  </a:cxn>
                  <a:cxn ang="0">
                    <a:pos x="79" y="3"/>
                  </a:cxn>
                  <a:cxn ang="0">
                    <a:pos x="156" y="93"/>
                  </a:cxn>
                  <a:cxn ang="0">
                    <a:pos x="88" y="195"/>
                  </a:cxn>
                  <a:cxn ang="0">
                    <a:pos x="79" y="195"/>
                  </a:cxn>
                </a:cxnLst>
                <a:rect l="0" t="0" r="r" b="b"/>
                <a:pathLst>
                  <a:path w="158" h="198">
                    <a:moveTo>
                      <a:pt x="79" y="195"/>
                    </a:moveTo>
                    <a:cubicBezTo>
                      <a:pt x="39" y="198"/>
                      <a:pt x="5" y="158"/>
                      <a:pt x="2" y="105"/>
                    </a:cubicBezTo>
                    <a:cubicBezTo>
                      <a:pt x="0" y="52"/>
                      <a:pt x="30" y="6"/>
                      <a:pt x="70" y="3"/>
                    </a:cubicBezTo>
                    <a:cubicBezTo>
                      <a:pt x="73" y="3"/>
                      <a:pt x="76" y="3"/>
                      <a:pt x="79" y="3"/>
                    </a:cubicBezTo>
                    <a:cubicBezTo>
                      <a:pt x="119" y="0"/>
                      <a:pt x="153" y="40"/>
                      <a:pt x="156" y="93"/>
                    </a:cubicBezTo>
                    <a:cubicBezTo>
                      <a:pt x="158" y="146"/>
                      <a:pt x="128" y="192"/>
                      <a:pt x="88" y="195"/>
                    </a:cubicBezTo>
                    <a:cubicBezTo>
                      <a:pt x="85" y="195"/>
                      <a:pt x="82" y="195"/>
                      <a:pt x="79" y="195"/>
                    </a:cubicBezTo>
                  </a:path>
                </a:pathLst>
              </a:custGeom>
              <a:solidFill>
                <a:srgbClr val="FFFFFF"/>
              </a:solidFill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170470" name="Freeform 38"/>
              <p:cNvSpPr>
                <a:spLocks/>
              </p:cNvSpPr>
              <p:nvPr/>
            </p:nvSpPr>
            <p:spPr bwMode="auto">
              <a:xfrm>
                <a:off x="949675" y="1305766"/>
                <a:ext cx="120650" cy="139700"/>
              </a:xfrm>
              <a:custGeom>
                <a:avLst/>
                <a:gdLst/>
                <a:ahLst/>
                <a:cxnLst>
                  <a:cxn ang="0">
                    <a:pos x="38" y="87"/>
                  </a:cxn>
                  <a:cxn ang="0">
                    <a:pos x="1" y="47"/>
                  </a:cxn>
                  <a:cxn ang="0">
                    <a:pos x="34" y="1"/>
                  </a:cxn>
                  <a:cxn ang="0">
                    <a:pos x="38" y="1"/>
                  </a:cxn>
                  <a:cxn ang="0">
                    <a:pos x="76" y="41"/>
                  </a:cxn>
                  <a:cxn ang="0">
                    <a:pos x="43" y="87"/>
                  </a:cxn>
                  <a:cxn ang="0">
                    <a:pos x="38" y="87"/>
                  </a:cxn>
                </a:cxnLst>
                <a:rect l="0" t="0" r="r" b="b"/>
                <a:pathLst>
                  <a:path w="76" h="88">
                    <a:moveTo>
                      <a:pt x="38" y="87"/>
                    </a:moveTo>
                    <a:cubicBezTo>
                      <a:pt x="19" y="88"/>
                      <a:pt x="3" y="70"/>
                      <a:pt x="1" y="47"/>
                    </a:cubicBezTo>
                    <a:cubicBezTo>
                      <a:pt x="0" y="23"/>
                      <a:pt x="15" y="3"/>
                      <a:pt x="34" y="1"/>
                    </a:cubicBezTo>
                    <a:cubicBezTo>
                      <a:pt x="36" y="1"/>
                      <a:pt x="37" y="1"/>
                      <a:pt x="38" y="1"/>
                    </a:cubicBezTo>
                    <a:cubicBezTo>
                      <a:pt x="58" y="0"/>
                      <a:pt x="74" y="18"/>
                      <a:pt x="76" y="41"/>
                    </a:cubicBezTo>
                    <a:cubicBezTo>
                      <a:pt x="76" y="65"/>
                      <a:pt x="62" y="85"/>
                      <a:pt x="43" y="87"/>
                    </a:cubicBezTo>
                    <a:cubicBezTo>
                      <a:pt x="41" y="87"/>
                      <a:pt x="40" y="87"/>
                      <a:pt x="38" y="87"/>
                    </a:cubicBez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170471" name="Freeform 39"/>
              <p:cNvSpPr>
                <a:spLocks noEditPoints="1"/>
              </p:cNvSpPr>
              <p:nvPr/>
            </p:nvSpPr>
            <p:spPr bwMode="auto">
              <a:xfrm>
                <a:off x="863950" y="1443879"/>
                <a:ext cx="293687" cy="406400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185" y="42"/>
                  </a:cxn>
                  <a:cxn ang="0">
                    <a:pos x="23" y="256"/>
                  </a:cxn>
                  <a:cxn ang="0">
                    <a:pos x="92" y="119"/>
                  </a:cxn>
                  <a:cxn ang="0">
                    <a:pos x="162" y="256"/>
                  </a:cxn>
                  <a:cxn ang="0">
                    <a:pos x="92" y="0"/>
                  </a:cxn>
                  <a:cxn ang="0">
                    <a:pos x="92" y="119"/>
                  </a:cxn>
                </a:cxnLst>
                <a:rect l="0" t="0" r="r" b="b"/>
                <a:pathLst>
                  <a:path w="185" h="256">
                    <a:moveTo>
                      <a:pt x="0" y="42"/>
                    </a:moveTo>
                    <a:lnTo>
                      <a:pt x="185" y="42"/>
                    </a:lnTo>
                    <a:moveTo>
                      <a:pt x="23" y="256"/>
                    </a:moveTo>
                    <a:lnTo>
                      <a:pt x="92" y="119"/>
                    </a:lnTo>
                    <a:lnTo>
                      <a:pt x="162" y="256"/>
                    </a:lnTo>
                    <a:moveTo>
                      <a:pt x="92" y="0"/>
                    </a:moveTo>
                    <a:lnTo>
                      <a:pt x="92" y="119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170472" name="Line 40"/>
              <p:cNvSpPr>
                <a:spLocks noChangeShapeType="1"/>
              </p:cNvSpPr>
              <p:nvPr/>
            </p:nvSpPr>
            <p:spPr bwMode="auto">
              <a:xfrm>
                <a:off x="1120877" y="1691148"/>
                <a:ext cx="255854" cy="293955"/>
              </a:xfrm>
              <a:prstGeom prst="line">
                <a:avLst/>
              </a:prstGeom>
              <a:noFill/>
              <a:ln w="20638" cap="rnd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170473" name="Freeform 41"/>
              <p:cNvSpPr>
                <a:spLocks/>
              </p:cNvSpPr>
              <p:nvPr/>
            </p:nvSpPr>
            <p:spPr bwMode="auto">
              <a:xfrm>
                <a:off x="1391000" y="1929541"/>
                <a:ext cx="182562" cy="11112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15" y="37"/>
                  </a:cxn>
                  <a:cxn ang="0">
                    <a:pos x="0" y="70"/>
                  </a:cxn>
                  <a:cxn ang="0">
                    <a:pos x="1" y="0"/>
                  </a:cxn>
                </a:cxnLst>
                <a:rect l="0" t="0" r="r" b="b"/>
                <a:pathLst>
                  <a:path w="115" h="70">
                    <a:moveTo>
                      <a:pt x="1" y="0"/>
                    </a:moveTo>
                    <a:lnTo>
                      <a:pt x="115" y="37"/>
                    </a:lnTo>
                    <a:lnTo>
                      <a:pt x="0" y="7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3399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170474" name="Line 42"/>
              <p:cNvSpPr>
                <a:spLocks noChangeShapeType="1"/>
              </p:cNvSpPr>
              <p:nvPr/>
            </p:nvSpPr>
            <p:spPr bwMode="auto">
              <a:xfrm>
                <a:off x="1228620" y="2138118"/>
                <a:ext cx="1668463" cy="1588"/>
              </a:xfrm>
              <a:prstGeom prst="line">
                <a:avLst/>
              </a:prstGeom>
              <a:noFill/>
              <a:ln w="25400" cap="rnd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170475" name="Freeform 43"/>
              <p:cNvSpPr>
                <a:spLocks/>
              </p:cNvSpPr>
              <p:nvPr/>
            </p:nvSpPr>
            <p:spPr bwMode="auto">
              <a:xfrm>
                <a:off x="2910705" y="2061303"/>
                <a:ext cx="182562" cy="1127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5" y="36"/>
                  </a:cxn>
                  <a:cxn ang="0">
                    <a:pos x="0" y="71"/>
                  </a:cxn>
                  <a:cxn ang="0">
                    <a:pos x="0" y="0"/>
                  </a:cxn>
                </a:cxnLst>
                <a:rect l="0" t="0" r="r" b="b"/>
                <a:pathLst>
                  <a:path w="115" h="71">
                    <a:moveTo>
                      <a:pt x="0" y="0"/>
                    </a:moveTo>
                    <a:lnTo>
                      <a:pt x="115" y="36"/>
                    </a:lnTo>
                    <a:lnTo>
                      <a:pt x="0" y="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170476" name="Line 44"/>
              <p:cNvSpPr>
                <a:spLocks noChangeShapeType="1"/>
              </p:cNvSpPr>
              <p:nvPr/>
            </p:nvSpPr>
            <p:spPr bwMode="auto">
              <a:xfrm>
                <a:off x="5237980" y="1640616"/>
                <a:ext cx="330200" cy="1587"/>
              </a:xfrm>
              <a:prstGeom prst="line">
                <a:avLst/>
              </a:prstGeom>
              <a:noFill/>
              <a:ln w="20638" cap="rnd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170477" name="Freeform 45"/>
              <p:cNvSpPr>
                <a:spLocks/>
              </p:cNvSpPr>
              <p:nvPr/>
            </p:nvSpPr>
            <p:spPr bwMode="auto">
              <a:xfrm>
                <a:off x="5552305" y="1585053"/>
                <a:ext cx="182562" cy="1111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5" y="35"/>
                  </a:cxn>
                  <a:cxn ang="0">
                    <a:pos x="0" y="70"/>
                  </a:cxn>
                  <a:cxn ang="0">
                    <a:pos x="0" y="0"/>
                  </a:cxn>
                </a:cxnLst>
                <a:rect l="0" t="0" r="r" b="b"/>
                <a:pathLst>
                  <a:path w="115" h="70">
                    <a:moveTo>
                      <a:pt x="0" y="0"/>
                    </a:moveTo>
                    <a:lnTo>
                      <a:pt x="115" y="35"/>
                    </a:lnTo>
                    <a:lnTo>
                      <a:pt x="0" y="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99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170478" name="Line 46"/>
              <p:cNvSpPr>
                <a:spLocks noChangeShapeType="1"/>
              </p:cNvSpPr>
              <p:nvPr/>
            </p:nvSpPr>
            <p:spPr bwMode="auto">
              <a:xfrm>
                <a:off x="5237980" y="2335941"/>
                <a:ext cx="330200" cy="1587"/>
              </a:xfrm>
              <a:prstGeom prst="line">
                <a:avLst/>
              </a:prstGeom>
              <a:noFill/>
              <a:ln w="20638" cap="rnd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170479" name="Freeform 47"/>
              <p:cNvSpPr>
                <a:spLocks/>
              </p:cNvSpPr>
              <p:nvPr/>
            </p:nvSpPr>
            <p:spPr bwMode="auto">
              <a:xfrm>
                <a:off x="5552305" y="2278791"/>
                <a:ext cx="182562" cy="1127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5" y="36"/>
                  </a:cxn>
                  <a:cxn ang="0">
                    <a:pos x="0" y="71"/>
                  </a:cxn>
                  <a:cxn ang="0">
                    <a:pos x="0" y="0"/>
                  </a:cxn>
                </a:cxnLst>
                <a:rect l="0" t="0" r="r" b="b"/>
                <a:pathLst>
                  <a:path w="115" h="71">
                    <a:moveTo>
                      <a:pt x="0" y="0"/>
                    </a:moveTo>
                    <a:lnTo>
                      <a:pt x="115" y="36"/>
                    </a:lnTo>
                    <a:lnTo>
                      <a:pt x="0" y="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99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170480" name="Rectangle 48"/>
              <p:cNvSpPr>
                <a:spLocks noChangeArrowheads="1"/>
              </p:cNvSpPr>
              <p:nvPr/>
            </p:nvSpPr>
            <p:spPr bwMode="auto">
              <a:xfrm>
                <a:off x="1628005" y="2189891"/>
                <a:ext cx="92075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de-DE" sz="1000">
                    <a:solidFill>
                      <a:srgbClr val="000000"/>
                    </a:solidFill>
                    <a:latin typeface="Arial" pitchFamily="34" charset="0"/>
                  </a:rPr>
                  <a:t>R</a:t>
                </a:r>
                <a:endParaRPr lang="de-DE"/>
              </a:p>
            </p:txBody>
          </p:sp>
          <p:sp>
            <p:nvSpPr>
              <p:cNvPr id="1170481" name="Rectangle 49"/>
              <p:cNvSpPr>
                <a:spLocks noChangeArrowheads="1"/>
              </p:cNvSpPr>
              <p:nvPr/>
            </p:nvSpPr>
            <p:spPr bwMode="auto">
              <a:xfrm>
                <a:off x="1713730" y="2189891"/>
                <a:ext cx="69850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de-DE" sz="1000">
                    <a:solidFill>
                      <a:srgbClr val="000000"/>
                    </a:solidFill>
                    <a:latin typeface="Arial" pitchFamily="34" charset="0"/>
                  </a:rPr>
                  <a:t>5</a:t>
                </a:r>
                <a:endParaRPr lang="de-DE"/>
              </a:p>
            </p:txBody>
          </p:sp>
          <p:sp>
            <p:nvSpPr>
              <p:cNvPr id="1170482" name="Rectangle 50"/>
              <p:cNvSpPr>
                <a:spLocks noChangeArrowheads="1"/>
              </p:cNvSpPr>
              <p:nvPr/>
            </p:nvSpPr>
            <p:spPr bwMode="auto">
              <a:xfrm>
                <a:off x="1210025" y="1641987"/>
                <a:ext cx="20582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de-DE" sz="1000" dirty="0">
                    <a:solidFill>
                      <a:srgbClr val="000000"/>
                    </a:solidFill>
                    <a:latin typeface="Arial" pitchFamily="34" charset="0"/>
                  </a:rPr>
                  <a:t>R</a:t>
                </a:r>
                <a:endParaRPr lang="de-DE" dirty="0"/>
              </a:p>
            </p:txBody>
          </p:sp>
          <p:sp>
            <p:nvSpPr>
              <p:cNvPr id="1170483" name="Rectangle 51"/>
              <p:cNvSpPr>
                <a:spLocks noChangeArrowheads="1"/>
              </p:cNvSpPr>
              <p:nvPr/>
            </p:nvSpPr>
            <p:spPr bwMode="auto">
              <a:xfrm>
                <a:off x="1328115" y="1641691"/>
                <a:ext cx="69850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de-DE" sz="1000" dirty="0">
                    <a:solidFill>
                      <a:srgbClr val="000000"/>
                    </a:solidFill>
                    <a:latin typeface="Arial" pitchFamily="34" charset="0"/>
                  </a:rPr>
                  <a:t>5</a:t>
                </a:r>
                <a:endParaRPr lang="de-DE" dirty="0"/>
              </a:p>
            </p:txBody>
          </p:sp>
          <p:sp>
            <p:nvSpPr>
              <p:cNvPr id="1170484" name="Rectangle 52"/>
              <p:cNvSpPr>
                <a:spLocks noChangeArrowheads="1"/>
              </p:cNvSpPr>
              <p:nvPr/>
            </p:nvSpPr>
            <p:spPr bwMode="auto">
              <a:xfrm>
                <a:off x="2888480" y="1512028"/>
                <a:ext cx="92075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de-DE" sz="1000" dirty="0">
                    <a:solidFill>
                      <a:srgbClr val="000000"/>
                    </a:solidFill>
                    <a:latin typeface="Arial" pitchFamily="34" charset="0"/>
                  </a:rPr>
                  <a:t>R</a:t>
                </a:r>
                <a:endParaRPr lang="de-DE" dirty="0"/>
              </a:p>
            </p:txBody>
          </p:sp>
          <p:sp>
            <p:nvSpPr>
              <p:cNvPr id="1170485" name="Rectangle 53"/>
              <p:cNvSpPr>
                <a:spLocks noChangeArrowheads="1"/>
              </p:cNvSpPr>
              <p:nvPr/>
            </p:nvSpPr>
            <p:spPr bwMode="auto">
              <a:xfrm>
                <a:off x="2986905" y="1512028"/>
                <a:ext cx="69850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de-DE" sz="1000">
                    <a:solidFill>
                      <a:srgbClr val="000000"/>
                    </a:solidFill>
                    <a:latin typeface="Arial" pitchFamily="34" charset="0"/>
                  </a:rPr>
                  <a:t>3</a:t>
                </a:r>
                <a:endParaRPr lang="de-DE"/>
              </a:p>
            </p:txBody>
          </p:sp>
          <p:sp>
            <p:nvSpPr>
              <p:cNvPr id="1170486" name="Rectangle 54"/>
              <p:cNvSpPr>
                <a:spLocks noChangeArrowheads="1"/>
              </p:cNvSpPr>
              <p:nvPr/>
            </p:nvSpPr>
            <p:spPr bwMode="auto">
              <a:xfrm>
                <a:off x="2864667" y="2483578"/>
                <a:ext cx="92075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de-DE" sz="1000">
                    <a:solidFill>
                      <a:srgbClr val="000000"/>
                    </a:solidFill>
                    <a:latin typeface="Arial" pitchFamily="34" charset="0"/>
                  </a:rPr>
                  <a:t>R</a:t>
                </a:r>
                <a:endParaRPr lang="de-DE"/>
              </a:p>
            </p:txBody>
          </p:sp>
          <p:sp>
            <p:nvSpPr>
              <p:cNvPr id="1170487" name="Rectangle 55"/>
              <p:cNvSpPr>
                <a:spLocks noChangeArrowheads="1"/>
              </p:cNvSpPr>
              <p:nvPr/>
            </p:nvSpPr>
            <p:spPr bwMode="auto">
              <a:xfrm>
                <a:off x="2961505" y="2483578"/>
                <a:ext cx="69850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de-DE" sz="1000">
                    <a:solidFill>
                      <a:srgbClr val="000000"/>
                    </a:solidFill>
                    <a:latin typeface="Arial" pitchFamily="34" charset="0"/>
                  </a:rPr>
                  <a:t>4</a:t>
                </a:r>
                <a:endParaRPr lang="de-DE"/>
              </a:p>
            </p:txBody>
          </p:sp>
          <p:sp>
            <p:nvSpPr>
              <p:cNvPr id="1170488" name="Line 56"/>
              <p:cNvSpPr>
                <a:spLocks noChangeShapeType="1"/>
              </p:cNvSpPr>
              <p:nvPr/>
            </p:nvSpPr>
            <p:spPr bwMode="auto">
              <a:xfrm>
                <a:off x="2358255" y="1432653"/>
                <a:ext cx="1587" cy="184150"/>
              </a:xfrm>
              <a:prstGeom prst="line">
                <a:avLst/>
              </a:prstGeom>
              <a:noFill/>
              <a:ln w="20638" cap="rnd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170489" name="Freeform 57"/>
              <p:cNvSpPr>
                <a:spLocks/>
              </p:cNvSpPr>
              <p:nvPr/>
            </p:nvSpPr>
            <p:spPr bwMode="auto">
              <a:xfrm>
                <a:off x="2297930" y="1602516"/>
                <a:ext cx="120650" cy="168275"/>
              </a:xfrm>
              <a:custGeom>
                <a:avLst/>
                <a:gdLst/>
                <a:ahLst/>
                <a:cxnLst>
                  <a:cxn ang="0">
                    <a:pos x="76" y="0"/>
                  </a:cxn>
                  <a:cxn ang="0">
                    <a:pos x="38" y="106"/>
                  </a:cxn>
                  <a:cxn ang="0">
                    <a:pos x="0" y="0"/>
                  </a:cxn>
                  <a:cxn ang="0">
                    <a:pos x="76" y="0"/>
                  </a:cxn>
                </a:cxnLst>
                <a:rect l="0" t="0" r="r" b="b"/>
                <a:pathLst>
                  <a:path w="76" h="106">
                    <a:moveTo>
                      <a:pt x="76" y="0"/>
                    </a:moveTo>
                    <a:lnTo>
                      <a:pt x="38" y="106"/>
                    </a:lnTo>
                    <a:lnTo>
                      <a:pt x="0" y="0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3399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170490" name="Line 58"/>
              <p:cNvSpPr>
                <a:spLocks noChangeShapeType="1"/>
              </p:cNvSpPr>
              <p:nvPr/>
            </p:nvSpPr>
            <p:spPr bwMode="auto">
              <a:xfrm>
                <a:off x="3826692" y="1427891"/>
                <a:ext cx="1588" cy="185737"/>
              </a:xfrm>
              <a:prstGeom prst="line">
                <a:avLst/>
              </a:prstGeom>
              <a:noFill/>
              <a:ln w="20638" cap="rnd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170491" name="Freeform 59"/>
              <p:cNvSpPr>
                <a:spLocks/>
              </p:cNvSpPr>
              <p:nvPr/>
            </p:nvSpPr>
            <p:spPr bwMode="auto">
              <a:xfrm>
                <a:off x="3766367" y="1599341"/>
                <a:ext cx="120650" cy="168275"/>
              </a:xfrm>
              <a:custGeom>
                <a:avLst/>
                <a:gdLst/>
                <a:ahLst/>
                <a:cxnLst>
                  <a:cxn ang="0">
                    <a:pos x="76" y="0"/>
                  </a:cxn>
                  <a:cxn ang="0">
                    <a:pos x="38" y="106"/>
                  </a:cxn>
                  <a:cxn ang="0">
                    <a:pos x="0" y="0"/>
                  </a:cxn>
                  <a:cxn ang="0">
                    <a:pos x="76" y="0"/>
                  </a:cxn>
                </a:cxnLst>
                <a:rect l="0" t="0" r="r" b="b"/>
                <a:pathLst>
                  <a:path w="76" h="106">
                    <a:moveTo>
                      <a:pt x="76" y="0"/>
                    </a:moveTo>
                    <a:lnTo>
                      <a:pt x="38" y="106"/>
                    </a:lnTo>
                    <a:lnTo>
                      <a:pt x="0" y="0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3399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170492" name="Rectangle 60"/>
              <p:cNvSpPr>
                <a:spLocks noChangeArrowheads="1"/>
              </p:cNvSpPr>
              <p:nvPr/>
            </p:nvSpPr>
            <p:spPr bwMode="auto">
              <a:xfrm>
                <a:off x="2142355" y="1465991"/>
                <a:ext cx="92075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de-DE" sz="1000">
                    <a:solidFill>
                      <a:srgbClr val="000000"/>
                    </a:solidFill>
                    <a:latin typeface="Arial" pitchFamily="34" charset="0"/>
                  </a:rPr>
                  <a:t>R</a:t>
                </a:r>
                <a:endParaRPr lang="de-DE"/>
              </a:p>
            </p:txBody>
          </p:sp>
          <p:sp>
            <p:nvSpPr>
              <p:cNvPr id="1170493" name="Rectangle 61"/>
              <p:cNvSpPr>
                <a:spLocks noChangeArrowheads="1"/>
              </p:cNvSpPr>
              <p:nvPr/>
            </p:nvSpPr>
            <p:spPr bwMode="auto">
              <a:xfrm>
                <a:off x="2228080" y="1465991"/>
                <a:ext cx="69850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de-DE" sz="1000">
                    <a:solidFill>
                      <a:srgbClr val="000000"/>
                    </a:solidFill>
                    <a:latin typeface="Arial" pitchFamily="34" charset="0"/>
                  </a:rPr>
                  <a:t>1</a:t>
                </a:r>
                <a:endParaRPr lang="de-DE"/>
              </a:p>
            </p:txBody>
          </p:sp>
          <p:sp>
            <p:nvSpPr>
              <p:cNvPr id="1170494" name="Rectangle 62"/>
              <p:cNvSpPr>
                <a:spLocks noChangeArrowheads="1"/>
              </p:cNvSpPr>
              <p:nvPr/>
            </p:nvSpPr>
            <p:spPr bwMode="auto">
              <a:xfrm>
                <a:off x="3902892" y="1477103"/>
                <a:ext cx="92075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de-DE" sz="1000">
                    <a:solidFill>
                      <a:srgbClr val="000000"/>
                    </a:solidFill>
                    <a:latin typeface="Arial" pitchFamily="34" charset="0"/>
                  </a:rPr>
                  <a:t>R</a:t>
                </a:r>
                <a:endParaRPr lang="de-DE"/>
              </a:p>
            </p:txBody>
          </p:sp>
          <p:sp>
            <p:nvSpPr>
              <p:cNvPr id="1170495" name="Rectangle 63"/>
              <p:cNvSpPr>
                <a:spLocks noChangeArrowheads="1"/>
              </p:cNvSpPr>
              <p:nvPr/>
            </p:nvSpPr>
            <p:spPr bwMode="auto">
              <a:xfrm>
                <a:off x="3988617" y="1477103"/>
                <a:ext cx="69850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de-DE" sz="1000">
                    <a:solidFill>
                      <a:srgbClr val="000000"/>
                    </a:solidFill>
                    <a:latin typeface="Arial" pitchFamily="34" charset="0"/>
                  </a:rPr>
                  <a:t>2</a:t>
                </a:r>
                <a:endParaRPr lang="de-DE"/>
              </a:p>
            </p:txBody>
          </p:sp>
          <p:sp>
            <p:nvSpPr>
              <p:cNvPr id="1170496" name="Rectangle 64"/>
              <p:cNvSpPr>
                <a:spLocks noChangeArrowheads="1"/>
              </p:cNvSpPr>
              <p:nvPr/>
            </p:nvSpPr>
            <p:spPr bwMode="auto">
              <a:xfrm>
                <a:off x="5358630" y="1397728"/>
                <a:ext cx="92075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de-DE" sz="1000">
                    <a:solidFill>
                      <a:srgbClr val="000000"/>
                    </a:solidFill>
                    <a:latin typeface="Arial" pitchFamily="34" charset="0"/>
                  </a:rPr>
                  <a:t>R</a:t>
                </a:r>
                <a:endParaRPr lang="de-DE"/>
              </a:p>
            </p:txBody>
          </p:sp>
          <p:sp>
            <p:nvSpPr>
              <p:cNvPr id="1170497" name="Rectangle 65"/>
              <p:cNvSpPr>
                <a:spLocks noChangeArrowheads="1"/>
              </p:cNvSpPr>
              <p:nvPr/>
            </p:nvSpPr>
            <p:spPr bwMode="auto">
              <a:xfrm>
                <a:off x="5457055" y="1397728"/>
                <a:ext cx="69850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de-DE" sz="1000">
                    <a:solidFill>
                      <a:srgbClr val="000000"/>
                    </a:solidFill>
                    <a:latin typeface="Arial" pitchFamily="34" charset="0"/>
                  </a:rPr>
                  <a:t>5</a:t>
                </a:r>
                <a:endParaRPr lang="de-DE"/>
              </a:p>
            </p:txBody>
          </p:sp>
          <p:sp>
            <p:nvSpPr>
              <p:cNvPr id="1170498" name="Rectangle 66"/>
              <p:cNvSpPr>
                <a:spLocks noChangeArrowheads="1"/>
              </p:cNvSpPr>
              <p:nvPr/>
            </p:nvSpPr>
            <p:spPr bwMode="auto">
              <a:xfrm>
                <a:off x="5358630" y="2075591"/>
                <a:ext cx="92075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de-DE" sz="1000">
                    <a:solidFill>
                      <a:srgbClr val="000000"/>
                    </a:solidFill>
                    <a:latin typeface="Arial" pitchFamily="34" charset="0"/>
                  </a:rPr>
                  <a:t>R</a:t>
                </a:r>
                <a:endParaRPr lang="de-DE"/>
              </a:p>
            </p:txBody>
          </p:sp>
          <p:sp>
            <p:nvSpPr>
              <p:cNvPr id="1170499" name="Rectangle 67"/>
              <p:cNvSpPr>
                <a:spLocks noChangeArrowheads="1"/>
              </p:cNvSpPr>
              <p:nvPr/>
            </p:nvSpPr>
            <p:spPr bwMode="auto">
              <a:xfrm>
                <a:off x="5457055" y="2075591"/>
                <a:ext cx="69850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de-DE" sz="1000">
                    <a:solidFill>
                      <a:srgbClr val="000000"/>
                    </a:solidFill>
                    <a:latin typeface="Arial" pitchFamily="34" charset="0"/>
                  </a:rPr>
                  <a:t>5</a:t>
                </a:r>
                <a:endParaRPr lang="de-DE"/>
              </a:p>
            </p:txBody>
          </p:sp>
          <p:grpSp>
            <p:nvGrpSpPr>
              <p:cNvPr id="95" name="Gruppieren 94"/>
              <p:cNvGrpSpPr/>
              <p:nvPr/>
            </p:nvGrpSpPr>
            <p:grpSpPr>
              <a:xfrm>
                <a:off x="5748681" y="1632038"/>
                <a:ext cx="3940773" cy="1404937"/>
                <a:chOff x="4884738" y="1782763"/>
                <a:chExt cx="3940773" cy="1404937"/>
              </a:xfrm>
            </p:grpSpPr>
            <p:sp>
              <p:nvSpPr>
                <p:cNvPr id="67" name="Freeform 38"/>
                <p:cNvSpPr>
                  <a:spLocks/>
                </p:cNvSpPr>
                <p:nvPr/>
              </p:nvSpPr>
              <p:spPr bwMode="auto">
                <a:xfrm>
                  <a:off x="8196263" y="1782763"/>
                  <a:ext cx="1588" cy="1403350"/>
                </a:xfrm>
                <a:custGeom>
                  <a:avLst/>
                  <a:gdLst/>
                  <a:ahLst/>
                  <a:cxnLst>
                    <a:cxn ang="0">
                      <a:pos x="0" y="1767"/>
                    </a:cxn>
                    <a:cxn ang="0">
                      <a:pos x="0" y="0"/>
                    </a:cxn>
                    <a:cxn ang="0">
                      <a:pos x="0" y="1767"/>
                    </a:cxn>
                  </a:cxnLst>
                  <a:rect l="0" t="0" r="r" b="b"/>
                  <a:pathLst>
                    <a:path h="1767">
                      <a:moveTo>
                        <a:pt x="0" y="1767"/>
                      </a:moveTo>
                      <a:lnTo>
                        <a:pt x="0" y="0"/>
                      </a:lnTo>
                      <a:lnTo>
                        <a:pt x="0" y="1767"/>
                      </a:lnTo>
                      <a:close/>
                    </a:path>
                  </a:pathLst>
                </a:custGeom>
                <a:noFill/>
                <a:ln w="2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68" name="Freeform 39"/>
                <p:cNvSpPr>
                  <a:spLocks/>
                </p:cNvSpPr>
                <p:nvPr/>
              </p:nvSpPr>
              <p:spPr bwMode="auto">
                <a:xfrm>
                  <a:off x="5232400" y="3186113"/>
                  <a:ext cx="2963863" cy="1587"/>
                </a:xfrm>
                <a:custGeom>
                  <a:avLst/>
                  <a:gdLst/>
                  <a:ahLst/>
                  <a:cxnLst>
                    <a:cxn ang="0">
                      <a:pos x="3733" y="0"/>
                    </a:cxn>
                    <a:cxn ang="0">
                      <a:pos x="0" y="0"/>
                    </a:cxn>
                    <a:cxn ang="0">
                      <a:pos x="3733" y="0"/>
                    </a:cxn>
                  </a:cxnLst>
                  <a:rect l="0" t="0" r="r" b="b"/>
                  <a:pathLst>
                    <a:path w="3733">
                      <a:moveTo>
                        <a:pt x="3733" y="0"/>
                      </a:moveTo>
                      <a:lnTo>
                        <a:pt x="0" y="0"/>
                      </a:lnTo>
                      <a:lnTo>
                        <a:pt x="3733" y="0"/>
                      </a:lnTo>
                      <a:close/>
                    </a:path>
                  </a:pathLst>
                </a:custGeom>
                <a:noFill/>
                <a:ln w="2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69" name="Freeform 40"/>
                <p:cNvSpPr>
                  <a:spLocks/>
                </p:cNvSpPr>
                <p:nvPr/>
              </p:nvSpPr>
              <p:spPr bwMode="auto">
                <a:xfrm>
                  <a:off x="5232400" y="3186113"/>
                  <a:ext cx="2963863" cy="1587"/>
                </a:xfrm>
                <a:custGeom>
                  <a:avLst/>
                  <a:gdLst/>
                  <a:ahLst/>
                  <a:cxnLst>
                    <a:cxn ang="0">
                      <a:pos x="3733" y="0"/>
                    </a:cxn>
                    <a:cxn ang="0">
                      <a:pos x="0" y="0"/>
                    </a:cxn>
                    <a:cxn ang="0">
                      <a:pos x="3733" y="0"/>
                    </a:cxn>
                  </a:cxnLst>
                  <a:rect l="0" t="0" r="r" b="b"/>
                  <a:pathLst>
                    <a:path w="3733">
                      <a:moveTo>
                        <a:pt x="3733" y="0"/>
                      </a:moveTo>
                      <a:lnTo>
                        <a:pt x="0" y="0"/>
                      </a:lnTo>
                      <a:lnTo>
                        <a:pt x="3733" y="0"/>
                      </a:lnTo>
                      <a:close/>
                    </a:path>
                  </a:pathLst>
                </a:custGeom>
                <a:noFill/>
                <a:ln w="2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70" name="Freeform 41"/>
                <p:cNvSpPr>
                  <a:spLocks/>
                </p:cNvSpPr>
                <p:nvPr/>
              </p:nvSpPr>
              <p:spPr bwMode="auto">
                <a:xfrm>
                  <a:off x="5232400" y="3186113"/>
                  <a:ext cx="2963863" cy="1587"/>
                </a:xfrm>
                <a:custGeom>
                  <a:avLst/>
                  <a:gdLst/>
                  <a:ahLst/>
                  <a:cxnLst>
                    <a:cxn ang="0">
                      <a:pos x="3733" y="0"/>
                    </a:cxn>
                    <a:cxn ang="0">
                      <a:pos x="0" y="0"/>
                    </a:cxn>
                    <a:cxn ang="0">
                      <a:pos x="3733" y="0"/>
                    </a:cxn>
                  </a:cxnLst>
                  <a:rect l="0" t="0" r="r" b="b"/>
                  <a:pathLst>
                    <a:path w="3733">
                      <a:moveTo>
                        <a:pt x="3733" y="0"/>
                      </a:moveTo>
                      <a:lnTo>
                        <a:pt x="0" y="0"/>
                      </a:lnTo>
                      <a:lnTo>
                        <a:pt x="3733" y="0"/>
                      </a:lnTo>
                      <a:close/>
                    </a:path>
                  </a:pathLst>
                </a:custGeom>
                <a:noFill/>
                <a:ln w="2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71" name="Freeform 42"/>
                <p:cNvSpPr>
                  <a:spLocks noEditPoints="1"/>
                </p:cNvSpPr>
                <p:nvPr/>
              </p:nvSpPr>
              <p:spPr bwMode="auto">
                <a:xfrm>
                  <a:off x="5861648" y="1782763"/>
                  <a:ext cx="2963863" cy="1403350"/>
                </a:xfrm>
                <a:custGeom>
                  <a:avLst/>
                  <a:gdLst/>
                  <a:ahLst/>
                  <a:cxnLst>
                    <a:cxn ang="0">
                      <a:pos x="3733" y="1767"/>
                    </a:cxn>
                    <a:cxn ang="0">
                      <a:pos x="3733" y="0"/>
                    </a:cxn>
                    <a:cxn ang="0">
                      <a:pos x="0" y="0"/>
                    </a:cxn>
                    <a:cxn ang="0">
                      <a:pos x="0" y="1767"/>
                    </a:cxn>
                    <a:cxn ang="0">
                      <a:pos x="3733" y="1767"/>
                    </a:cxn>
                    <a:cxn ang="0">
                      <a:pos x="3733" y="1767"/>
                    </a:cxn>
                    <a:cxn ang="0">
                      <a:pos x="3733" y="0"/>
                    </a:cxn>
                    <a:cxn ang="0">
                      <a:pos x="0" y="0"/>
                    </a:cxn>
                    <a:cxn ang="0">
                      <a:pos x="3733" y="0"/>
                    </a:cxn>
                    <a:cxn ang="0">
                      <a:pos x="3733" y="1767"/>
                    </a:cxn>
                  </a:cxnLst>
                  <a:rect l="0" t="0" r="r" b="b"/>
                  <a:pathLst>
                    <a:path w="3733" h="1767">
                      <a:moveTo>
                        <a:pt x="3733" y="1767"/>
                      </a:moveTo>
                      <a:lnTo>
                        <a:pt x="3733" y="0"/>
                      </a:lnTo>
                      <a:lnTo>
                        <a:pt x="0" y="0"/>
                      </a:lnTo>
                      <a:lnTo>
                        <a:pt x="0" y="1767"/>
                      </a:lnTo>
                      <a:lnTo>
                        <a:pt x="3733" y="1767"/>
                      </a:lnTo>
                      <a:close/>
                      <a:moveTo>
                        <a:pt x="3733" y="1767"/>
                      </a:moveTo>
                      <a:lnTo>
                        <a:pt x="3733" y="0"/>
                      </a:lnTo>
                      <a:lnTo>
                        <a:pt x="0" y="0"/>
                      </a:lnTo>
                      <a:lnTo>
                        <a:pt x="3733" y="0"/>
                      </a:lnTo>
                      <a:lnTo>
                        <a:pt x="3733" y="176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72" name="Rectangle 43"/>
                <p:cNvSpPr>
                  <a:spLocks noChangeArrowheads="1"/>
                </p:cNvSpPr>
                <p:nvPr/>
              </p:nvSpPr>
              <p:spPr bwMode="auto">
                <a:xfrm>
                  <a:off x="5232400" y="1782763"/>
                  <a:ext cx="2963863" cy="1403350"/>
                </a:xfrm>
                <a:prstGeom prst="rect">
                  <a:avLst/>
                </a:prstGeom>
                <a:noFill/>
                <a:ln w="2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73" name="Freeform 44"/>
                <p:cNvSpPr>
                  <a:spLocks/>
                </p:cNvSpPr>
                <p:nvPr/>
              </p:nvSpPr>
              <p:spPr bwMode="auto">
                <a:xfrm>
                  <a:off x="5232400" y="1782763"/>
                  <a:ext cx="2963863" cy="1403350"/>
                </a:xfrm>
                <a:custGeom>
                  <a:avLst/>
                  <a:gdLst/>
                  <a:ahLst/>
                  <a:cxnLst>
                    <a:cxn ang="0">
                      <a:pos x="3733" y="1767"/>
                    </a:cxn>
                    <a:cxn ang="0">
                      <a:pos x="3733" y="0"/>
                    </a:cxn>
                    <a:cxn ang="0">
                      <a:pos x="0" y="0"/>
                    </a:cxn>
                    <a:cxn ang="0">
                      <a:pos x="3733" y="0"/>
                    </a:cxn>
                    <a:cxn ang="0">
                      <a:pos x="3733" y="1767"/>
                    </a:cxn>
                  </a:cxnLst>
                  <a:rect l="0" t="0" r="r" b="b"/>
                  <a:pathLst>
                    <a:path w="3733" h="1767">
                      <a:moveTo>
                        <a:pt x="3733" y="1767"/>
                      </a:moveTo>
                      <a:lnTo>
                        <a:pt x="3733" y="0"/>
                      </a:lnTo>
                      <a:lnTo>
                        <a:pt x="0" y="0"/>
                      </a:lnTo>
                      <a:lnTo>
                        <a:pt x="3733" y="0"/>
                      </a:lnTo>
                      <a:lnTo>
                        <a:pt x="3733" y="1767"/>
                      </a:lnTo>
                      <a:close/>
                    </a:path>
                  </a:pathLst>
                </a:custGeom>
                <a:noFill/>
                <a:ln w="2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74" name="Freeform 45"/>
                <p:cNvSpPr>
                  <a:spLocks noEditPoints="1"/>
                </p:cNvSpPr>
                <p:nvPr/>
              </p:nvSpPr>
              <p:spPr bwMode="auto">
                <a:xfrm>
                  <a:off x="7943850" y="1852613"/>
                  <a:ext cx="177800" cy="409575"/>
                </a:xfrm>
                <a:custGeom>
                  <a:avLst/>
                  <a:gdLst/>
                  <a:ahLst/>
                  <a:cxnLst>
                    <a:cxn ang="0">
                      <a:pos x="37" y="517"/>
                    </a:cxn>
                    <a:cxn ang="0">
                      <a:pos x="224" y="517"/>
                    </a:cxn>
                    <a:cxn ang="0">
                      <a:pos x="224" y="0"/>
                    </a:cxn>
                    <a:cxn ang="0">
                      <a:pos x="37" y="0"/>
                    </a:cxn>
                    <a:cxn ang="0">
                      <a:pos x="37" y="104"/>
                    </a:cxn>
                    <a:cxn ang="0">
                      <a:pos x="75" y="104"/>
                    </a:cxn>
                    <a:cxn ang="0">
                      <a:pos x="75" y="207"/>
                    </a:cxn>
                    <a:cxn ang="0">
                      <a:pos x="37" y="207"/>
                    </a:cxn>
                    <a:cxn ang="0">
                      <a:pos x="37" y="310"/>
                    </a:cxn>
                    <a:cxn ang="0">
                      <a:pos x="75" y="310"/>
                    </a:cxn>
                    <a:cxn ang="0">
                      <a:pos x="75" y="414"/>
                    </a:cxn>
                    <a:cxn ang="0">
                      <a:pos x="37" y="414"/>
                    </a:cxn>
                    <a:cxn ang="0">
                      <a:pos x="37" y="517"/>
                    </a:cxn>
                    <a:cxn ang="0">
                      <a:pos x="0" y="414"/>
                    </a:cxn>
                    <a:cxn ang="0">
                      <a:pos x="75" y="414"/>
                    </a:cxn>
                    <a:cxn ang="0">
                      <a:pos x="75" y="310"/>
                    </a:cxn>
                    <a:cxn ang="0">
                      <a:pos x="0" y="310"/>
                    </a:cxn>
                    <a:cxn ang="0">
                      <a:pos x="0" y="414"/>
                    </a:cxn>
                    <a:cxn ang="0">
                      <a:pos x="0" y="207"/>
                    </a:cxn>
                    <a:cxn ang="0">
                      <a:pos x="75" y="207"/>
                    </a:cxn>
                    <a:cxn ang="0">
                      <a:pos x="75" y="104"/>
                    </a:cxn>
                    <a:cxn ang="0">
                      <a:pos x="0" y="104"/>
                    </a:cxn>
                    <a:cxn ang="0">
                      <a:pos x="0" y="207"/>
                    </a:cxn>
                  </a:cxnLst>
                  <a:rect l="0" t="0" r="r" b="b"/>
                  <a:pathLst>
                    <a:path w="224" h="517">
                      <a:moveTo>
                        <a:pt x="37" y="517"/>
                      </a:moveTo>
                      <a:lnTo>
                        <a:pt x="224" y="517"/>
                      </a:lnTo>
                      <a:lnTo>
                        <a:pt x="224" y="0"/>
                      </a:lnTo>
                      <a:lnTo>
                        <a:pt x="37" y="0"/>
                      </a:lnTo>
                      <a:lnTo>
                        <a:pt x="37" y="104"/>
                      </a:lnTo>
                      <a:lnTo>
                        <a:pt x="75" y="104"/>
                      </a:lnTo>
                      <a:lnTo>
                        <a:pt x="75" y="207"/>
                      </a:lnTo>
                      <a:lnTo>
                        <a:pt x="37" y="207"/>
                      </a:lnTo>
                      <a:lnTo>
                        <a:pt x="37" y="310"/>
                      </a:lnTo>
                      <a:lnTo>
                        <a:pt x="75" y="310"/>
                      </a:lnTo>
                      <a:lnTo>
                        <a:pt x="75" y="414"/>
                      </a:lnTo>
                      <a:lnTo>
                        <a:pt x="37" y="414"/>
                      </a:lnTo>
                      <a:lnTo>
                        <a:pt x="37" y="517"/>
                      </a:lnTo>
                      <a:close/>
                      <a:moveTo>
                        <a:pt x="0" y="414"/>
                      </a:moveTo>
                      <a:lnTo>
                        <a:pt x="75" y="414"/>
                      </a:lnTo>
                      <a:lnTo>
                        <a:pt x="75" y="310"/>
                      </a:lnTo>
                      <a:lnTo>
                        <a:pt x="0" y="310"/>
                      </a:lnTo>
                      <a:lnTo>
                        <a:pt x="0" y="414"/>
                      </a:lnTo>
                      <a:close/>
                      <a:moveTo>
                        <a:pt x="0" y="207"/>
                      </a:moveTo>
                      <a:lnTo>
                        <a:pt x="75" y="207"/>
                      </a:lnTo>
                      <a:lnTo>
                        <a:pt x="75" y="104"/>
                      </a:lnTo>
                      <a:lnTo>
                        <a:pt x="0" y="104"/>
                      </a:lnTo>
                      <a:lnTo>
                        <a:pt x="0" y="20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78" name="Line 49"/>
                <p:cNvSpPr>
                  <a:spLocks noChangeShapeType="1"/>
                </p:cNvSpPr>
                <p:nvPr/>
              </p:nvSpPr>
              <p:spPr bwMode="auto">
                <a:xfrm flipH="1">
                  <a:off x="4987925" y="2484438"/>
                  <a:ext cx="244475" cy="1587"/>
                </a:xfrm>
                <a:prstGeom prst="line">
                  <a:avLst/>
                </a:prstGeom>
                <a:noFill/>
                <a:ln w="2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79" name="Freeform 50"/>
                <p:cNvSpPr>
                  <a:spLocks/>
                </p:cNvSpPr>
                <p:nvPr/>
              </p:nvSpPr>
              <p:spPr bwMode="auto">
                <a:xfrm>
                  <a:off x="4884738" y="2436813"/>
                  <a:ext cx="103188" cy="95250"/>
                </a:xfrm>
                <a:custGeom>
                  <a:avLst/>
                  <a:gdLst/>
                  <a:ahLst/>
                  <a:cxnLst>
                    <a:cxn ang="0">
                      <a:pos x="131" y="55"/>
                    </a:cxn>
                    <a:cxn ang="0">
                      <a:pos x="127" y="43"/>
                    </a:cxn>
                    <a:cxn ang="0">
                      <a:pos x="123" y="32"/>
                    </a:cxn>
                    <a:cxn ang="0">
                      <a:pos x="117" y="22"/>
                    </a:cxn>
                    <a:cxn ang="0">
                      <a:pos x="107" y="15"/>
                    </a:cxn>
                    <a:cxn ang="0">
                      <a:pos x="96" y="7"/>
                    </a:cxn>
                    <a:cxn ang="0">
                      <a:pos x="85" y="3"/>
                    </a:cxn>
                    <a:cxn ang="0">
                      <a:pos x="73" y="0"/>
                    </a:cxn>
                    <a:cxn ang="0">
                      <a:pos x="59" y="0"/>
                    </a:cxn>
                    <a:cxn ang="0">
                      <a:pos x="47" y="3"/>
                    </a:cxn>
                    <a:cxn ang="0">
                      <a:pos x="34" y="7"/>
                    </a:cxn>
                    <a:cxn ang="0">
                      <a:pos x="25" y="15"/>
                    </a:cxn>
                    <a:cxn ang="0">
                      <a:pos x="15" y="22"/>
                    </a:cxn>
                    <a:cxn ang="0">
                      <a:pos x="8" y="32"/>
                    </a:cxn>
                    <a:cxn ang="0">
                      <a:pos x="3" y="43"/>
                    </a:cxn>
                    <a:cxn ang="0">
                      <a:pos x="0" y="55"/>
                    </a:cxn>
                    <a:cxn ang="0">
                      <a:pos x="0" y="61"/>
                    </a:cxn>
                    <a:cxn ang="0">
                      <a:pos x="1" y="73"/>
                    </a:cxn>
                    <a:cxn ang="0">
                      <a:pos x="6" y="85"/>
                    </a:cxn>
                    <a:cxn ang="0">
                      <a:pos x="11" y="95"/>
                    </a:cxn>
                    <a:cxn ang="0">
                      <a:pos x="20" y="104"/>
                    </a:cxn>
                    <a:cxn ang="0">
                      <a:pos x="29" y="111"/>
                    </a:cxn>
                    <a:cxn ang="0">
                      <a:pos x="40" y="117"/>
                    </a:cxn>
                    <a:cxn ang="0">
                      <a:pos x="53" y="119"/>
                    </a:cxn>
                    <a:cxn ang="0">
                      <a:pos x="65" y="121"/>
                    </a:cxn>
                    <a:cxn ang="0">
                      <a:pos x="79" y="119"/>
                    </a:cxn>
                    <a:cxn ang="0">
                      <a:pos x="92" y="117"/>
                    </a:cxn>
                    <a:cxn ang="0">
                      <a:pos x="103" y="111"/>
                    </a:cxn>
                    <a:cxn ang="0">
                      <a:pos x="112" y="104"/>
                    </a:cxn>
                    <a:cxn ang="0">
                      <a:pos x="120" y="95"/>
                    </a:cxn>
                    <a:cxn ang="0">
                      <a:pos x="126" y="85"/>
                    </a:cxn>
                    <a:cxn ang="0">
                      <a:pos x="129" y="73"/>
                    </a:cxn>
                    <a:cxn ang="0">
                      <a:pos x="131" y="61"/>
                    </a:cxn>
                  </a:cxnLst>
                  <a:rect l="0" t="0" r="r" b="b"/>
                  <a:pathLst>
                    <a:path w="131" h="121">
                      <a:moveTo>
                        <a:pt x="131" y="61"/>
                      </a:moveTo>
                      <a:lnTo>
                        <a:pt x="131" y="55"/>
                      </a:lnTo>
                      <a:lnTo>
                        <a:pt x="129" y="49"/>
                      </a:lnTo>
                      <a:lnTo>
                        <a:pt x="127" y="43"/>
                      </a:lnTo>
                      <a:lnTo>
                        <a:pt x="126" y="38"/>
                      </a:lnTo>
                      <a:lnTo>
                        <a:pt x="123" y="32"/>
                      </a:lnTo>
                      <a:lnTo>
                        <a:pt x="120" y="27"/>
                      </a:lnTo>
                      <a:lnTo>
                        <a:pt x="117" y="22"/>
                      </a:lnTo>
                      <a:lnTo>
                        <a:pt x="112" y="17"/>
                      </a:lnTo>
                      <a:lnTo>
                        <a:pt x="107" y="15"/>
                      </a:lnTo>
                      <a:lnTo>
                        <a:pt x="103" y="10"/>
                      </a:lnTo>
                      <a:lnTo>
                        <a:pt x="96" y="7"/>
                      </a:lnTo>
                      <a:lnTo>
                        <a:pt x="92" y="5"/>
                      </a:lnTo>
                      <a:lnTo>
                        <a:pt x="85" y="3"/>
                      </a:lnTo>
                      <a:lnTo>
                        <a:pt x="79" y="2"/>
                      </a:lnTo>
                      <a:lnTo>
                        <a:pt x="73" y="0"/>
                      </a:lnTo>
                      <a:lnTo>
                        <a:pt x="65" y="0"/>
                      </a:lnTo>
                      <a:lnTo>
                        <a:pt x="59" y="0"/>
                      </a:lnTo>
                      <a:lnTo>
                        <a:pt x="53" y="2"/>
                      </a:lnTo>
                      <a:lnTo>
                        <a:pt x="47" y="3"/>
                      </a:lnTo>
                      <a:lnTo>
                        <a:pt x="40" y="5"/>
                      </a:lnTo>
                      <a:lnTo>
                        <a:pt x="34" y="7"/>
                      </a:lnTo>
                      <a:lnTo>
                        <a:pt x="29" y="10"/>
                      </a:lnTo>
                      <a:lnTo>
                        <a:pt x="25" y="15"/>
                      </a:lnTo>
                      <a:lnTo>
                        <a:pt x="20" y="17"/>
                      </a:lnTo>
                      <a:lnTo>
                        <a:pt x="15" y="22"/>
                      </a:lnTo>
                      <a:lnTo>
                        <a:pt x="11" y="27"/>
                      </a:lnTo>
                      <a:lnTo>
                        <a:pt x="8" y="32"/>
                      </a:lnTo>
                      <a:lnTo>
                        <a:pt x="6" y="38"/>
                      </a:lnTo>
                      <a:lnTo>
                        <a:pt x="3" y="43"/>
                      </a:lnTo>
                      <a:lnTo>
                        <a:pt x="1" y="49"/>
                      </a:lnTo>
                      <a:lnTo>
                        <a:pt x="0" y="55"/>
                      </a:lnTo>
                      <a:lnTo>
                        <a:pt x="0" y="61"/>
                      </a:lnTo>
                      <a:lnTo>
                        <a:pt x="0" y="61"/>
                      </a:lnTo>
                      <a:lnTo>
                        <a:pt x="0" y="66"/>
                      </a:lnTo>
                      <a:lnTo>
                        <a:pt x="1" y="73"/>
                      </a:lnTo>
                      <a:lnTo>
                        <a:pt x="3" y="79"/>
                      </a:lnTo>
                      <a:lnTo>
                        <a:pt x="6" y="85"/>
                      </a:lnTo>
                      <a:lnTo>
                        <a:pt x="8" y="89"/>
                      </a:lnTo>
                      <a:lnTo>
                        <a:pt x="11" y="95"/>
                      </a:lnTo>
                      <a:lnTo>
                        <a:pt x="15" y="99"/>
                      </a:lnTo>
                      <a:lnTo>
                        <a:pt x="20" y="104"/>
                      </a:lnTo>
                      <a:lnTo>
                        <a:pt x="25" y="108"/>
                      </a:lnTo>
                      <a:lnTo>
                        <a:pt x="29" y="111"/>
                      </a:lnTo>
                      <a:lnTo>
                        <a:pt x="34" y="114"/>
                      </a:lnTo>
                      <a:lnTo>
                        <a:pt x="40" y="117"/>
                      </a:lnTo>
                      <a:lnTo>
                        <a:pt x="47" y="118"/>
                      </a:lnTo>
                      <a:lnTo>
                        <a:pt x="53" y="119"/>
                      </a:lnTo>
                      <a:lnTo>
                        <a:pt x="59" y="121"/>
                      </a:lnTo>
                      <a:lnTo>
                        <a:pt x="65" y="121"/>
                      </a:lnTo>
                      <a:lnTo>
                        <a:pt x="73" y="121"/>
                      </a:lnTo>
                      <a:lnTo>
                        <a:pt x="79" y="119"/>
                      </a:lnTo>
                      <a:lnTo>
                        <a:pt x="85" y="118"/>
                      </a:lnTo>
                      <a:lnTo>
                        <a:pt x="92" y="117"/>
                      </a:lnTo>
                      <a:lnTo>
                        <a:pt x="96" y="114"/>
                      </a:lnTo>
                      <a:lnTo>
                        <a:pt x="103" y="111"/>
                      </a:lnTo>
                      <a:lnTo>
                        <a:pt x="107" y="108"/>
                      </a:lnTo>
                      <a:lnTo>
                        <a:pt x="112" y="104"/>
                      </a:lnTo>
                      <a:lnTo>
                        <a:pt x="117" y="99"/>
                      </a:lnTo>
                      <a:lnTo>
                        <a:pt x="120" y="95"/>
                      </a:lnTo>
                      <a:lnTo>
                        <a:pt x="123" y="89"/>
                      </a:lnTo>
                      <a:lnTo>
                        <a:pt x="126" y="85"/>
                      </a:lnTo>
                      <a:lnTo>
                        <a:pt x="127" y="79"/>
                      </a:lnTo>
                      <a:lnTo>
                        <a:pt x="129" y="73"/>
                      </a:lnTo>
                      <a:lnTo>
                        <a:pt x="131" y="66"/>
                      </a:lnTo>
                      <a:lnTo>
                        <a:pt x="131" y="61"/>
                      </a:lnTo>
                    </a:path>
                  </a:pathLst>
                </a:custGeom>
                <a:noFill/>
                <a:ln w="2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80" name="Line 51"/>
                <p:cNvSpPr>
                  <a:spLocks noChangeShapeType="1"/>
                </p:cNvSpPr>
                <p:nvPr/>
              </p:nvSpPr>
              <p:spPr bwMode="auto">
                <a:xfrm>
                  <a:off x="8196263" y="2135188"/>
                  <a:ext cx="206375" cy="1587"/>
                </a:xfrm>
                <a:prstGeom prst="line">
                  <a:avLst/>
                </a:prstGeom>
                <a:noFill/>
                <a:ln w="2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81" name="Freeform 52"/>
                <p:cNvSpPr>
                  <a:spLocks/>
                </p:cNvSpPr>
                <p:nvPr/>
              </p:nvSpPr>
              <p:spPr bwMode="auto">
                <a:xfrm>
                  <a:off x="8402638" y="2051050"/>
                  <a:ext cx="107950" cy="166687"/>
                </a:xfrm>
                <a:custGeom>
                  <a:avLst/>
                  <a:gdLst/>
                  <a:ahLst/>
                  <a:cxnLst>
                    <a:cxn ang="0">
                      <a:pos x="137" y="3"/>
                    </a:cxn>
                    <a:cxn ang="0">
                      <a:pos x="125" y="2"/>
                    </a:cxn>
                    <a:cxn ang="0">
                      <a:pos x="114" y="0"/>
                    </a:cxn>
                    <a:cxn ang="0">
                      <a:pos x="101" y="2"/>
                    </a:cxn>
                    <a:cxn ang="0">
                      <a:pos x="90" y="3"/>
                    </a:cxn>
                    <a:cxn ang="0">
                      <a:pos x="81" y="6"/>
                    </a:cxn>
                    <a:cxn ang="0">
                      <a:pos x="70" y="9"/>
                    </a:cxn>
                    <a:cxn ang="0">
                      <a:pos x="61" y="13"/>
                    </a:cxn>
                    <a:cxn ang="0">
                      <a:pos x="50" y="19"/>
                    </a:cxn>
                    <a:cxn ang="0">
                      <a:pos x="42" y="25"/>
                    </a:cxn>
                    <a:cxn ang="0">
                      <a:pos x="34" y="32"/>
                    </a:cxn>
                    <a:cxn ang="0">
                      <a:pos x="27" y="39"/>
                    </a:cxn>
                    <a:cxn ang="0">
                      <a:pos x="20" y="48"/>
                    </a:cxn>
                    <a:cxn ang="0">
                      <a:pos x="14" y="56"/>
                    </a:cxn>
                    <a:cxn ang="0">
                      <a:pos x="10" y="65"/>
                    </a:cxn>
                    <a:cxn ang="0">
                      <a:pos x="5" y="75"/>
                    </a:cxn>
                    <a:cxn ang="0">
                      <a:pos x="2" y="86"/>
                    </a:cxn>
                    <a:cxn ang="0">
                      <a:pos x="0" y="96"/>
                    </a:cxn>
                    <a:cxn ang="0">
                      <a:pos x="0" y="106"/>
                    </a:cxn>
                    <a:cxn ang="0">
                      <a:pos x="0" y="118"/>
                    </a:cxn>
                    <a:cxn ang="0">
                      <a:pos x="2" y="128"/>
                    </a:cxn>
                    <a:cxn ang="0">
                      <a:pos x="5" y="138"/>
                    </a:cxn>
                    <a:cxn ang="0">
                      <a:pos x="10" y="147"/>
                    </a:cxn>
                    <a:cxn ang="0">
                      <a:pos x="14" y="157"/>
                    </a:cxn>
                    <a:cxn ang="0">
                      <a:pos x="19" y="165"/>
                    </a:cxn>
                    <a:cxn ang="0">
                      <a:pos x="25" y="173"/>
                    </a:cxn>
                    <a:cxn ang="0">
                      <a:pos x="33" y="180"/>
                    </a:cxn>
                    <a:cxn ang="0">
                      <a:pos x="41" y="187"/>
                    </a:cxn>
                    <a:cxn ang="0">
                      <a:pos x="50" y="194"/>
                    </a:cxn>
                    <a:cxn ang="0">
                      <a:pos x="59" y="198"/>
                    </a:cxn>
                    <a:cxn ang="0">
                      <a:pos x="70" y="203"/>
                    </a:cxn>
                    <a:cxn ang="0">
                      <a:pos x="81" y="207"/>
                    </a:cxn>
                    <a:cxn ang="0">
                      <a:pos x="92" y="210"/>
                    </a:cxn>
                    <a:cxn ang="0">
                      <a:pos x="103" y="211"/>
                    </a:cxn>
                    <a:cxn ang="0">
                      <a:pos x="114" y="211"/>
                    </a:cxn>
                    <a:cxn ang="0">
                      <a:pos x="126" y="211"/>
                    </a:cxn>
                    <a:cxn ang="0">
                      <a:pos x="137" y="210"/>
                    </a:cxn>
                  </a:cxnLst>
                  <a:rect l="0" t="0" r="r" b="b"/>
                  <a:pathLst>
                    <a:path w="137" h="211">
                      <a:moveTo>
                        <a:pt x="137" y="3"/>
                      </a:moveTo>
                      <a:lnTo>
                        <a:pt x="125" y="2"/>
                      </a:lnTo>
                      <a:lnTo>
                        <a:pt x="114" y="0"/>
                      </a:lnTo>
                      <a:lnTo>
                        <a:pt x="101" y="2"/>
                      </a:lnTo>
                      <a:lnTo>
                        <a:pt x="90" y="3"/>
                      </a:lnTo>
                      <a:lnTo>
                        <a:pt x="81" y="6"/>
                      </a:lnTo>
                      <a:lnTo>
                        <a:pt x="70" y="9"/>
                      </a:lnTo>
                      <a:lnTo>
                        <a:pt x="61" y="13"/>
                      </a:lnTo>
                      <a:lnTo>
                        <a:pt x="50" y="19"/>
                      </a:lnTo>
                      <a:lnTo>
                        <a:pt x="42" y="25"/>
                      </a:lnTo>
                      <a:lnTo>
                        <a:pt x="34" y="32"/>
                      </a:lnTo>
                      <a:lnTo>
                        <a:pt x="27" y="39"/>
                      </a:lnTo>
                      <a:lnTo>
                        <a:pt x="20" y="48"/>
                      </a:lnTo>
                      <a:lnTo>
                        <a:pt x="14" y="56"/>
                      </a:lnTo>
                      <a:lnTo>
                        <a:pt x="10" y="65"/>
                      </a:lnTo>
                      <a:lnTo>
                        <a:pt x="5" y="75"/>
                      </a:lnTo>
                      <a:lnTo>
                        <a:pt x="2" y="86"/>
                      </a:lnTo>
                      <a:lnTo>
                        <a:pt x="0" y="96"/>
                      </a:lnTo>
                      <a:lnTo>
                        <a:pt x="0" y="106"/>
                      </a:lnTo>
                      <a:lnTo>
                        <a:pt x="0" y="118"/>
                      </a:lnTo>
                      <a:lnTo>
                        <a:pt x="2" y="128"/>
                      </a:lnTo>
                      <a:lnTo>
                        <a:pt x="5" y="138"/>
                      </a:lnTo>
                      <a:lnTo>
                        <a:pt x="10" y="147"/>
                      </a:lnTo>
                      <a:lnTo>
                        <a:pt x="14" y="157"/>
                      </a:lnTo>
                      <a:lnTo>
                        <a:pt x="19" y="165"/>
                      </a:lnTo>
                      <a:lnTo>
                        <a:pt x="25" y="173"/>
                      </a:lnTo>
                      <a:lnTo>
                        <a:pt x="33" y="180"/>
                      </a:lnTo>
                      <a:lnTo>
                        <a:pt x="41" y="187"/>
                      </a:lnTo>
                      <a:lnTo>
                        <a:pt x="50" y="194"/>
                      </a:lnTo>
                      <a:lnTo>
                        <a:pt x="59" y="198"/>
                      </a:lnTo>
                      <a:lnTo>
                        <a:pt x="70" y="203"/>
                      </a:lnTo>
                      <a:lnTo>
                        <a:pt x="81" y="207"/>
                      </a:lnTo>
                      <a:lnTo>
                        <a:pt x="92" y="210"/>
                      </a:lnTo>
                      <a:lnTo>
                        <a:pt x="103" y="211"/>
                      </a:lnTo>
                      <a:lnTo>
                        <a:pt x="114" y="211"/>
                      </a:lnTo>
                      <a:lnTo>
                        <a:pt x="126" y="211"/>
                      </a:lnTo>
                      <a:lnTo>
                        <a:pt x="137" y="210"/>
                      </a:lnTo>
                    </a:path>
                  </a:pathLst>
                </a:custGeom>
                <a:noFill/>
                <a:ln w="2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82" name="Line 53"/>
                <p:cNvSpPr>
                  <a:spLocks noChangeShapeType="1"/>
                </p:cNvSpPr>
                <p:nvPr/>
              </p:nvSpPr>
              <p:spPr bwMode="auto">
                <a:xfrm>
                  <a:off x="8196263" y="2836863"/>
                  <a:ext cx="206375" cy="1587"/>
                </a:xfrm>
                <a:prstGeom prst="line">
                  <a:avLst/>
                </a:prstGeom>
                <a:noFill/>
                <a:ln w="2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83" name="Freeform 54"/>
                <p:cNvSpPr>
                  <a:spLocks/>
                </p:cNvSpPr>
                <p:nvPr/>
              </p:nvSpPr>
              <p:spPr bwMode="auto">
                <a:xfrm>
                  <a:off x="8402638" y="2751138"/>
                  <a:ext cx="107950" cy="168275"/>
                </a:xfrm>
                <a:custGeom>
                  <a:avLst/>
                  <a:gdLst/>
                  <a:ahLst/>
                  <a:cxnLst>
                    <a:cxn ang="0">
                      <a:pos x="137" y="3"/>
                    </a:cxn>
                    <a:cxn ang="0">
                      <a:pos x="125" y="1"/>
                    </a:cxn>
                    <a:cxn ang="0">
                      <a:pos x="114" y="0"/>
                    </a:cxn>
                    <a:cxn ang="0">
                      <a:pos x="101" y="1"/>
                    </a:cxn>
                    <a:cxn ang="0">
                      <a:pos x="90" y="3"/>
                    </a:cxn>
                    <a:cxn ang="0">
                      <a:pos x="81" y="5"/>
                    </a:cxn>
                    <a:cxn ang="0">
                      <a:pos x="70" y="8"/>
                    </a:cxn>
                    <a:cxn ang="0">
                      <a:pos x="61" y="13"/>
                    </a:cxn>
                    <a:cxn ang="0">
                      <a:pos x="50" y="18"/>
                    </a:cxn>
                    <a:cxn ang="0">
                      <a:pos x="42" y="24"/>
                    </a:cxn>
                    <a:cxn ang="0">
                      <a:pos x="34" y="31"/>
                    </a:cxn>
                    <a:cxn ang="0">
                      <a:pos x="27" y="39"/>
                    </a:cxn>
                    <a:cxn ang="0">
                      <a:pos x="20" y="47"/>
                    </a:cxn>
                    <a:cxn ang="0">
                      <a:pos x="14" y="56"/>
                    </a:cxn>
                    <a:cxn ang="0">
                      <a:pos x="10" y="64"/>
                    </a:cxn>
                    <a:cxn ang="0">
                      <a:pos x="5" y="74"/>
                    </a:cxn>
                    <a:cxn ang="0">
                      <a:pos x="2" y="86"/>
                    </a:cxn>
                    <a:cxn ang="0">
                      <a:pos x="0" y="96"/>
                    </a:cxn>
                    <a:cxn ang="0">
                      <a:pos x="0" y="106"/>
                    </a:cxn>
                    <a:cxn ang="0">
                      <a:pos x="0" y="118"/>
                    </a:cxn>
                    <a:cxn ang="0">
                      <a:pos x="2" y="128"/>
                    </a:cxn>
                    <a:cxn ang="0">
                      <a:pos x="5" y="138"/>
                    </a:cxn>
                    <a:cxn ang="0">
                      <a:pos x="10" y="146"/>
                    </a:cxn>
                    <a:cxn ang="0">
                      <a:pos x="14" y="156"/>
                    </a:cxn>
                    <a:cxn ang="0">
                      <a:pos x="19" y="165"/>
                    </a:cxn>
                    <a:cxn ang="0">
                      <a:pos x="25" y="172"/>
                    </a:cxn>
                    <a:cxn ang="0">
                      <a:pos x="33" y="179"/>
                    </a:cxn>
                    <a:cxn ang="0">
                      <a:pos x="41" y="187"/>
                    </a:cxn>
                    <a:cxn ang="0">
                      <a:pos x="50" y="194"/>
                    </a:cxn>
                    <a:cxn ang="0">
                      <a:pos x="59" y="198"/>
                    </a:cxn>
                    <a:cxn ang="0">
                      <a:pos x="70" y="202"/>
                    </a:cxn>
                    <a:cxn ang="0">
                      <a:pos x="81" y="207"/>
                    </a:cxn>
                    <a:cxn ang="0">
                      <a:pos x="92" y="210"/>
                    </a:cxn>
                    <a:cxn ang="0">
                      <a:pos x="103" y="211"/>
                    </a:cxn>
                    <a:cxn ang="0">
                      <a:pos x="114" y="211"/>
                    </a:cxn>
                    <a:cxn ang="0">
                      <a:pos x="126" y="211"/>
                    </a:cxn>
                    <a:cxn ang="0">
                      <a:pos x="137" y="210"/>
                    </a:cxn>
                  </a:cxnLst>
                  <a:rect l="0" t="0" r="r" b="b"/>
                  <a:pathLst>
                    <a:path w="137" h="211">
                      <a:moveTo>
                        <a:pt x="137" y="3"/>
                      </a:moveTo>
                      <a:lnTo>
                        <a:pt x="125" y="1"/>
                      </a:lnTo>
                      <a:lnTo>
                        <a:pt x="114" y="0"/>
                      </a:lnTo>
                      <a:lnTo>
                        <a:pt x="101" y="1"/>
                      </a:lnTo>
                      <a:lnTo>
                        <a:pt x="90" y="3"/>
                      </a:lnTo>
                      <a:lnTo>
                        <a:pt x="81" y="5"/>
                      </a:lnTo>
                      <a:lnTo>
                        <a:pt x="70" y="8"/>
                      </a:lnTo>
                      <a:lnTo>
                        <a:pt x="61" y="13"/>
                      </a:lnTo>
                      <a:lnTo>
                        <a:pt x="50" y="18"/>
                      </a:lnTo>
                      <a:lnTo>
                        <a:pt x="42" y="24"/>
                      </a:lnTo>
                      <a:lnTo>
                        <a:pt x="34" y="31"/>
                      </a:lnTo>
                      <a:lnTo>
                        <a:pt x="27" y="39"/>
                      </a:lnTo>
                      <a:lnTo>
                        <a:pt x="20" y="47"/>
                      </a:lnTo>
                      <a:lnTo>
                        <a:pt x="14" y="56"/>
                      </a:lnTo>
                      <a:lnTo>
                        <a:pt x="10" y="64"/>
                      </a:lnTo>
                      <a:lnTo>
                        <a:pt x="5" y="74"/>
                      </a:lnTo>
                      <a:lnTo>
                        <a:pt x="2" y="86"/>
                      </a:lnTo>
                      <a:lnTo>
                        <a:pt x="0" y="96"/>
                      </a:lnTo>
                      <a:lnTo>
                        <a:pt x="0" y="106"/>
                      </a:lnTo>
                      <a:lnTo>
                        <a:pt x="0" y="118"/>
                      </a:lnTo>
                      <a:lnTo>
                        <a:pt x="2" y="128"/>
                      </a:lnTo>
                      <a:lnTo>
                        <a:pt x="5" y="138"/>
                      </a:lnTo>
                      <a:lnTo>
                        <a:pt x="10" y="146"/>
                      </a:lnTo>
                      <a:lnTo>
                        <a:pt x="14" y="156"/>
                      </a:lnTo>
                      <a:lnTo>
                        <a:pt x="19" y="165"/>
                      </a:lnTo>
                      <a:lnTo>
                        <a:pt x="25" y="172"/>
                      </a:lnTo>
                      <a:lnTo>
                        <a:pt x="33" y="179"/>
                      </a:lnTo>
                      <a:lnTo>
                        <a:pt x="41" y="187"/>
                      </a:lnTo>
                      <a:lnTo>
                        <a:pt x="50" y="194"/>
                      </a:lnTo>
                      <a:lnTo>
                        <a:pt x="59" y="198"/>
                      </a:lnTo>
                      <a:lnTo>
                        <a:pt x="70" y="202"/>
                      </a:lnTo>
                      <a:lnTo>
                        <a:pt x="81" y="207"/>
                      </a:lnTo>
                      <a:lnTo>
                        <a:pt x="92" y="210"/>
                      </a:lnTo>
                      <a:lnTo>
                        <a:pt x="103" y="211"/>
                      </a:lnTo>
                      <a:lnTo>
                        <a:pt x="114" y="211"/>
                      </a:lnTo>
                      <a:lnTo>
                        <a:pt x="126" y="211"/>
                      </a:lnTo>
                      <a:lnTo>
                        <a:pt x="137" y="210"/>
                      </a:lnTo>
                    </a:path>
                  </a:pathLst>
                </a:custGeom>
                <a:noFill/>
                <a:ln w="2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84" name="Rectangle 55"/>
                <p:cNvSpPr>
                  <a:spLocks noChangeArrowheads="1"/>
                </p:cNvSpPr>
                <p:nvPr/>
              </p:nvSpPr>
              <p:spPr bwMode="auto">
                <a:xfrm>
                  <a:off x="5232400" y="1782763"/>
                  <a:ext cx="692150" cy="1403350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85" name="Rectangle 56"/>
                <p:cNvSpPr>
                  <a:spLocks noChangeArrowheads="1"/>
                </p:cNvSpPr>
                <p:nvPr/>
              </p:nvSpPr>
              <p:spPr bwMode="auto">
                <a:xfrm>
                  <a:off x="5232400" y="1782763"/>
                  <a:ext cx="692150" cy="1403350"/>
                </a:xfrm>
                <a:prstGeom prst="rect">
                  <a:avLst/>
                </a:prstGeom>
                <a:noFill/>
                <a:ln w="2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86" name="Rectangle 57"/>
                <p:cNvSpPr>
                  <a:spLocks noChangeArrowheads="1"/>
                </p:cNvSpPr>
                <p:nvPr/>
              </p:nvSpPr>
              <p:spPr bwMode="auto">
                <a:xfrm>
                  <a:off x="5303838" y="2406650"/>
                  <a:ext cx="638175" cy="1746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de-DE" sz="1000" b="1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itchFamily="34" charset="0"/>
                    </a:rPr>
                    <a:t>Interface</a:t>
                  </a:r>
                  <a:endParaRPr kumimoji="0" lang="de-DE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87" name="Rectangle 58"/>
                <p:cNvSpPr>
                  <a:spLocks noChangeArrowheads="1"/>
                </p:cNvSpPr>
                <p:nvPr/>
              </p:nvSpPr>
              <p:spPr bwMode="auto">
                <a:xfrm>
                  <a:off x="6415088" y="2433638"/>
                  <a:ext cx="974725" cy="13652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88" name="Rectangle 59"/>
                <p:cNvSpPr>
                  <a:spLocks noChangeArrowheads="1"/>
                </p:cNvSpPr>
                <p:nvPr/>
              </p:nvSpPr>
              <p:spPr bwMode="auto">
                <a:xfrm>
                  <a:off x="6421438" y="2422525"/>
                  <a:ext cx="1081088" cy="1746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de-DE" sz="1000" b="1" i="0" u="none" strike="noStrike" cap="none" normalizeH="0" baseline="0" dirty="0" err="1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itchFamily="34" charset="0"/>
                    </a:rPr>
                    <a:t>Implementation</a:t>
                  </a:r>
                  <a:endParaRPr kumimoji="0" lang="de-DE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</p:grpSp>
          <p:grpSp>
            <p:nvGrpSpPr>
              <p:cNvPr id="100" name="Gruppieren 99"/>
              <p:cNvGrpSpPr/>
              <p:nvPr/>
            </p:nvGrpSpPr>
            <p:grpSpPr>
              <a:xfrm>
                <a:off x="265471" y="1091380"/>
                <a:ext cx="9478297" cy="943951"/>
                <a:chOff x="536575" y="1079500"/>
                <a:chExt cx="8445501" cy="1103312"/>
              </a:xfrm>
            </p:grpSpPr>
            <p:sp>
              <p:nvSpPr>
                <p:cNvPr id="101" name="Freeform 68"/>
                <p:cNvSpPr>
                  <a:spLocks/>
                </p:cNvSpPr>
                <p:nvPr/>
              </p:nvSpPr>
              <p:spPr bwMode="auto">
                <a:xfrm>
                  <a:off x="536575" y="2108200"/>
                  <a:ext cx="277813" cy="1746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22"/>
                    </a:cxn>
                    <a:cxn ang="0">
                      <a:pos x="350" y="22"/>
                    </a:cxn>
                  </a:cxnLst>
                  <a:rect l="0" t="0" r="r" b="b"/>
                  <a:pathLst>
                    <a:path w="350" h="22">
                      <a:moveTo>
                        <a:pt x="0" y="0"/>
                      </a:moveTo>
                      <a:lnTo>
                        <a:pt x="0" y="22"/>
                      </a:lnTo>
                      <a:lnTo>
                        <a:pt x="350" y="22"/>
                      </a:lnTo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  <a:prstDash val="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02" name="Freeform 69"/>
                <p:cNvSpPr>
                  <a:spLocks/>
                </p:cNvSpPr>
                <p:nvPr/>
              </p:nvSpPr>
              <p:spPr bwMode="auto">
                <a:xfrm>
                  <a:off x="798513" y="2070100"/>
                  <a:ext cx="184150" cy="11271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31" y="70"/>
                    </a:cxn>
                    <a:cxn ang="0">
                      <a:pos x="0" y="14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31" h="142">
                      <a:moveTo>
                        <a:pt x="0" y="0"/>
                      </a:moveTo>
                      <a:lnTo>
                        <a:pt x="231" y="70"/>
                      </a:lnTo>
                      <a:lnTo>
                        <a:pt x="0" y="14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25400">
                  <a:noFill/>
                  <a:prstDash val="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03" name="Line 70"/>
                <p:cNvSpPr>
                  <a:spLocks noChangeShapeType="1"/>
                </p:cNvSpPr>
                <p:nvPr/>
              </p:nvSpPr>
              <p:spPr bwMode="auto">
                <a:xfrm flipV="1">
                  <a:off x="536575" y="1079500"/>
                  <a:ext cx="1588" cy="1028700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prstDash val="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04" name="Freeform 71"/>
                <p:cNvSpPr>
                  <a:spLocks/>
                </p:cNvSpPr>
                <p:nvPr/>
              </p:nvSpPr>
              <p:spPr bwMode="auto">
                <a:xfrm>
                  <a:off x="536575" y="1079500"/>
                  <a:ext cx="8443913" cy="12858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0639" y="0"/>
                    </a:cxn>
                    <a:cxn ang="0">
                      <a:pos x="10639" y="164"/>
                    </a:cxn>
                  </a:cxnLst>
                  <a:rect l="0" t="0" r="r" b="b"/>
                  <a:pathLst>
                    <a:path w="10639" h="164">
                      <a:moveTo>
                        <a:pt x="0" y="0"/>
                      </a:moveTo>
                      <a:lnTo>
                        <a:pt x="10639" y="0"/>
                      </a:lnTo>
                      <a:lnTo>
                        <a:pt x="10639" y="164"/>
                      </a:lnTo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  <a:prstDash val="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05" name="Line 72"/>
                <p:cNvSpPr>
                  <a:spLocks noChangeShapeType="1"/>
                </p:cNvSpPr>
                <p:nvPr/>
              </p:nvSpPr>
              <p:spPr bwMode="auto">
                <a:xfrm>
                  <a:off x="8980488" y="1208088"/>
                  <a:ext cx="1588" cy="908050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prstDash val="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06" name="Freeform 73"/>
                <p:cNvSpPr>
                  <a:spLocks/>
                </p:cNvSpPr>
                <p:nvPr/>
              </p:nvSpPr>
              <p:spPr bwMode="auto">
                <a:xfrm>
                  <a:off x="8583613" y="2116138"/>
                  <a:ext cx="396875" cy="19050"/>
                </a:xfrm>
                <a:custGeom>
                  <a:avLst/>
                  <a:gdLst/>
                  <a:ahLst/>
                  <a:cxnLst>
                    <a:cxn ang="0">
                      <a:pos x="501" y="0"/>
                    </a:cxn>
                    <a:cxn ang="0">
                      <a:pos x="0" y="0"/>
                    </a:cxn>
                    <a:cxn ang="0">
                      <a:pos x="0" y="23"/>
                    </a:cxn>
                  </a:cxnLst>
                  <a:rect l="0" t="0" r="r" b="b"/>
                  <a:pathLst>
                    <a:path w="501" h="23">
                      <a:moveTo>
                        <a:pt x="501" y="0"/>
                      </a:moveTo>
                      <a:lnTo>
                        <a:pt x="0" y="0"/>
                      </a:lnTo>
                      <a:lnTo>
                        <a:pt x="0" y="23"/>
                      </a:lnTo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  <a:prstDash val="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07" name="Rectangle 74"/>
              <p:cNvSpPr>
                <a:spLocks noChangeArrowheads="1"/>
              </p:cNvSpPr>
              <p:nvPr/>
            </p:nvSpPr>
            <p:spPr bwMode="auto">
              <a:xfrm>
                <a:off x="395339" y="1722591"/>
                <a:ext cx="163506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0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R6</a:t>
                </a:r>
                <a:endParaRPr kumimoji="0" lang="de-DE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14" name="Freeform 16"/>
              <p:cNvSpPr>
                <a:spLocks noEditPoints="1"/>
              </p:cNvSpPr>
              <p:nvPr/>
            </p:nvSpPr>
            <p:spPr bwMode="auto">
              <a:xfrm>
                <a:off x="8731634" y="1734430"/>
                <a:ext cx="176213" cy="406400"/>
              </a:xfrm>
              <a:custGeom>
                <a:avLst/>
                <a:gdLst/>
                <a:ahLst/>
                <a:cxnLst>
                  <a:cxn ang="0">
                    <a:pos x="18" y="256"/>
                  </a:cxn>
                  <a:cxn ang="0">
                    <a:pos x="111" y="256"/>
                  </a:cxn>
                  <a:cxn ang="0">
                    <a:pos x="111" y="0"/>
                  </a:cxn>
                  <a:cxn ang="0">
                    <a:pos x="18" y="0"/>
                  </a:cxn>
                  <a:cxn ang="0">
                    <a:pos x="18" y="51"/>
                  </a:cxn>
                  <a:cxn ang="0">
                    <a:pos x="37" y="51"/>
                  </a:cxn>
                  <a:cxn ang="0">
                    <a:pos x="37" y="102"/>
                  </a:cxn>
                  <a:cxn ang="0">
                    <a:pos x="18" y="102"/>
                  </a:cxn>
                  <a:cxn ang="0">
                    <a:pos x="18" y="154"/>
                  </a:cxn>
                  <a:cxn ang="0">
                    <a:pos x="37" y="154"/>
                  </a:cxn>
                  <a:cxn ang="0">
                    <a:pos x="37" y="205"/>
                  </a:cxn>
                  <a:cxn ang="0">
                    <a:pos x="18" y="205"/>
                  </a:cxn>
                  <a:cxn ang="0">
                    <a:pos x="18" y="256"/>
                  </a:cxn>
                  <a:cxn ang="0">
                    <a:pos x="0" y="205"/>
                  </a:cxn>
                  <a:cxn ang="0">
                    <a:pos x="37" y="205"/>
                  </a:cxn>
                  <a:cxn ang="0">
                    <a:pos x="37" y="154"/>
                  </a:cxn>
                  <a:cxn ang="0">
                    <a:pos x="0" y="154"/>
                  </a:cxn>
                  <a:cxn ang="0">
                    <a:pos x="0" y="205"/>
                  </a:cxn>
                  <a:cxn ang="0">
                    <a:pos x="0" y="102"/>
                  </a:cxn>
                  <a:cxn ang="0">
                    <a:pos x="37" y="102"/>
                  </a:cxn>
                  <a:cxn ang="0">
                    <a:pos x="37" y="51"/>
                  </a:cxn>
                  <a:cxn ang="0">
                    <a:pos x="0" y="51"/>
                  </a:cxn>
                  <a:cxn ang="0">
                    <a:pos x="0" y="102"/>
                  </a:cxn>
                </a:cxnLst>
                <a:rect l="0" t="0" r="r" b="b"/>
                <a:pathLst>
                  <a:path w="111" h="256">
                    <a:moveTo>
                      <a:pt x="18" y="256"/>
                    </a:moveTo>
                    <a:lnTo>
                      <a:pt x="111" y="256"/>
                    </a:lnTo>
                    <a:lnTo>
                      <a:pt x="111" y="0"/>
                    </a:lnTo>
                    <a:lnTo>
                      <a:pt x="18" y="0"/>
                    </a:lnTo>
                    <a:lnTo>
                      <a:pt x="18" y="51"/>
                    </a:lnTo>
                    <a:lnTo>
                      <a:pt x="37" y="51"/>
                    </a:lnTo>
                    <a:lnTo>
                      <a:pt x="37" y="102"/>
                    </a:lnTo>
                    <a:lnTo>
                      <a:pt x="18" y="102"/>
                    </a:lnTo>
                    <a:lnTo>
                      <a:pt x="18" y="154"/>
                    </a:lnTo>
                    <a:lnTo>
                      <a:pt x="37" y="154"/>
                    </a:lnTo>
                    <a:lnTo>
                      <a:pt x="37" y="205"/>
                    </a:lnTo>
                    <a:lnTo>
                      <a:pt x="18" y="205"/>
                    </a:lnTo>
                    <a:lnTo>
                      <a:pt x="18" y="256"/>
                    </a:lnTo>
                    <a:close/>
                    <a:moveTo>
                      <a:pt x="0" y="205"/>
                    </a:moveTo>
                    <a:lnTo>
                      <a:pt x="37" y="205"/>
                    </a:lnTo>
                    <a:lnTo>
                      <a:pt x="37" y="154"/>
                    </a:lnTo>
                    <a:lnTo>
                      <a:pt x="0" y="154"/>
                    </a:lnTo>
                    <a:lnTo>
                      <a:pt x="0" y="205"/>
                    </a:lnTo>
                    <a:close/>
                    <a:moveTo>
                      <a:pt x="0" y="102"/>
                    </a:moveTo>
                    <a:lnTo>
                      <a:pt x="37" y="102"/>
                    </a:lnTo>
                    <a:lnTo>
                      <a:pt x="37" y="51"/>
                    </a:lnTo>
                    <a:lnTo>
                      <a:pt x="0" y="51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15" name="Freeform 17"/>
              <p:cNvSpPr>
                <a:spLocks/>
              </p:cNvSpPr>
              <p:nvPr/>
            </p:nvSpPr>
            <p:spPr bwMode="auto">
              <a:xfrm>
                <a:off x="8760209" y="1734430"/>
                <a:ext cx="147638" cy="406400"/>
              </a:xfrm>
              <a:custGeom>
                <a:avLst/>
                <a:gdLst/>
                <a:ahLst/>
                <a:cxnLst>
                  <a:cxn ang="0">
                    <a:pos x="0" y="256"/>
                  </a:cxn>
                  <a:cxn ang="0">
                    <a:pos x="93" y="256"/>
                  </a:cxn>
                  <a:cxn ang="0">
                    <a:pos x="93" y="0"/>
                  </a:cxn>
                  <a:cxn ang="0">
                    <a:pos x="0" y="0"/>
                  </a:cxn>
                  <a:cxn ang="0">
                    <a:pos x="0" y="51"/>
                  </a:cxn>
                  <a:cxn ang="0">
                    <a:pos x="19" y="51"/>
                  </a:cxn>
                  <a:cxn ang="0">
                    <a:pos x="19" y="102"/>
                  </a:cxn>
                  <a:cxn ang="0">
                    <a:pos x="0" y="102"/>
                  </a:cxn>
                  <a:cxn ang="0">
                    <a:pos x="0" y="154"/>
                  </a:cxn>
                  <a:cxn ang="0">
                    <a:pos x="19" y="154"/>
                  </a:cxn>
                  <a:cxn ang="0">
                    <a:pos x="19" y="205"/>
                  </a:cxn>
                  <a:cxn ang="0">
                    <a:pos x="0" y="205"/>
                  </a:cxn>
                  <a:cxn ang="0">
                    <a:pos x="0" y="256"/>
                  </a:cxn>
                </a:cxnLst>
                <a:rect l="0" t="0" r="r" b="b"/>
                <a:pathLst>
                  <a:path w="93" h="256">
                    <a:moveTo>
                      <a:pt x="0" y="256"/>
                    </a:moveTo>
                    <a:lnTo>
                      <a:pt x="93" y="256"/>
                    </a:lnTo>
                    <a:lnTo>
                      <a:pt x="93" y="0"/>
                    </a:lnTo>
                    <a:lnTo>
                      <a:pt x="0" y="0"/>
                    </a:lnTo>
                    <a:lnTo>
                      <a:pt x="0" y="51"/>
                    </a:lnTo>
                    <a:lnTo>
                      <a:pt x="19" y="51"/>
                    </a:lnTo>
                    <a:lnTo>
                      <a:pt x="19" y="102"/>
                    </a:lnTo>
                    <a:lnTo>
                      <a:pt x="0" y="102"/>
                    </a:lnTo>
                    <a:lnTo>
                      <a:pt x="0" y="154"/>
                    </a:lnTo>
                    <a:lnTo>
                      <a:pt x="19" y="154"/>
                    </a:lnTo>
                    <a:lnTo>
                      <a:pt x="19" y="205"/>
                    </a:lnTo>
                    <a:lnTo>
                      <a:pt x="0" y="205"/>
                    </a:lnTo>
                    <a:lnTo>
                      <a:pt x="0" y="256"/>
                    </a:lnTo>
                    <a:close/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16" name="Rectangle 18"/>
              <p:cNvSpPr>
                <a:spLocks noChangeArrowheads="1"/>
              </p:cNvSpPr>
              <p:nvPr/>
            </p:nvSpPr>
            <p:spPr bwMode="auto">
              <a:xfrm>
                <a:off x="8731634" y="1978905"/>
                <a:ext cx="58738" cy="80962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17" name="Rectangle 19"/>
              <p:cNvSpPr>
                <a:spLocks noChangeArrowheads="1"/>
              </p:cNvSpPr>
              <p:nvPr/>
            </p:nvSpPr>
            <p:spPr bwMode="auto">
              <a:xfrm>
                <a:off x="8731634" y="1815392"/>
                <a:ext cx="58738" cy="80963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</p:grpSp>
      </p:grpSp>
      <p:grpSp>
        <p:nvGrpSpPr>
          <p:cNvPr id="124" name="Gruppieren 123"/>
          <p:cNvGrpSpPr/>
          <p:nvPr/>
        </p:nvGrpSpPr>
        <p:grpSpPr>
          <a:xfrm>
            <a:off x="216311" y="2694038"/>
            <a:ext cx="3067664" cy="461665"/>
            <a:chOff x="4454013" y="3057832"/>
            <a:chExt cx="3067664" cy="461665"/>
          </a:xfrm>
        </p:grpSpPr>
        <p:sp>
          <p:nvSpPr>
            <p:cNvPr id="118" name="Textfeld 117"/>
            <p:cNvSpPr txBox="1"/>
            <p:nvPr/>
          </p:nvSpPr>
          <p:spPr>
            <a:xfrm>
              <a:off x="4454013" y="3057832"/>
              <a:ext cx="3067664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de-DE" sz="1200" b="0" dirty="0" smtClean="0">
                  <a:latin typeface="+mn-lt"/>
                </a:rPr>
                <a:t>Illegale Abhängigkeit</a:t>
              </a:r>
            </a:p>
            <a:p>
              <a:r>
                <a:rPr lang="de-DE" sz="1200" b="0" dirty="0" smtClean="0">
                  <a:latin typeface="+mn-lt"/>
                </a:rPr>
                <a:t>Legale Abhängigkeit   </a:t>
              </a:r>
              <a:endParaRPr lang="de-DE" sz="1200" b="0" dirty="0">
                <a:latin typeface="+mn-lt"/>
              </a:endParaRPr>
            </a:p>
          </p:txBody>
        </p:sp>
        <p:sp>
          <p:nvSpPr>
            <p:cNvPr id="120" name="Line 46"/>
            <p:cNvSpPr>
              <a:spLocks noChangeShapeType="1"/>
            </p:cNvSpPr>
            <p:nvPr/>
          </p:nvSpPr>
          <p:spPr bwMode="auto">
            <a:xfrm>
              <a:off x="6363774" y="3392909"/>
              <a:ext cx="330200" cy="1587"/>
            </a:xfrm>
            <a:prstGeom prst="line">
              <a:avLst/>
            </a:prstGeom>
            <a:noFill/>
            <a:ln w="20638" cap="rnd">
              <a:solidFill>
                <a:srgbClr val="339966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21" name="Freeform 47"/>
            <p:cNvSpPr>
              <a:spLocks/>
            </p:cNvSpPr>
            <p:nvPr/>
          </p:nvSpPr>
          <p:spPr bwMode="auto">
            <a:xfrm>
              <a:off x="6678099" y="3335759"/>
              <a:ext cx="182562" cy="1127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36"/>
                </a:cxn>
                <a:cxn ang="0">
                  <a:pos x="0" y="71"/>
                </a:cxn>
                <a:cxn ang="0">
                  <a:pos x="0" y="0"/>
                </a:cxn>
              </a:cxnLst>
              <a:rect l="0" t="0" r="r" b="b"/>
              <a:pathLst>
                <a:path w="115" h="71">
                  <a:moveTo>
                    <a:pt x="0" y="0"/>
                  </a:moveTo>
                  <a:lnTo>
                    <a:pt x="115" y="36"/>
                  </a:lnTo>
                  <a:lnTo>
                    <a:pt x="0" y="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99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22" name="Line 31"/>
            <p:cNvSpPr>
              <a:spLocks noChangeShapeType="1"/>
            </p:cNvSpPr>
            <p:nvPr/>
          </p:nvSpPr>
          <p:spPr bwMode="auto">
            <a:xfrm>
              <a:off x="6314458" y="3193806"/>
              <a:ext cx="274638" cy="1587"/>
            </a:xfrm>
            <a:prstGeom prst="line">
              <a:avLst/>
            </a:prstGeom>
            <a:noFill/>
            <a:ln w="25400" cap="rnd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23" name="Freeform 32"/>
            <p:cNvSpPr>
              <a:spLocks/>
            </p:cNvSpPr>
            <p:nvPr/>
          </p:nvSpPr>
          <p:spPr bwMode="auto">
            <a:xfrm>
              <a:off x="6573221" y="3136656"/>
              <a:ext cx="182562" cy="1127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36"/>
                </a:cxn>
                <a:cxn ang="0">
                  <a:pos x="0" y="71"/>
                </a:cxn>
                <a:cxn ang="0">
                  <a:pos x="0" y="0"/>
                </a:cxn>
              </a:cxnLst>
              <a:rect l="0" t="0" r="r" b="b"/>
              <a:pathLst>
                <a:path w="115" h="71">
                  <a:moveTo>
                    <a:pt x="0" y="0"/>
                  </a:moveTo>
                  <a:lnTo>
                    <a:pt x="115" y="36"/>
                  </a:lnTo>
                  <a:lnTo>
                    <a:pt x="0" y="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Law </a:t>
            </a:r>
            <a:r>
              <a:rPr lang="de-DE" b="1" dirty="0" err="1" smtClean="0"/>
              <a:t>of</a:t>
            </a:r>
            <a:r>
              <a:rPr lang="de-DE" b="1" dirty="0" smtClean="0"/>
              <a:t> Demeter: </a:t>
            </a:r>
            <a:r>
              <a:rPr lang="de-DE" b="1" dirty="0" err="1" smtClean="0"/>
              <a:t>Don‘t</a:t>
            </a:r>
            <a:r>
              <a:rPr lang="de-DE" b="1" dirty="0" smtClean="0"/>
              <a:t> talk </a:t>
            </a:r>
            <a:r>
              <a:rPr lang="de-DE" b="1" dirty="0" err="1" smtClean="0"/>
              <a:t>to</a:t>
            </a:r>
            <a:r>
              <a:rPr lang="de-DE" b="1" dirty="0" smtClean="0"/>
              <a:t> </a:t>
            </a:r>
            <a:r>
              <a:rPr lang="de-DE" b="1" dirty="0" err="1" smtClean="0"/>
              <a:t>Strangers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Minimierung der Kopplung auch bei Klassen wichtig</a:t>
            </a:r>
          </a:p>
          <a:p>
            <a:r>
              <a:rPr lang="de-DE" dirty="0" smtClean="0"/>
              <a:t>Z.B. durch Minimieren von indirekten Routineaufrufe in andere Klassen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85750" y="6292850"/>
            <a:ext cx="9386888" cy="215444"/>
          </a:xfrm>
        </p:spPr>
        <p:txBody>
          <a:bodyPr/>
          <a:lstStyle/>
          <a:p>
            <a:r>
              <a:rPr lang="de-DE" dirty="0" smtClean="0"/>
              <a:t>     FH Rosenheim                   Programmieren 3                                   Wintersemester 2015                                   © 2015  • Stand 01.10.14 •       Kapitel 5         </a:t>
            </a:r>
            <a:endParaRPr lang="en-GB" sz="1000" dirty="0"/>
          </a:p>
        </p:txBody>
      </p:sp>
      <p:sp>
        <p:nvSpPr>
          <p:cNvPr id="5" name="Text Box 4"/>
          <p:cNvSpPr txBox="1"/>
          <p:nvPr/>
        </p:nvSpPr>
        <p:spPr>
          <a:xfrm>
            <a:off x="577846" y="2579645"/>
            <a:ext cx="5913157" cy="338554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b="0" i="0" u="none" strike="noStrike" kern="1200" cap="none" spc="0" baseline="0" dirty="0">
                <a:solidFill>
                  <a:srgbClr val="000000"/>
                </a:solidFill>
                <a:uFillTx/>
                <a:latin typeface="Arial"/>
              </a:rPr>
              <a:t>Viele Annahmen über </a:t>
            </a:r>
            <a:r>
              <a:rPr lang="de-DE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Lucida Console" pitchFamily="49"/>
              </a:rPr>
              <a:t>Selection</a:t>
            </a:r>
            <a:r>
              <a:rPr lang="de-DE" sz="1600" b="0" i="0" u="none" strike="noStrike" kern="1200" cap="none" spc="0" baseline="0" dirty="0">
                <a:solidFill>
                  <a:srgbClr val="000000"/>
                </a:solidFill>
                <a:uFillTx/>
                <a:latin typeface="Arial"/>
              </a:rPr>
              <a:t>, </a:t>
            </a:r>
            <a:r>
              <a:rPr lang="de-DE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Lucida Console" pitchFamily="49"/>
              </a:rPr>
              <a:t>Recorder</a:t>
            </a:r>
            <a:r>
              <a:rPr lang="de-DE" sz="1600" b="0" i="0" u="none" strike="noStrike" kern="1200" cap="none" spc="0" baseline="0" dirty="0">
                <a:solidFill>
                  <a:srgbClr val="000000"/>
                </a:solidFill>
                <a:uFillTx/>
                <a:latin typeface="Arial"/>
              </a:rPr>
              <a:t> und </a:t>
            </a:r>
            <a:r>
              <a:rPr lang="de-DE" sz="1600" b="0" i="0" u="none" strike="noStrike" kern="1200" cap="none" spc="0" baseline="0" dirty="0">
                <a:solidFill>
                  <a:srgbClr val="000000"/>
                </a:solidFill>
                <a:uFillTx/>
                <a:latin typeface="Lucida Console" pitchFamily="49"/>
              </a:rPr>
              <a:t>Location</a:t>
            </a:r>
            <a:r>
              <a:rPr lang="de-DE" sz="1600" b="0" i="0" u="none" strike="noStrike" kern="1200" cap="none" spc="0" baseline="0" dirty="0">
                <a:solidFill>
                  <a:srgbClr val="000000"/>
                </a:solidFill>
                <a:uFillTx/>
                <a:latin typeface="Arial"/>
              </a:rPr>
              <a:t>:</a:t>
            </a:r>
          </a:p>
        </p:txBody>
      </p:sp>
      <p:sp>
        <p:nvSpPr>
          <p:cNvPr id="6" name="Text Box 3"/>
          <p:cNvSpPr txBox="1"/>
          <p:nvPr/>
        </p:nvSpPr>
        <p:spPr>
          <a:xfrm>
            <a:off x="517658" y="3011793"/>
            <a:ext cx="7837402" cy="1478866"/>
          </a:xfrm>
          <a:prstGeom prst="rect">
            <a:avLst/>
          </a:prstGeom>
          <a:solidFill>
            <a:srgbClr val="FFFFCC"/>
          </a:solidFill>
          <a:ln w="9528">
            <a:solidFill>
              <a:srgbClr val="000000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b="0" i="0" u="none" strike="noStrike" kern="1200" cap="none" spc="0" baseline="0" dirty="0">
                <a:solidFill>
                  <a:srgbClr val="000000"/>
                </a:solidFill>
                <a:uFillTx/>
                <a:latin typeface="Lucida Console" pitchFamily="49"/>
              </a:rPr>
              <a:t>public </a:t>
            </a:r>
            <a:r>
              <a:rPr lang="de-DE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Lucida Console" pitchFamily="49"/>
              </a:rPr>
              <a:t>void</a:t>
            </a:r>
            <a:r>
              <a:rPr lang="de-DE" sz="1600" b="0" i="0" u="none" strike="noStrike" kern="1200" cap="none" spc="0" baseline="0" dirty="0">
                <a:solidFill>
                  <a:srgbClr val="000000"/>
                </a:solidFill>
                <a:uFillTx/>
                <a:latin typeface="Lucida Console" pitchFamily="49"/>
              </a:rPr>
              <a:t> </a:t>
            </a:r>
            <a:r>
              <a:rPr lang="de-DE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Lucida Console" pitchFamily="49"/>
              </a:rPr>
              <a:t>plotDate</a:t>
            </a:r>
            <a:r>
              <a:rPr lang="de-DE" sz="1600" b="0" i="0" u="none" strike="noStrike" kern="1200" cap="none" spc="0" baseline="0" dirty="0">
                <a:solidFill>
                  <a:srgbClr val="000000"/>
                </a:solidFill>
                <a:uFillTx/>
                <a:latin typeface="Lucida Console" pitchFamily="49"/>
              </a:rPr>
              <a:t>(Date d, </a:t>
            </a:r>
            <a:r>
              <a:rPr lang="de-DE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Lucida Console" pitchFamily="49"/>
              </a:rPr>
              <a:t>Selection</a:t>
            </a:r>
            <a:r>
              <a:rPr lang="de-DE" sz="1600" b="0" i="0" u="none" strike="noStrike" kern="1200" cap="none" spc="0" baseline="0" dirty="0">
                <a:solidFill>
                  <a:srgbClr val="000000"/>
                </a:solidFill>
                <a:uFillTx/>
                <a:latin typeface="Lucida Console" pitchFamily="49"/>
              </a:rPr>
              <a:t> s) {</a:t>
            </a:r>
          </a:p>
          <a:p>
            <a:pPr marL="0" marR="0" lvl="0" indent="0" algn="l" defTabSz="914400" rtl="0" fontAlgn="auto" hangingPunc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b="0" i="0" u="none" strike="noStrike" kern="1200" cap="none" spc="0" baseline="0" dirty="0">
                <a:solidFill>
                  <a:srgbClr val="000000"/>
                </a:solidFill>
                <a:uFillTx/>
                <a:latin typeface="Lucida Console" pitchFamily="49"/>
              </a:rPr>
              <a:t>    </a:t>
            </a:r>
            <a:r>
              <a:rPr lang="de-DE" sz="1600" b="0" i="0" u="none" strike="noStrike" kern="1200" cap="none" spc="0" baseline="0" dirty="0" err="1">
                <a:uFillTx/>
                <a:latin typeface="Lucida Console" pitchFamily="49"/>
              </a:rPr>
              <a:t>TimeZone</a:t>
            </a:r>
            <a:r>
              <a:rPr lang="de-DE" sz="1600" b="0" i="0" u="none" strike="noStrike" kern="1200" cap="none" spc="0" baseline="0" dirty="0">
                <a:uFillTx/>
                <a:latin typeface="Lucida Console" pitchFamily="49"/>
              </a:rPr>
              <a:t> </a:t>
            </a:r>
            <a:r>
              <a:rPr lang="de-DE" sz="1600" b="0" i="0" u="none" strike="noStrike" kern="1200" cap="none" spc="0" baseline="0" dirty="0" err="1">
                <a:uFillTx/>
                <a:latin typeface="Lucida Console" pitchFamily="49"/>
              </a:rPr>
              <a:t>tz</a:t>
            </a:r>
            <a:r>
              <a:rPr lang="de-DE" sz="1600" b="0" i="0" u="none" strike="noStrike" kern="1200" cap="none" spc="0" baseline="0" dirty="0">
                <a:uFillTx/>
                <a:latin typeface="Lucida Console" pitchFamily="49"/>
              </a:rPr>
              <a:t> = </a:t>
            </a:r>
            <a:r>
              <a:rPr lang="de-DE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Lucida Console" pitchFamily="49"/>
              </a:rPr>
              <a:t>s.getRecorder</a:t>
            </a:r>
            <a:r>
              <a:rPr lang="de-DE" sz="1600" b="0" i="0" u="none" strike="noStrike" kern="1200" cap="none" spc="0" baseline="0" dirty="0">
                <a:solidFill>
                  <a:srgbClr val="000000"/>
                </a:solidFill>
                <a:uFillTx/>
                <a:latin typeface="Lucida Console" pitchFamily="49"/>
              </a:rPr>
              <a:t>().</a:t>
            </a:r>
            <a:r>
              <a:rPr lang="de-DE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Lucida Console" pitchFamily="49"/>
              </a:rPr>
              <a:t>getLocation</a:t>
            </a:r>
            <a:r>
              <a:rPr lang="de-DE" sz="1600" b="0" i="0" u="none" strike="noStrike" kern="1200" cap="none" spc="0" baseline="0" dirty="0">
                <a:solidFill>
                  <a:srgbClr val="000000"/>
                </a:solidFill>
                <a:uFillTx/>
                <a:latin typeface="Lucida Console" pitchFamily="49"/>
              </a:rPr>
              <a:t>().</a:t>
            </a:r>
            <a:r>
              <a:rPr lang="de-DE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Lucida Console" pitchFamily="49"/>
              </a:rPr>
              <a:t>getTimeZone</a:t>
            </a:r>
            <a:r>
              <a:rPr lang="de-DE" sz="16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Lucida Console" pitchFamily="49"/>
              </a:rPr>
              <a:t>();</a:t>
            </a:r>
          </a:p>
          <a:p>
            <a:pPr marL="0" marR="0" lvl="0" indent="0" algn="l" defTabSz="914400" rtl="0" fontAlgn="auto" hangingPunc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b="0" dirty="0">
                <a:solidFill>
                  <a:srgbClr val="000000"/>
                </a:solidFill>
                <a:latin typeface="Lucida Console" pitchFamily="49"/>
              </a:rPr>
              <a:t>    </a:t>
            </a:r>
            <a:r>
              <a:rPr lang="de-DE" b="0" dirty="0" err="1">
                <a:solidFill>
                  <a:srgbClr val="000000"/>
                </a:solidFill>
                <a:latin typeface="Lucida Console" pitchFamily="49"/>
              </a:rPr>
              <a:t>plotDate</a:t>
            </a:r>
            <a:r>
              <a:rPr lang="de-DE" b="0" dirty="0">
                <a:solidFill>
                  <a:srgbClr val="000000"/>
                </a:solidFill>
                <a:latin typeface="Lucida Console" pitchFamily="49"/>
              </a:rPr>
              <a:t>(d, </a:t>
            </a:r>
            <a:r>
              <a:rPr lang="de-DE" b="0" dirty="0" err="1">
                <a:solidFill>
                  <a:srgbClr val="000000"/>
                </a:solidFill>
                <a:latin typeface="Lucida Console" pitchFamily="49"/>
              </a:rPr>
              <a:t>tz</a:t>
            </a:r>
            <a:r>
              <a:rPr lang="de-DE" b="0" dirty="0">
                <a:solidFill>
                  <a:srgbClr val="000000"/>
                </a:solidFill>
                <a:latin typeface="Lucida Console" pitchFamily="49"/>
              </a:rPr>
              <a:t>);</a:t>
            </a:r>
          </a:p>
          <a:p>
            <a:pPr marL="0" marR="0" lvl="0" indent="0" algn="l" defTabSz="914400" rtl="0" fontAlgn="auto" hangingPunct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b="0" i="0" u="none" strike="noStrike" kern="1200" cap="none" spc="0" baseline="0" dirty="0">
                <a:solidFill>
                  <a:srgbClr val="000000"/>
                </a:solidFill>
                <a:uFillTx/>
                <a:latin typeface="Lucida Console" pitchFamily="49"/>
              </a:rPr>
              <a:t>}</a:t>
            </a:r>
            <a:endParaRPr lang="de-DE" sz="2400" b="0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577846" y="4496646"/>
            <a:ext cx="1251753" cy="338554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b="0" i="0" u="none" strike="noStrike" kern="1200" cap="none" spc="0" baseline="0" dirty="0">
                <a:solidFill>
                  <a:srgbClr val="000000"/>
                </a:solidFill>
                <a:uFillTx/>
                <a:latin typeface="Arial"/>
              </a:rPr>
              <a:t>Viel besser:</a:t>
            </a:r>
          </a:p>
        </p:txBody>
      </p:sp>
      <p:sp>
        <p:nvSpPr>
          <p:cNvPr id="8" name="Text Box 5"/>
          <p:cNvSpPr txBox="1"/>
          <p:nvPr/>
        </p:nvSpPr>
        <p:spPr>
          <a:xfrm>
            <a:off x="517658" y="4884387"/>
            <a:ext cx="8413225" cy="1097223"/>
          </a:xfrm>
          <a:prstGeom prst="rect">
            <a:avLst/>
          </a:prstGeom>
          <a:solidFill>
            <a:srgbClr val="CCFFCC"/>
          </a:solidFill>
          <a:ln w="9528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b="0" i="0" u="none" strike="noStrike" kern="1200" cap="none" spc="0" baseline="0" dirty="0">
                <a:solidFill>
                  <a:srgbClr val="000000"/>
                </a:solidFill>
                <a:uFillTx/>
                <a:latin typeface="Lucida Console" pitchFamily="49"/>
              </a:rPr>
              <a:t>public </a:t>
            </a:r>
            <a:r>
              <a:rPr lang="de-DE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Lucida Console" pitchFamily="49"/>
              </a:rPr>
              <a:t>void</a:t>
            </a:r>
            <a:r>
              <a:rPr lang="de-DE" sz="1600" b="0" i="0" u="none" strike="noStrike" kern="1200" cap="none" spc="0" baseline="0" dirty="0">
                <a:solidFill>
                  <a:srgbClr val="000000"/>
                </a:solidFill>
                <a:uFillTx/>
                <a:latin typeface="Lucida Console" pitchFamily="49"/>
              </a:rPr>
              <a:t> </a:t>
            </a:r>
            <a:r>
              <a:rPr lang="de-DE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Lucida Console" pitchFamily="49"/>
              </a:rPr>
              <a:t>plotDate</a:t>
            </a:r>
            <a:r>
              <a:rPr lang="de-DE" sz="1600" b="0" i="0" u="none" strike="noStrike" kern="1200" cap="none" spc="0" baseline="0" dirty="0">
                <a:solidFill>
                  <a:srgbClr val="000000"/>
                </a:solidFill>
                <a:uFillTx/>
                <a:latin typeface="Lucida Console" pitchFamily="49"/>
              </a:rPr>
              <a:t>(Date d, </a:t>
            </a:r>
            <a:r>
              <a:rPr lang="de-DE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Lucida Console" pitchFamily="49"/>
              </a:rPr>
              <a:t>TimeZone</a:t>
            </a:r>
            <a:r>
              <a:rPr lang="de-DE" sz="1600" b="0" i="0" u="none" strike="noStrike" kern="1200" cap="none" spc="0" baseline="0" dirty="0">
                <a:solidFill>
                  <a:srgbClr val="000000"/>
                </a:solidFill>
                <a:uFillTx/>
                <a:latin typeface="Lucida Console" pitchFamily="49"/>
              </a:rPr>
              <a:t> </a:t>
            </a:r>
            <a:r>
              <a:rPr lang="de-DE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Lucida Console" pitchFamily="49"/>
              </a:rPr>
              <a:t>tz</a:t>
            </a:r>
            <a:r>
              <a:rPr lang="de-DE" sz="1600" b="0" i="0" u="none" strike="noStrike" kern="1200" cap="none" spc="0" baseline="0" dirty="0">
                <a:solidFill>
                  <a:srgbClr val="000000"/>
                </a:solidFill>
                <a:uFillTx/>
                <a:latin typeface="Lucida Console" pitchFamily="49"/>
              </a:rPr>
              <a:t>) { ... }</a:t>
            </a:r>
          </a:p>
          <a:p>
            <a:pPr marL="0" marR="0" lvl="0" indent="0" algn="l" defTabSz="914400" rtl="0" fontAlgn="auto" hangingPunc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600" b="0" i="0" u="none" strike="noStrike" kern="1200" cap="none" spc="0" baseline="0" dirty="0">
              <a:solidFill>
                <a:srgbClr val="000000"/>
              </a:solidFill>
              <a:uFillTx/>
              <a:latin typeface="Lucida Console" pitchFamily="49"/>
            </a:endParaRPr>
          </a:p>
          <a:p>
            <a:pPr marL="0" marR="0" lvl="0" indent="0" algn="l" defTabSz="914400" rtl="0" fontAlgn="auto" hangingPunct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Lucida Console" pitchFamily="49"/>
              </a:rPr>
              <a:t>plotDate</a:t>
            </a:r>
            <a:r>
              <a:rPr lang="de-DE" sz="1600" b="0" i="0" u="none" strike="noStrike" kern="1200" cap="none" spc="0" baseline="0" dirty="0">
                <a:solidFill>
                  <a:srgbClr val="000000"/>
                </a:solidFill>
                <a:uFillTx/>
                <a:latin typeface="Lucida Console" pitchFamily="49"/>
              </a:rPr>
              <a:t>(d, </a:t>
            </a:r>
            <a:r>
              <a:rPr lang="de-DE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Lucida Console" pitchFamily="49"/>
              </a:rPr>
              <a:t>tz</a:t>
            </a:r>
            <a:r>
              <a:rPr lang="de-DE" sz="1600" b="0" i="0" u="none" strike="noStrike" kern="1200" cap="none" spc="0" baseline="0" dirty="0">
                <a:solidFill>
                  <a:srgbClr val="000000"/>
                </a:solidFill>
                <a:uFillTx/>
                <a:latin typeface="Lucida Console" pitchFamily="49"/>
              </a:rPr>
              <a:t>);</a:t>
            </a:r>
            <a:endParaRPr lang="de-DE" sz="2400" b="0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3147802" y="5950912"/>
            <a:ext cx="656365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 smtClean="0"/>
              <a:t>[Andrew </a:t>
            </a:r>
            <a:r>
              <a:rPr lang="de-DE" sz="1000" dirty="0" err="1" smtClean="0"/>
              <a:t>Hunt</a:t>
            </a:r>
            <a:r>
              <a:rPr lang="de-DE" sz="1000" dirty="0" smtClean="0"/>
              <a:t>, David Thomas: Der pragmatische Programmierer, Hanser Verlag (2003)]</a:t>
            </a:r>
            <a:endParaRPr lang="de-DE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85750" y="6292850"/>
            <a:ext cx="9386888" cy="215444"/>
          </a:xfrm>
        </p:spPr>
        <p:txBody>
          <a:bodyPr/>
          <a:lstStyle/>
          <a:p>
            <a:r>
              <a:rPr lang="de-DE" dirty="0" smtClean="0"/>
              <a:t>     FH Rosenheim                   Programmieren 3                                   Wintersemester 2015                                   © 2015  • Stand 01.10.14 •       Kapitel 5         </a:t>
            </a:r>
            <a:endParaRPr lang="en-GB" sz="1000" dirty="0"/>
          </a:p>
        </p:txBody>
      </p:sp>
      <p:sp>
        <p:nvSpPr>
          <p:cNvPr id="996355" name="Rectangle 3"/>
          <p:cNvSpPr>
            <a:spLocks noChangeArrowheads="1"/>
          </p:cNvSpPr>
          <p:nvPr/>
        </p:nvSpPr>
        <p:spPr bwMode="auto">
          <a:xfrm>
            <a:off x="685800" y="231775"/>
            <a:ext cx="8420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50000"/>
              </a:spcBef>
              <a:buClr>
                <a:srgbClr val="6699FF"/>
              </a:buClr>
              <a:buFont typeface="Zapf Dingbats" charset="2"/>
              <a:buNone/>
            </a:pPr>
            <a:r>
              <a:rPr lang="de-DE" sz="2200">
                <a:latin typeface="Arial" pitchFamily="34" charset="0"/>
              </a:rPr>
              <a:t>Anwendungskomponenten  / A-Komponenten</a:t>
            </a:r>
            <a:endParaRPr lang="de-DE" sz="1500">
              <a:latin typeface="Arial" pitchFamily="34" charset="0"/>
            </a:endParaRPr>
          </a:p>
        </p:txBody>
      </p:sp>
      <p:grpSp>
        <p:nvGrpSpPr>
          <p:cNvPr id="996356" name="Group 4"/>
          <p:cNvGrpSpPr>
            <a:grpSpLocks/>
          </p:cNvGrpSpPr>
          <p:nvPr/>
        </p:nvGrpSpPr>
        <p:grpSpPr bwMode="auto">
          <a:xfrm>
            <a:off x="1239838" y="3441700"/>
            <a:ext cx="3962400" cy="762000"/>
            <a:chOff x="528" y="1728"/>
            <a:chExt cx="2304" cy="480"/>
          </a:xfrm>
        </p:grpSpPr>
        <p:sp>
          <p:nvSpPr>
            <p:cNvPr id="996357" name="Rectangle 5"/>
            <p:cNvSpPr>
              <a:spLocks noChangeArrowheads="1"/>
            </p:cNvSpPr>
            <p:nvPr/>
          </p:nvSpPr>
          <p:spPr bwMode="auto">
            <a:xfrm>
              <a:off x="528" y="1728"/>
              <a:ext cx="720" cy="48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buClrTx/>
                <a:buFontTx/>
                <a:buNone/>
              </a:pPr>
              <a:r>
                <a:rPr lang="de-DE" sz="1800" b="0">
                  <a:latin typeface="Tahoma" pitchFamily="34" charset="0"/>
                </a:rPr>
                <a:t>A</a:t>
              </a:r>
              <a:endParaRPr lang="de-DE" sz="1400" b="0">
                <a:latin typeface="Tahoma" pitchFamily="34" charset="0"/>
              </a:endParaRPr>
            </a:p>
          </p:txBody>
        </p:sp>
        <p:sp>
          <p:nvSpPr>
            <p:cNvPr id="996358" name="Rectangle 6"/>
            <p:cNvSpPr>
              <a:spLocks noChangeArrowheads="1"/>
            </p:cNvSpPr>
            <p:nvPr/>
          </p:nvSpPr>
          <p:spPr bwMode="auto">
            <a:xfrm>
              <a:off x="2112" y="1728"/>
              <a:ext cx="720" cy="48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buClrTx/>
                <a:buFontTx/>
                <a:buNone/>
              </a:pPr>
              <a:r>
                <a:rPr lang="de-DE" sz="1800" b="0">
                  <a:latin typeface="Tahoma" pitchFamily="34" charset="0"/>
                </a:rPr>
                <a:t>B</a:t>
              </a:r>
              <a:endParaRPr lang="de-DE" sz="1400" b="0">
                <a:latin typeface="Tahoma" pitchFamily="34" charset="0"/>
              </a:endParaRPr>
            </a:p>
          </p:txBody>
        </p:sp>
        <p:sp>
          <p:nvSpPr>
            <p:cNvPr id="996359" name="Line 7"/>
            <p:cNvSpPr>
              <a:spLocks noChangeShapeType="1"/>
            </p:cNvSpPr>
            <p:nvPr/>
          </p:nvSpPr>
          <p:spPr bwMode="auto">
            <a:xfrm>
              <a:off x="1248" y="196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996363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484188" y="1022350"/>
            <a:ext cx="9421812" cy="51022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de-DE" sz="1800" noProof="1">
                <a:solidFill>
                  <a:schemeClr val="tx1"/>
                </a:solidFill>
              </a:rPr>
              <a:t>Jede A-Komponente verwaltet eine oder mehrere Entitätstypen; </a:t>
            </a:r>
            <a:r>
              <a:rPr lang="de-DE" sz="1800">
                <a:solidFill>
                  <a:schemeClr val="tx1"/>
                </a:solidFill>
              </a:rPr>
              <a:t/>
            </a:r>
            <a:br>
              <a:rPr lang="de-DE" sz="1800">
                <a:solidFill>
                  <a:schemeClr val="tx1"/>
                </a:solidFill>
              </a:rPr>
            </a:br>
            <a:r>
              <a:rPr lang="de-DE" sz="1800" noProof="1">
                <a:solidFill>
                  <a:schemeClr val="tx1"/>
                </a:solidFill>
              </a:rPr>
              <a:t>jeder Entitätstyp gehört</a:t>
            </a:r>
            <a:r>
              <a:rPr lang="de-DE" sz="1800">
                <a:solidFill>
                  <a:schemeClr val="tx1"/>
                </a:solidFill>
              </a:rPr>
              <a:t> </a:t>
            </a:r>
            <a:r>
              <a:rPr lang="de-DE" sz="1800" noProof="1">
                <a:solidFill>
                  <a:schemeClr val="tx1"/>
                </a:solidFill>
              </a:rPr>
              <a:t>zu genau einer Komponente</a:t>
            </a:r>
            <a:r>
              <a:rPr lang="de-DE" sz="1800">
                <a:solidFill>
                  <a:schemeClr val="tx1"/>
                </a:solidFill>
              </a:rPr>
              <a:t> (</a:t>
            </a:r>
            <a:r>
              <a:rPr lang="de-DE" sz="1800" b="1" i="1">
                <a:solidFill>
                  <a:schemeClr val="accent2"/>
                </a:solidFill>
              </a:rPr>
              <a:t>Datenhoheit</a:t>
            </a:r>
            <a:r>
              <a:rPr lang="de-DE" sz="1800">
                <a:solidFill>
                  <a:schemeClr val="tx1"/>
                </a:solidFill>
              </a:rPr>
              <a:t>)</a:t>
            </a:r>
            <a:r>
              <a:rPr lang="de-DE" sz="1800" noProof="1">
                <a:solidFill>
                  <a:schemeClr val="tx1"/>
                </a:solidFill>
              </a:rPr>
              <a:t>.</a:t>
            </a:r>
            <a:endParaRPr lang="de-DE" sz="180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de-DE" sz="1800"/>
              <a:t>A-Komponente implementiert die zu den Daten zugehörigen Anwendungsfälle und exportiert diese über Schnittstellen</a:t>
            </a:r>
          </a:p>
          <a:p>
            <a:pPr>
              <a:lnSpc>
                <a:spcPct val="80000"/>
              </a:lnSpc>
            </a:pPr>
            <a:r>
              <a:rPr lang="de-DE" sz="1800" noProof="1">
                <a:solidFill>
                  <a:schemeClr val="tx1"/>
                </a:solidFill>
              </a:rPr>
              <a:t>Komponenten werden nur über </a:t>
            </a:r>
            <a:r>
              <a:rPr lang="de-DE" sz="1800">
                <a:solidFill>
                  <a:schemeClr val="tx1"/>
                </a:solidFill>
              </a:rPr>
              <a:t>Schnittstellen</a:t>
            </a:r>
            <a:r>
              <a:rPr lang="de-DE" sz="1800" noProof="1">
                <a:solidFill>
                  <a:schemeClr val="tx1"/>
                </a:solidFill>
              </a:rPr>
              <a:t> angesprochen</a:t>
            </a:r>
            <a:r>
              <a:rPr lang="de-DE" sz="1800">
                <a:solidFill>
                  <a:schemeClr val="tx1"/>
                </a:solidFill>
              </a:rPr>
              <a:t> (z.B. Java Interfaces)</a:t>
            </a:r>
          </a:p>
          <a:p>
            <a:pPr>
              <a:lnSpc>
                <a:spcPct val="80000"/>
              </a:lnSpc>
            </a:pPr>
            <a:r>
              <a:rPr lang="de-DE" sz="1800" noProof="1">
                <a:solidFill>
                  <a:schemeClr val="tx1"/>
                </a:solidFill>
              </a:rPr>
              <a:t>Braucht-Beziehung (A requires B) = enge Koppelung</a:t>
            </a:r>
            <a:br>
              <a:rPr lang="de-DE" sz="1800" noProof="1">
                <a:solidFill>
                  <a:schemeClr val="tx1"/>
                </a:solidFill>
              </a:rPr>
            </a:br>
            <a:r>
              <a:rPr lang="de-DE" sz="1800">
                <a:solidFill>
                  <a:schemeClr val="tx1"/>
                </a:solidFill>
              </a:rPr>
              <a:t/>
            </a:r>
            <a:br>
              <a:rPr lang="de-DE" sz="1800">
                <a:solidFill>
                  <a:schemeClr val="tx1"/>
                </a:solidFill>
              </a:rPr>
            </a:br>
            <a:r>
              <a:rPr lang="de-DE" sz="1800">
                <a:solidFill>
                  <a:schemeClr val="tx1"/>
                </a:solidFill>
              </a:rPr>
              <a:t/>
            </a:r>
            <a:br>
              <a:rPr lang="de-DE" sz="1800">
                <a:solidFill>
                  <a:schemeClr val="tx1"/>
                </a:solidFill>
              </a:rPr>
            </a:br>
            <a:r>
              <a:rPr lang="de-DE" sz="1800">
                <a:solidFill>
                  <a:schemeClr val="tx1"/>
                </a:solidFill>
              </a:rPr>
              <a:t/>
            </a:r>
            <a:br>
              <a:rPr lang="de-DE" sz="1800">
                <a:solidFill>
                  <a:schemeClr val="tx1"/>
                </a:solidFill>
              </a:rPr>
            </a:br>
            <a:r>
              <a:rPr lang="de-DE" sz="1800">
                <a:solidFill>
                  <a:schemeClr val="tx1"/>
                </a:solidFill>
              </a:rPr>
              <a:t/>
            </a:r>
            <a:br>
              <a:rPr lang="de-DE" sz="1800">
                <a:solidFill>
                  <a:schemeClr val="tx1"/>
                </a:solidFill>
              </a:rPr>
            </a:br>
            <a:r>
              <a:rPr lang="de-DE" sz="1800">
                <a:solidFill>
                  <a:schemeClr val="tx1"/>
                </a:solidFill>
              </a:rPr>
              <a:t/>
            </a:r>
            <a:br>
              <a:rPr lang="de-DE" sz="1800">
                <a:solidFill>
                  <a:schemeClr val="tx1"/>
                </a:solidFill>
              </a:rPr>
            </a:br>
            <a:r>
              <a:rPr lang="de-DE" sz="1800">
                <a:solidFill>
                  <a:schemeClr val="tx1"/>
                </a:solidFill>
              </a:rPr>
              <a:t/>
            </a:r>
            <a:br>
              <a:rPr lang="de-DE" sz="1800">
                <a:solidFill>
                  <a:schemeClr val="tx1"/>
                </a:solidFill>
              </a:rPr>
            </a:br>
            <a:r>
              <a:rPr lang="de-DE" sz="1800">
                <a:solidFill>
                  <a:schemeClr val="tx1"/>
                </a:solidFill>
              </a:rPr>
              <a:t>	</a:t>
            </a:r>
            <a:r>
              <a:rPr lang="de-DE" sz="1800" noProof="1">
                <a:solidFill>
                  <a:schemeClr val="tx1"/>
                </a:solidFill>
              </a:rPr>
              <a:t>Um A zu übersetzen, braucht man das Interface von B.</a:t>
            </a:r>
            <a:r>
              <a:rPr lang="de-DE" sz="1800">
                <a:solidFill>
                  <a:schemeClr val="tx1"/>
                </a:solidFill>
              </a:rPr>
              <a:t/>
            </a:r>
            <a:br>
              <a:rPr lang="de-DE" sz="1800">
                <a:solidFill>
                  <a:schemeClr val="tx1"/>
                </a:solidFill>
              </a:rPr>
            </a:br>
            <a:r>
              <a:rPr lang="de-DE" sz="1800">
                <a:solidFill>
                  <a:schemeClr val="tx1"/>
                </a:solidFill>
              </a:rPr>
              <a:t>	</a:t>
            </a:r>
            <a:r>
              <a:rPr lang="de-DE" sz="1800" noProof="1">
                <a:solidFill>
                  <a:schemeClr val="tx1"/>
                </a:solidFill>
              </a:rPr>
              <a:t>Um A zu testen, braucht man eine (Dummy)-Implementierung von B.</a:t>
            </a:r>
            <a:br>
              <a:rPr lang="de-DE" sz="1800" noProof="1">
                <a:solidFill>
                  <a:schemeClr val="tx1"/>
                </a:solidFill>
              </a:rPr>
            </a:br>
            <a:endParaRPr lang="de-DE" sz="1800" noProof="1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de-DE" sz="1800" noProof="1">
                <a:solidFill>
                  <a:schemeClr val="tx1"/>
                </a:solidFill>
              </a:rPr>
              <a:t>Das Komponentendiagramm zeigt die Braucht-Beziehungen VOLLSTÄNDIG.</a:t>
            </a:r>
            <a:br>
              <a:rPr lang="de-DE" sz="1800" noProof="1">
                <a:solidFill>
                  <a:schemeClr val="tx1"/>
                </a:solidFill>
              </a:rPr>
            </a:br>
            <a:endParaRPr lang="de-DE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739775" y="265113"/>
            <a:ext cx="5713413" cy="430887"/>
          </a:xfrm>
        </p:spPr>
        <p:txBody>
          <a:bodyPr/>
          <a:lstStyle/>
          <a:p>
            <a:r>
              <a:rPr lang="de-DE" b="1" dirty="0" smtClean="0"/>
              <a:t>Law </a:t>
            </a:r>
            <a:r>
              <a:rPr lang="de-DE" b="1" dirty="0" err="1" smtClean="0"/>
              <a:t>of</a:t>
            </a:r>
            <a:r>
              <a:rPr lang="de-DE" b="1" dirty="0" smtClean="0"/>
              <a:t> Demeter: Talk </a:t>
            </a:r>
            <a:r>
              <a:rPr lang="de-DE" b="1" dirty="0" err="1" smtClean="0"/>
              <a:t>only</a:t>
            </a:r>
            <a:r>
              <a:rPr lang="de-DE" b="1" dirty="0" smtClean="0"/>
              <a:t> </a:t>
            </a:r>
            <a:r>
              <a:rPr lang="de-DE" b="1" dirty="0" err="1" smtClean="0"/>
              <a:t>to</a:t>
            </a:r>
            <a:r>
              <a:rPr lang="de-DE" b="1" dirty="0" smtClean="0"/>
              <a:t> </a:t>
            </a:r>
            <a:r>
              <a:rPr lang="de-DE" b="1" dirty="0" err="1" smtClean="0"/>
              <a:t>friends</a:t>
            </a:r>
            <a:endParaRPr lang="de-DE" b="1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85750" y="6292850"/>
            <a:ext cx="9386888" cy="215444"/>
          </a:xfrm>
        </p:spPr>
        <p:txBody>
          <a:bodyPr/>
          <a:lstStyle/>
          <a:p>
            <a:r>
              <a:rPr lang="de-DE" dirty="0" smtClean="0"/>
              <a:t>     FH Rosenheim                   Programmieren 3                                   Wintersemester 2015                                   © 2015  • Stand 01.10.14 •       Kapitel 5         </a:t>
            </a:r>
            <a:endParaRPr lang="en-GB" sz="1000" dirty="0"/>
          </a:p>
        </p:txBody>
      </p:sp>
      <p:sp>
        <p:nvSpPr>
          <p:cNvPr id="6" name="Text Box 3"/>
          <p:cNvSpPr txBox="1"/>
          <p:nvPr/>
        </p:nvSpPr>
        <p:spPr>
          <a:xfrm>
            <a:off x="257830" y="1407554"/>
            <a:ext cx="6102510" cy="4746622"/>
          </a:xfrm>
          <a:prstGeom prst="rect">
            <a:avLst/>
          </a:prstGeom>
          <a:solidFill>
            <a:srgbClr val="FFFFCC"/>
          </a:solidFill>
          <a:ln w="9528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b="0" i="0" u="none" strike="noStrike" kern="1200" cap="none" spc="0" baseline="0" dirty="0">
                <a:solidFill>
                  <a:srgbClr val="000000"/>
                </a:solidFill>
                <a:uFillTx/>
                <a:latin typeface="Lucida Console" pitchFamily="49"/>
              </a:rPr>
              <a:t>public </a:t>
            </a:r>
            <a:r>
              <a:rPr lang="de-DE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Lucida Console" pitchFamily="49"/>
              </a:rPr>
              <a:t>class</a:t>
            </a:r>
            <a:r>
              <a:rPr lang="de-DE" sz="1600" b="0" i="0" u="none" strike="noStrike" kern="1200" cap="none" spc="0" baseline="0" dirty="0">
                <a:solidFill>
                  <a:srgbClr val="000000"/>
                </a:solidFill>
                <a:uFillTx/>
                <a:latin typeface="Lucida Console" pitchFamily="49"/>
              </a:rPr>
              <a:t> Demeter {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b="0" i="0" u="none" strike="noStrike" kern="1200" cap="none" spc="0" baseline="0" dirty="0">
                <a:solidFill>
                  <a:srgbClr val="000000"/>
                </a:solidFill>
                <a:uFillTx/>
                <a:latin typeface="Lucida Console" pitchFamily="49"/>
              </a:rPr>
              <a:t>   private </a:t>
            </a:r>
            <a:r>
              <a:rPr lang="de-DE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Lucida Console" pitchFamily="49"/>
              </a:rPr>
              <a:t>MyClass</a:t>
            </a:r>
            <a:r>
              <a:rPr lang="de-DE" sz="1600" b="0" i="0" u="none" strike="noStrike" kern="1200" cap="none" spc="0" baseline="0" dirty="0">
                <a:solidFill>
                  <a:srgbClr val="000000"/>
                </a:solidFill>
                <a:uFillTx/>
                <a:latin typeface="Lucida Console" pitchFamily="49"/>
              </a:rPr>
              <a:t> </a:t>
            </a:r>
            <a:r>
              <a:rPr lang="de-DE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Lucida Console" pitchFamily="49"/>
              </a:rPr>
              <a:t>myobject</a:t>
            </a:r>
            <a:r>
              <a:rPr lang="de-DE" sz="1600" b="0" i="0" u="none" strike="noStrike" kern="1200" cap="none" spc="0" baseline="0" dirty="0">
                <a:solidFill>
                  <a:srgbClr val="000000"/>
                </a:solidFill>
                <a:uFillTx/>
                <a:latin typeface="Lucida Console" pitchFamily="49"/>
              </a:rPr>
              <a:t>;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b="0" i="0" u="none" strike="noStrike" kern="1200" cap="none" spc="0" baseline="0" dirty="0">
                <a:solidFill>
                  <a:srgbClr val="000000"/>
                </a:solidFill>
                <a:uFillTx/>
                <a:latin typeface="Lucida Console" pitchFamily="49"/>
              </a:rPr>
              <a:t>   private </a:t>
            </a:r>
            <a:r>
              <a:rPr lang="de-DE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Lucida Console" pitchFamily="49"/>
              </a:rPr>
              <a:t>int</a:t>
            </a:r>
            <a:r>
              <a:rPr lang="de-DE" sz="1600" b="0" i="0" u="none" strike="noStrike" kern="1200" cap="none" spc="0" baseline="0" dirty="0">
                <a:solidFill>
                  <a:srgbClr val="000000"/>
                </a:solidFill>
                <a:uFillTx/>
                <a:latin typeface="Lucida Console" pitchFamily="49"/>
              </a:rPr>
              <a:t> </a:t>
            </a:r>
            <a:r>
              <a:rPr lang="de-DE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Lucida Console" pitchFamily="49"/>
              </a:rPr>
              <a:t>mymethod</a:t>
            </a:r>
            <a:r>
              <a:rPr lang="de-DE" sz="1600" b="0" i="0" u="none" strike="noStrike" kern="1200" cap="none" spc="0" baseline="0" dirty="0">
                <a:solidFill>
                  <a:srgbClr val="000000"/>
                </a:solidFill>
                <a:uFillTx/>
                <a:latin typeface="Lucida Console" pitchFamily="49"/>
              </a:rPr>
              <a:t>() { ... }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600" b="0" i="0" u="none" strike="noStrike" kern="1200" cap="none" spc="0" baseline="0" dirty="0">
              <a:solidFill>
                <a:srgbClr val="000000"/>
              </a:solidFill>
              <a:uFillTx/>
              <a:latin typeface="Lucida Console" pitchFamily="49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b="0" i="0" u="none" strike="noStrike" kern="1200" cap="none" spc="0" baseline="0" dirty="0">
                <a:solidFill>
                  <a:srgbClr val="000000"/>
                </a:solidFill>
                <a:uFillTx/>
                <a:latin typeface="Lucida Console" pitchFamily="49"/>
              </a:rPr>
              <a:t>   public </a:t>
            </a:r>
            <a:r>
              <a:rPr lang="de-DE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Lucida Console" pitchFamily="49"/>
              </a:rPr>
              <a:t>void</a:t>
            </a:r>
            <a:r>
              <a:rPr lang="de-DE" sz="1600" b="0" i="0" u="none" strike="noStrike" kern="1200" cap="none" spc="0" baseline="0" dirty="0">
                <a:solidFill>
                  <a:srgbClr val="000000"/>
                </a:solidFill>
                <a:uFillTx/>
                <a:latin typeface="Lucida Console" pitchFamily="49"/>
              </a:rPr>
              <a:t> </a:t>
            </a:r>
            <a:r>
              <a:rPr lang="de-DE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Lucida Console" pitchFamily="49"/>
              </a:rPr>
              <a:t>yourmethod</a:t>
            </a:r>
            <a:r>
              <a:rPr lang="de-DE" sz="1600" b="0" i="0" u="none" strike="noStrike" kern="1200" cap="none" spc="0" baseline="0" dirty="0">
                <a:solidFill>
                  <a:srgbClr val="000000"/>
                </a:solidFill>
                <a:uFillTx/>
                <a:latin typeface="Lucida Console" pitchFamily="49"/>
              </a:rPr>
              <a:t>(</a:t>
            </a:r>
            <a:r>
              <a:rPr lang="de-DE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Lucida Console" pitchFamily="49"/>
              </a:rPr>
              <a:t>HisClass</a:t>
            </a:r>
            <a:r>
              <a:rPr lang="de-DE" sz="1600" b="0" i="0" u="none" strike="noStrike" kern="1200" cap="none" spc="0" baseline="0" dirty="0">
                <a:solidFill>
                  <a:srgbClr val="000000"/>
                </a:solidFill>
                <a:uFillTx/>
                <a:latin typeface="Lucida Console" pitchFamily="49"/>
              </a:rPr>
              <a:t> </a:t>
            </a:r>
            <a:br>
              <a:rPr lang="de-DE" sz="1600" b="0" i="0" u="none" strike="noStrike" kern="1200" cap="none" spc="0" baseline="0" dirty="0">
                <a:solidFill>
                  <a:srgbClr val="000000"/>
                </a:solidFill>
                <a:uFillTx/>
                <a:latin typeface="Lucida Console" pitchFamily="49"/>
              </a:rPr>
            </a:br>
            <a:r>
              <a:rPr lang="de-DE" sz="1600" b="0" i="0" u="none" strike="noStrike" kern="1200" cap="none" spc="0" baseline="0" dirty="0">
                <a:solidFill>
                  <a:srgbClr val="000000"/>
                </a:solidFill>
                <a:uFillTx/>
                <a:latin typeface="Lucida Console" pitchFamily="49"/>
              </a:rPr>
              <a:t>				</a:t>
            </a:r>
            <a:r>
              <a:rPr lang="de-DE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Lucida Console" pitchFamily="49"/>
              </a:rPr>
              <a:t>hisobject</a:t>
            </a:r>
            <a:r>
              <a:rPr lang="de-DE" sz="1600" b="0" i="0" u="none" strike="noStrike" kern="1200" cap="none" spc="0" baseline="0" dirty="0">
                <a:solidFill>
                  <a:srgbClr val="000000"/>
                </a:solidFill>
                <a:uFillTx/>
                <a:latin typeface="Lucida Console" pitchFamily="49"/>
              </a:rPr>
              <a:t>) {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b="0" i="0" u="none" strike="noStrike" kern="1200" cap="none" spc="0" baseline="0" dirty="0">
                <a:solidFill>
                  <a:srgbClr val="000000"/>
                </a:solidFill>
                <a:uFillTx/>
                <a:latin typeface="Lucida Console" pitchFamily="49"/>
              </a:rPr>
              <a:t>      </a:t>
            </a:r>
            <a:r>
              <a:rPr lang="de-DE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Lucida Console" pitchFamily="49"/>
              </a:rPr>
              <a:t>YourClass</a:t>
            </a:r>
            <a:r>
              <a:rPr lang="de-DE" sz="1600" b="0" i="0" u="none" strike="noStrike" kern="1200" cap="none" spc="0" baseline="0" dirty="0">
                <a:solidFill>
                  <a:srgbClr val="000000"/>
                </a:solidFill>
                <a:uFillTx/>
                <a:latin typeface="Lucida Console" pitchFamily="49"/>
              </a:rPr>
              <a:t> </a:t>
            </a:r>
            <a:r>
              <a:rPr lang="de-DE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Lucida Console" pitchFamily="49"/>
              </a:rPr>
              <a:t>yourobject</a:t>
            </a:r>
            <a:r>
              <a:rPr lang="de-DE" sz="1600" b="0" i="0" u="none" strike="noStrike" kern="1200" cap="none" spc="0" baseline="0" dirty="0">
                <a:solidFill>
                  <a:srgbClr val="000000"/>
                </a:solidFill>
                <a:uFillTx/>
                <a:latin typeface="Lucida Console" pitchFamily="49"/>
              </a:rPr>
              <a:t> = new </a:t>
            </a:r>
            <a:r>
              <a:rPr lang="de-DE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Lucida Console" pitchFamily="49"/>
              </a:rPr>
              <a:t>YourClass</a:t>
            </a:r>
            <a:r>
              <a:rPr lang="de-DE" sz="1600" b="0" i="0" u="none" strike="noStrike" kern="1200" cap="none" spc="0" baseline="0" dirty="0">
                <a:solidFill>
                  <a:srgbClr val="000000"/>
                </a:solidFill>
                <a:uFillTx/>
                <a:latin typeface="Lucida Console" pitchFamily="49"/>
              </a:rPr>
              <a:t>();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600" b="0" i="0" u="none" strike="noStrike" kern="1200" cap="none" spc="0" baseline="0" dirty="0">
              <a:solidFill>
                <a:srgbClr val="000000"/>
              </a:solidFill>
              <a:uFillTx/>
              <a:latin typeface="Lucida Console" pitchFamily="49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b="0" i="0" u="none" strike="noStrike" kern="1200" cap="none" spc="0" baseline="0" dirty="0">
                <a:solidFill>
                  <a:srgbClr val="000000"/>
                </a:solidFill>
                <a:uFillTx/>
                <a:latin typeface="Lucida Console" pitchFamily="49"/>
              </a:rPr>
              <a:t>      </a:t>
            </a:r>
            <a:r>
              <a:rPr lang="de-DE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Lucida Console" pitchFamily="49"/>
              </a:rPr>
              <a:t>int</a:t>
            </a:r>
            <a:r>
              <a:rPr lang="de-DE" sz="1600" b="0" i="0" u="none" strike="noStrike" kern="1200" cap="none" spc="0" baseline="0" dirty="0">
                <a:solidFill>
                  <a:srgbClr val="000000"/>
                </a:solidFill>
                <a:uFillTx/>
                <a:latin typeface="Lucida Console" pitchFamily="49"/>
              </a:rPr>
              <a:t> i = </a:t>
            </a:r>
            <a:r>
              <a:rPr lang="de-DE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Lucida Console" pitchFamily="49"/>
              </a:rPr>
              <a:t>mymethod</a:t>
            </a:r>
            <a:r>
              <a:rPr lang="de-DE" sz="1600" b="0" i="0" u="none" strike="noStrike" kern="1200" cap="none" spc="0" baseline="0" dirty="0">
                <a:solidFill>
                  <a:srgbClr val="000000"/>
                </a:solidFill>
                <a:uFillTx/>
                <a:latin typeface="Lucida Console" pitchFamily="49"/>
              </a:rPr>
              <a:t>();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600" b="0" i="0" u="none" strike="noStrike" kern="1200" cap="none" spc="0" baseline="0" dirty="0">
              <a:solidFill>
                <a:srgbClr val="000000"/>
              </a:solidFill>
              <a:uFillTx/>
              <a:latin typeface="Lucida Console" pitchFamily="49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b="0" i="0" u="none" strike="noStrike" kern="1200" cap="none" spc="0" baseline="0" dirty="0">
                <a:solidFill>
                  <a:srgbClr val="000000"/>
                </a:solidFill>
                <a:uFillTx/>
                <a:latin typeface="Lucida Console" pitchFamily="49"/>
              </a:rPr>
              <a:t>      </a:t>
            </a:r>
            <a:r>
              <a:rPr lang="de-DE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Lucida Console" pitchFamily="49"/>
              </a:rPr>
              <a:t>hisobject.invert</a:t>
            </a:r>
            <a:r>
              <a:rPr lang="de-DE" sz="1600" b="0" i="0" u="none" strike="noStrike" kern="1200" cap="none" spc="0" baseline="0" dirty="0">
                <a:solidFill>
                  <a:srgbClr val="000000"/>
                </a:solidFill>
                <a:uFillTx/>
                <a:latin typeface="Lucida Console" pitchFamily="49"/>
              </a:rPr>
              <a:t>();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600" b="0" i="0" u="none" strike="noStrike" kern="1200" cap="none" spc="0" baseline="0" dirty="0">
              <a:solidFill>
                <a:srgbClr val="000000"/>
              </a:solidFill>
              <a:uFillTx/>
              <a:latin typeface="Lucida Console" pitchFamily="49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b="0" i="0" u="none" strike="noStrike" kern="1200" cap="none" spc="0" baseline="0" dirty="0">
                <a:solidFill>
                  <a:srgbClr val="000000"/>
                </a:solidFill>
                <a:uFillTx/>
                <a:latin typeface="Lucida Console" pitchFamily="49"/>
              </a:rPr>
              <a:t>      </a:t>
            </a:r>
            <a:r>
              <a:rPr lang="de-DE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Lucida Console" pitchFamily="49"/>
              </a:rPr>
              <a:t>myObject</a:t>
            </a:r>
            <a:r>
              <a:rPr lang="de-DE" sz="1600" b="0" i="0" u="none" strike="noStrike" kern="1200" cap="none" spc="0" baseline="0" dirty="0">
                <a:solidFill>
                  <a:srgbClr val="000000"/>
                </a:solidFill>
                <a:uFillTx/>
                <a:latin typeface="Lucida Console" pitchFamily="49"/>
              </a:rPr>
              <a:t> = new </a:t>
            </a:r>
            <a:r>
              <a:rPr lang="de-DE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Lucida Console" pitchFamily="49"/>
              </a:rPr>
              <a:t>MyClass</a:t>
            </a:r>
            <a:r>
              <a:rPr lang="de-DE" sz="1600" b="0" i="0" u="none" strike="noStrike" kern="1200" cap="none" spc="0" baseline="0" dirty="0">
                <a:solidFill>
                  <a:srgbClr val="000000"/>
                </a:solidFill>
                <a:uFillTx/>
                <a:latin typeface="Lucida Console" pitchFamily="49"/>
              </a:rPr>
              <a:t>();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600" b="0" i="0" u="none" strike="noStrike" kern="1200" cap="none" spc="0" baseline="0" dirty="0">
              <a:solidFill>
                <a:srgbClr val="000000"/>
              </a:solidFill>
              <a:uFillTx/>
              <a:latin typeface="Lucida Console" pitchFamily="49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b="0" i="0" u="none" strike="noStrike" kern="1200" cap="none" spc="0" baseline="0" dirty="0">
                <a:solidFill>
                  <a:srgbClr val="000000"/>
                </a:solidFill>
                <a:uFillTx/>
                <a:latin typeface="Lucida Console" pitchFamily="49"/>
              </a:rPr>
              <a:t>      </a:t>
            </a:r>
            <a:r>
              <a:rPr lang="de-DE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Lucida Console" pitchFamily="49"/>
              </a:rPr>
              <a:t>myObject.setActive</a:t>
            </a:r>
            <a:r>
              <a:rPr lang="de-DE" sz="1600" b="0" i="0" u="none" strike="noStrike" kern="1200" cap="none" spc="0" baseline="0" dirty="0">
                <a:solidFill>
                  <a:srgbClr val="000000"/>
                </a:solidFill>
                <a:uFillTx/>
                <a:latin typeface="Lucida Console" pitchFamily="49"/>
              </a:rPr>
              <a:t>();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600" b="0" i="0" u="none" strike="noStrike" kern="1200" cap="none" spc="0" baseline="0" dirty="0">
              <a:solidFill>
                <a:srgbClr val="000000"/>
              </a:solidFill>
              <a:uFillTx/>
              <a:latin typeface="Lucida Console" pitchFamily="49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b="0" i="0" u="none" strike="noStrike" kern="1200" cap="none" spc="0" baseline="0" dirty="0">
                <a:solidFill>
                  <a:srgbClr val="000000"/>
                </a:solidFill>
                <a:uFillTx/>
                <a:latin typeface="Lucida Console" pitchFamily="49"/>
              </a:rPr>
              <a:t>      </a:t>
            </a:r>
            <a:r>
              <a:rPr lang="de-DE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Lucida Console" pitchFamily="49"/>
              </a:rPr>
              <a:t>yourObject.print</a:t>
            </a:r>
            <a:r>
              <a:rPr lang="de-DE" sz="1600" b="0" i="0" u="none" strike="noStrike" kern="1200" cap="none" spc="0" baseline="0" dirty="0">
                <a:solidFill>
                  <a:srgbClr val="000000"/>
                </a:solidFill>
                <a:uFillTx/>
                <a:latin typeface="Lucida Console" pitchFamily="49"/>
              </a:rPr>
              <a:t>();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b="0" i="0" u="none" strike="noStrike" kern="1200" cap="none" spc="0" baseline="0" dirty="0">
                <a:solidFill>
                  <a:srgbClr val="000000"/>
                </a:solidFill>
                <a:uFillTx/>
                <a:latin typeface="Lucida Console" pitchFamily="49"/>
              </a:rPr>
              <a:t>   }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b="0" i="0" u="none" strike="noStrike" kern="1200" cap="none" spc="0" baseline="0" dirty="0">
                <a:solidFill>
                  <a:srgbClr val="000000"/>
                </a:solidFill>
                <a:uFillTx/>
                <a:latin typeface="Lucida Console" pitchFamily="49"/>
              </a:rPr>
              <a:t>}      </a:t>
            </a:r>
          </a:p>
        </p:txBody>
      </p:sp>
      <p:sp>
        <p:nvSpPr>
          <p:cNvPr id="7" name="Text Box 4"/>
          <p:cNvSpPr txBox="1"/>
          <p:nvPr/>
        </p:nvSpPr>
        <p:spPr>
          <a:xfrm>
            <a:off x="6593678" y="1247776"/>
            <a:ext cx="3198816" cy="4832092"/>
          </a:xfrm>
          <a:prstGeom prst="rect">
            <a:avLst/>
          </a:prstGeom>
          <a:noFill/>
          <a:ln w="9528">
            <a:noFill/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400" b="1" i="0" u="none" strike="noStrike" kern="1200" cap="none" spc="0" baseline="0" dirty="0">
              <a:solidFill>
                <a:srgbClr val="000000"/>
              </a:solidFill>
              <a:uFillTx/>
              <a:latin typeface="Arial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400" b="1" i="0" u="none" strike="noStrike" kern="1200" cap="none" spc="0" baseline="0" dirty="0">
                <a:solidFill>
                  <a:srgbClr val="000000"/>
                </a:solidFill>
                <a:uFillTx/>
                <a:latin typeface="Arial"/>
              </a:rPr>
              <a:t>Das darf man alles aufrufen:</a:t>
            </a:r>
            <a:endParaRPr lang="de-DE" sz="1400" b="0" i="0" u="none" strike="noStrike" kern="1200" cap="none" spc="0" baseline="0" dirty="0">
              <a:solidFill>
                <a:srgbClr val="000000"/>
              </a:solidFill>
              <a:uFillTx/>
              <a:latin typeface="Arial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400" b="0" i="0" u="none" strike="noStrike" kern="1200" cap="none" spc="0" baseline="0" dirty="0">
              <a:solidFill>
                <a:srgbClr val="000000"/>
              </a:solidFill>
              <a:uFillTx/>
              <a:latin typeface="Arial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400" b="0" i="0" u="none" strike="noStrike" kern="1200" cap="none" spc="0" baseline="0" dirty="0">
              <a:solidFill>
                <a:srgbClr val="000000"/>
              </a:solidFill>
              <a:uFillTx/>
              <a:latin typeface="Arial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400" b="0" i="0" u="none" strike="noStrike" kern="1200" cap="none" spc="0" baseline="0" dirty="0">
              <a:solidFill>
                <a:srgbClr val="000000"/>
              </a:solidFill>
              <a:uFillTx/>
              <a:latin typeface="Arial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400" b="0" i="0" u="none" strike="noStrike" kern="1200" cap="none" spc="0" baseline="0" dirty="0">
              <a:solidFill>
                <a:srgbClr val="000000"/>
              </a:solidFill>
              <a:uFillTx/>
              <a:latin typeface="Arial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400" b="0" i="0" u="none" strike="noStrike" kern="1200" cap="none" spc="0" baseline="0" dirty="0" smtClean="0">
              <a:solidFill>
                <a:srgbClr val="000000"/>
              </a:solidFill>
              <a:uFillTx/>
              <a:latin typeface="Arial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400" b="0" i="0" u="none" strike="noStrike" kern="1200" cap="none" spc="0" baseline="0" dirty="0">
              <a:solidFill>
                <a:srgbClr val="000000"/>
              </a:solidFill>
              <a:uFillTx/>
              <a:latin typeface="Arial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400" b="0" i="0" u="none" strike="noStrike" kern="1200" cap="none" spc="0" baseline="0" dirty="0">
              <a:solidFill>
                <a:srgbClr val="000000"/>
              </a:solidFill>
              <a:uFillTx/>
              <a:latin typeface="Arial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400" b="0" i="0" u="none" strike="noStrike" kern="1200" cap="none" spc="0" baseline="0" dirty="0">
              <a:solidFill>
                <a:srgbClr val="000000"/>
              </a:solidFill>
              <a:uFillTx/>
              <a:latin typeface="Arial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400" b="0" i="0" u="none" strike="noStrike" kern="1200" cap="none" spc="0" baseline="0" dirty="0">
                <a:solidFill>
                  <a:srgbClr val="000000"/>
                </a:solidFill>
                <a:uFillTx/>
                <a:latin typeface="Arial"/>
              </a:rPr>
              <a:t>sich selbst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400" b="0" i="0" u="none" strike="noStrike" kern="1200" cap="none" spc="0" baseline="0" dirty="0">
              <a:solidFill>
                <a:srgbClr val="000000"/>
              </a:solidFill>
              <a:uFillTx/>
              <a:latin typeface="Arial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400" b="0" i="0" u="none" strike="noStrike" kern="1200" cap="none" spc="0" baseline="0" dirty="0">
                <a:solidFill>
                  <a:srgbClr val="000000"/>
                </a:solidFill>
                <a:uFillTx/>
                <a:latin typeface="Arial"/>
              </a:rPr>
              <a:t>direkt übergebene Parameter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400" b="0" i="0" u="none" strike="noStrike" kern="1200" cap="none" spc="0" baseline="0" dirty="0">
              <a:solidFill>
                <a:srgbClr val="000000"/>
              </a:solidFill>
              <a:uFillTx/>
              <a:latin typeface="Arial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Arial"/>
              </a:rPr>
              <a:t/>
            </a:r>
            <a:br>
              <a:rPr lang="de-DE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Arial"/>
              </a:rPr>
            </a:br>
            <a:endParaRPr lang="de-DE" sz="1400" b="0" i="0" u="none" strike="noStrike" kern="1200" cap="none" spc="0" baseline="0" dirty="0">
              <a:solidFill>
                <a:srgbClr val="000000"/>
              </a:solidFill>
              <a:uFillTx/>
              <a:latin typeface="Arial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400" b="0" i="0" u="none" strike="noStrike" kern="1200" cap="none" spc="0" baseline="0" dirty="0" smtClean="0">
              <a:solidFill>
                <a:srgbClr val="000000"/>
              </a:solidFill>
              <a:uFillTx/>
              <a:latin typeface="Arial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Arial"/>
              </a:rPr>
              <a:t>selbst </a:t>
            </a:r>
            <a:r>
              <a:rPr lang="de-DE" sz="1400" b="0" i="0" u="none" strike="noStrike" kern="1200" cap="none" spc="0" baseline="0" dirty="0">
                <a:solidFill>
                  <a:srgbClr val="000000"/>
                </a:solidFill>
                <a:uFillTx/>
                <a:latin typeface="Arial"/>
              </a:rPr>
              <a:t>gehaltene </a:t>
            </a:r>
            <a:r>
              <a:rPr lang="de-DE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Arial"/>
              </a:rPr>
              <a:t>Objekte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400" b="0" dirty="0" smtClean="0">
              <a:solidFill>
                <a:srgbClr val="000000"/>
              </a:solidFill>
              <a:latin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400" b="0" dirty="0" smtClean="0">
                <a:solidFill>
                  <a:srgbClr val="000000"/>
                </a:solidFill>
                <a:latin typeface="Arial"/>
              </a:rPr>
              <a:t>selbst erzeugte Objekte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400" b="0" i="0" u="none" strike="noStrike" kern="1200" cap="none" spc="0" baseline="0" dirty="0">
              <a:solidFill>
                <a:srgbClr val="000000"/>
              </a:solidFill>
              <a:uFillTx/>
              <a:latin typeface="Arial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400" b="0" i="0" u="none" strike="noStrike" kern="1200" cap="none" spc="0" baseline="0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85750" y="6292850"/>
            <a:ext cx="9386888" cy="215444"/>
          </a:xfrm>
        </p:spPr>
        <p:txBody>
          <a:bodyPr/>
          <a:lstStyle/>
          <a:p>
            <a:r>
              <a:rPr lang="de-DE" dirty="0" smtClean="0"/>
              <a:t>     FH Rosenheim                   Programmieren 3                                   Wintersemester 2015                                   © 2015  • Stand 01.10.14 •       Kapitel 5         </a:t>
            </a:r>
            <a:endParaRPr lang="en-GB" sz="1000" dirty="0"/>
          </a:p>
        </p:txBody>
      </p:sp>
      <p:sp>
        <p:nvSpPr>
          <p:cNvPr id="1169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39775" y="265113"/>
            <a:ext cx="7567613" cy="427037"/>
          </a:xfrm>
        </p:spPr>
        <p:txBody>
          <a:bodyPr/>
          <a:lstStyle/>
          <a:p>
            <a:r>
              <a:rPr lang="en-US" b="1"/>
              <a:t>Goldene Regeln: Anwendungsprogrammierung</a:t>
            </a:r>
          </a:p>
        </p:txBody>
      </p:sp>
      <p:sp>
        <p:nvSpPr>
          <p:cNvPr id="1169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139825"/>
            <a:ext cx="8915400" cy="509428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de-DE" sz="1800" dirty="0"/>
              <a:t>Denken in Kategorien und Softwareblutgruppen </a:t>
            </a:r>
          </a:p>
          <a:p>
            <a:pPr>
              <a:lnSpc>
                <a:spcPct val="110000"/>
              </a:lnSpc>
            </a:pPr>
            <a:r>
              <a:rPr lang="de-DE" sz="1800" dirty="0"/>
              <a:t>Denken in Komponenten und Schnittstellen.</a:t>
            </a:r>
          </a:p>
          <a:p>
            <a:pPr>
              <a:lnSpc>
                <a:spcPct val="110000"/>
              </a:lnSpc>
            </a:pPr>
            <a:r>
              <a:rPr lang="de-DE" sz="1800" dirty="0"/>
              <a:t>Erst die Außensicht, dann die Innensicht. Was mute ich meinem Aufrufer zu?</a:t>
            </a:r>
          </a:p>
          <a:p>
            <a:r>
              <a:rPr lang="de-DE" sz="1800" smtClean="0"/>
              <a:t>Trennung </a:t>
            </a:r>
            <a:r>
              <a:rPr lang="de-DE" sz="1800" dirty="0"/>
              <a:t>von Admin- und Nutzungsschnittstelle von Komponenten.</a:t>
            </a:r>
          </a:p>
          <a:p>
            <a:pPr>
              <a:lnSpc>
                <a:spcPct val="110000"/>
              </a:lnSpc>
            </a:pPr>
            <a:r>
              <a:rPr lang="de-DE" sz="1800" dirty="0"/>
              <a:t>Komponenten haben Datenhoheit (Entitäten) </a:t>
            </a:r>
          </a:p>
          <a:p>
            <a:r>
              <a:rPr lang="de-DE" sz="1800" dirty="0"/>
              <a:t>Trennung von Anwendung und Technik; Abhängigkeit von Produkten kontrollieren.</a:t>
            </a:r>
          </a:p>
          <a:p>
            <a:r>
              <a:rPr lang="de-DE" sz="1800" dirty="0"/>
              <a:t>Abhängigkeiten bewusst eingehen, Abhängigkeiten minimieren.</a:t>
            </a:r>
          </a:p>
          <a:p>
            <a:pPr>
              <a:lnSpc>
                <a:spcPct val="110000"/>
              </a:lnSpc>
            </a:pPr>
            <a:r>
              <a:rPr lang="de-DE" sz="1800" dirty="0"/>
              <a:t>Verschiedene Varianten der Vermeidung von Abhängigkeiten prüfen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739775" y="265113"/>
            <a:ext cx="8614618" cy="769441"/>
          </a:xfrm>
        </p:spPr>
        <p:txBody>
          <a:bodyPr/>
          <a:lstStyle/>
          <a:p>
            <a:r>
              <a:rPr lang="de-DE" b="1" dirty="0" smtClean="0"/>
              <a:t>Suchen lohnt sich: Viele Programmieraufgaben wurden schon im JDK oder in Apache </a:t>
            </a:r>
            <a:r>
              <a:rPr lang="de-DE" b="1" dirty="0" err="1" smtClean="0"/>
              <a:t>Commons</a:t>
            </a:r>
            <a:r>
              <a:rPr lang="de-DE" b="1" dirty="0" smtClean="0"/>
              <a:t> gelöst.</a:t>
            </a:r>
            <a:endParaRPr lang="de-DE" b="1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85750" y="6292850"/>
            <a:ext cx="9386888" cy="215444"/>
          </a:xfrm>
        </p:spPr>
        <p:txBody>
          <a:bodyPr/>
          <a:lstStyle/>
          <a:p>
            <a:r>
              <a:rPr lang="de-DE" dirty="0" smtClean="0"/>
              <a:t>     FH Rosenheim                   Programmieren 3                                   Wintersemester 2015                                   © 2015  • Stand 01.10.14 •       Kapitel 5         </a:t>
            </a:r>
            <a:endParaRPr lang="en-GB" sz="1000" dirty="0"/>
          </a:p>
        </p:txBody>
      </p:sp>
      <p:sp>
        <p:nvSpPr>
          <p:cNvPr id="6" name="Text Box 3"/>
          <p:cNvSpPr txBox="1"/>
          <p:nvPr/>
        </p:nvSpPr>
        <p:spPr>
          <a:xfrm>
            <a:off x="127271" y="1447800"/>
            <a:ext cx="4452822" cy="437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 b="0" i="0" u="none" strike="noStrike" kern="1200" cap="none" spc="0" baseline="0" dirty="0">
                <a:solidFill>
                  <a:srgbClr val="000000"/>
                </a:solidFill>
                <a:uFillTx/>
                <a:latin typeface="Lucida Console" pitchFamily="49"/>
              </a:rPr>
              <a:t>public </a:t>
            </a:r>
            <a:r>
              <a:rPr lang="de-DE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Lucida Console" pitchFamily="49"/>
              </a:rPr>
              <a:t>class</a:t>
            </a:r>
            <a:r>
              <a:rPr lang="de-DE" sz="1100" b="0" i="0" u="none" strike="noStrike" kern="1200" cap="none" spc="0" baseline="0" dirty="0">
                <a:solidFill>
                  <a:srgbClr val="000000"/>
                </a:solidFill>
                <a:uFillTx/>
                <a:latin typeface="Lucida Console" pitchFamily="49"/>
              </a:rPr>
              <a:t> Arrays {                 		</a:t>
            </a:r>
            <a:r>
              <a:rPr lang="de-DE" sz="11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Lucida Console" pitchFamily="49"/>
              </a:rPr>
              <a:t/>
            </a:r>
            <a:br>
              <a:rPr lang="de-DE" sz="11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Lucida Console" pitchFamily="49"/>
              </a:rPr>
            </a:br>
            <a:r>
              <a:rPr lang="de-DE" sz="11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Lucida Console" pitchFamily="49"/>
              </a:rPr>
              <a:t>List </a:t>
            </a:r>
            <a:r>
              <a:rPr lang="de-DE" sz="1100" b="1" i="0" u="none" strike="noStrike" kern="1200" cap="none" spc="0" baseline="0" dirty="0" err="1" smtClean="0">
                <a:solidFill>
                  <a:srgbClr val="000000"/>
                </a:solidFill>
                <a:uFillTx/>
                <a:latin typeface="Lucida Console" pitchFamily="49"/>
              </a:rPr>
              <a:t>asList</a:t>
            </a:r>
            <a:r>
              <a:rPr lang="de-DE" sz="11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Lucida Console" pitchFamily="49"/>
              </a:rPr>
              <a:t>(</a:t>
            </a:r>
            <a:r>
              <a:rPr lang="de-DE" sz="1100" b="0" i="0" u="none" strike="noStrike" kern="1200" cap="none" spc="0" baseline="0" dirty="0" err="1" smtClean="0">
                <a:solidFill>
                  <a:srgbClr val="000000"/>
                </a:solidFill>
                <a:uFillTx/>
                <a:latin typeface="Lucida Console" pitchFamily="49"/>
              </a:rPr>
              <a:t>Object</a:t>
            </a:r>
            <a:r>
              <a:rPr lang="de-DE" sz="1100" b="0" i="0" u="none" strike="noStrike" kern="1200" cap="none" spc="0" baseline="0" dirty="0">
                <a:solidFill>
                  <a:srgbClr val="000000"/>
                </a:solidFill>
                <a:uFillTx/>
                <a:latin typeface="Lucida Console" pitchFamily="49"/>
              </a:rPr>
              <a:t>[] a) </a:t>
            </a:r>
            <a:endParaRPr lang="de-DE" sz="1100" b="0" i="0" u="none" strike="noStrike" kern="1200" cap="none" spc="0" baseline="0" dirty="0" smtClean="0">
              <a:solidFill>
                <a:srgbClr val="000000"/>
              </a:solidFill>
              <a:uFillTx/>
              <a:latin typeface="Lucida Console" pitchFamily="49"/>
            </a:endParaRPr>
          </a:p>
          <a:p>
            <a:pPr marL="0" marR="0" lvl="0" indent="0" algn="l" defTabSz="914400" rtl="0" fontAlgn="auto" hangingPunc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 b="0" i="0" u="none" strike="noStrike" kern="1200" cap="none" spc="0" baseline="0" dirty="0" err="1" smtClean="0">
                <a:solidFill>
                  <a:srgbClr val="000000"/>
                </a:solidFill>
                <a:uFillTx/>
                <a:latin typeface="Lucida Console" pitchFamily="49"/>
              </a:rPr>
              <a:t>int</a:t>
            </a:r>
            <a:r>
              <a:rPr lang="de-DE" sz="11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Lucida Console" pitchFamily="49"/>
              </a:rPr>
              <a:t> </a:t>
            </a:r>
            <a:r>
              <a:rPr lang="de-DE" sz="1100" b="1" i="0" u="none" strike="noStrike" kern="1200" cap="none" spc="0" baseline="0" dirty="0" err="1" smtClean="0">
                <a:solidFill>
                  <a:srgbClr val="000000"/>
                </a:solidFill>
                <a:uFillTx/>
                <a:latin typeface="Lucida Console" pitchFamily="49"/>
              </a:rPr>
              <a:t>binarySearch</a:t>
            </a:r>
            <a:r>
              <a:rPr lang="de-DE" sz="11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Lucida Console" pitchFamily="49"/>
              </a:rPr>
              <a:t>(</a:t>
            </a:r>
            <a:r>
              <a:rPr lang="de-DE" sz="1100" b="0" i="0" u="none" strike="noStrike" kern="1200" cap="none" spc="0" baseline="0" dirty="0" err="1" smtClean="0">
                <a:solidFill>
                  <a:srgbClr val="000000"/>
                </a:solidFill>
                <a:uFillTx/>
                <a:latin typeface="Lucida Console" pitchFamily="49"/>
              </a:rPr>
              <a:t>int</a:t>
            </a:r>
            <a:r>
              <a:rPr lang="de-DE" sz="1100" b="0" i="0" u="none" strike="noStrike" kern="1200" cap="none" spc="0" baseline="0" dirty="0">
                <a:solidFill>
                  <a:srgbClr val="000000"/>
                </a:solidFill>
                <a:uFillTx/>
                <a:latin typeface="Lucida Console" pitchFamily="49"/>
              </a:rPr>
              <a:t>[] a, </a:t>
            </a:r>
            <a:r>
              <a:rPr lang="de-DE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Lucida Console" pitchFamily="49"/>
              </a:rPr>
              <a:t>int</a:t>
            </a:r>
            <a:r>
              <a:rPr lang="de-DE" sz="1100" b="0" i="0" u="none" strike="noStrike" kern="1200" cap="none" spc="0" baseline="0" dirty="0">
                <a:solidFill>
                  <a:srgbClr val="000000"/>
                </a:solidFill>
                <a:uFillTx/>
                <a:latin typeface="Lucida Console" pitchFamily="49"/>
              </a:rPr>
              <a:t> </a:t>
            </a:r>
            <a:r>
              <a:rPr lang="de-DE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Lucida Console" pitchFamily="49"/>
              </a:rPr>
              <a:t>key</a:t>
            </a:r>
            <a:r>
              <a:rPr lang="de-DE" sz="11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Lucida Console" pitchFamily="49"/>
              </a:rPr>
              <a:t>)</a:t>
            </a:r>
            <a:r>
              <a:rPr lang="de-DE" sz="1100" b="0" i="0" u="none" strike="noStrike" kern="1200" cap="none" spc="0" baseline="0" dirty="0">
                <a:solidFill>
                  <a:srgbClr val="000000"/>
                </a:solidFill>
                <a:uFillTx/>
                <a:latin typeface="Lucida Console" pitchFamily="49"/>
              </a:rPr>
              <a:t/>
            </a:r>
            <a:br>
              <a:rPr lang="de-DE" sz="1100" b="0" i="0" u="none" strike="noStrike" kern="1200" cap="none" spc="0" baseline="0" dirty="0">
                <a:solidFill>
                  <a:srgbClr val="000000"/>
                </a:solidFill>
                <a:uFillTx/>
                <a:latin typeface="Lucida Console" pitchFamily="49"/>
              </a:rPr>
            </a:br>
            <a:r>
              <a:rPr lang="de-DE" sz="1100" b="0" i="0" u="none" strike="noStrike" kern="1200" cap="none" spc="0" baseline="0" dirty="0" err="1" smtClean="0">
                <a:solidFill>
                  <a:srgbClr val="000000"/>
                </a:solidFill>
                <a:uFillTx/>
                <a:latin typeface="Lucida Console" pitchFamily="49"/>
              </a:rPr>
              <a:t>int</a:t>
            </a:r>
            <a:r>
              <a:rPr lang="de-DE" sz="11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Lucida Console" pitchFamily="49"/>
              </a:rPr>
              <a:t> </a:t>
            </a:r>
            <a:r>
              <a:rPr lang="de-DE" sz="1100" b="1" i="0" u="none" strike="noStrike" kern="1200" cap="none" spc="0" baseline="0" dirty="0" err="1">
                <a:solidFill>
                  <a:srgbClr val="000000"/>
                </a:solidFill>
                <a:uFillTx/>
                <a:latin typeface="Lucida Console" pitchFamily="49"/>
              </a:rPr>
              <a:t>binarySearch</a:t>
            </a:r>
            <a:r>
              <a:rPr lang="de-DE" sz="1100" b="0" i="0" u="none" strike="noStrike" kern="1200" cap="none" spc="0" baseline="0" dirty="0">
                <a:solidFill>
                  <a:srgbClr val="000000"/>
                </a:solidFill>
                <a:uFillTx/>
                <a:latin typeface="Lucida Console" pitchFamily="49"/>
              </a:rPr>
              <a:t>(Object[] a, Object </a:t>
            </a:r>
            <a:r>
              <a:rPr lang="de-DE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Lucida Console" pitchFamily="49"/>
              </a:rPr>
              <a:t>key</a:t>
            </a:r>
            <a:r>
              <a:rPr lang="de-DE" sz="11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Lucida Console" pitchFamily="49"/>
              </a:rPr>
              <a:t>)</a:t>
            </a:r>
            <a:r>
              <a:rPr lang="de-DE" sz="1100" b="0" i="0" u="none" strike="noStrike" kern="1200" cap="none" spc="0" baseline="0" dirty="0">
                <a:solidFill>
                  <a:srgbClr val="000000"/>
                </a:solidFill>
                <a:uFillTx/>
                <a:latin typeface="Lucida Console" pitchFamily="49"/>
              </a:rPr>
              <a:t/>
            </a:r>
            <a:br>
              <a:rPr lang="de-DE" sz="1100" b="0" i="0" u="none" strike="noStrike" kern="1200" cap="none" spc="0" baseline="0" dirty="0">
                <a:solidFill>
                  <a:srgbClr val="000000"/>
                </a:solidFill>
                <a:uFillTx/>
                <a:latin typeface="Lucida Console" pitchFamily="49"/>
              </a:rPr>
            </a:br>
            <a:r>
              <a:rPr lang="de-DE" sz="1100" b="0" i="0" u="none" strike="noStrike" kern="1200" cap="none" spc="0" baseline="0" dirty="0" err="1" smtClean="0">
                <a:solidFill>
                  <a:srgbClr val="000000"/>
                </a:solidFill>
                <a:uFillTx/>
                <a:latin typeface="Lucida Console" pitchFamily="49"/>
              </a:rPr>
              <a:t>int</a:t>
            </a:r>
            <a:r>
              <a:rPr lang="de-DE" sz="11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Lucida Console" pitchFamily="49"/>
              </a:rPr>
              <a:t> </a:t>
            </a:r>
            <a:r>
              <a:rPr lang="de-DE" sz="1100" b="1" i="0" u="none" strike="noStrike" kern="1200" cap="none" spc="0" baseline="0" dirty="0" err="1">
                <a:solidFill>
                  <a:srgbClr val="000000"/>
                </a:solidFill>
                <a:uFillTx/>
                <a:latin typeface="Lucida Console" pitchFamily="49"/>
              </a:rPr>
              <a:t>binarySearch</a:t>
            </a:r>
            <a:r>
              <a:rPr lang="de-DE" sz="1100" b="0" i="0" u="none" strike="noStrike" kern="1200" cap="none" spc="0" baseline="0" dirty="0">
                <a:solidFill>
                  <a:srgbClr val="000000"/>
                </a:solidFill>
                <a:uFillTx/>
                <a:latin typeface="Lucida Console" pitchFamily="49"/>
              </a:rPr>
              <a:t>(Object[] a, Object </a:t>
            </a:r>
            <a:r>
              <a:rPr lang="de-DE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Lucida Console" pitchFamily="49"/>
              </a:rPr>
              <a:t>key</a:t>
            </a:r>
            <a:r>
              <a:rPr lang="de-DE" sz="1100" b="0" i="0" u="none" strike="noStrike" kern="1200" cap="none" spc="0" baseline="0" dirty="0">
                <a:solidFill>
                  <a:srgbClr val="000000"/>
                </a:solidFill>
                <a:uFillTx/>
                <a:latin typeface="Lucida Console" pitchFamily="49"/>
              </a:rPr>
              <a:t>,  </a:t>
            </a:r>
            <a:br>
              <a:rPr lang="de-DE" sz="1100" b="0" i="0" u="none" strike="noStrike" kern="1200" cap="none" spc="0" baseline="0" dirty="0">
                <a:solidFill>
                  <a:srgbClr val="000000"/>
                </a:solidFill>
                <a:uFillTx/>
                <a:latin typeface="Lucida Console" pitchFamily="49"/>
              </a:rPr>
            </a:br>
            <a:r>
              <a:rPr lang="de-DE" sz="1100" b="0" i="0" u="none" strike="noStrike" kern="1200" cap="none" spc="0" baseline="0" dirty="0">
                <a:solidFill>
                  <a:srgbClr val="000000"/>
                </a:solidFill>
                <a:uFillTx/>
                <a:latin typeface="Lucida Console" pitchFamily="49"/>
              </a:rPr>
              <a:t>                                    </a:t>
            </a:r>
            <a:r>
              <a:rPr lang="de-DE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Lucida Console" pitchFamily="49"/>
              </a:rPr>
              <a:t>Comparator</a:t>
            </a:r>
            <a:r>
              <a:rPr lang="de-DE" sz="1100" b="0" i="0" u="none" strike="noStrike" kern="1200" cap="none" spc="0" baseline="0" dirty="0">
                <a:solidFill>
                  <a:srgbClr val="000000"/>
                </a:solidFill>
                <a:uFillTx/>
                <a:latin typeface="Lucida Console" pitchFamily="49"/>
              </a:rPr>
              <a:t> c</a:t>
            </a:r>
            <a:r>
              <a:rPr lang="de-DE" sz="11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Lucida Console" pitchFamily="49"/>
              </a:rPr>
              <a:t>)</a:t>
            </a:r>
            <a:r>
              <a:rPr lang="de-DE" sz="1100" b="0" i="0" u="none" strike="noStrike" kern="1200" cap="none" spc="0" baseline="0" dirty="0">
                <a:solidFill>
                  <a:srgbClr val="000000"/>
                </a:solidFill>
                <a:uFillTx/>
                <a:latin typeface="Lucida Console" pitchFamily="49"/>
              </a:rPr>
              <a:t/>
            </a:r>
            <a:br>
              <a:rPr lang="de-DE" sz="1100" b="0" i="0" u="none" strike="noStrike" kern="1200" cap="none" spc="0" baseline="0" dirty="0">
                <a:solidFill>
                  <a:srgbClr val="000000"/>
                </a:solidFill>
                <a:uFillTx/>
                <a:latin typeface="Lucida Console" pitchFamily="49"/>
              </a:rPr>
            </a:br>
            <a:r>
              <a:rPr lang="de-DE" sz="1100" b="0" i="0" u="none" strike="noStrike" kern="1200" cap="none" spc="0" baseline="0" dirty="0">
                <a:solidFill>
                  <a:srgbClr val="000000"/>
                </a:solidFill>
                <a:uFillTx/>
                <a:latin typeface="Lucida Console" pitchFamily="49"/>
              </a:rPr>
              <a:t/>
            </a:r>
            <a:br>
              <a:rPr lang="de-DE" sz="1100" b="0" i="0" u="none" strike="noStrike" kern="1200" cap="none" spc="0" baseline="0" dirty="0">
                <a:solidFill>
                  <a:srgbClr val="000000"/>
                </a:solidFill>
                <a:uFillTx/>
                <a:latin typeface="Lucida Console" pitchFamily="49"/>
              </a:rPr>
            </a:br>
            <a:r>
              <a:rPr lang="de-DE" sz="1100" b="0" i="0" u="none" strike="noStrike" kern="1200" cap="none" spc="0" baseline="0" dirty="0" err="1" smtClean="0">
                <a:solidFill>
                  <a:srgbClr val="000000"/>
                </a:solidFill>
                <a:uFillTx/>
                <a:latin typeface="Lucida Console" pitchFamily="49"/>
              </a:rPr>
              <a:t>boolean</a:t>
            </a:r>
            <a:r>
              <a:rPr lang="de-DE" sz="11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Lucida Console" pitchFamily="49"/>
              </a:rPr>
              <a:t> </a:t>
            </a:r>
            <a:r>
              <a:rPr lang="de-DE" sz="1100" b="1" i="0" u="none" strike="noStrike" kern="1200" cap="none" spc="0" baseline="0" dirty="0" err="1">
                <a:solidFill>
                  <a:srgbClr val="000000"/>
                </a:solidFill>
                <a:uFillTx/>
                <a:latin typeface="Lucida Console" pitchFamily="49"/>
              </a:rPr>
              <a:t>equals</a:t>
            </a:r>
            <a:r>
              <a:rPr lang="de-DE" sz="1100" b="0" i="0" u="none" strike="noStrike" kern="1200" cap="none" spc="0" baseline="0" dirty="0">
                <a:solidFill>
                  <a:srgbClr val="000000"/>
                </a:solidFill>
                <a:uFillTx/>
                <a:latin typeface="Lucida Console" pitchFamily="49"/>
              </a:rPr>
              <a:t>(</a:t>
            </a:r>
            <a:r>
              <a:rPr lang="de-DE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Lucida Console" pitchFamily="49"/>
              </a:rPr>
              <a:t>int</a:t>
            </a:r>
            <a:r>
              <a:rPr lang="de-DE" sz="1100" b="0" i="0" u="none" strike="noStrike" kern="1200" cap="none" spc="0" baseline="0" dirty="0">
                <a:solidFill>
                  <a:srgbClr val="000000"/>
                </a:solidFill>
                <a:uFillTx/>
                <a:latin typeface="Lucida Console" pitchFamily="49"/>
              </a:rPr>
              <a:t>[] a, </a:t>
            </a:r>
            <a:r>
              <a:rPr lang="de-DE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Lucida Console" pitchFamily="49"/>
              </a:rPr>
              <a:t>int</a:t>
            </a:r>
            <a:r>
              <a:rPr lang="de-DE" sz="1100" b="0" i="0" u="none" strike="noStrike" kern="1200" cap="none" spc="0" baseline="0" dirty="0">
                <a:solidFill>
                  <a:srgbClr val="000000"/>
                </a:solidFill>
                <a:uFillTx/>
                <a:latin typeface="Lucida Console" pitchFamily="49"/>
              </a:rPr>
              <a:t>[] </a:t>
            </a:r>
            <a:r>
              <a:rPr lang="de-DE" sz="11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Lucida Console" pitchFamily="49"/>
              </a:rPr>
              <a:t>a2</a:t>
            </a:r>
            <a:r>
              <a:rPr lang="de-DE" sz="1100" dirty="0">
                <a:solidFill>
                  <a:srgbClr val="000000"/>
                </a:solidFill>
                <a:latin typeface="Lucida Console" pitchFamily="49"/>
              </a:rPr>
              <a:t>)</a:t>
            </a:r>
            <a:r>
              <a:rPr lang="de-DE" sz="1100" b="0" i="0" u="none" strike="noStrike" kern="1200" cap="none" spc="0" baseline="0" dirty="0">
                <a:solidFill>
                  <a:srgbClr val="000000"/>
                </a:solidFill>
                <a:uFillTx/>
                <a:latin typeface="Lucida Console" pitchFamily="49"/>
              </a:rPr>
              <a:t/>
            </a:r>
            <a:br>
              <a:rPr lang="de-DE" sz="1100" b="0" i="0" u="none" strike="noStrike" kern="1200" cap="none" spc="0" baseline="0" dirty="0">
                <a:solidFill>
                  <a:srgbClr val="000000"/>
                </a:solidFill>
                <a:uFillTx/>
                <a:latin typeface="Lucida Console" pitchFamily="49"/>
              </a:rPr>
            </a:br>
            <a:r>
              <a:rPr lang="de-DE" sz="1100" b="0" i="0" u="none" strike="noStrike" kern="1200" cap="none" spc="0" baseline="0" dirty="0" err="1" smtClean="0">
                <a:solidFill>
                  <a:srgbClr val="000000"/>
                </a:solidFill>
                <a:uFillTx/>
                <a:latin typeface="Lucida Console" pitchFamily="49"/>
              </a:rPr>
              <a:t>boolean</a:t>
            </a:r>
            <a:r>
              <a:rPr lang="de-DE" sz="11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Lucida Console" pitchFamily="49"/>
              </a:rPr>
              <a:t> </a:t>
            </a:r>
            <a:r>
              <a:rPr lang="de-DE" sz="1100" b="1" i="0" u="none" strike="noStrike" kern="1200" cap="none" spc="0" baseline="0" dirty="0" err="1">
                <a:solidFill>
                  <a:srgbClr val="000000"/>
                </a:solidFill>
                <a:uFillTx/>
                <a:latin typeface="Lucida Console" pitchFamily="49"/>
              </a:rPr>
              <a:t>equals</a:t>
            </a:r>
            <a:r>
              <a:rPr lang="de-DE" sz="1100" b="0" i="0" u="none" strike="noStrike" kern="1200" cap="none" spc="0" baseline="0" dirty="0">
                <a:solidFill>
                  <a:srgbClr val="000000"/>
                </a:solidFill>
                <a:uFillTx/>
                <a:latin typeface="Lucida Console" pitchFamily="49"/>
              </a:rPr>
              <a:t>(Object[] a, Object[] a2)  </a:t>
            </a:r>
          </a:p>
          <a:p>
            <a:pPr marL="0" marR="0" lvl="0" indent="0" algn="l" defTabSz="914400" rtl="0" fontAlgn="auto" hangingPunc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 b="0" i="0" u="none" strike="noStrike" kern="1200" cap="none" spc="0" baseline="0" dirty="0" err="1" smtClean="0">
                <a:solidFill>
                  <a:srgbClr val="000000"/>
                </a:solidFill>
                <a:uFillTx/>
                <a:latin typeface="Lucida Console" pitchFamily="49"/>
              </a:rPr>
              <a:t>void</a:t>
            </a:r>
            <a:r>
              <a:rPr lang="de-DE" sz="11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Lucida Console" pitchFamily="49"/>
              </a:rPr>
              <a:t> </a:t>
            </a:r>
            <a:r>
              <a:rPr lang="de-DE" sz="1100" b="1" i="0" u="none" strike="noStrike" kern="1200" cap="none" spc="0" baseline="0" dirty="0" err="1">
                <a:solidFill>
                  <a:srgbClr val="000000"/>
                </a:solidFill>
                <a:uFillTx/>
                <a:latin typeface="Lucida Console" pitchFamily="49"/>
              </a:rPr>
              <a:t>fill</a:t>
            </a:r>
            <a:r>
              <a:rPr lang="de-DE" sz="1100" b="0" i="0" u="none" strike="noStrike" kern="1200" cap="none" spc="0" baseline="0" dirty="0">
                <a:solidFill>
                  <a:srgbClr val="000000"/>
                </a:solidFill>
                <a:uFillTx/>
                <a:latin typeface="Lucida Console" pitchFamily="49"/>
              </a:rPr>
              <a:t>(Object[] a, </a:t>
            </a:r>
            <a:r>
              <a:rPr lang="de-DE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Lucida Console" pitchFamily="49"/>
              </a:rPr>
              <a:t>int</a:t>
            </a:r>
            <a:r>
              <a:rPr lang="de-DE" sz="1100" b="0" i="0" u="none" strike="noStrike" kern="1200" cap="none" spc="0" baseline="0" dirty="0">
                <a:solidFill>
                  <a:srgbClr val="000000"/>
                </a:solidFill>
                <a:uFillTx/>
                <a:latin typeface="Lucida Console" pitchFamily="49"/>
              </a:rPr>
              <a:t> </a:t>
            </a:r>
            <a:r>
              <a:rPr lang="de-DE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Lucida Console" pitchFamily="49"/>
              </a:rPr>
              <a:t>fromIndex</a:t>
            </a:r>
            <a:r>
              <a:rPr lang="de-DE" sz="1100" b="0" i="0" u="none" strike="noStrike" kern="1200" cap="none" spc="0" baseline="0" dirty="0">
                <a:solidFill>
                  <a:srgbClr val="000000"/>
                </a:solidFill>
                <a:uFillTx/>
                <a:latin typeface="Lucida Console" pitchFamily="49"/>
              </a:rPr>
              <a:t>, </a:t>
            </a:r>
            <a:br>
              <a:rPr lang="de-DE" sz="1100" b="0" i="0" u="none" strike="noStrike" kern="1200" cap="none" spc="0" baseline="0" dirty="0">
                <a:solidFill>
                  <a:srgbClr val="000000"/>
                </a:solidFill>
                <a:uFillTx/>
                <a:latin typeface="Lucida Console" pitchFamily="49"/>
              </a:rPr>
            </a:br>
            <a:r>
              <a:rPr lang="de-DE" sz="1100" b="0" i="0" u="none" strike="noStrike" kern="1200" cap="none" spc="0" baseline="0" dirty="0">
                <a:solidFill>
                  <a:srgbClr val="000000"/>
                </a:solidFill>
                <a:uFillTx/>
                <a:latin typeface="Lucida Console" pitchFamily="49"/>
              </a:rPr>
              <a:t>                      </a:t>
            </a:r>
            <a:r>
              <a:rPr lang="de-DE" sz="1100" b="0" i="0" u="none" strike="noStrike" kern="1200" cap="none" spc="0" baseline="0" dirty="0" err="1" smtClean="0">
                <a:solidFill>
                  <a:srgbClr val="000000"/>
                </a:solidFill>
                <a:uFillTx/>
                <a:latin typeface="Lucida Console" pitchFamily="49"/>
              </a:rPr>
              <a:t>int</a:t>
            </a:r>
            <a:r>
              <a:rPr lang="de-DE" sz="1100" b="0" i="0" u="none" strike="noStrike" kern="1200" cap="none" spc="0" baseline="0" dirty="0">
                <a:solidFill>
                  <a:srgbClr val="000000"/>
                </a:solidFill>
                <a:uFillTx/>
                <a:latin typeface="Lucida Console" pitchFamily="49"/>
              </a:rPr>
              <a:t> </a:t>
            </a:r>
            <a:r>
              <a:rPr lang="de-DE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Lucida Console" pitchFamily="49"/>
              </a:rPr>
              <a:t>toIndex</a:t>
            </a:r>
            <a:r>
              <a:rPr lang="de-DE" sz="1100" b="0" i="0" u="none" strike="noStrike" kern="1200" cap="none" spc="0" baseline="0" dirty="0">
                <a:solidFill>
                  <a:srgbClr val="000000"/>
                </a:solidFill>
                <a:uFillTx/>
                <a:latin typeface="Lucida Console" pitchFamily="49"/>
              </a:rPr>
              <a:t>, </a:t>
            </a:r>
            <a:endParaRPr lang="de-DE" sz="1100" b="0" i="0" u="none" strike="noStrike" kern="1200" cap="none" spc="0" baseline="0" dirty="0" smtClean="0">
              <a:solidFill>
                <a:srgbClr val="000000"/>
              </a:solidFill>
              <a:uFillTx/>
              <a:latin typeface="Lucida Console" pitchFamily="49"/>
            </a:endParaRPr>
          </a:p>
          <a:p>
            <a:pPr marL="0" marR="0" lvl="0" indent="0" algn="l" defTabSz="914400" rtl="0" fontAlgn="auto" hangingPunc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 dirty="0">
                <a:solidFill>
                  <a:srgbClr val="000000"/>
                </a:solidFill>
                <a:latin typeface="Lucida Console" pitchFamily="49"/>
              </a:rPr>
              <a:t>	</a:t>
            </a:r>
            <a:r>
              <a:rPr lang="de-DE" sz="1100" dirty="0" smtClean="0">
                <a:solidFill>
                  <a:srgbClr val="000000"/>
                </a:solidFill>
                <a:latin typeface="Lucida Console" pitchFamily="49"/>
              </a:rPr>
              <a:t>	 </a:t>
            </a:r>
            <a:r>
              <a:rPr lang="de-DE" sz="1100" b="0" i="0" u="none" strike="noStrike" kern="1200" cap="none" spc="0" baseline="0" dirty="0" err="1" smtClean="0">
                <a:solidFill>
                  <a:srgbClr val="000000"/>
                </a:solidFill>
                <a:uFillTx/>
                <a:latin typeface="Lucida Console" pitchFamily="49"/>
              </a:rPr>
              <a:t>Object</a:t>
            </a:r>
            <a:r>
              <a:rPr lang="de-DE" sz="1100" b="0" i="0" u="none" strike="noStrike" kern="1200" cap="none" spc="0" baseline="0" dirty="0">
                <a:solidFill>
                  <a:srgbClr val="000000"/>
                </a:solidFill>
                <a:uFillTx/>
                <a:latin typeface="Lucida Console" pitchFamily="49"/>
              </a:rPr>
              <a:t> </a:t>
            </a:r>
            <a:r>
              <a:rPr lang="de-DE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Lucida Console" pitchFamily="49"/>
              </a:rPr>
              <a:t>val</a:t>
            </a:r>
            <a:r>
              <a:rPr lang="de-DE" sz="11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Lucida Console" pitchFamily="49"/>
              </a:rPr>
              <a:t>)</a:t>
            </a:r>
            <a:r>
              <a:rPr lang="de-DE" sz="1100" b="0" i="0" u="none" strike="noStrike" kern="1200" cap="none" spc="0" baseline="0" dirty="0">
                <a:solidFill>
                  <a:srgbClr val="000000"/>
                </a:solidFill>
                <a:uFillTx/>
                <a:latin typeface="Lucida Console" pitchFamily="49"/>
              </a:rPr>
              <a:t/>
            </a:r>
            <a:br>
              <a:rPr lang="de-DE" sz="1100" b="0" i="0" u="none" strike="noStrike" kern="1200" cap="none" spc="0" baseline="0" dirty="0">
                <a:solidFill>
                  <a:srgbClr val="000000"/>
                </a:solidFill>
                <a:uFillTx/>
                <a:latin typeface="Lucida Console" pitchFamily="49"/>
              </a:rPr>
            </a:br>
            <a:r>
              <a:rPr lang="de-DE" sz="1100" b="0" i="0" u="none" strike="noStrike" kern="1200" cap="none" spc="0" baseline="0" dirty="0" err="1" smtClean="0">
                <a:solidFill>
                  <a:srgbClr val="000000"/>
                </a:solidFill>
                <a:uFillTx/>
                <a:latin typeface="Lucida Console" pitchFamily="49"/>
              </a:rPr>
              <a:t>void</a:t>
            </a:r>
            <a:r>
              <a:rPr lang="de-DE" sz="11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Lucida Console" pitchFamily="49"/>
              </a:rPr>
              <a:t> </a:t>
            </a:r>
            <a:r>
              <a:rPr lang="de-DE" sz="1100" b="1" i="0" u="none" strike="noStrike" kern="1200" cap="none" spc="0" baseline="0" dirty="0" err="1">
                <a:solidFill>
                  <a:srgbClr val="000000"/>
                </a:solidFill>
                <a:uFillTx/>
                <a:latin typeface="Lucida Console" pitchFamily="49"/>
              </a:rPr>
              <a:t>fill</a:t>
            </a:r>
            <a:r>
              <a:rPr lang="de-DE" sz="1100" b="0" i="0" u="none" strike="noStrike" kern="1200" cap="none" spc="0" baseline="0" dirty="0">
                <a:solidFill>
                  <a:srgbClr val="000000"/>
                </a:solidFill>
                <a:uFillTx/>
                <a:latin typeface="Lucida Console" pitchFamily="49"/>
              </a:rPr>
              <a:t>(Object[] a, Object </a:t>
            </a:r>
            <a:r>
              <a:rPr lang="de-DE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Lucida Console" pitchFamily="49"/>
              </a:rPr>
              <a:t>val</a:t>
            </a:r>
            <a:r>
              <a:rPr lang="de-DE" sz="11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Lucida Console" pitchFamily="49"/>
              </a:rPr>
              <a:t>)</a:t>
            </a:r>
            <a:endParaRPr lang="de-DE" sz="1100" b="0" i="0" u="none" strike="noStrike" kern="1200" cap="none" spc="0" baseline="0" dirty="0">
              <a:solidFill>
                <a:srgbClr val="000000"/>
              </a:solidFill>
              <a:uFillTx/>
              <a:latin typeface="Lucida Console" pitchFamily="49"/>
            </a:endParaRPr>
          </a:p>
          <a:p>
            <a:pPr marL="0" marR="0" lvl="0" indent="0" algn="l" defTabSz="914400" rtl="0" fontAlgn="auto" hangingPunc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 b="0" i="0" u="none" strike="noStrike" kern="1200" cap="none" spc="0" baseline="0" dirty="0" err="1" smtClean="0">
                <a:solidFill>
                  <a:srgbClr val="000000"/>
                </a:solidFill>
                <a:uFillTx/>
                <a:latin typeface="Lucida Console" pitchFamily="49"/>
              </a:rPr>
              <a:t>void</a:t>
            </a:r>
            <a:r>
              <a:rPr lang="de-DE" sz="11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Lucida Console" pitchFamily="49"/>
              </a:rPr>
              <a:t> </a:t>
            </a:r>
            <a:r>
              <a:rPr lang="de-DE" sz="1100" b="1" i="0" u="none" strike="noStrike" kern="1200" cap="none" spc="0" baseline="0" dirty="0" err="1">
                <a:solidFill>
                  <a:srgbClr val="000000"/>
                </a:solidFill>
                <a:uFillTx/>
                <a:latin typeface="Lucida Console" pitchFamily="49"/>
              </a:rPr>
              <a:t>sort</a:t>
            </a:r>
            <a:r>
              <a:rPr lang="de-DE" sz="1100" b="0" i="0" u="none" strike="noStrike" kern="1200" cap="none" spc="0" baseline="0" dirty="0">
                <a:solidFill>
                  <a:srgbClr val="000000"/>
                </a:solidFill>
                <a:uFillTx/>
                <a:latin typeface="Lucida Console" pitchFamily="49"/>
              </a:rPr>
              <a:t>(</a:t>
            </a:r>
            <a:r>
              <a:rPr lang="de-DE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Lucida Console" pitchFamily="49"/>
              </a:rPr>
              <a:t>int</a:t>
            </a:r>
            <a:r>
              <a:rPr lang="de-DE" sz="1100" b="0" i="0" u="none" strike="noStrike" kern="1200" cap="none" spc="0" baseline="0" dirty="0">
                <a:solidFill>
                  <a:srgbClr val="000000"/>
                </a:solidFill>
                <a:uFillTx/>
                <a:latin typeface="Lucida Console" pitchFamily="49"/>
              </a:rPr>
              <a:t>[] a</a:t>
            </a:r>
            <a:r>
              <a:rPr lang="de-DE" sz="11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Lucida Console" pitchFamily="49"/>
              </a:rPr>
              <a:t>)</a:t>
            </a:r>
            <a:r>
              <a:rPr lang="de-DE" sz="1100" b="0" i="0" u="none" strike="noStrike" kern="1200" cap="none" spc="0" baseline="0" dirty="0">
                <a:solidFill>
                  <a:srgbClr val="000000"/>
                </a:solidFill>
                <a:uFillTx/>
                <a:latin typeface="Lucida Console" pitchFamily="49"/>
              </a:rPr>
              <a:t/>
            </a:r>
            <a:br>
              <a:rPr lang="de-DE" sz="1100" b="0" i="0" u="none" strike="noStrike" kern="1200" cap="none" spc="0" baseline="0" dirty="0">
                <a:solidFill>
                  <a:srgbClr val="000000"/>
                </a:solidFill>
                <a:uFillTx/>
                <a:latin typeface="Lucida Console" pitchFamily="49"/>
              </a:rPr>
            </a:br>
            <a:r>
              <a:rPr lang="de-DE" sz="1100" b="0" i="0" u="none" strike="noStrike" kern="1200" cap="none" spc="0" baseline="0" dirty="0" err="1" smtClean="0">
                <a:solidFill>
                  <a:srgbClr val="000000"/>
                </a:solidFill>
                <a:uFillTx/>
                <a:latin typeface="Lucida Console" pitchFamily="49"/>
              </a:rPr>
              <a:t>void</a:t>
            </a:r>
            <a:r>
              <a:rPr lang="de-DE" sz="11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Lucida Console" pitchFamily="49"/>
              </a:rPr>
              <a:t> </a:t>
            </a:r>
            <a:r>
              <a:rPr lang="de-DE" sz="1100" b="1" i="0" u="none" strike="noStrike" kern="1200" cap="none" spc="0" baseline="0" dirty="0" err="1">
                <a:solidFill>
                  <a:srgbClr val="000000"/>
                </a:solidFill>
                <a:uFillTx/>
                <a:latin typeface="Lucida Console" pitchFamily="49"/>
              </a:rPr>
              <a:t>sort</a:t>
            </a:r>
            <a:r>
              <a:rPr lang="de-DE" sz="1100" b="0" i="0" u="none" strike="noStrike" kern="1200" cap="none" spc="0" baseline="0" dirty="0">
                <a:solidFill>
                  <a:srgbClr val="000000"/>
                </a:solidFill>
                <a:uFillTx/>
                <a:latin typeface="Lucida Console" pitchFamily="49"/>
              </a:rPr>
              <a:t>(Object[] a</a:t>
            </a:r>
            <a:r>
              <a:rPr lang="de-DE" sz="11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Lucida Console" pitchFamily="49"/>
              </a:rPr>
              <a:t>)</a:t>
            </a:r>
            <a:r>
              <a:rPr lang="de-DE" sz="1100" b="0" i="0" u="none" strike="noStrike" kern="1200" cap="none" spc="0" baseline="0" dirty="0">
                <a:solidFill>
                  <a:srgbClr val="000000"/>
                </a:solidFill>
                <a:uFillTx/>
                <a:latin typeface="Lucida Console" pitchFamily="49"/>
              </a:rPr>
              <a:t/>
            </a:r>
            <a:br>
              <a:rPr lang="de-DE" sz="1100" b="0" i="0" u="none" strike="noStrike" kern="1200" cap="none" spc="0" baseline="0" dirty="0">
                <a:solidFill>
                  <a:srgbClr val="000000"/>
                </a:solidFill>
                <a:uFillTx/>
                <a:latin typeface="Lucida Console" pitchFamily="49"/>
              </a:rPr>
            </a:br>
            <a:r>
              <a:rPr lang="de-DE" sz="1100" b="1" i="0" u="none" strike="noStrike" kern="1200" cap="none" spc="0" baseline="0" dirty="0" err="1" smtClean="0">
                <a:solidFill>
                  <a:srgbClr val="000000"/>
                </a:solidFill>
                <a:uFillTx/>
                <a:latin typeface="Lucida Console" pitchFamily="49"/>
              </a:rPr>
              <a:t>void</a:t>
            </a:r>
            <a:r>
              <a:rPr lang="de-DE" sz="1100" b="1" i="0" u="none" strike="noStrike" kern="1200" cap="none" spc="0" baseline="0" dirty="0" smtClean="0">
                <a:solidFill>
                  <a:srgbClr val="000000"/>
                </a:solidFill>
                <a:uFillTx/>
                <a:latin typeface="Lucida Console" pitchFamily="49"/>
              </a:rPr>
              <a:t> </a:t>
            </a:r>
            <a:r>
              <a:rPr lang="de-DE" sz="1100" b="1" i="0" u="none" strike="noStrike" kern="1200" cap="none" spc="0" baseline="0" dirty="0" err="1">
                <a:solidFill>
                  <a:srgbClr val="000000"/>
                </a:solidFill>
                <a:uFillTx/>
                <a:latin typeface="Lucida Console" pitchFamily="49"/>
              </a:rPr>
              <a:t>sort</a:t>
            </a:r>
            <a:r>
              <a:rPr lang="de-DE" sz="1100" i="0" u="none" strike="noStrike" kern="1200" cap="none" spc="0" baseline="0" dirty="0">
                <a:solidFill>
                  <a:srgbClr val="000000"/>
                </a:solidFill>
                <a:uFillTx/>
                <a:latin typeface="Lucida Console" pitchFamily="49"/>
              </a:rPr>
              <a:t>(Object[] a, </a:t>
            </a:r>
            <a:r>
              <a:rPr lang="de-DE" sz="1100" i="0" u="none" strike="noStrike" kern="1200" cap="none" spc="0" baseline="0" dirty="0" err="1">
                <a:solidFill>
                  <a:srgbClr val="000000"/>
                </a:solidFill>
                <a:uFillTx/>
                <a:latin typeface="Lucida Console" pitchFamily="49"/>
              </a:rPr>
              <a:t>Comparator</a:t>
            </a:r>
            <a:r>
              <a:rPr lang="de-DE" sz="1100" i="0" u="none" strike="noStrike" kern="1200" cap="none" spc="0" baseline="0" dirty="0">
                <a:solidFill>
                  <a:srgbClr val="000000"/>
                </a:solidFill>
                <a:uFillTx/>
                <a:latin typeface="Lucida Console" pitchFamily="49"/>
              </a:rPr>
              <a:t> c</a:t>
            </a:r>
            <a:r>
              <a:rPr lang="de-DE" sz="1100" i="0" u="none" strike="noStrike" kern="1200" cap="none" spc="0" baseline="0" dirty="0" smtClean="0">
                <a:solidFill>
                  <a:srgbClr val="000000"/>
                </a:solidFill>
                <a:uFillTx/>
                <a:latin typeface="Lucida Console" pitchFamily="49"/>
              </a:rPr>
              <a:t>)</a:t>
            </a:r>
            <a:endParaRPr lang="de-DE" sz="1100" i="0" u="none" strike="noStrike" kern="1200" cap="none" spc="0" baseline="0" dirty="0">
              <a:solidFill>
                <a:srgbClr val="000000"/>
              </a:solidFill>
              <a:uFillTx/>
              <a:latin typeface="Lucida Console" pitchFamily="49"/>
            </a:endParaRPr>
          </a:p>
          <a:p>
            <a:pPr marL="0" marR="0" lvl="0" indent="0" algn="l" defTabSz="914400" rtl="0" fontAlgn="auto" hangingPunc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 b="0" i="0" u="none" strike="noStrike" kern="1200" cap="none" spc="0" baseline="0" dirty="0">
                <a:solidFill>
                  <a:srgbClr val="000000"/>
                </a:solidFill>
                <a:uFillTx/>
                <a:latin typeface="Lucida Console" pitchFamily="49"/>
              </a:rPr>
              <a:t>}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600" b="0" i="0" u="none" strike="noStrike" kern="1200" cap="none" spc="0" baseline="0" dirty="0">
              <a:solidFill>
                <a:srgbClr val="000000"/>
              </a:solidFill>
              <a:uFillTx/>
              <a:latin typeface="Lucida Console" pitchFamily="49"/>
            </a:endParaRPr>
          </a:p>
        </p:txBody>
      </p:sp>
      <p:pic>
        <p:nvPicPr>
          <p:cNvPr id="7" name="Picture 2" descr="Reuse Metrics Example for Apache Commons Releas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301" y="1447800"/>
            <a:ext cx="4997556" cy="424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4782881" y="5754633"/>
            <a:ext cx="49343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latin typeface="+mn-lt"/>
              </a:rPr>
              <a:t>Tag </a:t>
            </a:r>
            <a:r>
              <a:rPr lang="de-DE" sz="1100" dirty="0" err="1" smtClean="0">
                <a:latin typeface="+mn-lt"/>
              </a:rPr>
              <a:t>Cloud</a:t>
            </a:r>
            <a:r>
              <a:rPr lang="de-DE" sz="1100" dirty="0" smtClean="0">
                <a:latin typeface="+mn-lt"/>
              </a:rPr>
              <a:t> zur Nutzungshäufigkeit der Apache </a:t>
            </a:r>
            <a:r>
              <a:rPr lang="de-DE" sz="1100" dirty="0" err="1" smtClean="0">
                <a:latin typeface="+mn-lt"/>
              </a:rPr>
              <a:t>Commons</a:t>
            </a:r>
            <a:r>
              <a:rPr lang="de-DE" sz="1100" dirty="0" smtClean="0">
                <a:latin typeface="+mn-lt"/>
              </a:rPr>
              <a:t> Bibliotheken </a:t>
            </a:r>
          </a:p>
          <a:p>
            <a:r>
              <a:rPr lang="de-DE" sz="1100" dirty="0">
                <a:latin typeface="+mn-lt"/>
              </a:rPr>
              <a:t>i</a:t>
            </a:r>
            <a:r>
              <a:rPr lang="de-DE" sz="1100" dirty="0" smtClean="0">
                <a:latin typeface="+mn-lt"/>
              </a:rPr>
              <a:t>n den OSS Projekten auf </a:t>
            </a:r>
            <a:r>
              <a:rPr lang="de-DE" sz="1100" dirty="0" err="1" smtClean="0">
                <a:latin typeface="+mn-lt"/>
              </a:rPr>
              <a:t>Sourceforge</a:t>
            </a:r>
            <a:r>
              <a:rPr lang="de-DE" sz="1100" dirty="0" smtClean="0">
                <a:latin typeface="+mn-lt"/>
              </a:rPr>
              <a:t> und Google Code.</a:t>
            </a:r>
            <a:endParaRPr lang="de-DE" sz="11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85750" y="6292850"/>
            <a:ext cx="9386888" cy="215444"/>
          </a:xfrm>
        </p:spPr>
        <p:txBody>
          <a:bodyPr/>
          <a:lstStyle/>
          <a:p>
            <a:r>
              <a:rPr lang="de-DE" dirty="0" smtClean="0"/>
              <a:t>     FH Rosenheim                   Programmieren 3                                   Wintersemester 2015                                   © 2015  • Stand 01.10.14 •       Kapitel 5         </a:t>
            </a:r>
            <a:endParaRPr lang="en-GB" sz="1000" dirty="0"/>
          </a:p>
        </p:txBody>
      </p:sp>
      <p:sp>
        <p:nvSpPr>
          <p:cNvPr id="1182722" name="Rectangle 2"/>
          <p:cNvSpPr>
            <a:spLocks noGrp="1" noChangeArrowheads="1"/>
          </p:cNvSpPr>
          <p:nvPr>
            <p:ph type="title"/>
          </p:nvPr>
        </p:nvSpPr>
        <p:spPr>
          <a:xfrm>
            <a:off x="739775" y="265113"/>
            <a:ext cx="8101013" cy="427037"/>
          </a:xfrm>
        </p:spPr>
        <p:txBody>
          <a:bodyPr/>
          <a:lstStyle/>
          <a:p>
            <a:r>
              <a:rPr lang="de-DE" b="1"/>
              <a:t>Zusammenfassung Anwendungsprogrammierung</a:t>
            </a:r>
          </a:p>
        </p:txBody>
      </p:sp>
      <p:sp>
        <p:nvSpPr>
          <p:cNvPr id="1182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3" y="937531"/>
            <a:ext cx="9421812" cy="4733925"/>
          </a:xfrm>
        </p:spPr>
        <p:txBody>
          <a:bodyPr/>
          <a:lstStyle/>
          <a:p>
            <a:r>
              <a:rPr lang="de-DE" sz="1600" dirty="0"/>
              <a:t>Durch eine saubere Trennung von technischen Code und Anwendungskern erhöht sich die </a:t>
            </a:r>
            <a:r>
              <a:rPr lang="de-DE" sz="1600" dirty="0" err="1"/>
              <a:t>Wartbarkeit</a:t>
            </a:r>
            <a:r>
              <a:rPr lang="de-DE" sz="1600" dirty="0"/>
              <a:t> von Programmen</a:t>
            </a:r>
          </a:p>
          <a:p>
            <a:r>
              <a:rPr lang="de-DE" sz="1600" dirty="0"/>
              <a:t>Der Anwendungskern wird in Komponenten strukturiert</a:t>
            </a:r>
          </a:p>
          <a:p>
            <a:r>
              <a:rPr lang="de-DE" sz="1600" dirty="0"/>
              <a:t>Die Komponenten werden strukturiert in Datentypen, Entitätstypen und </a:t>
            </a:r>
            <a:r>
              <a:rPr lang="de-DE" sz="1600" dirty="0" smtClean="0"/>
              <a:t>Anwendungsfälle</a:t>
            </a:r>
          </a:p>
          <a:p>
            <a:r>
              <a:rPr lang="de-DE" sz="1600" dirty="0" smtClean="0"/>
              <a:t>Intelligente Datentypen erleichtern das Programmieren von großen Projekten </a:t>
            </a:r>
            <a:r>
              <a:rPr lang="de-DE" sz="1600" dirty="0" smtClean="0">
                <a:sym typeface="Wingdings" pitchFamily="2" charset="2"/>
              </a:rPr>
              <a:t>indem sie fachliche Komplexität kapseln (z.B. Prüfungen, Transformationen)</a:t>
            </a:r>
          </a:p>
          <a:p>
            <a:r>
              <a:rPr lang="de-DE" sz="1600" dirty="0" smtClean="0"/>
              <a:t>Sie können häufig wieder verwendet werden und müssen korrekt und </a:t>
            </a:r>
            <a:r>
              <a:rPr lang="de-DE" sz="1600" dirty="0" err="1" smtClean="0"/>
              <a:t>performant</a:t>
            </a:r>
            <a:r>
              <a:rPr lang="de-DE" sz="1600" dirty="0" smtClean="0"/>
              <a:t> implementiert werden (in Java z.B. </a:t>
            </a:r>
            <a:r>
              <a:rPr lang="de-DE" sz="1600" dirty="0" err="1" smtClean="0"/>
              <a:t>equals</a:t>
            </a:r>
            <a:r>
              <a:rPr lang="de-DE" sz="1600" dirty="0" smtClean="0"/>
              <a:t>, </a:t>
            </a:r>
            <a:r>
              <a:rPr lang="de-DE" sz="1600" dirty="0" err="1" smtClean="0"/>
              <a:t>hashCode</a:t>
            </a:r>
            <a:r>
              <a:rPr lang="de-DE" sz="1600" dirty="0" smtClean="0"/>
              <a:t>)</a:t>
            </a:r>
          </a:p>
          <a:p>
            <a:r>
              <a:rPr lang="de-DE" sz="1600" dirty="0" smtClean="0"/>
              <a:t>Entitäten </a:t>
            </a:r>
            <a:r>
              <a:rPr lang="de-DE" sz="1600" dirty="0"/>
              <a:t>müssen korrekt implementiert werden (sinnvolle </a:t>
            </a:r>
            <a:r>
              <a:rPr lang="de-DE" sz="1600" dirty="0" err="1"/>
              <a:t>Konstruktoren</a:t>
            </a:r>
            <a:r>
              <a:rPr lang="de-DE" sz="1600" dirty="0"/>
              <a:t>, sinnvolle </a:t>
            </a:r>
            <a:r>
              <a:rPr lang="de-DE" sz="1600" dirty="0" err="1"/>
              <a:t>getter</a:t>
            </a:r>
            <a:r>
              <a:rPr lang="de-DE" sz="1600" dirty="0"/>
              <a:t> und </a:t>
            </a:r>
            <a:r>
              <a:rPr lang="de-DE" sz="1600" dirty="0" err="1"/>
              <a:t>setter</a:t>
            </a:r>
            <a:r>
              <a:rPr lang="de-DE" sz="1600" dirty="0"/>
              <a:t>, sprachspezifische Besonderheiten beachten, z.B. </a:t>
            </a:r>
            <a:r>
              <a:rPr lang="de-DE" sz="1600" dirty="0" err="1"/>
              <a:t>equals</a:t>
            </a:r>
            <a:r>
              <a:rPr lang="de-DE" sz="1600" dirty="0"/>
              <a:t>, </a:t>
            </a:r>
            <a:r>
              <a:rPr lang="de-DE" sz="1600" dirty="0" err="1"/>
              <a:t>hashCode</a:t>
            </a:r>
            <a:r>
              <a:rPr lang="de-DE" sz="1600" dirty="0"/>
              <a:t>)</a:t>
            </a:r>
          </a:p>
          <a:p>
            <a:r>
              <a:rPr lang="de-DE" sz="1600" dirty="0"/>
              <a:t>Eine saubere Paketstruktur erleichtert die Orientierung und </a:t>
            </a:r>
            <a:r>
              <a:rPr lang="de-DE" sz="1600" dirty="0" err="1"/>
              <a:t>Wartbarkeit</a:t>
            </a:r>
            <a:r>
              <a:rPr lang="de-DE" sz="1600" dirty="0"/>
              <a:t> von großen Programmsystemen</a:t>
            </a:r>
          </a:p>
          <a:p>
            <a:r>
              <a:rPr lang="de-DE" sz="1600" dirty="0"/>
              <a:t>Viele Aussagen über Komponenten, Schnittstellen und Anwendungsprogrammierung zeigen ihren wahren Nutzen erst bei großen Projekten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5" name="Rectangle 2"/>
          <p:cNvSpPr>
            <a:spLocks noGrp="1" noChangeArrowheads="1"/>
          </p:cNvSpPr>
          <p:nvPr>
            <p:ph type="title"/>
          </p:nvPr>
        </p:nvSpPr>
        <p:spPr>
          <a:xfrm>
            <a:off x="739775" y="265113"/>
            <a:ext cx="5713413" cy="430887"/>
          </a:xfrm>
        </p:spPr>
        <p:txBody>
          <a:bodyPr/>
          <a:lstStyle/>
          <a:p>
            <a:pPr eaLnBrk="1" hangingPunct="1"/>
            <a:r>
              <a:rPr lang="de-DE" b="1" dirty="0" smtClean="0"/>
              <a:t>Wie mache ich eine Komponente?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de-DE" b="1" dirty="0" smtClean="0">
                <a:solidFill>
                  <a:srgbClr val="FF9900"/>
                </a:solidFill>
              </a:rPr>
              <a:t>Schritt 1</a:t>
            </a:r>
            <a:r>
              <a:rPr lang="de-DE" dirty="0" smtClean="0"/>
              <a:t>: Informationen zu Anforderungen</a:t>
            </a:r>
          </a:p>
          <a:p>
            <a:pPr lvl="0">
              <a:defRPr/>
            </a:pPr>
            <a:r>
              <a:rPr lang="de-DE" b="1" dirty="0" smtClean="0">
                <a:solidFill>
                  <a:srgbClr val="FF9900"/>
                </a:solidFill>
              </a:rPr>
              <a:t>Schritt 2</a:t>
            </a:r>
            <a:r>
              <a:rPr lang="de-DE" dirty="0" smtClean="0"/>
              <a:t>: Spezifikation des Datenmodells (aus Pflichtenheft / Anforderungsspezifikation)</a:t>
            </a:r>
          </a:p>
          <a:p>
            <a:pPr lvl="0">
              <a:defRPr/>
            </a:pPr>
            <a:r>
              <a:rPr lang="de-DE" b="1" dirty="0" smtClean="0">
                <a:solidFill>
                  <a:srgbClr val="FF9900"/>
                </a:solidFill>
              </a:rPr>
              <a:t>Schritt 3</a:t>
            </a:r>
            <a:r>
              <a:rPr lang="de-DE" dirty="0" smtClean="0"/>
              <a:t>: Komponentenschnitt durch Schnitt durch das Datenmodell (Berücksichtigung von Abhängigkeiten)</a:t>
            </a:r>
          </a:p>
          <a:p>
            <a:pPr lvl="0">
              <a:defRPr/>
            </a:pPr>
            <a:r>
              <a:rPr lang="de-DE" b="1" dirty="0" smtClean="0">
                <a:solidFill>
                  <a:srgbClr val="FF9900"/>
                </a:solidFill>
              </a:rPr>
              <a:t>Schritt 4</a:t>
            </a:r>
            <a:r>
              <a:rPr lang="de-DE" dirty="0" smtClean="0"/>
              <a:t>: Definition der Schnittstellen und Entitätstypen</a:t>
            </a:r>
          </a:p>
          <a:p>
            <a:pPr lvl="0">
              <a:defRPr/>
            </a:pPr>
            <a:r>
              <a:rPr lang="de-DE" b="1" dirty="0" smtClean="0">
                <a:solidFill>
                  <a:srgbClr val="FF9900"/>
                </a:solidFill>
              </a:rPr>
              <a:t>Schritt 5</a:t>
            </a:r>
            <a:r>
              <a:rPr lang="de-DE" dirty="0" smtClean="0"/>
              <a:t>: Überlegungen zur </a:t>
            </a:r>
            <a:r>
              <a:rPr lang="de-DE" dirty="0" err="1" smtClean="0"/>
              <a:t>Package</a:t>
            </a:r>
            <a:r>
              <a:rPr lang="de-DE" dirty="0" smtClean="0"/>
              <a:t> Struktur</a:t>
            </a:r>
          </a:p>
          <a:p>
            <a:pPr lvl="0">
              <a:defRPr/>
            </a:pPr>
            <a:r>
              <a:rPr lang="de-DE" b="1" dirty="0" smtClean="0">
                <a:solidFill>
                  <a:srgbClr val="FF9900"/>
                </a:solidFill>
              </a:rPr>
              <a:t>Schritt 6</a:t>
            </a:r>
            <a:r>
              <a:rPr lang="de-DE" dirty="0" smtClean="0"/>
              <a:t>: Konfiguration zur Applikation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285750" y="6292850"/>
            <a:ext cx="9386888" cy="215444"/>
          </a:xfrm>
        </p:spPr>
        <p:txBody>
          <a:bodyPr/>
          <a:lstStyle/>
          <a:p>
            <a:r>
              <a:rPr lang="de-DE" dirty="0" smtClean="0"/>
              <a:t>     FH Rosenheim                   Programmieren 3                                   Wintersemester 2015                                   © 2015  • Stand 01.10.14 •       Kapitel 5         </a:t>
            </a:r>
            <a:endParaRPr lang="en-GB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85750" y="6292850"/>
            <a:ext cx="9386888" cy="215444"/>
          </a:xfrm>
        </p:spPr>
        <p:txBody>
          <a:bodyPr/>
          <a:lstStyle/>
          <a:p>
            <a:r>
              <a:rPr lang="de-DE" dirty="0" smtClean="0"/>
              <a:t>     FH Rosenheim                   Programmieren 3                                   Wintersemester 2015                                   © 2015  • Stand 01.10.14 •       Kapitel 5         </a:t>
            </a:r>
            <a:endParaRPr lang="en-GB" sz="1000" dirty="0"/>
          </a:p>
        </p:txBody>
      </p:sp>
      <p:sp>
        <p:nvSpPr>
          <p:cNvPr id="1128450" name="Rectangle 2"/>
          <p:cNvSpPr>
            <a:spLocks noGrp="1" noChangeArrowheads="1"/>
          </p:cNvSpPr>
          <p:nvPr>
            <p:ph type="title"/>
          </p:nvPr>
        </p:nvSpPr>
        <p:spPr>
          <a:xfrm>
            <a:off x="739775" y="265113"/>
            <a:ext cx="8240713" cy="427037"/>
          </a:xfrm>
        </p:spPr>
        <p:txBody>
          <a:bodyPr/>
          <a:lstStyle/>
          <a:p>
            <a:r>
              <a:rPr lang="de-DE" b="1"/>
              <a:t>Beispiel: Verwaltung von Bundesjugendspielen</a:t>
            </a:r>
          </a:p>
        </p:txBody>
      </p:sp>
      <p:sp>
        <p:nvSpPr>
          <p:cNvPr id="1128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9588" y="1238250"/>
            <a:ext cx="9078912" cy="47339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de-DE" b="1" dirty="0" smtClean="0">
                <a:solidFill>
                  <a:srgbClr val="FF9900"/>
                </a:solidFill>
              </a:rPr>
              <a:t>Schritt 1</a:t>
            </a:r>
            <a:r>
              <a:rPr lang="de-DE" b="1" dirty="0" smtClean="0"/>
              <a:t>: Anforderungen</a:t>
            </a:r>
            <a:endParaRPr lang="de-DE" b="1" dirty="0"/>
          </a:p>
          <a:p>
            <a:r>
              <a:rPr lang="de-DE" dirty="0"/>
              <a:t>Unterstützung bei der Planung von Bundesjugendspielen</a:t>
            </a:r>
          </a:p>
          <a:p>
            <a:pPr lvl="1"/>
            <a:r>
              <a:rPr lang="de-DE" dirty="0"/>
              <a:t>Verwaltung von Sportstätten</a:t>
            </a:r>
          </a:p>
          <a:p>
            <a:pPr lvl="1"/>
            <a:r>
              <a:rPr lang="de-DE" dirty="0"/>
              <a:t>Bildung von Zeitplänen für die verschiedenen Sportstätten, Einteilung von Teilnehmern und </a:t>
            </a:r>
            <a:r>
              <a:rPr lang="de-DE" dirty="0" smtClean="0"/>
              <a:t>Betreuern</a:t>
            </a:r>
          </a:p>
          <a:p>
            <a:pPr lvl="1"/>
            <a:r>
              <a:rPr lang="de-DE" dirty="0" smtClean="0"/>
              <a:t>Informationsbasis erstellen (Schüler, Betreuer erfassen)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Unterstützung nach der Durchführung</a:t>
            </a:r>
          </a:p>
          <a:p>
            <a:pPr lvl="1"/>
            <a:r>
              <a:rPr lang="de-DE" dirty="0"/>
              <a:t>Erfassung der erbrachten Leistungen</a:t>
            </a:r>
          </a:p>
          <a:p>
            <a:pPr lvl="1"/>
            <a:r>
              <a:rPr lang="de-DE" dirty="0"/>
              <a:t>Erstellung der Urkunden mit Hilfe fester Berechnungsformeln und des </a:t>
            </a:r>
            <a:r>
              <a:rPr lang="de-DE" dirty="0" smtClean="0"/>
              <a:t>Punktespiegels</a:t>
            </a:r>
            <a:br>
              <a:rPr lang="de-DE" dirty="0" smtClean="0"/>
            </a:br>
            <a:endParaRPr lang="de-DE" dirty="0" smtClean="0"/>
          </a:p>
        </p:txBody>
      </p:sp>
      <p:sp>
        <p:nvSpPr>
          <p:cNvPr id="5" name="WordArt 8"/>
          <p:cNvSpPr>
            <a:spLocks noChangeArrowheads="1" noChangeShapeType="1" noTextEdit="1"/>
          </p:cNvSpPr>
          <p:nvPr/>
        </p:nvSpPr>
        <p:spPr bwMode="auto">
          <a:xfrm>
            <a:off x="8542206" y="404813"/>
            <a:ext cx="858176" cy="6477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9991"/>
              </a:avLst>
            </a:prstTxWarp>
          </a:bodyPr>
          <a:lstStyle/>
          <a:p>
            <a:pPr algn="ctr"/>
            <a:r>
              <a:rPr lang="de-DE" sz="3600" kern="10" dirty="0">
                <a:ln w="12700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Arial Black"/>
              </a:rPr>
              <a:t>BJS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85750" y="6292850"/>
            <a:ext cx="9386888" cy="215444"/>
          </a:xfrm>
        </p:spPr>
        <p:txBody>
          <a:bodyPr/>
          <a:lstStyle/>
          <a:p>
            <a:r>
              <a:rPr lang="de-DE" dirty="0" smtClean="0"/>
              <a:t>     FH Rosenheim                   Programmieren 3                                   Wintersemester 2015                                   © 2015  • Stand 01.10.14 •       Kapitel 5         </a:t>
            </a:r>
            <a:endParaRPr lang="en-GB" sz="1000" dirty="0"/>
          </a:p>
        </p:txBody>
      </p:sp>
      <p:sp>
        <p:nvSpPr>
          <p:cNvPr id="1130498" name="Rectangle 2"/>
          <p:cNvSpPr>
            <a:spLocks noGrp="1" noChangeArrowheads="1"/>
          </p:cNvSpPr>
          <p:nvPr>
            <p:ph type="title"/>
          </p:nvPr>
        </p:nvSpPr>
        <p:spPr>
          <a:xfrm>
            <a:off x="787400" y="274638"/>
            <a:ext cx="5414963" cy="427037"/>
          </a:xfrm>
        </p:spPr>
        <p:txBody>
          <a:bodyPr/>
          <a:lstStyle/>
          <a:p>
            <a:r>
              <a:rPr lang="de-DE" b="1" dirty="0" smtClean="0">
                <a:solidFill>
                  <a:srgbClr val="FF9900"/>
                </a:solidFill>
              </a:rPr>
              <a:t>Schritt 1</a:t>
            </a:r>
            <a:r>
              <a:rPr lang="de-DE" b="1" dirty="0" smtClean="0"/>
              <a:t>: </a:t>
            </a:r>
            <a:r>
              <a:rPr lang="de-DE" b="1" dirty="0"/>
              <a:t>Berechnungsformeln</a:t>
            </a:r>
          </a:p>
        </p:txBody>
      </p:sp>
      <p:pic>
        <p:nvPicPr>
          <p:cNvPr id="11304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5" y="1057275"/>
            <a:ext cx="8791575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WordArt 8"/>
          <p:cNvSpPr>
            <a:spLocks noChangeArrowheads="1" noChangeShapeType="1" noTextEdit="1"/>
          </p:cNvSpPr>
          <p:nvPr/>
        </p:nvSpPr>
        <p:spPr bwMode="auto">
          <a:xfrm>
            <a:off x="8542206" y="404813"/>
            <a:ext cx="858176" cy="6477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9991"/>
              </a:avLst>
            </a:prstTxWarp>
          </a:bodyPr>
          <a:lstStyle/>
          <a:p>
            <a:pPr algn="ctr"/>
            <a:r>
              <a:rPr lang="de-DE" sz="3600" kern="10" dirty="0">
                <a:ln w="12700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Arial Black"/>
              </a:rPr>
              <a:t>BJS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rvice_demo">
  <a:themeElements>
    <a:clrScheme name="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C5C1B9"/>
      </a:accent1>
      <a:accent2>
        <a:srgbClr val="0052BA"/>
      </a:accent2>
      <a:accent3>
        <a:srgbClr val="FFFFFF"/>
      </a:accent3>
      <a:accent4>
        <a:srgbClr val="000000"/>
      </a:accent4>
      <a:accent5>
        <a:srgbClr val="DFDDD9"/>
      </a:accent5>
      <a:accent6>
        <a:srgbClr val="0049A8"/>
      </a:accent6>
      <a:hlink>
        <a:srgbClr val="FF0000"/>
      </a:hlink>
      <a:folHlink>
        <a:srgbClr val="FFCC00"/>
      </a:folHlink>
    </a:clrScheme>
    <a:fontScheme name="service_dem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>
            <a:alpha val="50000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>
            <a:alpha val="50000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service_demo 1">
        <a:dk1>
          <a:srgbClr val="5F5F5F"/>
        </a:dk1>
        <a:lt1>
          <a:srgbClr val="FFFFFF"/>
        </a:lt1>
        <a:dk2>
          <a:srgbClr val="000000"/>
        </a:dk2>
        <a:lt2>
          <a:srgbClr val="333333"/>
        </a:lt2>
        <a:accent1>
          <a:srgbClr val="009999"/>
        </a:accent1>
        <a:accent2>
          <a:srgbClr val="0033CC"/>
        </a:accent2>
        <a:accent3>
          <a:srgbClr val="FFFFFF"/>
        </a:accent3>
        <a:accent4>
          <a:srgbClr val="505050"/>
        </a:accent4>
        <a:accent5>
          <a:srgbClr val="AACACA"/>
        </a:accent5>
        <a:accent6>
          <a:srgbClr val="002DB9"/>
        </a:accent6>
        <a:hlink>
          <a:srgbClr val="CC0066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D:\memIQ\Application\Demos\service_demo.pot</Template>
  <TotalTime>0</TotalTime>
  <Words>5265</Words>
  <Application>Microsoft Office PowerPoint</Application>
  <PresentationFormat>A4-Papier (210x297 mm)</PresentationFormat>
  <Paragraphs>1231</Paragraphs>
  <Slides>63</Slides>
  <Notes>50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11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63</vt:i4>
      </vt:variant>
    </vt:vector>
  </HeadingPairs>
  <TitlesOfParts>
    <vt:vector size="76" baseType="lpstr">
      <vt:lpstr>Arial Unicode MS</vt:lpstr>
      <vt:lpstr>Arial</vt:lpstr>
      <vt:lpstr>Arial Black</vt:lpstr>
      <vt:lpstr>Arial Rounded MT Bold</vt:lpstr>
      <vt:lpstr>Courier New</vt:lpstr>
      <vt:lpstr>Lucida Console</vt:lpstr>
      <vt:lpstr>Tahoma</vt:lpstr>
      <vt:lpstr>Times</vt:lpstr>
      <vt:lpstr>Times New Roman</vt:lpstr>
      <vt:lpstr>Wingdings</vt:lpstr>
      <vt:lpstr>Zapf Dingbats</vt:lpstr>
      <vt:lpstr>service_demo</vt:lpstr>
      <vt:lpstr>Dokument</vt:lpstr>
      <vt:lpstr>Programmieren 3</vt:lpstr>
      <vt:lpstr>Der rote Faden: Wie implementiere ich große Softwaresysteme? </vt:lpstr>
      <vt:lpstr>Software Kategorien – SW-Blutgruppen</vt:lpstr>
      <vt:lpstr>Paketstruktur eines Informationssystems</vt:lpstr>
      <vt:lpstr>Der Anwendungskern</vt:lpstr>
      <vt:lpstr>PowerPoint-Präsentation</vt:lpstr>
      <vt:lpstr>Wie mache ich eine Komponente?</vt:lpstr>
      <vt:lpstr>Beispiel: Verwaltung von Bundesjugendspielen</vt:lpstr>
      <vt:lpstr>Schritt 1: Berechnungsformeln</vt:lpstr>
      <vt:lpstr>Schritt 2: Anwendungskern BJS - Datenmodell</vt:lpstr>
      <vt:lpstr>Schritt 3: Anwendungskern BJS - Komponenten</vt:lpstr>
      <vt:lpstr>Schritt 3: BJS-Komponenten (Import und Export)</vt:lpstr>
      <vt:lpstr>Schritt 4: Schnittstelle BJS-Stammdaten</vt:lpstr>
      <vt:lpstr>Schritt 4: Komponente BJS-Planung – Anwendungsfälle (Use Cases)</vt:lpstr>
      <vt:lpstr>Schritt 5: Paketstruktur Anwendungskern</vt:lpstr>
      <vt:lpstr>Jetzt müssen wir die vielen Kästchen „nur“ noch implementieren</vt:lpstr>
      <vt:lpstr>Implementierung des Anwendungskerns</vt:lpstr>
      <vt:lpstr>Intelligente (fachliche) Datentypen</vt:lpstr>
      <vt:lpstr>Position in Komponenten-Hierarchie</vt:lpstr>
      <vt:lpstr>Gruppen von Datentypen</vt:lpstr>
      <vt:lpstr>Beispiel: Versichertenart</vt:lpstr>
      <vt:lpstr>Datentypen: Sinn und Benutzung</vt:lpstr>
      <vt:lpstr>Wie baut man Datentypen?</vt:lpstr>
      <vt:lpstr>Datentypen MailAdress</vt:lpstr>
      <vt:lpstr>Mit der equals() Funktion kann ermittelt werden ob Objekte gleich sind </vt:lpstr>
      <vt:lpstr>Wie überschreibt man equals()?</vt:lpstr>
      <vt:lpstr>hashCode() muss immer konsistent zu equals() sein</vt:lpstr>
      <vt:lpstr>Warum überschreibt man toString()?</vt:lpstr>
      <vt:lpstr>Das Datum – eine nicht ganz triviale Angelegenheit</vt:lpstr>
      <vt:lpstr>PowerPoint-Präsentation</vt:lpstr>
      <vt:lpstr>Wissenswertes rund um das Datum</vt:lpstr>
      <vt:lpstr>Eine eigene einfache Datum Klasse</vt:lpstr>
      <vt:lpstr>JodaTime</vt:lpstr>
      <vt:lpstr>Wichtige Punkte im Umgang mit Datentypen</vt:lpstr>
      <vt:lpstr>Enumerationen Motivation</vt:lpstr>
      <vt:lpstr>Seit Java 5.0: Aufzählung als Sprachmittel</vt:lpstr>
      <vt:lpstr>enum-Methoden (Java 5.0)  (1)</vt:lpstr>
      <vt:lpstr>enum-Methoden (Java 5.0)  (2)</vt:lpstr>
      <vt:lpstr>Aufzählungstypen (enum)  (Java 5.0)</vt:lpstr>
      <vt:lpstr>Enumerationen in Java bis Version 1.4</vt:lpstr>
      <vt:lpstr>Java 5 enum mit Attributen</vt:lpstr>
      <vt:lpstr>Entitätstypen vs. Datentypen</vt:lpstr>
      <vt:lpstr>Beispiel: Entität Schueler</vt:lpstr>
      <vt:lpstr>PowerPoint-Präsentation</vt:lpstr>
      <vt:lpstr>PowerPoint-Präsentation</vt:lpstr>
      <vt:lpstr>Beziehungen zwischen Komponenten</vt:lpstr>
      <vt:lpstr>Beispiel: Kopplung zwischen Schüler und Klasse</vt:lpstr>
      <vt:lpstr>Transportobjekte</vt:lpstr>
      <vt:lpstr>0-Schnittstelle: Keine Koppelung;  Map als generisches Transportobjekt</vt:lpstr>
      <vt:lpstr>A-Schnittstelle: Enge Koppelung</vt:lpstr>
      <vt:lpstr>Zusammenfassung enge vs. lose Kopplung</vt:lpstr>
      <vt:lpstr>Komponente Bestellung/Kunde aus verschiedenen Perspektiven</vt:lpstr>
      <vt:lpstr>Komponente Kunde/Bestellung aus verschiedenen Perspektiven</vt:lpstr>
      <vt:lpstr>Komponente Kunde/Bestellung aus verschiedenen Perspektiven</vt:lpstr>
      <vt:lpstr>Varianten des internen Komponenten-Design (1)</vt:lpstr>
      <vt:lpstr>Varianten des internen Komponenten-Design (2)</vt:lpstr>
      <vt:lpstr>Varianten des internen Komponenten-Design (3)</vt:lpstr>
      <vt:lpstr>Legale und illegale Abhängigkeiten in Komponenten </vt:lpstr>
      <vt:lpstr>Law of Demeter: Don‘t talk to Strangers</vt:lpstr>
      <vt:lpstr>Law of Demeter: Talk only to friends</vt:lpstr>
      <vt:lpstr>Goldene Regeln: Anwendungsprogrammierung</vt:lpstr>
      <vt:lpstr>Suchen lohnt sich: Viele Programmieraufgaben wurden schon im JDK oder in Apache Commons gelöst.</vt:lpstr>
      <vt:lpstr>Zusammenfassung Anwendungsprogrammierung</vt:lpstr>
    </vt:vector>
  </TitlesOfParts>
  <Manager/>
  <Company>FH Rosenheim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Programmieren 2</dc:title>
  <dc:creator>Reiner Hüttl</dc:creator>
  <cp:lastModifiedBy>Martin Binder</cp:lastModifiedBy>
  <cp:revision>696</cp:revision>
  <cp:lastPrinted>1999-09-29T11:43:23Z</cp:lastPrinted>
  <dcterms:created xsi:type="dcterms:W3CDTF">1999-09-08T07:38:49Z</dcterms:created>
  <dcterms:modified xsi:type="dcterms:W3CDTF">2015-12-14T07:51:34Z</dcterms:modified>
</cp:coreProperties>
</file>