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</p:sldMasterIdLst>
  <p:notesMasterIdLst>
    <p:notesMasterId r:id="rId36"/>
  </p:notesMasterIdLst>
  <p:handoutMasterIdLst>
    <p:handoutMasterId r:id="rId37"/>
  </p:handoutMasterIdLst>
  <p:sldIdLst>
    <p:sldId id="374" r:id="rId2"/>
    <p:sldId id="641" r:id="rId3"/>
    <p:sldId id="603" r:id="rId4"/>
    <p:sldId id="630" r:id="rId5"/>
    <p:sldId id="609" r:id="rId6"/>
    <p:sldId id="610" r:id="rId7"/>
    <p:sldId id="604" r:id="rId8"/>
    <p:sldId id="605" r:id="rId9"/>
    <p:sldId id="611" r:id="rId10"/>
    <p:sldId id="574" r:id="rId11"/>
    <p:sldId id="575" r:id="rId12"/>
    <p:sldId id="598" r:id="rId13"/>
    <p:sldId id="576" r:id="rId14"/>
    <p:sldId id="599" r:id="rId15"/>
    <p:sldId id="612" r:id="rId16"/>
    <p:sldId id="600" r:id="rId17"/>
    <p:sldId id="646" r:id="rId18"/>
    <p:sldId id="613" r:id="rId19"/>
    <p:sldId id="642" r:id="rId20"/>
    <p:sldId id="579" r:id="rId21"/>
    <p:sldId id="624" r:id="rId22"/>
    <p:sldId id="586" r:id="rId23"/>
    <p:sldId id="635" r:id="rId24"/>
    <p:sldId id="636" r:id="rId25"/>
    <p:sldId id="637" r:id="rId26"/>
    <p:sldId id="647" r:id="rId27"/>
    <p:sldId id="619" r:id="rId28"/>
    <p:sldId id="620" r:id="rId29"/>
    <p:sldId id="623" r:id="rId30"/>
    <p:sldId id="643" r:id="rId31"/>
    <p:sldId id="644" r:id="rId32"/>
    <p:sldId id="645" r:id="rId33"/>
    <p:sldId id="591" r:id="rId34"/>
    <p:sldId id="640" r:id="rId35"/>
  </p:sldIdLst>
  <p:sldSz cx="9906000" cy="6858000" type="A4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buClr>
        <a:schemeClr val="tx1"/>
      </a:buClr>
      <a:buFont typeface="Wingdings" pitchFamily="2" charset="2"/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Clr>
        <a:schemeClr val="tx1"/>
      </a:buClr>
      <a:buFont typeface="Wingdings" pitchFamily="2" charset="2"/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Clr>
        <a:schemeClr val="tx1"/>
      </a:buClr>
      <a:buFont typeface="Wingdings" pitchFamily="2" charset="2"/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Clr>
        <a:schemeClr val="tx1"/>
      </a:buClr>
      <a:buFont typeface="Wingdings" pitchFamily="2" charset="2"/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Clr>
        <a:schemeClr val="tx1"/>
      </a:buClr>
      <a:buFont typeface="Wingdings" pitchFamily="2" charset="2"/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18">
          <p15:clr>
            <a:srgbClr val="A4A3A4"/>
          </p15:clr>
        </p15:guide>
        <p15:guide id="2" pos="1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C0C0C0"/>
    <a:srgbClr val="9C9C9C"/>
    <a:srgbClr val="AFAFAF"/>
    <a:srgbClr val="D1D1D1"/>
    <a:srgbClr val="CC0000"/>
    <a:srgbClr val="A8A8CA"/>
    <a:srgbClr val="96969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84229" autoAdjust="0"/>
  </p:normalViewPr>
  <p:slideViewPr>
    <p:cSldViewPr snapToGrid="0">
      <p:cViewPr varScale="1">
        <p:scale>
          <a:sx n="95" d="100"/>
          <a:sy n="95" d="100"/>
        </p:scale>
        <p:origin x="1764" y="90"/>
      </p:cViewPr>
      <p:guideLst>
        <p:guide orient="horz" pos="1318"/>
        <p:guide pos="1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-1524" y="360"/>
      </p:cViewPr>
      <p:guideLst>
        <p:guide orient="horz" pos="3224"/>
        <p:guide pos="22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85" tIns="48142" rIns="96285" bIns="48142" numCol="1" anchor="t" anchorCtr="0" compatLnSpc="1">
            <a:prstTxWarp prst="textNoShape">
              <a:avLst/>
            </a:prstTxWarp>
          </a:bodyPr>
          <a:lstStyle>
            <a:lvl1pPr defTabSz="962025">
              <a:buClrTx/>
              <a:buFontTx/>
              <a:buNone/>
              <a:defRPr sz="1300">
                <a:latin typeface="Time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85" tIns="48142" rIns="96285" bIns="48142" numCol="1" anchor="t" anchorCtr="0" compatLnSpc="1">
            <a:prstTxWarp prst="textNoShape">
              <a:avLst/>
            </a:prstTxWarp>
          </a:bodyPr>
          <a:lstStyle>
            <a:lvl1pPr algn="r" defTabSz="962025">
              <a:buClrTx/>
              <a:buFontTx/>
              <a:buNone/>
              <a:defRPr sz="1300">
                <a:latin typeface="Time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85" tIns="48142" rIns="96285" bIns="48142" numCol="1" anchor="b" anchorCtr="0" compatLnSpc="1">
            <a:prstTxWarp prst="textNoShape">
              <a:avLst/>
            </a:prstTxWarp>
          </a:bodyPr>
          <a:lstStyle>
            <a:lvl1pPr defTabSz="962025">
              <a:buClrTx/>
              <a:buFontTx/>
              <a:buNone/>
              <a:defRPr sz="1300">
                <a:latin typeface="Time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85" tIns="48142" rIns="96285" bIns="48142" numCol="1" anchor="b" anchorCtr="0" compatLnSpc="1">
            <a:prstTxWarp prst="textNoShape">
              <a:avLst/>
            </a:prstTxWarp>
          </a:bodyPr>
          <a:lstStyle>
            <a:lvl1pPr algn="r" defTabSz="962025">
              <a:buClrTx/>
              <a:buFontTx/>
              <a:buNone/>
              <a:defRPr sz="1300">
                <a:latin typeface="Times" charset="0"/>
              </a:defRPr>
            </a:lvl1pPr>
          </a:lstStyle>
          <a:p>
            <a:pPr>
              <a:defRPr/>
            </a:pPr>
            <a:fld id="{FC45D97E-6BD4-4AB0-A228-F6A4C28CCBCA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2718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6285" tIns="48142" rIns="96285" bIns="48142" numCol="1" anchor="ctr" anchorCtr="0" compatLnSpc="1">
            <a:prstTxWarp prst="textNoShape">
              <a:avLst/>
            </a:prstTxWarp>
          </a:bodyPr>
          <a:lstStyle>
            <a:lvl1pPr defTabSz="962025">
              <a:spcBef>
                <a:spcPct val="50000"/>
              </a:spcBef>
              <a:buClr>
                <a:srgbClr val="6699FF"/>
              </a:buClr>
              <a:buFont typeface="Zapf Dingbats" charset="2"/>
              <a:buChar char="n"/>
              <a:defRPr sz="1300" b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6285" tIns="48142" rIns="96285" bIns="48142" numCol="1" anchor="ctr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50000"/>
              </a:spcBef>
              <a:buClr>
                <a:srgbClr val="6699FF"/>
              </a:buClr>
              <a:buFont typeface="Zapf Dingbats" charset="2"/>
              <a:buChar char="n"/>
              <a:defRPr sz="1300" b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9463" y="768350"/>
            <a:ext cx="55419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04900" y="5116513"/>
            <a:ext cx="5203825" cy="43497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6285" tIns="48142" rIns="96285" bIns="4814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6285" tIns="48142" rIns="96285" bIns="48142" numCol="1" anchor="b" anchorCtr="0" compatLnSpc="1">
            <a:prstTxWarp prst="textNoShape">
              <a:avLst/>
            </a:prstTxWarp>
          </a:bodyPr>
          <a:lstStyle>
            <a:lvl1pPr defTabSz="962025">
              <a:spcBef>
                <a:spcPct val="50000"/>
              </a:spcBef>
              <a:buClr>
                <a:srgbClr val="6699FF"/>
              </a:buClr>
              <a:buFont typeface="Zapf Dingbats" charset="2"/>
              <a:buChar char="n"/>
              <a:defRPr sz="1300" b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6285" tIns="48142" rIns="96285" bIns="48142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50000"/>
              </a:spcBef>
              <a:buClr>
                <a:srgbClr val="6699FF"/>
              </a:buClr>
              <a:buFont typeface="Zapf Dingbats" charset="2"/>
              <a:buChar char="n"/>
              <a:defRPr sz="1300" b="1">
                <a:latin typeface="Arial" charset="0"/>
              </a:defRPr>
            </a:lvl1pPr>
          </a:lstStyle>
          <a:p>
            <a:pPr>
              <a:defRPr/>
            </a:pPr>
            <a:fld id="{F99B0C08-FBE0-44B6-94A4-A6EFAFE05E2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8724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buClr>
        <a:srgbClr val="003366"/>
      </a:buClr>
      <a:buSzPct val="90000"/>
      <a:buFont typeface="Wingdings" pitchFamily="2" charset="2"/>
      <a:buChar char="l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buClr>
        <a:srgbClr val="003366"/>
      </a:buClr>
      <a:buSzPct val="90000"/>
      <a:buFont typeface="Wingdings" pitchFamily="2" charset="2"/>
      <a:buChar char="l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buClr>
        <a:srgbClr val="003366"/>
      </a:buClr>
      <a:buSzPct val="90000"/>
      <a:buFont typeface="Wingdings" pitchFamily="2" charset="2"/>
      <a:buChar char="l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buClr>
        <a:srgbClr val="003366"/>
      </a:buClr>
      <a:buSzPct val="90000"/>
      <a:buFont typeface="Wingdings" pitchFamily="2" charset="2"/>
      <a:buChar char="l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buClr>
        <a:srgbClr val="003366"/>
      </a:buClr>
      <a:buSzPct val="90000"/>
      <a:buFont typeface="Wingdings" pitchFamily="2" charset="2"/>
      <a:buChar char="l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73B95B-BB14-49E6-9518-D26BDF064C48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48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>
          <a:ln w="9525"/>
          <a:effectLst>
            <a:outerShdw dist="17961" dir="2700000" algn="ctr" rotWithShape="0">
              <a:srgbClr val="007A5C"/>
            </a:outerShdw>
          </a:effectLst>
        </p:spPr>
        <p:txBody>
          <a:bodyPr/>
          <a:lstStyle/>
          <a:p>
            <a:pPr>
              <a:defRPr/>
            </a:pPr>
            <a:endParaRPr lang="de-D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007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618E4C-F024-41BA-B12B-C657DEA19E00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4225" y="769938"/>
            <a:ext cx="5538788" cy="3835400"/>
          </a:xfrm>
          <a:ln/>
        </p:spPr>
      </p:sp>
      <p:sp>
        <p:nvSpPr>
          <p:cNvPr id="553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2162"/>
          </a:xfrm>
          <a:ln w="9525"/>
          <a:effectLst>
            <a:outerShdw dist="17961" dir="2700000" algn="ctr" rotWithShape="0">
              <a:srgbClr val="007A5C"/>
            </a:outerShdw>
          </a:effectLst>
        </p:spPr>
        <p:txBody>
          <a:bodyPr/>
          <a:lstStyle/>
          <a:p>
            <a:pPr marL="101600" indent="-101600">
              <a:defRPr/>
            </a:pPr>
            <a:r>
              <a:rPr lang="de-DE" smtClean="0">
                <a:latin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315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0DE81B-C1BF-4778-B42C-01FC30B7826E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4225" y="769938"/>
            <a:ext cx="5538788" cy="3835400"/>
          </a:xfrm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2162"/>
          </a:xfrm>
          <a:ln w="9525"/>
          <a:effectLst>
            <a:outerShdw dist="17961" dir="2700000" algn="ctr" rotWithShape="0">
              <a:srgbClr val="007A5C"/>
            </a:outerShdw>
          </a:effectLst>
        </p:spPr>
        <p:txBody>
          <a:bodyPr/>
          <a:lstStyle/>
          <a:p>
            <a:pPr marL="101600" indent="-101600">
              <a:buNone/>
              <a:defRPr/>
            </a:pPr>
            <a:r>
              <a:rPr lang="de-DE" dirty="0" err="1" smtClean="0">
                <a:latin typeface="Arial" pitchFamily="34" charset="0"/>
              </a:rPr>
              <a:t>Bsp</a:t>
            </a:r>
            <a:r>
              <a:rPr lang="de-DE" dirty="0" smtClean="0">
                <a:latin typeface="Arial" pitchFamily="34" charset="0"/>
              </a:rPr>
              <a:t>: von C wird eine Emergency geworfen, keine wesentlichen zusätzlichen</a:t>
            </a:r>
            <a:r>
              <a:rPr lang="de-DE" baseline="0" dirty="0" smtClean="0">
                <a:latin typeface="Arial" pitchFamily="34" charset="0"/>
              </a:rPr>
              <a:t> </a:t>
            </a:r>
            <a:r>
              <a:rPr lang="de-DE" dirty="0" smtClean="0">
                <a:latin typeface="Arial" pitchFamily="34" charset="0"/>
              </a:rPr>
              <a:t>Informationen</a:t>
            </a:r>
          </a:p>
          <a:p>
            <a:pPr marL="101600" indent="-101600">
              <a:buNone/>
              <a:defRPr/>
            </a:pPr>
            <a:r>
              <a:rPr lang="de-DE" dirty="0" smtClean="0">
                <a:latin typeface="Arial" pitchFamily="34" charset="0"/>
              </a:rPr>
              <a:t>        -&gt; Informationen werden in SF über D&amp;R geholt</a:t>
            </a:r>
          </a:p>
        </p:txBody>
      </p:sp>
    </p:spTree>
    <p:extLst>
      <p:ext uri="{BB962C8B-B14F-4D97-AF65-F5344CB8AC3E}">
        <p14:creationId xmlns:p14="http://schemas.microsoft.com/office/powerpoint/2010/main" val="4256885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6F5D31-4CDC-40B1-98A3-E7141447F782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5813" y="768350"/>
            <a:ext cx="5538787" cy="3835400"/>
          </a:xfrm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  <a:ln w="9525"/>
          <a:effectLst>
            <a:outerShdw dist="17961" dir="2700000" algn="ctr" rotWithShape="0">
              <a:srgbClr val="007A5C"/>
            </a:outerShdw>
          </a:effectLst>
        </p:spPr>
        <p:txBody>
          <a:bodyPr wrap="square" lIns="94763" tIns="47382" rIns="94763" bIns="47382" anchor="t"/>
          <a:lstStyle/>
          <a:p>
            <a:pPr marL="101600" indent="-101600">
              <a:defRPr/>
            </a:pPr>
            <a:r>
              <a:rPr lang="de-DE" smtClean="0">
                <a:latin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1841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40021-CB0D-45BB-90AB-C3CACA0D1E8A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1050" y="769938"/>
            <a:ext cx="5541963" cy="3836987"/>
          </a:xfrm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2513"/>
            <a:ext cx="5210175" cy="4602162"/>
          </a:xfrm>
          <a:ln w="9525"/>
          <a:effectLst>
            <a:outerShdw dist="17961" dir="2700000" algn="ctr" rotWithShape="0">
              <a:srgbClr val="007A5C"/>
            </a:outerShdw>
          </a:effectLst>
        </p:spPr>
        <p:txBody>
          <a:bodyPr/>
          <a:lstStyle/>
          <a:p>
            <a:pPr marL="101600" indent="-101600">
              <a:buNone/>
              <a:defRPr/>
            </a:pPr>
            <a:endParaRPr lang="de-DE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137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6F0C80-5606-4F5F-98B9-780B695C19B0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3550" cy="3838575"/>
          </a:xfrm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025" y="4860925"/>
            <a:ext cx="5683250" cy="4606925"/>
          </a:xfrm>
          <a:ln w="9525"/>
          <a:effectLst>
            <a:outerShdw dist="17961" dir="2700000" algn="ctr" rotWithShape="0">
              <a:srgbClr val="007A5C"/>
            </a:outerShdw>
          </a:effectLst>
        </p:spPr>
        <p:txBody>
          <a:bodyPr/>
          <a:lstStyle/>
          <a:p>
            <a:pPr>
              <a:buNone/>
              <a:defRPr/>
            </a:pPr>
            <a:r>
              <a:rPr lang="en-GB" dirty="0" smtClean="0">
                <a:latin typeface="Arial" pitchFamily="34" charset="0"/>
              </a:rPr>
              <a:t>Spring hat </a:t>
            </a:r>
            <a:r>
              <a:rPr lang="en-GB" dirty="0" err="1" smtClean="0">
                <a:latin typeface="Arial" pitchFamily="34" charset="0"/>
              </a:rPr>
              <a:t>nur</a:t>
            </a:r>
            <a:r>
              <a:rPr lang="en-GB" dirty="0" smtClean="0">
                <a:latin typeface="Arial" pitchFamily="34" charset="0"/>
              </a:rPr>
              <a:t> Runtime Exceptions</a:t>
            </a:r>
          </a:p>
          <a:p>
            <a:pPr>
              <a:buNone/>
              <a:defRPr/>
            </a:pPr>
            <a:r>
              <a:rPr lang="en-GB" dirty="0" smtClean="0">
                <a:latin typeface="Arial" pitchFamily="34" charset="0"/>
              </a:rPr>
              <a:t>Hibernate V2 -&gt; V3 </a:t>
            </a:r>
            <a:r>
              <a:rPr lang="en-GB" dirty="0" err="1" smtClean="0">
                <a:latin typeface="Arial" pitchFamily="34" charset="0"/>
              </a:rPr>
              <a:t>Wechsel</a:t>
            </a:r>
            <a:r>
              <a:rPr lang="en-GB" dirty="0" smtClean="0">
                <a:latin typeface="Arial" pitchFamily="34" charset="0"/>
              </a:rPr>
              <a:t> auf Runtime</a:t>
            </a:r>
            <a:r>
              <a:rPr lang="en-GB" baseline="0" dirty="0" smtClean="0">
                <a:latin typeface="Arial" pitchFamily="34" charset="0"/>
              </a:rPr>
              <a:t> Exceptions</a:t>
            </a:r>
            <a:endParaRPr lang="en-GB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36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E1F697-7861-48E3-9D21-34A9B1D719AF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4225" y="769938"/>
            <a:ext cx="5541963" cy="3836987"/>
          </a:xfrm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2513"/>
            <a:ext cx="5210175" cy="4602162"/>
          </a:xfrm>
          <a:ln w="9525"/>
          <a:effectLst>
            <a:outerShdw dist="17961" dir="2700000" algn="ctr" rotWithShape="0">
              <a:srgbClr val="007A5C"/>
            </a:outerShdw>
          </a:effectLst>
        </p:spPr>
        <p:txBody>
          <a:bodyPr/>
          <a:lstStyle/>
          <a:p>
            <a:pPr marL="101600" indent="-101600">
              <a:buNone/>
              <a:defRPr/>
            </a:pPr>
            <a:r>
              <a:rPr lang="de-DE" dirty="0" err="1" smtClean="0">
                <a:latin typeface="Arial" pitchFamily="34" charset="0"/>
              </a:rPr>
              <a:t>Filesystem</a:t>
            </a:r>
            <a:r>
              <a:rPr lang="de-DE" baseline="0" dirty="0" smtClean="0">
                <a:latin typeface="Arial" pitchFamily="34" charset="0"/>
              </a:rPr>
              <a:t> kaputt: </a:t>
            </a:r>
          </a:p>
          <a:p>
            <a:pPr marL="101600" indent="-101600">
              <a:buNone/>
              <a:defRPr/>
            </a:pPr>
            <a:r>
              <a:rPr lang="de-DE" baseline="0" dirty="0" smtClean="0">
                <a:latin typeface="Arial" pitchFamily="34" charset="0"/>
              </a:rPr>
              <a:t>besser </a:t>
            </a:r>
            <a:r>
              <a:rPr lang="de-DE" baseline="0" dirty="0" err="1" smtClean="0">
                <a:latin typeface="Arial" pitchFamily="34" charset="0"/>
              </a:rPr>
              <a:t>RuntimeException</a:t>
            </a:r>
            <a:r>
              <a:rPr lang="de-DE" baseline="0" dirty="0" smtClean="0">
                <a:latin typeface="Arial" pitchFamily="34" charset="0"/>
              </a:rPr>
              <a:t>, da echtes Problem</a:t>
            </a:r>
          </a:p>
          <a:p>
            <a:pPr marL="101600" indent="-101600">
              <a:buNone/>
              <a:defRPr/>
            </a:pPr>
            <a:r>
              <a:rPr lang="de-DE" baseline="0" dirty="0" smtClean="0">
                <a:latin typeface="Arial" pitchFamily="34" charset="0"/>
              </a:rPr>
              <a:t>falls Datei schon da dann </a:t>
            </a:r>
            <a:r>
              <a:rPr lang="de-DE" baseline="0" dirty="0" err="1" smtClean="0">
                <a:latin typeface="Arial" pitchFamily="34" charset="0"/>
              </a:rPr>
              <a:t>Returncode</a:t>
            </a:r>
            <a:endParaRPr lang="de-DE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4925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096C3-04A8-4FAB-A052-664DCF9EB7FB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1050" y="769938"/>
            <a:ext cx="5541963" cy="3836987"/>
          </a:xfrm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2513"/>
            <a:ext cx="5210175" cy="4602162"/>
          </a:xfrm>
          <a:ln w="9525"/>
          <a:effectLst>
            <a:outerShdw dist="17961" dir="2700000" algn="ctr" rotWithShape="0">
              <a:srgbClr val="007A5C"/>
            </a:outerShdw>
          </a:effectLst>
        </p:spPr>
        <p:txBody>
          <a:bodyPr/>
          <a:lstStyle/>
          <a:p>
            <a:pPr marL="101600" indent="-101600">
              <a:buNone/>
              <a:defRPr/>
            </a:pPr>
            <a:r>
              <a:rPr lang="de-DE" dirty="0" smtClean="0">
                <a:latin typeface="Arial" pitchFamily="34" charset="0"/>
              </a:rPr>
              <a:t>Auf normale Ergebnisse muss sofort reagiert werden</a:t>
            </a:r>
          </a:p>
        </p:txBody>
      </p:sp>
    </p:spTree>
    <p:extLst>
      <p:ext uri="{BB962C8B-B14F-4D97-AF65-F5344CB8AC3E}">
        <p14:creationId xmlns:p14="http://schemas.microsoft.com/office/powerpoint/2010/main" val="403771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40021-CB0D-45BB-90AB-C3CACA0D1E8A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1050" y="769938"/>
            <a:ext cx="5541963" cy="3836987"/>
          </a:xfrm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2513"/>
            <a:ext cx="5210175" cy="4602162"/>
          </a:xfrm>
          <a:ln w="9525"/>
          <a:effectLst>
            <a:outerShdw dist="17961" dir="2700000" algn="ctr" rotWithShape="0">
              <a:srgbClr val="007A5C"/>
            </a:outerShdw>
          </a:effectLst>
        </p:spPr>
        <p:txBody>
          <a:bodyPr/>
          <a:lstStyle/>
          <a:p>
            <a:pPr marL="101600" indent="-101600">
              <a:buNone/>
              <a:defRPr/>
            </a:pPr>
            <a:r>
              <a:rPr lang="de-DE" dirty="0" err="1" smtClean="0">
                <a:latin typeface="Arial" pitchFamily="34" charset="0"/>
              </a:rPr>
              <a:t>Returncode</a:t>
            </a:r>
            <a:r>
              <a:rPr lang="de-DE" dirty="0" smtClean="0">
                <a:latin typeface="Arial" pitchFamily="34" charset="0"/>
              </a:rPr>
              <a:t> ist hier ein </a:t>
            </a:r>
            <a:r>
              <a:rPr lang="de-DE" dirty="0" err="1" smtClean="0">
                <a:latin typeface="Arial" pitchFamily="34" charset="0"/>
              </a:rPr>
              <a:t>Returnobjekt</a:t>
            </a:r>
            <a:endParaRPr lang="de-DE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802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7F4D6E-FD37-4EAD-843F-AC4D0650D26D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64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1050" y="769938"/>
            <a:ext cx="5541963" cy="3836987"/>
          </a:xfrm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2513"/>
            <a:ext cx="5210175" cy="4602162"/>
          </a:xfrm>
          <a:ln w="9525"/>
          <a:effectLst>
            <a:outerShdw dist="17961" dir="2700000" algn="ctr" rotWithShape="0">
              <a:srgbClr val="007A5C"/>
            </a:outerShdw>
          </a:effectLst>
        </p:spPr>
        <p:txBody>
          <a:bodyPr/>
          <a:lstStyle/>
          <a:p>
            <a:pPr marL="101600" indent="-101600">
              <a:buNone/>
              <a:defRPr/>
            </a:pPr>
            <a:r>
              <a:rPr lang="de-DE" dirty="0" smtClean="0">
                <a:latin typeface="Arial" pitchFamily="34" charset="0"/>
              </a:rPr>
              <a:t>Im Beispiel sind </a:t>
            </a:r>
            <a:r>
              <a:rPr lang="de-DE" dirty="0" err="1" smtClean="0">
                <a:latin typeface="Arial" pitchFamily="34" charset="0"/>
              </a:rPr>
              <a:t>exceptionA</a:t>
            </a:r>
            <a:r>
              <a:rPr lang="de-DE" dirty="0" smtClean="0">
                <a:latin typeface="Arial" pitchFamily="34" charset="0"/>
              </a:rPr>
              <a:t> und </a:t>
            </a:r>
            <a:r>
              <a:rPr lang="de-DE" dirty="0" err="1" smtClean="0">
                <a:latin typeface="Arial" pitchFamily="34" charset="0"/>
              </a:rPr>
              <a:t>exceptionB</a:t>
            </a:r>
            <a:r>
              <a:rPr lang="de-DE" dirty="0" smtClean="0">
                <a:latin typeface="Arial" pitchFamily="34" charset="0"/>
              </a:rPr>
              <a:t> Singletons</a:t>
            </a:r>
          </a:p>
        </p:txBody>
      </p:sp>
    </p:spTree>
    <p:extLst>
      <p:ext uri="{BB962C8B-B14F-4D97-AF65-F5344CB8AC3E}">
        <p14:creationId xmlns:p14="http://schemas.microsoft.com/office/powerpoint/2010/main" val="3198810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807781-FE5A-4AA2-9740-B1BAA148A5B0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65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4225" y="769938"/>
            <a:ext cx="5541963" cy="3836987"/>
          </a:xfrm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2513"/>
            <a:ext cx="5210175" cy="4602162"/>
          </a:xfrm>
          <a:ln w="9525"/>
          <a:effectLst>
            <a:outerShdw dist="17961" dir="2700000" algn="ctr" rotWithShape="0">
              <a:srgbClr val="007A5C"/>
            </a:outerShdw>
          </a:effectLst>
        </p:spPr>
        <p:txBody>
          <a:bodyPr/>
          <a:lstStyle/>
          <a:p>
            <a:pPr marL="101600" indent="-101600">
              <a:buNone/>
              <a:defRPr/>
            </a:pPr>
            <a:r>
              <a:rPr lang="de-DE" dirty="0" smtClean="0">
                <a:latin typeface="Arial" pitchFamily="34" charset="0"/>
              </a:rPr>
              <a:t>Emergency gibt Meldung (</a:t>
            </a:r>
            <a:r>
              <a:rPr lang="de-DE" dirty="0" err="1" smtClean="0">
                <a:latin typeface="Arial" pitchFamily="34" charset="0"/>
              </a:rPr>
              <a:t>e.toString</a:t>
            </a:r>
            <a:r>
              <a:rPr lang="de-DE" dirty="0" smtClean="0">
                <a:latin typeface="Arial" pitchFamily="34" charset="0"/>
              </a:rPr>
              <a:t>()) in Log-File aus und wirft anschließend </a:t>
            </a:r>
            <a:r>
              <a:rPr lang="de-DE" dirty="0" err="1" smtClean="0">
                <a:latin typeface="Arial" pitchFamily="34" charset="0"/>
              </a:rPr>
              <a:t>EmergencyException</a:t>
            </a:r>
            <a:r>
              <a:rPr lang="de-DE" dirty="0" smtClean="0">
                <a:latin typeface="Arial" pitchFamily="34" charset="0"/>
              </a:rPr>
              <a:t> (</a:t>
            </a:r>
            <a:r>
              <a:rPr lang="de-DE" dirty="0" err="1" smtClean="0">
                <a:latin typeface="Arial" pitchFamily="34" charset="0"/>
              </a:rPr>
              <a:t>RuntimeException</a:t>
            </a:r>
            <a:r>
              <a:rPr lang="de-DE" dirty="0" smtClean="0">
                <a:latin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7696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85C1CE-D54D-4DB5-96C7-D4ADE2EBF4B8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3550" cy="3838575"/>
          </a:xfrm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025" y="4860925"/>
            <a:ext cx="5683250" cy="4606925"/>
          </a:xfrm>
          <a:ln w="9525"/>
          <a:effectLst>
            <a:outerShdw dist="17961" dir="2700000" algn="ctr" rotWithShape="0">
              <a:srgbClr val="007A5C"/>
            </a:outerShdw>
          </a:effectLst>
        </p:spPr>
        <p:txBody>
          <a:bodyPr/>
          <a:lstStyle/>
          <a:p>
            <a:pPr>
              <a:defRPr/>
            </a:pPr>
            <a:endParaRPr lang="en-GB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140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AA413E-8FE2-4154-9F5A-CE65DE57B964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66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1050" y="769938"/>
            <a:ext cx="5541963" cy="3836987"/>
          </a:xfrm>
          <a:ln/>
        </p:spPr>
      </p:sp>
      <p:sp>
        <p:nvSpPr>
          <p:cNvPr id="645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2513"/>
            <a:ext cx="5210175" cy="4602162"/>
          </a:xfrm>
          <a:ln w="9525"/>
          <a:effectLst>
            <a:outerShdw dist="17961" dir="2700000" algn="ctr" rotWithShape="0">
              <a:srgbClr val="007A5C"/>
            </a:outerShdw>
          </a:effectLst>
        </p:spPr>
        <p:txBody>
          <a:bodyPr/>
          <a:lstStyle/>
          <a:p>
            <a:pPr marL="101600" indent="-101600">
              <a:defRPr/>
            </a:pPr>
            <a:endParaRPr lang="de-D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396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1FAFA8-68F8-4D96-9EC0-94C2B6ADF768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675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4225" y="769938"/>
            <a:ext cx="5538788" cy="3835400"/>
          </a:xfrm>
          <a:ln/>
        </p:spPr>
      </p:sp>
      <p:sp>
        <p:nvSpPr>
          <p:cNvPr id="655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10175" cy="4603750"/>
          </a:xfrm>
          <a:ln w="9525"/>
          <a:effectLst>
            <a:outerShdw dist="17961" dir="2700000" algn="ctr" rotWithShape="0">
              <a:srgbClr val="007A5C"/>
            </a:outerShdw>
          </a:effectLst>
        </p:spPr>
        <p:txBody>
          <a:bodyPr/>
          <a:lstStyle/>
          <a:p>
            <a:pPr>
              <a:defRPr/>
            </a:pPr>
            <a:endParaRPr lang="en-GB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908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387691-36A7-432D-BCF2-1EC60E652310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696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3550" cy="3838575"/>
          </a:xfrm>
          <a:ln/>
        </p:spPr>
      </p:sp>
      <p:sp>
        <p:nvSpPr>
          <p:cNvPr id="675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025" y="4860925"/>
            <a:ext cx="5683250" cy="4606925"/>
          </a:xfrm>
          <a:ln w="9525"/>
          <a:effectLst>
            <a:outerShdw dist="17961" dir="2700000" algn="ctr" rotWithShape="0">
              <a:srgbClr val="007A5C"/>
            </a:outerShdw>
          </a:effectLst>
        </p:spPr>
        <p:txBody>
          <a:bodyPr/>
          <a:lstStyle/>
          <a:p>
            <a:pPr>
              <a:buNone/>
              <a:defRPr/>
            </a:pPr>
            <a:r>
              <a:rPr lang="en-GB" dirty="0" smtClean="0">
                <a:latin typeface="Arial" pitchFamily="34" charset="0"/>
              </a:rPr>
              <a:t>Log4J: </a:t>
            </a:r>
            <a:r>
              <a:rPr lang="en-GB" dirty="0" err="1" smtClean="0">
                <a:latin typeface="Arial" pitchFamily="34" charset="0"/>
              </a:rPr>
              <a:t>andere</a:t>
            </a:r>
            <a:r>
              <a:rPr lang="en-GB" baseline="0" dirty="0" smtClean="0">
                <a:latin typeface="Arial" pitchFamily="34" charset="0"/>
              </a:rPr>
              <a:t> Levels, </a:t>
            </a:r>
            <a:r>
              <a:rPr lang="en-GB" baseline="0" dirty="0" err="1" smtClean="0">
                <a:latin typeface="Arial" pitchFamily="34" charset="0"/>
              </a:rPr>
              <a:t>mehr</a:t>
            </a:r>
            <a:r>
              <a:rPr lang="en-GB" baseline="0" dirty="0" smtClean="0">
                <a:latin typeface="Arial" pitchFamily="34" charset="0"/>
              </a:rPr>
              <a:t> Handler (Console, File, </a:t>
            </a:r>
            <a:r>
              <a:rPr lang="en-GB" baseline="0" dirty="0" err="1" smtClean="0">
                <a:latin typeface="Arial" pitchFamily="34" charset="0"/>
              </a:rPr>
              <a:t>DailyRollingFile</a:t>
            </a:r>
            <a:r>
              <a:rPr lang="en-GB" baseline="0" dirty="0" smtClean="0">
                <a:latin typeface="Arial" pitchFamily="34" charset="0"/>
              </a:rPr>
              <a:t>, </a:t>
            </a:r>
            <a:r>
              <a:rPr lang="en-GB" baseline="0" dirty="0" err="1" smtClean="0">
                <a:latin typeface="Arial" pitchFamily="34" charset="0"/>
              </a:rPr>
              <a:t>Syslog</a:t>
            </a:r>
            <a:r>
              <a:rPr lang="en-GB" baseline="0" dirty="0" smtClean="0">
                <a:latin typeface="Arial" pitchFamily="34" charset="0"/>
              </a:rPr>
              <a:t>, JDBC, SMTP, Socket, NT-</a:t>
            </a:r>
            <a:r>
              <a:rPr lang="en-GB" baseline="0" dirty="0" err="1" smtClean="0">
                <a:latin typeface="Arial" pitchFamily="34" charset="0"/>
              </a:rPr>
              <a:t>Eventlog</a:t>
            </a:r>
            <a:r>
              <a:rPr lang="en-GB" baseline="0" dirty="0" smtClean="0">
                <a:latin typeface="Arial" pitchFamily="34" charset="0"/>
              </a:rPr>
              <a:t>)</a:t>
            </a:r>
          </a:p>
          <a:p>
            <a:pPr>
              <a:buNone/>
              <a:defRPr/>
            </a:pPr>
            <a:endParaRPr lang="en-GB" baseline="0" dirty="0" smtClean="0">
              <a:latin typeface="Arial" pitchFamily="34" charset="0"/>
            </a:endParaRPr>
          </a:p>
          <a:p>
            <a:pPr>
              <a:buNone/>
              <a:defRPr/>
            </a:pPr>
            <a:r>
              <a:rPr lang="en-GB" baseline="0" dirty="0" smtClean="0">
                <a:latin typeface="Arial" pitchFamily="34" charset="0"/>
              </a:rPr>
              <a:t>JDK1.4: Stream, Console, </a:t>
            </a:r>
            <a:r>
              <a:rPr lang="en-GB" baseline="0" dirty="0" err="1" smtClean="0">
                <a:latin typeface="Arial" pitchFamily="34" charset="0"/>
              </a:rPr>
              <a:t>File,Socket,Memory</a:t>
            </a:r>
            <a:endParaRPr lang="en-GB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3133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Java </a:t>
            </a:r>
            <a:r>
              <a:rPr lang="de-DE" dirty="0" err="1" smtClean="0"/>
              <a:t>Logging</a:t>
            </a:r>
            <a:r>
              <a:rPr lang="de-DE" dirty="0" smtClean="0"/>
              <a:t>:</a:t>
            </a:r>
          </a:p>
          <a:p>
            <a:pPr>
              <a:buNone/>
            </a:pPr>
            <a:r>
              <a:rPr lang="de-DE" dirty="0" smtClean="0"/>
              <a:t>FINEST, FINER, FINE, CONFIG, INFO,WARNING,</a:t>
            </a:r>
            <a:r>
              <a:rPr lang="de-DE" baseline="0" dirty="0" smtClean="0"/>
              <a:t> SEVERE, FATAL</a:t>
            </a: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99B0C08-FBE0-44B6-94A4-A6EFAFE05E2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479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6575" cy="511175"/>
          </a:xfrm>
        </p:spPr>
        <p:txBody>
          <a:bodyPr lIns="91438" tIns="45719" rIns="91438" bIns="45719"/>
          <a:lstStyle/>
          <a:p>
            <a:pPr>
              <a:defRPr/>
            </a:pPr>
            <a:endParaRPr lang="en-US" smtClean="0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</p:spPr>
        <p:txBody>
          <a:bodyPr lIns="91438" tIns="45719" rIns="91438" bIns="45719"/>
          <a:lstStyle/>
          <a:p>
            <a:pPr>
              <a:defRPr/>
            </a:pPr>
            <a:endParaRPr lang="en-US" smtClean="0"/>
          </a:p>
        </p:txBody>
      </p:sp>
      <p:sp>
        <p:nvSpPr>
          <p:cNvPr id="41574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</p:spPr>
        <p:txBody>
          <a:bodyPr lIns="91438" tIns="45719" rIns="91438" bIns="45719"/>
          <a:lstStyle/>
          <a:p>
            <a:pPr>
              <a:defRPr/>
            </a:pPr>
            <a:endParaRPr lang="en-US" smtClean="0"/>
          </a:p>
        </p:txBody>
      </p:sp>
      <p:sp>
        <p:nvSpPr>
          <p:cNvPr id="41574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429CBB-2CFE-468A-B0C3-BC4508A8DD49}" type="slidenum">
              <a:rPr lang="en-US" smtClean="0">
                <a:latin typeface="Arial" pitchFamily="34" charset="0"/>
              </a:rPr>
              <a:pPr>
                <a:defRPr/>
              </a:pPr>
              <a:t>30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0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5813" y="769938"/>
            <a:ext cx="5537200" cy="3835400"/>
          </a:xfrm>
          <a:solidFill>
            <a:srgbClr val="FFFFFF"/>
          </a:solidFill>
          <a:ln/>
        </p:spPr>
      </p:sp>
      <p:sp>
        <p:nvSpPr>
          <p:cNvPr id="348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3750"/>
          </a:xfrm>
          <a:solidFill>
            <a:srgbClr val="FFFFFF"/>
          </a:solidFill>
          <a:ln>
            <a:solidFill>
              <a:srgbClr val="000000"/>
            </a:solidFill>
          </a:ln>
          <a:effectLst>
            <a:outerShdw dist="17961" dir="2700000" algn="ctr" rotWithShape="0">
              <a:srgbClr val="007A5C"/>
            </a:outerShdw>
          </a:effectLst>
        </p:spPr>
        <p:txBody>
          <a:bodyPr lIns="95442" tIns="47721" rIns="95442" bIns="47721"/>
          <a:lstStyle/>
          <a:p>
            <a:pPr>
              <a:buFont typeface="Wingdings" pitchFamily="2" charset="2"/>
              <a:buNone/>
              <a:defRPr/>
            </a:pPr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80625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6575" cy="511175"/>
          </a:xfrm>
        </p:spPr>
        <p:txBody>
          <a:bodyPr lIns="91438" tIns="45719" rIns="91438" bIns="45719"/>
          <a:lstStyle/>
          <a:p>
            <a:pPr>
              <a:defRPr/>
            </a:pPr>
            <a:endParaRPr lang="en-US" smtClean="0"/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</p:spPr>
        <p:txBody>
          <a:bodyPr lIns="91438" tIns="45719" rIns="91438" bIns="45719"/>
          <a:lstStyle/>
          <a:p>
            <a:pPr>
              <a:defRPr/>
            </a:pPr>
            <a:endParaRPr lang="en-US" smtClean="0"/>
          </a:p>
        </p:txBody>
      </p:sp>
      <p:sp>
        <p:nvSpPr>
          <p:cNvPr id="41677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</p:spPr>
        <p:txBody>
          <a:bodyPr lIns="91438" tIns="45719" rIns="91438" bIns="45719"/>
          <a:lstStyle/>
          <a:p>
            <a:pPr>
              <a:defRPr/>
            </a:pPr>
            <a:endParaRPr lang="en-US" smtClean="0"/>
          </a:p>
        </p:txBody>
      </p:sp>
      <p:sp>
        <p:nvSpPr>
          <p:cNvPr id="41677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3C987A-E7EE-47C1-A42F-C8C4ECF9B76C}" type="slidenum">
              <a:rPr lang="en-US" smtClean="0">
                <a:latin typeface="Arial" pitchFamily="34" charset="0"/>
              </a:rPr>
              <a:pPr>
                <a:defRPr/>
              </a:pPr>
              <a:t>31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1050" y="769938"/>
            <a:ext cx="5541963" cy="3836987"/>
          </a:xfrm>
          <a:ln/>
        </p:spPr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2513"/>
            <a:ext cx="5210175" cy="4602162"/>
          </a:xfrm>
          <a:ln/>
          <a:effectLst>
            <a:outerShdw dist="17961" dir="2700000" algn="ctr" rotWithShape="0">
              <a:srgbClr val="007A5C"/>
            </a:outerShdw>
          </a:effectLst>
        </p:spPr>
        <p:txBody>
          <a:bodyPr lIns="91438" tIns="45719" rIns="91438" bIns="45719"/>
          <a:lstStyle/>
          <a:p>
            <a:pPr marL="101597" indent="-101597">
              <a:buNone/>
              <a:defRPr/>
            </a:pPr>
            <a:r>
              <a:rPr lang="de-DE" dirty="0" smtClean="0"/>
              <a:t>JUnit4 mit Annotationen:</a:t>
            </a:r>
          </a:p>
          <a:p>
            <a:pPr marL="101597" indent="-101597">
              <a:buNone/>
              <a:defRPr/>
            </a:pPr>
            <a:endParaRPr lang="de-DE" dirty="0" smtClean="0"/>
          </a:p>
          <a:p>
            <a:pPr marL="101597" indent="-101597">
              <a:buNone/>
              <a:defRPr/>
            </a:pPr>
            <a:r>
              <a:rPr lang="de-DE" dirty="0" smtClean="0"/>
              <a:t>@Test vor </a:t>
            </a:r>
            <a:r>
              <a:rPr lang="de-DE" dirty="0" err="1" smtClean="0"/>
              <a:t>test</a:t>
            </a:r>
            <a:r>
              <a:rPr lang="de-DE" dirty="0" smtClean="0"/>
              <a:t>-Methode (dadurch kein </a:t>
            </a:r>
            <a:r>
              <a:rPr lang="de-DE" dirty="0" err="1" smtClean="0"/>
              <a:t>testXXX</a:t>
            </a:r>
            <a:r>
              <a:rPr lang="de-DE" dirty="0" smtClean="0"/>
              <a:t> notwendig), kein </a:t>
            </a:r>
            <a:r>
              <a:rPr lang="de-DE" dirty="0" err="1" smtClean="0"/>
              <a:t>extends</a:t>
            </a:r>
            <a:r>
              <a:rPr lang="de-DE" dirty="0" smtClean="0"/>
              <a:t> </a:t>
            </a:r>
            <a:r>
              <a:rPr lang="de-DE" dirty="0" err="1" smtClean="0"/>
              <a:t>TestCase</a:t>
            </a:r>
            <a:r>
              <a:rPr lang="de-DE" dirty="0" smtClean="0"/>
              <a:t> für Klasse notwendig</a:t>
            </a:r>
          </a:p>
          <a:p>
            <a:pPr marL="101597" indent="-101597">
              <a:buNone/>
              <a:defRPr/>
            </a:pPr>
            <a:r>
              <a:rPr lang="de-DE" dirty="0" smtClean="0"/>
              <a:t>@</a:t>
            </a:r>
            <a:r>
              <a:rPr lang="de-DE" dirty="0" err="1" smtClean="0"/>
              <a:t>Before</a:t>
            </a:r>
            <a:r>
              <a:rPr lang="de-DE" dirty="0" smtClean="0"/>
              <a:t> statt </a:t>
            </a:r>
            <a:r>
              <a:rPr lang="de-DE" dirty="0" err="1" smtClean="0"/>
              <a:t>setup</a:t>
            </a:r>
            <a:r>
              <a:rPr lang="de-DE" dirty="0" smtClean="0"/>
              <a:t>()</a:t>
            </a:r>
          </a:p>
          <a:p>
            <a:pPr marL="101597" indent="-101597">
              <a:buNone/>
              <a:defRPr/>
            </a:pPr>
            <a:r>
              <a:rPr lang="de-DE" dirty="0" smtClean="0"/>
              <a:t>@After statt </a:t>
            </a:r>
            <a:r>
              <a:rPr lang="de-DE" dirty="0" err="1" smtClean="0"/>
              <a:t>tearDown</a:t>
            </a:r>
            <a:r>
              <a:rPr lang="de-DE" dirty="0" smtClean="0"/>
              <a:t>()</a:t>
            </a:r>
          </a:p>
          <a:p>
            <a:pPr marL="101597" indent="-101597">
              <a:buNone/>
              <a:defRPr/>
            </a:pPr>
            <a:r>
              <a:rPr lang="de-DE" dirty="0" smtClean="0"/>
              <a:t>@Test(</a:t>
            </a:r>
            <a:r>
              <a:rPr lang="de-DE" dirty="0" err="1" smtClean="0"/>
              <a:t>expected</a:t>
            </a:r>
            <a:r>
              <a:rPr lang="de-DE" dirty="0" smtClean="0"/>
              <a:t> = </a:t>
            </a:r>
            <a:r>
              <a:rPr lang="de-DE" dirty="0" err="1" smtClean="0"/>
              <a:t>ArithmeticException.class</a:t>
            </a:r>
            <a:r>
              <a:rPr lang="de-DE" dirty="0" smtClean="0"/>
              <a:t>) erwartete Ausnahme</a:t>
            </a:r>
          </a:p>
          <a:p>
            <a:pPr marL="101597" indent="-101597">
              <a:buNone/>
              <a:defRPr/>
            </a:pPr>
            <a:r>
              <a:rPr lang="de-DE" dirty="0" smtClean="0"/>
              <a:t>@</a:t>
            </a:r>
            <a:r>
              <a:rPr lang="de-DE" dirty="0" err="1" smtClean="0"/>
              <a:t>Ignore</a:t>
            </a:r>
            <a:r>
              <a:rPr lang="de-DE" dirty="0" smtClean="0"/>
              <a:t> Test-Case wird ignoriert</a:t>
            </a:r>
          </a:p>
          <a:p>
            <a:pPr marL="101597" indent="-101597">
              <a:buNone/>
              <a:defRPr/>
            </a:pPr>
            <a:r>
              <a:rPr lang="de-DE" dirty="0" smtClean="0"/>
              <a:t>@Test(</a:t>
            </a:r>
            <a:r>
              <a:rPr lang="de-DE" dirty="0" err="1" smtClean="0"/>
              <a:t>timeout</a:t>
            </a:r>
            <a:r>
              <a:rPr lang="de-DE" dirty="0" smtClean="0"/>
              <a:t>=1000) Timeout nach 1000 </a:t>
            </a:r>
            <a:r>
              <a:rPr lang="de-DE" dirty="0" err="1" smtClean="0"/>
              <a:t>ms</a:t>
            </a:r>
            <a:endParaRPr lang="de-DE" dirty="0" smtClean="0"/>
          </a:p>
          <a:p>
            <a:pPr marL="101597" indent="-101597">
              <a:buNone/>
              <a:defRPr/>
            </a:pPr>
            <a:endParaRPr lang="de-DE" dirty="0" smtClean="0"/>
          </a:p>
          <a:p>
            <a:pPr marL="101597" indent="-101597">
              <a:buNone/>
              <a:defRPr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3066756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6575" cy="511175"/>
          </a:xfrm>
        </p:spPr>
        <p:txBody>
          <a:bodyPr lIns="91438" tIns="45719" rIns="91438" bIns="45719"/>
          <a:lstStyle/>
          <a:p>
            <a:pPr>
              <a:defRPr/>
            </a:pPr>
            <a:endParaRPr lang="en-US" smtClean="0"/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</p:spPr>
        <p:txBody>
          <a:bodyPr lIns="91438" tIns="45719" rIns="91438" bIns="45719"/>
          <a:lstStyle/>
          <a:p>
            <a:pPr>
              <a:defRPr/>
            </a:pPr>
            <a:endParaRPr lang="en-US" smtClean="0"/>
          </a:p>
        </p:txBody>
      </p:sp>
      <p:sp>
        <p:nvSpPr>
          <p:cNvPr id="41677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</p:spPr>
        <p:txBody>
          <a:bodyPr lIns="91438" tIns="45719" rIns="91438" bIns="45719"/>
          <a:lstStyle/>
          <a:p>
            <a:pPr>
              <a:defRPr/>
            </a:pPr>
            <a:endParaRPr lang="en-US" smtClean="0"/>
          </a:p>
        </p:txBody>
      </p:sp>
      <p:sp>
        <p:nvSpPr>
          <p:cNvPr id="41677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3C987A-E7EE-47C1-A42F-C8C4ECF9B76C}" type="slidenum">
              <a:rPr lang="en-US" smtClean="0">
                <a:latin typeface="Arial" pitchFamily="34" charset="0"/>
              </a:rPr>
              <a:pPr>
                <a:defRPr/>
              </a:pPr>
              <a:t>32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1050" y="769938"/>
            <a:ext cx="5541963" cy="3836987"/>
          </a:xfrm>
          <a:ln/>
        </p:spPr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2513"/>
            <a:ext cx="5210175" cy="4602162"/>
          </a:xfrm>
          <a:ln/>
          <a:effectLst>
            <a:outerShdw dist="17961" dir="2700000" algn="ctr" rotWithShape="0">
              <a:srgbClr val="007A5C"/>
            </a:outerShdw>
          </a:effectLst>
        </p:spPr>
        <p:txBody>
          <a:bodyPr lIns="91438" tIns="45719" rIns="91438" bIns="45719"/>
          <a:lstStyle/>
          <a:p>
            <a:pPr marL="101597" indent="-101597">
              <a:defRPr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281361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F5E23A-B700-4968-9CFA-1112CA60701E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27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1050" y="769938"/>
            <a:ext cx="5541963" cy="3836987"/>
          </a:xfrm>
          <a:ln/>
        </p:spPr>
      </p:sp>
      <p:sp>
        <p:nvSpPr>
          <p:cNvPr id="686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2513"/>
            <a:ext cx="5210175" cy="4602162"/>
          </a:xfrm>
          <a:ln w="9525"/>
          <a:effectLst>
            <a:outerShdw dist="17961" dir="2700000" algn="ctr" rotWithShape="0">
              <a:srgbClr val="007A5C"/>
            </a:outerShdw>
          </a:effectLst>
        </p:spPr>
        <p:txBody>
          <a:bodyPr/>
          <a:lstStyle/>
          <a:p>
            <a:pPr marL="101600" indent="-101600">
              <a:defRPr/>
            </a:pPr>
            <a:endParaRPr lang="de-D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343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BAD6A1-5E80-420A-AD70-B85481B9853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4225" y="769938"/>
            <a:ext cx="5541963" cy="3836987"/>
          </a:xfrm>
          <a:ln/>
        </p:spPr>
      </p:sp>
      <p:sp>
        <p:nvSpPr>
          <p:cNvPr id="471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2513"/>
            <a:ext cx="5210175" cy="4602162"/>
          </a:xfrm>
          <a:ln w="9525"/>
          <a:effectLst>
            <a:outerShdw dist="17961" dir="2700000" algn="ctr" rotWithShape="0">
              <a:srgbClr val="007A5C"/>
            </a:outerShdw>
          </a:effectLst>
        </p:spPr>
        <p:txBody>
          <a:bodyPr/>
          <a:lstStyle/>
          <a:p>
            <a:pPr marL="101600" indent="-101600">
              <a:defRPr/>
            </a:pPr>
            <a:endParaRPr lang="de-D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356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E1187F-ABD3-422D-A5E6-9C507CA383EC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1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1050" y="769938"/>
            <a:ext cx="5541963" cy="3836987"/>
          </a:xfrm>
          <a:ln/>
        </p:spPr>
      </p:sp>
      <p:sp>
        <p:nvSpPr>
          <p:cNvPr id="481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2513"/>
            <a:ext cx="5210175" cy="4602162"/>
          </a:xfrm>
          <a:ln w="9525"/>
          <a:effectLst>
            <a:outerShdw dist="17961" dir="2700000" algn="ctr" rotWithShape="0">
              <a:srgbClr val="007A5C"/>
            </a:outerShdw>
          </a:effectLst>
        </p:spPr>
        <p:txBody>
          <a:bodyPr/>
          <a:lstStyle/>
          <a:p>
            <a:pPr marL="101600" indent="-101600">
              <a:defRPr/>
            </a:pPr>
            <a:endParaRPr lang="de-D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920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CDC568-00FD-4F5A-8020-C499B5594D86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2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1050" y="769938"/>
            <a:ext cx="5541963" cy="3836987"/>
          </a:xfrm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2513"/>
            <a:ext cx="5210175" cy="4602162"/>
          </a:xfrm>
          <a:ln w="9525"/>
          <a:effectLst>
            <a:outerShdw dist="17961" dir="2700000" algn="ctr" rotWithShape="0">
              <a:srgbClr val="007A5C"/>
            </a:outerShdw>
          </a:effectLst>
        </p:spPr>
        <p:txBody>
          <a:bodyPr/>
          <a:lstStyle/>
          <a:p>
            <a:pPr marL="101600" indent="-101600">
              <a:buNone/>
              <a:defRPr/>
            </a:pPr>
            <a:r>
              <a:rPr lang="de-DE" dirty="0" smtClean="0">
                <a:latin typeface="Arial" pitchFamily="34" charset="0"/>
              </a:rPr>
              <a:t>Leerer Catch-Block -&gt; nichts überlegt oder er macht Unsinn</a:t>
            </a:r>
          </a:p>
          <a:p>
            <a:pPr marL="101600" indent="-101600">
              <a:buNone/>
              <a:defRPr/>
            </a:pPr>
            <a:endParaRPr lang="de-DE" dirty="0" smtClean="0">
              <a:latin typeface="Arial" pitchFamily="34" charset="0"/>
            </a:endParaRPr>
          </a:p>
          <a:p>
            <a:pPr marL="101600" indent="-101600">
              <a:buNone/>
              <a:defRPr/>
            </a:pPr>
            <a:r>
              <a:rPr lang="de-DE" dirty="0" err="1" smtClean="0">
                <a:latin typeface="Arial" pitchFamily="34" charset="0"/>
              </a:rPr>
              <a:t>Bsp</a:t>
            </a:r>
            <a:r>
              <a:rPr lang="de-DE" dirty="0" smtClean="0">
                <a:latin typeface="Arial" pitchFamily="34" charset="0"/>
              </a:rPr>
              <a:t>:</a:t>
            </a:r>
          </a:p>
          <a:p>
            <a:pPr marL="101600" indent="-101600">
              <a:buNone/>
              <a:defRPr/>
            </a:pPr>
            <a:endParaRPr lang="de-DE" dirty="0" smtClean="0">
              <a:latin typeface="Arial" pitchFamily="34" charset="0"/>
            </a:endParaRPr>
          </a:p>
          <a:p>
            <a:pPr marL="101600" indent="-101600">
              <a:buNone/>
              <a:defRPr/>
            </a:pPr>
            <a:r>
              <a:rPr lang="de-DE" dirty="0" smtClean="0">
                <a:latin typeface="Arial" pitchFamily="34" charset="0"/>
              </a:rPr>
              <a:t>FALSCH:</a:t>
            </a:r>
          </a:p>
          <a:p>
            <a:pPr marL="101600" indent="-101600">
              <a:buNone/>
              <a:defRPr/>
            </a:pPr>
            <a:r>
              <a:rPr lang="de-DE" dirty="0" err="1" smtClean="0">
                <a:latin typeface="Arial" pitchFamily="34" charset="0"/>
              </a:rPr>
              <a:t>try</a:t>
            </a:r>
            <a:r>
              <a:rPr lang="de-DE" dirty="0" smtClean="0">
                <a:latin typeface="Arial" pitchFamily="34" charset="0"/>
              </a:rPr>
              <a:t> {</a:t>
            </a:r>
          </a:p>
          <a:p>
            <a:pPr marL="101600" indent="-101600">
              <a:buNone/>
              <a:defRPr/>
            </a:pPr>
            <a:r>
              <a:rPr lang="de-DE" dirty="0" smtClean="0">
                <a:latin typeface="Arial" pitchFamily="34" charset="0"/>
              </a:rPr>
              <a:t>   </a:t>
            </a:r>
            <a:r>
              <a:rPr lang="de-DE" dirty="0" err="1" smtClean="0">
                <a:latin typeface="Arial" pitchFamily="34" charset="0"/>
              </a:rPr>
              <a:t>for</a:t>
            </a:r>
            <a:r>
              <a:rPr lang="de-DE" dirty="0" smtClean="0">
                <a:latin typeface="Arial" pitchFamily="34" charset="0"/>
              </a:rPr>
              <a:t>(;;){</a:t>
            </a:r>
          </a:p>
          <a:p>
            <a:pPr marL="101600" indent="-101600">
              <a:buNone/>
              <a:defRPr/>
            </a:pPr>
            <a:r>
              <a:rPr lang="de-DE" dirty="0" smtClean="0">
                <a:latin typeface="Arial" pitchFamily="34" charset="0"/>
              </a:rPr>
              <a:t>       </a:t>
            </a:r>
            <a:r>
              <a:rPr lang="de-DE" dirty="0" err="1" smtClean="0">
                <a:latin typeface="Arial" pitchFamily="34" charset="0"/>
              </a:rPr>
              <a:t>process</a:t>
            </a:r>
            <a:r>
              <a:rPr lang="de-DE" dirty="0" smtClean="0">
                <a:latin typeface="Arial" pitchFamily="34" charset="0"/>
              </a:rPr>
              <a:t>(</a:t>
            </a:r>
            <a:r>
              <a:rPr lang="de-DE" dirty="0" err="1" smtClean="0">
                <a:latin typeface="Arial" pitchFamily="34" charset="0"/>
              </a:rPr>
              <a:t>stream.next</a:t>
            </a:r>
            <a:r>
              <a:rPr lang="de-DE" dirty="0" smtClean="0">
                <a:latin typeface="Arial" pitchFamily="34" charset="0"/>
              </a:rPr>
              <a:t>());</a:t>
            </a:r>
          </a:p>
          <a:p>
            <a:pPr marL="101600" indent="-101600">
              <a:buNone/>
              <a:defRPr/>
            </a:pPr>
            <a:r>
              <a:rPr lang="de-DE" dirty="0" smtClean="0">
                <a:latin typeface="Arial" pitchFamily="34" charset="0"/>
              </a:rPr>
              <a:t>} catch (</a:t>
            </a:r>
            <a:r>
              <a:rPr lang="de-DE" dirty="0" err="1" smtClean="0">
                <a:latin typeface="Arial" pitchFamily="34" charset="0"/>
              </a:rPr>
              <a:t>StreamException</a:t>
            </a:r>
            <a:r>
              <a:rPr lang="de-DE" dirty="0" smtClean="0">
                <a:latin typeface="Arial" pitchFamily="34" charset="0"/>
              </a:rPr>
              <a:t> e) {</a:t>
            </a:r>
          </a:p>
          <a:p>
            <a:pPr marL="101600" indent="-101600">
              <a:buNone/>
              <a:defRPr/>
            </a:pPr>
            <a:r>
              <a:rPr lang="de-DE" dirty="0" smtClean="0">
                <a:latin typeface="Arial" pitchFamily="34" charset="0"/>
              </a:rPr>
              <a:t>   </a:t>
            </a:r>
            <a:r>
              <a:rPr lang="de-DE" dirty="0" err="1" smtClean="0">
                <a:latin typeface="Arial" pitchFamily="34" charset="0"/>
              </a:rPr>
              <a:t>stream.close</a:t>
            </a:r>
            <a:r>
              <a:rPr lang="de-DE" dirty="0" smtClean="0">
                <a:latin typeface="Arial" pitchFamily="34" charset="0"/>
              </a:rPr>
              <a:t>();</a:t>
            </a:r>
          </a:p>
          <a:p>
            <a:pPr marL="101600" indent="-101600">
              <a:buNone/>
              <a:defRPr/>
            </a:pPr>
            <a:r>
              <a:rPr lang="de-DE" dirty="0" smtClean="0">
                <a:latin typeface="Arial" pitchFamily="34" charset="0"/>
              </a:rPr>
              <a:t>}</a:t>
            </a:r>
          </a:p>
          <a:p>
            <a:pPr marL="101600" indent="-101600">
              <a:buNone/>
              <a:defRPr/>
            </a:pPr>
            <a:endParaRPr lang="de-DE" dirty="0" smtClean="0">
              <a:latin typeface="Arial" pitchFamily="34" charset="0"/>
            </a:endParaRPr>
          </a:p>
          <a:p>
            <a:pPr marL="101600" indent="-101600">
              <a:buNone/>
              <a:defRPr/>
            </a:pPr>
            <a:r>
              <a:rPr lang="de-DE" dirty="0" smtClean="0">
                <a:latin typeface="Arial" pitchFamily="34" charset="0"/>
              </a:rPr>
              <a:t>RICHTIG:</a:t>
            </a:r>
          </a:p>
          <a:p>
            <a:pPr marL="101600" indent="-101600">
              <a:buNone/>
              <a:defRPr/>
            </a:pPr>
            <a:r>
              <a:rPr lang="de-DE" dirty="0" err="1" smtClean="0">
                <a:latin typeface="Arial" pitchFamily="34" charset="0"/>
              </a:rPr>
              <a:t>while</a:t>
            </a:r>
            <a:r>
              <a:rPr lang="de-DE" dirty="0" smtClean="0">
                <a:latin typeface="Arial" pitchFamily="34" charset="0"/>
              </a:rPr>
              <a:t>((</a:t>
            </a:r>
            <a:r>
              <a:rPr lang="de-DE" dirty="0" err="1" smtClean="0">
                <a:latin typeface="Arial" pitchFamily="34" charset="0"/>
              </a:rPr>
              <a:t>token</a:t>
            </a:r>
            <a:r>
              <a:rPr lang="de-DE" dirty="0" smtClean="0">
                <a:latin typeface="Arial" pitchFamily="34" charset="0"/>
              </a:rPr>
              <a:t>=</a:t>
            </a:r>
            <a:r>
              <a:rPr lang="de-DE" dirty="0" err="1" smtClean="0">
                <a:latin typeface="Arial" pitchFamily="34" charset="0"/>
              </a:rPr>
              <a:t>stream.next</a:t>
            </a:r>
            <a:r>
              <a:rPr lang="de-DE" dirty="0" smtClean="0">
                <a:latin typeface="Arial" pitchFamily="34" charset="0"/>
              </a:rPr>
              <a:t>())!= Stream.END)</a:t>
            </a:r>
          </a:p>
          <a:p>
            <a:pPr marL="101600" indent="-101600">
              <a:buNone/>
              <a:defRPr/>
            </a:pPr>
            <a:r>
              <a:rPr lang="de-DE" dirty="0" smtClean="0">
                <a:latin typeface="Arial" pitchFamily="34" charset="0"/>
              </a:rPr>
              <a:t>    </a:t>
            </a:r>
            <a:r>
              <a:rPr lang="de-DE" dirty="0" err="1" smtClean="0">
                <a:latin typeface="Arial" pitchFamily="34" charset="0"/>
              </a:rPr>
              <a:t>process</a:t>
            </a:r>
            <a:r>
              <a:rPr lang="de-DE" dirty="0" smtClean="0">
                <a:latin typeface="Arial" pitchFamily="34" charset="0"/>
              </a:rPr>
              <a:t>(</a:t>
            </a:r>
            <a:r>
              <a:rPr lang="de-DE" dirty="0" err="1" smtClean="0">
                <a:latin typeface="Arial" pitchFamily="34" charset="0"/>
              </a:rPr>
              <a:t>token</a:t>
            </a:r>
            <a:r>
              <a:rPr lang="de-DE" dirty="0" smtClean="0">
                <a:latin typeface="Arial" pitchFamily="34" charset="0"/>
              </a:rPr>
              <a:t>);</a:t>
            </a:r>
          </a:p>
          <a:p>
            <a:pPr marL="101600" indent="-101600">
              <a:buNone/>
              <a:defRPr/>
            </a:pPr>
            <a:r>
              <a:rPr lang="de-DE" dirty="0" err="1" smtClean="0">
                <a:latin typeface="Arial" pitchFamily="34" charset="0"/>
              </a:rPr>
              <a:t>Stream.close</a:t>
            </a:r>
            <a:r>
              <a:rPr lang="de-DE" dirty="0" smtClean="0">
                <a:latin typeface="Arial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78871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B3918E-936C-42A6-A328-8C5D9C7DE060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40375" cy="3836988"/>
          </a:xfrm>
          <a:ln/>
        </p:spPr>
      </p:sp>
      <p:sp>
        <p:nvSpPr>
          <p:cNvPr id="512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ln w="9525"/>
          <a:effectLst>
            <a:outerShdw dist="17961" dir="2700000" algn="ctr" rotWithShape="0">
              <a:srgbClr val="007A5C"/>
            </a:outerShdw>
          </a:effectLst>
        </p:spPr>
        <p:txBody>
          <a:bodyPr wrap="square" lIns="94954" tIns="47476" rIns="94954" bIns="47476" anchor="t"/>
          <a:lstStyle/>
          <a:p>
            <a:pPr marL="101600" indent="-101600">
              <a:buNone/>
              <a:defRPr/>
            </a:pPr>
            <a:r>
              <a:rPr lang="en-GB" dirty="0" err="1" smtClean="0">
                <a:latin typeface="Arial" pitchFamily="34" charset="0"/>
              </a:rPr>
              <a:t>Bei</a:t>
            </a:r>
            <a:r>
              <a:rPr lang="en-GB" dirty="0" smtClean="0">
                <a:latin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</a:rPr>
              <a:t>diesen</a:t>
            </a:r>
            <a:r>
              <a:rPr lang="en-GB" dirty="0" smtClean="0">
                <a:latin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</a:rPr>
              <a:t>Fragen</a:t>
            </a:r>
            <a:r>
              <a:rPr lang="en-GB" dirty="0" smtClean="0">
                <a:latin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</a:rPr>
              <a:t>sind</a:t>
            </a:r>
            <a:r>
              <a:rPr lang="en-GB" dirty="0" smtClean="0">
                <a:latin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</a:rPr>
              <a:t>sich</a:t>
            </a:r>
            <a:r>
              <a:rPr lang="en-GB" dirty="0" smtClean="0">
                <a:latin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</a:rPr>
              <a:t>selbst</a:t>
            </a:r>
            <a:r>
              <a:rPr lang="en-GB" dirty="0" smtClean="0">
                <a:latin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</a:rPr>
              <a:t>Experten</a:t>
            </a:r>
            <a:r>
              <a:rPr lang="en-GB" dirty="0" smtClean="0">
                <a:latin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</a:rPr>
              <a:t>uneinig</a:t>
            </a:r>
            <a:endParaRPr lang="en-GB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448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22D4E2-0343-4D6C-A2C8-C5BD268F0E03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40375" cy="3836988"/>
          </a:xfrm>
          <a:ln/>
        </p:spPr>
      </p:sp>
      <p:sp>
        <p:nvSpPr>
          <p:cNvPr id="522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ln w="9525"/>
          <a:effectLst>
            <a:outerShdw dist="17961" dir="2700000" algn="ctr" rotWithShape="0">
              <a:srgbClr val="007A5C"/>
            </a:outerShdw>
          </a:effectLst>
        </p:spPr>
        <p:txBody>
          <a:bodyPr/>
          <a:lstStyle/>
          <a:p>
            <a:pPr marL="101600" indent="-101600">
              <a:buNone/>
              <a:defRPr/>
            </a:pPr>
            <a:r>
              <a:rPr lang="en-GB" dirty="0" err="1" smtClean="0">
                <a:latin typeface="Arial" pitchFamily="34" charset="0"/>
              </a:rPr>
              <a:t>Bsp</a:t>
            </a:r>
            <a:r>
              <a:rPr lang="en-GB" dirty="0" smtClean="0">
                <a:latin typeface="Arial" pitchFamily="34" charset="0"/>
              </a:rPr>
              <a:t>. Auto</a:t>
            </a:r>
          </a:p>
          <a:p>
            <a:pPr marL="101600" indent="-101600">
              <a:buNone/>
              <a:defRPr/>
            </a:pPr>
            <a:r>
              <a:rPr lang="en-GB" dirty="0" err="1" smtClean="0">
                <a:latin typeface="Arial" pitchFamily="34" charset="0"/>
              </a:rPr>
              <a:t>Tanklampe</a:t>
            </a:r>
            <a:r>
              <a:rPr lang="en-GB" dirty="0" smtClean="0">
                <a:latin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</a:rPr>
              <a:t>leuchtet</a:t>
            </a:r>
            <a:r>
              <a:rPr lang="en-GB" dirty="0" smtClean="0">
                <a:latin typeface="Arial" pitchFamily="34" charset="0"/>
              </a:rPr>
              <a:t> -&gt; Tank</a:t>
            </a:r>
            <a:r>
              <a:rPr lang="en-GB" baseline="0" dirty="0" smtClean="0">
                <a:latin typeface="Arial" pitchFamily="34" charset="0"/>
              </a:rPr>
              <a:t> leer -&gt; normal (</a:t>
            </a:r>
            <a:r>
              <a:rPr lang="en-GB" baseline="0" dirty="0" err="1" smtClean="0">
                <a:latin typeface="Arial" pitchFamily="34" charset="0"/>
              </a:rPr>
              <a:t>kann</a:t>
            </a:r>
            <a:r>
              <a:rPr lang="en-GB" baseline="0" dirty="0" smtClean="0">
                <a:latin typeface="Arial" pitchFamily="34" charset="0"/>
              </a:rPr>
              <a:t> </a:t>
            </a:r>
            <a:r>
              <a:rPr lang="en-GB" baseline="0" dirty="0" err="1" smtClean="0">
                <a:latin typeface="Arial" pitchFamily="34" charset="0"/>
              </a:rPr>
              <a:t>selbst</a:t>
            </a:r>
            <a:r>
              <a:rPr lang="en-GB" baseline="0" dirty="0" smtClean="0">
                <a:latin typeface="Arial" pitchFamily="34" charset="0"/>
              </a:rPr>
              <a:t> </a:t>
            </a:r>
            <a:r>
              <a:rPr lang="en-GB" baseline="0" dirty="0" err="1" smtClean="0">
                <a:latin typeface="Arial" pitchFamily="34" charset="0"/>
              </a:rPr>
              <a:t>behoben</a:t>
            </a:r>
            <a:r>
              <a:rPr lang="en-GB" baseline="0" dirty="0" smtClean="0">
                <a:latin typeface="Arial" pitchFamily="34" charset="0"/>
              </a:rPr>
              <a:t> </a:t>
            </a:r>
            <a:r>
              <a:rPr lang="en-GB" baseline="0" dirty="0" err="1" smtClean="0">
                <a:latin typeface="Arial" pitchFamily="34" charset="0"/>
              </a:rPr>
              <a:t>werden</a:t>
            </a:r>
            <a:r>
              <a:rPr lang="en-GB" baseline="0" dirty="0" smtClean="0">
                <a:latin typeface="Arial" pitchFamily="34" charset="0"/>
              </a:rPr>
              <a:t>)</a:t>
            </a:r>
          </a:p>
          <a:p>
            <a:pPr marL="101600" indent="-101600">
              <a:buNone/>
              <a:defRPr/>
            </a:pPr>
            <a:r>
              <a:rPr lang="en-GB" baseline="0" dirty="0" err="1" smtClean="0">
                <a:latin typeface="Arial" pitchFamily="34" charset="0"/>
              </a:rPr>
              <a:t>Öllampe</a:t>
            </a:r>
            <a:r>
              <a:rPr lang="en-GB" baseline="0" dirty="0" smtClean="0">
                <a:latin typeface="Arial" pitchFamily="34" charset="0"/>
              </a:rPr>
              <a:t> </a:t>
            </a:r>
            <a:r>
              <a:rPr lang="en-GB" baseline="0" dirty="0" err="1" smtClean="0">
                <a:latin typeface="Arial" pitchFamily="34" charset="0"/>
              </a:rPr>
              <a:t>leuchtet</a:t>
            </a:r>
            <a:r>
              <a:rPr lang="en-GB" baseline="0" dirty="0" smtClean="0">
                <a:latin typeface="Arial" pitchFamily="34" charset="0"/>
              </a:rPr>
              <a:t> -&gt; </a:t>
            </a:r>
            <a:r>
              <a:rPr lang="en-GB" baseline="0" dirty="0" err="1" smtClean="0">
                <a:latin typeface="Arial" pitchFamily="34" charset="0"/>
              </a:rPr>
              <a:t>abnorm</a:t>
            </a:r>
            <a:r>
              <a:rPr lang="en-GB" baseline="0" dirty="0" smtClean="0">
                <a:latin typeface="Arial" pitchFamily="34" charset="0"/>
              </a:rPr>
              <a:t> (muss </a:t>
            </a:r>
            <a:r>
              <a:rPr lang="en-GB" baseline="0" dirty="0" err="1" smtClean="0">
                <a:latin typeface="Arial" pitchFamily="34" charset="0"/>
              </a:rPr>
              <a:t>zur</a:t>
            </a:r>
            <a:r>
              <a:rPr lang="en-GB" baseline="0" dirty="0" smtClean="0">
                <a:latin typeface="Arial" pitchFamily="34" charset="0"/>
              </a:rPr>
              <a:t> </a:t>
            </a:r>
            <a:r>
              <a:rPr lang="en-GB" baseline="0" dirty="0" err="1" smtClean="0">
                <a:latin typeface="Arial" pitchFamily="34" charset="0"/>
              </a:rPr>
              <a:t>Werkstatt</a:t>
            </a:r>
            <a:r>
              <a:rPr lang="en-GB" baseline="0" dirty="0" smtClean="0">
                <a:latin typeface="Arial" pitchFamily="34" charset="0"/>
              </a:rPr>
              <a:t>)</a:t>
            </a:r>
          </a:p>
          <a:p>
            <a:pPr marL="101600" indent="-101600">
              <a:buNone/>
              <a:defRPr/>
            </a:pPr>
            <a:r>
              <a:rPr lang="en-GB" baseline="0" dirty="0" smtClean="0">
                <a:latin typeface="Arial" pitchFamily="34" charset="0"/>
              </a:rPr>
              <a:t> </a:t>
            </a:r>
            <a:endParaRPr lang="en-GB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010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8A2082-6DAE-4BE6-9BC3-F56D5B1FBF13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553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1050" y="769938"/>
            <a:ext cx="5541963" cy="3836987"/>
          </a:xfrm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2513"/>
            <a:ext cx="5210175" cy="4602162"/>
          </a:xfrm>
          <a:ln w="9525"/>
          <a:effectLst>
            <a:outerShdw dist="17961" dir="2700000" algn="ctr" rotWithShape="0">
              <a:srgbClr val="007A5C"/>
            </a:outerShdw>
          </a:effectLst>
        </p:spPr>
        <p:txBody>
          <a:bodyPr/>
          <a:lstStyle/>
          <a:p>
            <a:pPr marL="101600" indent="-101600">
              <a:buNone/>
              <a:defRPr/>
            </a:pPr>
            <a:r>
              <a:rPr lang="de-DE" dirty="0" smtClean="0">
                <a:latin typeface="Arial" pitchFamily="34" charset="0"/>
              </a:rPr>
              <a:t>Bsp. Berechtigungsfehler kann beides sein, abhängig von Schnittstelle</a:t>
            </a:r>
          </a:p>
          <a:p>
            <a:pPr marL="101600" indent="-101600">
              <a:buNone/>
              <a:defRPr/>
            </a:pPr>
            <a:r>
              <a:rPr lang="de-DE" dirty="0" smtClean="0">
                <a:latin typeface="Arial" pitchFamily="34" charset="0"/>
              </a:rPr>
              <a:t>Normal: bei </a:t>
            </a:r>
            <a:r>
              <a:rPr lang="de-DE" dirty="0" err="1" smtClean="0">
                <a:latin typeface="Arial" pitchFamily="34" charset="0"/>
              </a:rPr>
              <a:t>Authosisierungskomponente</a:t>
            </a:r>
            <a:endParaRPr lang="de-DE" dirty="0" smtClean="0">
              <a:latin typeface="Arial" pitchFamily="34" charset="0"/>
            </a:endParaRPr>
          </a:p>
          <a:p>
            <a:pPr marL="101600" indent="-101600">
              <a:buNone/>
              <a:defRPr/>
            </a:pPr>
            <a:r>
              <a:rPr lang="de-DE" dirty="0" smtClean="0">
                <a:latin typeface="Arial" pitchFamily="34" charset="0"/>
              </a:rPr>
              <a:t>Abnorm: beim Schreiben von Daten in eine Datei (z.B. </a:t>
            </a:r>
            <a:r>
              <a:rPr lang="de-DE" dirty="0" err="1" smtClean="0">
                <a:latin typeface="Arial" pitchFamily="34" charset="0"/>
              </a:rPr>
              <a:t>Logging</a:t>
            </a:r>
            <a:r>
              <a:rPr lang="de-DE" dirty="0" smtClean="0">
                <a:latin typeface="Arial" pitchFamily="34" charset="0"/>
              </a:rPr>
              <a:t>)</a:t>
            </a:r>
          </a:p>
          <a:p>
            <a:pPr marL="101600" indent="-101600">
              <a:buNone/>
              <a:defRPr/>
            </a:pPr>
            <a:endParaRPr lang="de-DE" dirty="0" smtClean="0">
              <a:latin typeface="Arial" pitchFamily="34" charset="0"/>
            </a:endParaRPr>
          </a:p>
          <a:p>
            <a:pPr marL="101600" indent="-101600">
              <a:buNone/>
              <a:defRPr/>
            </a:pPr>
            <a:r>
              <a:rPr lang="de-DE" dirty="0" smtClean="0">
                <a:latin typeface="Arial" pitchFamily="34" charset="0"/>
              </a:rPr>
              <a:t>Bsp. Konto mit Methode geldAbheben():</a:t>
            </a:r>
          </a:p>
          <a:p>
            <a:pPr marL="101600" indent="-101600">
              <a:buNone/>
              <a:defRPr/>
            </a:pPr>
            <a:r>
              <a:rPr lang="de-DE" dirty="0" smtClean="0">
                <a:latin typeface="Arial" pitchFamily="34" charset="0"/>
              </a:rPr>
              <a:t>Normal: ok, keine Deckung, Konto gesperrt</a:t>
            </a:r>
          </a:p>
          <a:p>
            <a:pPr marL="101600" indent="-101600">
              <a:buNone/>
              <a:defRPr/>
            </a:pPr>
            <a:r>
              <a:rPr lang="de-DE" dirty="0" smtClean="0">
                <a:latin typeface="Arial" pitchFamily="34" charset="0"/>
              </a:rPr>
              <a:t>Abnorm: RMI Probleme, Datenbankprobleme, …</a:t>
            </a:r>
          </a:p>
          <a:p>
            <a:pPr marL="101600" indent="-101600">
              <a:buNone/>
              <a:defRPr/>
            </a:pPr>
            <a:endParaRPr lang="de-DE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992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D8D000-FD3D-4994-8F93-95B1A8AE7D9D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1050" y="769938"/>
            <a:ext cx="5541963" cy="3836987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2513"/>
            <a:ext cx="5210175" cy="4602162"/>
          </a:xfrm>
          <a:ln w="9525"/>
          <a:effectLst>
            <a:outerShdw dist="17961" dir="2700000" algn="ctr" rotWithShape="0">
              <a:srgbClr val="007A5C"/>
            </a:outerShdw>
          </a:effectLst>
        </p:spPr>
        <p:txBody>
          <a:bodyPr/>
          <a:lstStyle/>
          <a:p>
            <a:pPr marL="101600" indent="-101600">
              <a:buNone/>
              <a:defRPr/>
            </a:pPr>
            <a:r>
              <a:rPr lang="de-DE" dirty="0" smtClean="0">
                <a:latin typeface="Arial" pitchFamily="34" charset="0"/>
              </a:rPr>
              <a:t>Bsp. Abwarten und wiederholen:</a:t>
            </a:r>
            <a:r>
              <a:rPr lang="de-DE" baseline="0" dirty="0" smtClean="0">
                <a:latin typeface="Arial" pitchFamily="34" charset="0"/>
              </a:rPr>
              <a:t> </a:t>
            </a:r>
            <a:r>
              <a:rPr lang="de-DE" baseline="0" dirty="0" err="1" smtClean="0">
                <a:latin typeface="Arial" pitchFamily="34" charset="0"/>
              </a:rPr>
              <a:t>optimistic</a:t>
            </a:r>
            <a:r>
              <a:rPr lang="de-DE" baseline="0" dirty="0" smtClean="0">
                <a:latin typeface="Arial" pitchFamily="34" charset="0"/>
              </a:rPr>
              <a:t> </a:t>
            </a:r>
            <a:r>
              <a:rPr lang="de-DE" baseline="0" dirty="0" err="1" smtClean="0">
                <a:latin typeface="Arial" pitchFamily="34" charset="0"/>
              </a:rPr>
              <a:t>Locking</a:t>
            </a:r>
            <a:endParaRPr lang="de-DE" baseline="0" dirty="0" smtClean="0">
              <a:latin typeface="Arial" pitchFamily="34" charset="0"/>
            </a:endParaRPr>
          </a:p>
          <a:p>
            <a:pPr marL="101600" indent="-101600">
              <a:buNone/>
              <a:defRPr/>
            </a:pPr>
            <a:endParaRPr lang="de-DE" baseline="0" dirty="0" smtClean="0">
              <a:latin typeface="Arial" pitchFamily="34" charset="0"/>
            </a:endParaRPr>
          </a:p>
          <a:p>
            <a:pPr marL="101600" indent="-101600">
              <a:buNone/>
              <a:defRPr/>
            </a:pPr>
            <a:r>
              <a:rPr lang="de-DE" baseline="0" dirty="0" err="1" smtClean="0">
                <a:latin typeface="Arial" pitchFamily="34" charset="0"/>
              </a:rPr>
              <a:t>Rekonfiguration</a:t>
            </a:r>
            <a:r>
              <a:rPr lang="de-DE" baseline="0" dirty="0" smtClean="0">
                <a:latin typeface="Arial" pitchFamily="34" charset="0"/>
              </a:rPr>
              <a:t>: Ausweichen auf alternative oder Backup-Komponente</a:t>
            </a:r>
            <a:endParaRPr lang="de-DE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493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>
            <a:grpSpLocks/>
          </p:cNvGrpSpPr>
          <p:nvPr userDrawn="1"/>
        </p:nvGrpSpPr>
        <p:grpSpPr bwMode="auto">
          <a:xfrm>
            <a:off x="1003300" y="6149975"/>
            <a:ext cx="363538" cy="334963"/>
            <a:chOff x="1306" y="3863"/>
            <a:chExt cx="229" cy="21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1306" y="3863"/>
              <a:ext cx="229" cy="211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779" y="0"/>
                </a:cxn>
                <a:cxn ang="0">
                  <a:pos x="794" y="0"/>
                </a:cxn>
                <a:cxn ang="0">
                  <a:pos x="809" y="5"/>
                </a:cxn>
                <a:cxn ang="0">
                  <a:pos x="821" y="9"/>
                </a:cxn>
                <a:cxn ang="0">
                  <a:pos x="833" y="17"/>
                </a:cxn>
                <a:cxn ang="0">
                  <a:pos x="840" y="26"/>
                </a:cxn>
                <a:cxn ang="0">
                  <a:pos x="845" y="38"/>
                </a:cxn>
                <a:cxn ang="0">
                  <a:pos x="850" y="52"/>
                </a:cxn>
                <a:cxn ang="0">
                  <a:pos x="851" y="71"/>
                </a:cxn>
                <a:cxn ang="0">
                  <a:pos x="851" y="776"/>
                </a:cxn>
                <a:cxn ang="0">
                  <a:pos x="850" y="779"/>
                </a:cxn>
                <a:cxn ang="0">
                  <a:pos x="850" y="783"/>
                </a:cxn>
                <a:cxn ang="0">
                  <a:pos x="850" y="791"/>
                </a:cxn>
                <a:cxn ang="0">
                  <a:pos x="845" y="805"/>
                </a:cxn>
                <a:cxn ang="0">
                  <a:pos x="840" y="818"/>
                </a:cxn>
                <a:cxn ang="0">
                  <a:pos x="833" y="829"/>
                </a:cxn>
                <a:cxn ang="0">
                  <a:pos x="821" y="836"/>
                </a:cxn>
                <a:cxn ang="0">
                  <a:pos x="809" y="842"/>
                </a:cxn>
                <a:cxn ang="0">
                  <a:pos x="794" y="846"/>
                </a:cxn>
                <a:cxn ang="0">
                  <a:pos x="786" y="846"/>
                </a:cxn>
                <a:cxn ang="0">
                  <a:pos x="782" y="846"/>
                </a:cxn>
                <a:cxn ang="0">
                  <a:pos x="779" y="848"/>
                </a:cxn>
                <a:cxn ang="0">
                  <a:pos x="72" y="848"/>
                </a:cxn>
                <a:cxn ang="0">
                  <a:pos x="53" y="846"/>
                </a:cxn>
                <a:cxn ang="0">
                  <a:pos x="39" y="842"/>
                </a:cxn>
                <a:cxn ang="0">
                  <a:pos x="26" y="836"/>
                </a:cxn>
                <a:cxn ang="0">
                  <a:pos x="17" y="829"/>
                </a:cxn>
                <a:cxn ang="0">
                  <a:pos x="8" y="818"/>
                </a:cxn>
                <a:cxn ang="0">
                  <a:pos x="4" y="805"/>
                </a:cxn>
                <a:cxn ang="0">
                  <a:pos x="0" y="791"/>
                </a:cxn>
                <a:cxn ang="0">
                  <a:pos x="0" y="776"/>
                </a:cxn>
                <a:cxn ang="0">
                  <a:pos x="0" y="71"/>
                </a:cxn>
                <a:cxn ang="0">
                  <a:pos x="0" y="52"/>
                </a:cxn>
                <a:cxn ang="0">
                  <a:pos x="4" y="38"/>
                </a:cxn>
                <a:cxn ang="0">
                  <a:pos x="8" y="26"/>
                </a:cxn>
                <a:cxn ang="0">
                  <a:pos x="17" y="17"/>
                </a:cxn>
                <a:cxn ang="0">
                  <a:pos x="26" y="9"/>
                </a:cxn>
                <a:cxn ang="0">
                  <a:pos x="39" y="5"/>
                </a:cxn>
                <a:cxn ang="0">
                  <a:pos x="53" y="0"/>
                </a:cxn>
                <a:cxn ang="0">
                  <a:pos x="72" y="0"/>
                </a:cxn>
              </a:cxnLst>
              <a:rect l="0" t="0" r="r" b="b"/>
              <a:pathLst>
                <a:path w="851" h="848">
                  <a:moveTo>
                    <a:pt x="72" y="0"/>
                  </a:moveTo>
                  <a:lnTo>
                    <a:pt x="779" y="0"/>
                  </a:lnTo>
                  <a:lnTo>
                    <a:pt x="794" y="0"/>
                  </a:lnTo>
                  <a:lnTo>
                    <a:pt x="809" y="5"/>
                  </a:lnTo>
                  <a:lnTo>
                    <a:pt x="821" y="9"/>
                  </a:lnTo>
                  <a:lnTo>
                    <a:pt x="833" y="17"/>
                  </a:lnTo>
                  <a:lnTo>
                    <a:pt x="840" y="26"/>
                  </a:lnTo>
                  <a:lnTo>
                    <a:pt x="845" y="38"/>
                  </a:lnTo>
                  <a:lnTo>
                    <a:pt x="850" y="52"/>
                  </a:lnTo>
                  <a:lnTo>
                    <a:pt x="851" y="71"/>
                  </a:lnTo>
                  <a:lnTo>
                    <a:pt x="851" y="776"/>
                  </a:lnTo>
                  <a:lnTo>
                    <a:pt x="850" y="779"/>
                  </a:lnTo>
                  <a:lnTo>
                    <a:pt x="850" y="783"/>
                  </a:lnTo>
                  <a:lnTo>
                    <a:pt x="850" y="791"/>
                  </a:lnTo>
                  <a:lnTo>
                    <a:pt x="845" y="805"/>
                  </a:lnTo>
                  <a:lnTo>
                    <a:pt x="840" y="818"/>
                  </a:lnTo>
                  <a:lnTo>
                    <a:pt x="833" y="829"/>
                  </a:lnTo>
                  <a:lnTo>
                    <a:pt x="821" y="836"/>
                  </a:lnTo>
                  <a:lnTo>
                    <a:pt x="809" y="842"/>
                  </a:lnTo>
                  <a:lnTo>
                    <a:pt x="794" y="846"/>
                  </a:lnTo>
                  <a:lnTo>
                    <a:pt x="786" y="846"/>
                  </a:lnTo>
                  <a:lnTo>
                    <a:pt x="782" y="846"/>
                  </a:lnTo>
                  <a:lnTo>
                    <a:pt x="779" y="848"/>
                  </a:lnTo>
                  <a:lnTo>
                    <a:pt x="72" y="848"/>
                  </a:lnTo>
                  <a:lnTo>
                    <a:pt x="53" y="846"/>
                  </a:lnTo>
                  <a:lnTo>
                    <a:pt x="39" y="842"/>
                  </a:lnTo>
                  <a:lnTo>
                    <a:pt x="26" y="836"/>
                  </a:lnTo>
                  <a:lnTo>
                    <a:pt x="17" y="829"/>
                  </a:lnTo>
                  <a:lnTo>
                    <a:pt x="8" y="818"/>
                  </a:lnTo>
                  <a:lnTo>
                    <a:pt x="4" y="805"/>
                  </a:lnTo>
                  <a:lnTo>
                    <a:pt x="0" y="791"/>
                  </a:lnTo>
                  <a:lnTo>
                    <a:pt x="0" y="776"/>
                  </a:lnTo>
                  <a:lnTo>
                    <a:pt x="0" y="71"/>
                  </a:lnTo>
                  <a:lnTo>
                    <a:pt x="0" y="52"/>
                  </a:lnTo>
                  <a:lnTo>
                    <a:pt x="4" y="38"/>
                  </a:lnTo>
                  <a:lnTo>
                    <a:pt x="8" y="26"/>
                  </a:lnTo>
                  <a:lnTo>
                    <a:pt x="17" y="17"/>
                  </a:lnTo>
                  <a:lnTo>
                    <a:pt x="26" y="9"/>
                  </a:lnTo>
                  <a:lnTo>
                    <a:pt x="39" y="5"/>
                  </a:lnTo>
                  <a:lnTo>
                    <a:pt x="53" y="0"/>
                  </a:lnTo>
                  <a:lnTo>
                    <a:pt x="72" y="0"/>
                  </a:lnTo>
                </a:path>
              </a:pathLst>
            </a:custGeom>
            <a:solidFill>
              <a:srgbClr val="CC0000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1387" y="3906"/>
              <a:ext cx="68" cy="125"/>
            </a:xfrm>
            <a:custGeom>
              <a:avLst/>
              <a:gdLst/>
              <a:ahLst/>
              <a:cxnLst>
                <a:cxn ang="0">
                  <a:pos x="252" y="248"/>
                </a:cxn>
                <a:cxn ang="0">
                  <a:pos x="0" y="0"/>
                </a:cxn>
                <a:cxn ang="0">
                  <a:pos x="0" y="500"/>
                </a:cxn>
                <a:cxn ang="0">
                  <a:pos x="252" y="248"/>
                </a:cxn>
              </a:cxnLst>
              <a:rect l="0" t="0" r="r" b="b"/>
              <a:pathLst>
                <a:path w="252" h="500">
                  <a:moveTo>
                    <a:pt x="252" y="248"/>
                  </a:moveTo>
                  <a:lnTo>
                    <a:pt x="0" y="0"/>
                  </a:lnTo>
                  <a:lnTo>
                    <a:pt x="0" y="500"/>
                  </a:lnTo>
                  <a:lnTo>
                    <a:pt x="252" y="24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466850" y="6170613"/>
            <a:ext cx="7848600" cy="290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6699FF"/>
              </a:buClr>
              <a:buFont typeface="Zapf Dingbats" charset="2"/>
              <a:buNone/>
              <a:defRPr/>
            </a:pPr>
            <a:r>
              <a:rPr lang="de-DE" sz="1300" b="1" dirty="0" smtClean="0">
                <a:latin typeface="Arial" charset="0"/>
              </a:rPr>
              <a:t>FH </a:t>
            </a:r>
            <a:r>
              <a:rPr lang="de-DE" sz="1300" b="1" dirty="0">
                <a:latin typeface="Arial" charset="0"/>
              </a:rPr>
              <a:t>Rosenheim, </a:t>
            </a:r>
            <a:r>
              <a:rPr lang="en-GB" sz="1300" b="1" dirty="0">
                <a:latin typeface="Arial" charset="0"/>
              </a:rPr>
              <a:t>© </a:t>
            </a:r>
            <a:r>
              <a:rPr lang="de-DE" sz="1300" b="1" dirty="0" smtClean="0">
                <a:latin typeface="Arial" charset="0"/>
              </a:rPr>
              <a:t>2015</a:t>
            </a:r>
            <a:endParaRPr lang="de-DE" sz="1300" b="1" dirty="0">
              <a:latin typeface="Arial" charset="0"/>
            </a:endParaRP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57250" y="1381125"/>
            <a:ext cx="8780463" cy="366713"/>
          </a:xfrm>
          <a:ln w="12700">
            <a:headEnd type="none" w="sm" len="sm"/>
            <a:tailEnd type="none" w="sm" len="sm"/>
          </a:ln>
          <a:effectLst/>
        </p:spPr>
        <p:txBody>
          <a:bodyPr lIns="91440" tIns="45720" rIns="91440" bIns="45720">
            <a:spAutoFit/>
          </a:bodyPr>
          <a:lstStyle>
            <a:lvl1pPr marL="0" indent="0" defTabSz="914400">
              <a:spcBef>
                <a:spcPct val="50000"/>
              </a:spcBef>
              <a:buClr>
                <a:srgbClr val="6699FF"/>
              </a:buClr>
              <a:buSzTx/>
              <a:buFont typeface="Zapf Dingbats" charset="2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/>
              <a:t>Click to edit Master subtitle style</a:t>
            </a:r>
          </a:p>
        </p:txBody>
      </p:sp>
      <p:sp>
        <p:nvSpPr>
          <p:cNvPr id="273417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857250" y="923925"/>
            <a:ext cx="8780463" cy="565150"/>
          </a:xfrm>
          <a:effectLst/>
        </p:spPr>
        <p:txBody>
          <a:bodyPr/>
          <a:lstStyle>
            <a:lvl1pPr>
              <a:defRPr sz="3100" b="1"/>
            </a:lvl1pPr>
          </a:lstStyle>
          <a:p>
            <a:r>
              <a:rPr lang="en-GB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      FH Rosenheim                  Programmieren 3                                       Wintersemester </a:t>
            </a:r>
            <a:r>
              <a:rPr lang="de-DE" dirty="0" smtClean="0"/>
              <a:t>2015                                   </a:t>
            </a:r>
            <a:r>
              <a:rPr lang="de-DE" dirty="0" smtClean="0"/>
              <a:t>© </a:t>
            </a:r>
            <a:r>
              <a:rPr lang="de-DE" dirty="0" smtClean="0"/>
              <a:t>2015  </a:t>
            </a:r>
            <a:r>
              <a:rPr lang="de-DE" dirty="0" smtClean="0"/>
              <a:t>• Stand 01.12.14 •     Kapitel 6         </a:t>
            </a:r>
            <a:endParaRPr lang="en-GB" sz="10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48538" y="265113"/>
            <a:ext cx="2354262" cy="57070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0988" y="265113"/>
            <a:ext cx="6915150" cy="5707062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      FH Rosenheim                  Programmieren 3                                       Wintersemester </a:t>
            </a:r>
            <a:r>
              <a:rPr lang="de-DE" dirty="0" smtClean="0"/>
              <a:t>2015                                   </a:t>
            </a:r>
            <a:r>
              <a:rPr lang="de-DE" dirty="0" smtClean="0"/>
              <a:t>© </a:t>
            </a:r>
            <a:r>
              <a:rPr lang="de-DE" dirty="0" smtClean="0"/>
              <a:t>2015  </a:t>
            </a:r>
            <a:r>
              <a:rPr lang="de-DE" dirty="0" smtClean="0"/>
              <a:t>• Stand 01.12.14 •     Kapitel 6         </a:t>
            </a:r>
            <a:endParaRPr lang="en-GB" sz="1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      FH Rosenheim                  Programmieren 3                                       Wintersemester </a:t>
            </a:r>
            <a:r>
              <a:rPr lang="de-DE" dirty="0" smtClean="0"/>
              <a:t>2015                                   </a:t>
            </a:r>
            <a:r>
              <a:rPr lang="de-DE" dirty="0" smtClean="0"/>
              <a:t>© </a:t>
            </a:r>
            <a:r>
              <a:rPr lang="de-DE" dirty="0" smtClean="0"/>
              <a:t>2015  </a:t>
            </a:r>
            <a:r>
              <a:rPr lang="de-DE" dirty="0" smtClean="0"/>
              <a:t>• Stand 01.12.14 •     Kapitel 6         </a:t>
            </a:r>
            <a:endParaRPr lang="en-GB" sz="1000" dirty="0"/>
          </a:p>
        </p:txBody>
      </p:sp>
      <p:sp>
        <p:nvSpPr>
          <p:cNvPr id="5" name="Foliennummernplatzhalter 27"/>
          <p:cNvSpPr>
            <a:spLocks noGrp="1"/>
          </p:cNvSpPr>
          <p:nvPr userDrawn="1"/>
        </p:nvSpPr>
        <p:spPr bwMode="auto">
          <a:xfrm>
            <a:off x="8820443" y="6286538"/>
            <a:ext cx="860474" cy="376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fld id="{F0970F20-D3EB-47DD-9421-3892B2888F4A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      FH Rosenheim                  Programmieren 3                                       Wintersemester </a:t>
            </a:r>
            <a:r>
              <a:rPr lang="de-DE" dirty="0" smtClean="0"/>
              <a:t>2015                                   </a:t>
            </a:r>
            <a:r>
              <a:rPr lang="de-DE" dirty="0" smtClean="0"/>
              <a:t>© </a:t>
            </a:r>
            <a:r>
              <a:rPr lang="de-DE" dirty="0" smtClean="0"/>
              <a:t>2015  </a:t>
            </a:r>
            <a:r>
              <a:rPr lang="de-DE" dirty="0" smtClean="0"/>
              <a:t>• Stand 01.12.14 •     Kapitel 6         </a:t>
            </a:r>
            <a:endParaRPr lang="en-GB" sz="10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0988" y="1238250"/>
            <a:ext cx="4633912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67300" y="1238250"/>
            <a:ext cx="46355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      FH Rosenheim                  Programmieren 3                                       Wintersemester </a:t>
            </a:r>
            <a:r>
              <a:rPr lang="de-DE" dirty="0" smtClean="0"/>
              <a:t>2015                                   </a:t>
            </a:r>
            <a:r>
              <a:rPr lang="de-DE" dirty="0" smtClean="0"/>
              <a:t>© </a:t>
            </a:r>
            <a:r>
              <a:rPr lang="de-DE" dirty="0" smtClean="0"/>
              <a:t>2015  </a:t>
            </a:r>
            <a:r>
              <a:rPr lang="de-DE" dirty="0" smtClean="0"/>
              <a:t>• Stand 01.12.14 •     Kapitel 6         </a:t>
            </a:r>
            <a:endParaRPr lang="en-GB" sz="10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      FH Rosenheim                  Programmieren 3                                       Wintersemester </a:t>
            </a:r>
            <a:r>
              <a:rPr lang="de-DE" dirty="0" smtClean="0"/>
              <a:t>2015                                   </a:t>
            </a:r>
            <a:r>
              <a:rPr lang="de-DE" dirty="0" smtClean="0"/>
              <a:t>© </a:t>
            </a:r>
            <a:r>
              <a:rPr lang="de-DE" dirty="0" smtClean="0"/>
              <a:t>2015  </a:t>
            </a:r>
            <a:r>
              <a:rPr lang="de-DE" dirty="0" smtClean="0"/>
              <a:t>• Stand 01.12.14 •     Kapitel 6         </a:t>
            </a:r>
            <a:endParaRPr lang="en-GB" sz="10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      FH Rosenheim                  Programmieren 3                                       Wintersemester </a:t>
            </a:r>
            <a:r>
              <a:rPr lang="de-DE" dirty="0" smtClean="0"/>
              <a:t>2015                                   </a:t>
            </a:r>
            <a:r>
              <a:rPr lang="de-DE" dirty="0" smtClean="0"/>
              <a:t>© </a:t>
            </a:r>
            <a:r>
              <a:rPr lang="de-DE" dirty="0" smtClean="0"/>
              <a:t>2015  </a:t>
            </a:r>
            <a:r>
              <a:rPr lang="de-DE" dirty="0" smtClean="0"/>
              <a:t>• Stand 01.12.14 •     Kapitel 6         </a:t>
            </a:r>
            <a:endParaRPr lang="en-GB" sz="10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      FH Rosenheim                  Programmieren 3                                       Wintersemester </a:t>
            </a:r>
            <a:r>
              <a:rPr lang="de-DE" dirty="0" smtClean="0"/>
              <a:t>2015                                   </a:t>
            </a:r>
            <a:r>
              <a:rPr lang="de-DE" dirty="0" smtClean="0"/>
              <a:t>© </a:t>
            </a:r>
            <a:r>
              <a:rPr lang="de-DE" dirty="0" smtClean="0"/>
              <a:t>2015  </a:t>
            </a:r>
            <a:r>
              <a:rPr lang="de-DE" dirty="0" smtClean="0"/>
              <a:t>• Stand 01.12.14 •     Kapitel 6         </a:t>
            </a:r>
            <a:endParaRPr lang="en-GB" sz="10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      FH Rosenheim                  Programmieren 3                                       Wintersemester </a:t>
            </a:r>
            <a:r>
              <a:rPr lang="de-DE" dirty="0" smtClean="0"/>
              <a:t>2015                                   </a:t>
            </a:r>
            <a:r>
              <a:rPr lang="de-DE" dirty="0" smtClean="0"/>
              <a:t>© </a:t>
            </a:r>
            <a:r>
              <a:rPr lang="de-DE" dirty="0" smtClean="0"/>
              <a:t>2015  </a:t>
            </a:r>
            <a:r>
              <a:rPr lang="de-DE" dirty="0" smtClean="0"/>
              <a:t>• Stand 01.12.14 •     Kapitel 6         </a:t>
            </a:r>
            <a:endParaRPr lang="en-GB" sz="10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      FH Rosenheim                  Programmieren 3                                       Wintersemester </a:t>
            </a:r>
            <a:r>
              <a:rPr lang="de-DE" dirty="0" smtClean="0"/>
              <a:t>2015                                   </a:t>
            </a:r>
            <a:r>
              <a:rPr lang="de-DE" dirty="0" smtClean="0"/>
              <a:t>© </a:t>
            </a:r>
            <a:r>
              <a:rPr lang="de-DE" dirty="0" smtClean="0"/>
              <a:t>2015  </a:t>
            </a:r>
            <a:r>
              <a:rPr lang="de-DE" dirty="0" smtClean="0"/>
              <a:t>• Stand 01.12.14 •     Kapitel 6         </a:t>
            </a:r>
            <a:endParaRPr lang="en-GB" sz="10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0988" y="1238250"/>
            <a:ext cx="9421812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die Formate des Vorlagentextes zu bearbeiten</a:t>
            </a:r>
          </a:p>
          <a:p>
            <a:pPr lvl="1"/>
            <a:r>
              <a:rPr lang="en-GB" smtClean="0"/>
              <a:t>Zweite Ebene Klicken Sie, um die Formate des Vorlagentextes zu bearbeiten</a:t>
            </a:r>
          </a:p>
          <a:p>
            <a:pPr lvl="2"/>
            <a:r>
              <a:rPr lang="en-GB" smtClean="0"/>
              <a:t>Dritte Ebene Klicken Sie, um die Formate des Vorlagentextes zu bearbeiten</a:t>
            </a:r>
            <a:r>
              <a:rPr lang="de-DE" smtClean="0"/>
              <a:t> hsdgkhskksjkskj</a:t>
            </a:r>
            <a:endParaRPr lang="en-GB" smtClean="0"/>
          </a:p>
          <a:p>
            <a:pPr lvl="3"/>
            <a:r>
              <a:rPr lang="en-GB" smtClean="0"/>
              <a:t>Vierte Ebene Klicken Sie, um die Formate des Vorlagentextes zu bearbeiten</a:t>
            </a:r>
          </a:p>
        </p:txBody>
      </p:sp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7874000" y="1246188"/>
            <a:ext cx="13176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2723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5750" y="6292850"/>
            <a:ext cx="93868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5720" rIns="9000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buClrTx/>
              <a:buFontTx/>
              <a:buNone/>
              <a:defRPr sz="800">
                <a:solidFill>
                  <a:srgbClr val="4D4D4D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      FH Rosenheim                  Programmieren 3                                       Wintersemester </a:t>
            </a:r>
            <a:r>
              <a:rPr lang="de-DE" dirty="0" smtClean="0"/>
              <a:t>2015                                   </a:t>
            </a:r>
            <a:r>
              <a:rPr lang="de-DE" dirty="0" smtClean="0"/>
              <a:t>© </a:t>
            </a:r>
            <a:r>
              <a:rPr lang="de-DE" dirty="0" smtClean="0"/>
              <a:t>2015  </a:t>
            </a:r>
            <a:r>
              <a:rPr lang="de-DE" dirty="0" smtClean="0"/>
              <a:t>• Stand 01.12.14 •     Kapitel 6         </a:t>
            </a:r>
            <a:endParaRPr lang="en-GB" sz="1000" dirty="0"/>
          </a:p>
        </p:txBody>
      </p:sp>
      <p:sp>
        <p:nvSpPr>
          <p:cNvPr id="27239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739775" y="265113"/>
            <a:ext cx="5713413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GB" smtClean="0"/>
          </a:p>
        </p:txBody>
      </p:sp>
      <p:sp>
        <p:nvSpPr>
          <p:cNvPr id="272396" name="Freeform 12"/>
          <p:cNvSpPr>
            <a:spLocks/>
          </p:cNvSpPr>
          <p:nvPr/>
        </p:nvSpPr>
        <p:spPr bwMode="auto">
          <a:xfrm>
            <a:off x="282575" y="314325"/>
            <a:ext cx="363538" cy="334963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779" y="0"/>
              </a:cxn>
              <a:cxn ang="0">
                <a:pos x="794" y="0"/>
              </a:cxn>
              <a:cxn ang="0">
                <a:pos x="809" y="5"/>
              </a:cxn>
              <a:cxn ang="0">
                <a:pos x="821" y="9"/>
              </a:cxn>
              <a:cxn ang="0">
                <a:pos x="833" y="17"/>
              </a:cxn>
              <a:cxn ang="0">
                <a:pos x="840" y="26"/>
              </a:cxn>
              <a:cxn ang="0">
                <a:pos x="845" y="38"/>
              </a:cxn>
              <a:cxn ang="0">
                <a:pos x="850" y="52"/>
              </a:cxn>
              <a:cxn ang="0">
                <a:pos x="851" y="71"/>
              </a:cxn>
              <a:cxn ang="0">
                <a:pos x="851" y="776"/>
              </a:cxn>
              <a:cxn ang="0">
                <a:pos x="850" y="779"/>
              </a:cxn>
              <a:cxn ang="0">
                <a:pos x="850" y="783"/>
              </a:cxn>
              <a:cxn ang="0">
                <a:pos x="850" y="791"/>
              </a:cxn>
              <a:cxn ang="0">
                <a:pos x="845" y="805"/>
              </a:cxn>
              <a:cxn ang="0">
                <a:pos x="840" y="818"/>
              </a:cxn>
              <a:cxn ang="0">
                <a:pos x="833" y="829"/>
              </a:cxn>
              <a:cxn ang="0">
                <a:pos x="821" y="836"/>
              </a:cxn>
              <a:cxn ang="0">
                <a:pos x="809" y="842"/>
              </a:cxn>
              <a:cxn ang="0">
                <a:pos x="794" y="846"/>
              </a:cxn>
              <a:cxn ang="0">
                <a:pos x="786" y="846"/>
              </a:cxn>
              <a:cxn ang="0">
                <a:pos x="782" y="846"/>
              </a:cxn>
              <a:cxn ang="0">
                <a:pos x="779" y="848"/>
              </a:cxn>
              <a:cxn ang="0">
                <a:pos x="72" y="848"/>
              </a:cxn>
              <a:cxn ang="0">
                <a:pos x="53" y="846"/>
              </a:cxn>
              <a:cxn ang="0">
                <a:pos x="39" y="842"/>
              </a:cxn>
              <a:cxn ang="0">
                <a:pos x="26" y="836"/>
              </a:cxn>
              <a:cxn ang="0">
                <a:pos x="17" y="829"/>
              </a:cxn>
              <a:cxn ang="0">
                <a:pos x="8" y="818"/>
              </a:cxn>
              <a:cxn ang="0">
                <a:pos x="4" y="805"/>
              </a:cxn>
              <a:cxn ang="0">
                <a:pos x="0" y="791"/>
              </a:cxn>
              <a:cxn ang="0">
                <a:pos x="0" y="776"/>
              </a:cxn>
              <a:cxn ang="0">
                <a:pos x="0" y="71"/>
              </a:cxn>
              <a:cxn ang="0">
                <a:pos x="0" y="52"/>
              </a:cxn>
              <a:cxn ang="0">
                <a:pos x="4" y="38"/>
              </a:cxn>
              <a:cxn ang="0">
                <a:pos x="8" y="26"/>
              </a:cxn>
              <a:cxn ang="0">
                <a:pos x="17" y="17"/>
              </a:cxn>
              <a:cxn ang="0">
                <a:pos x="26" y="9"/>
              </a:cxn>
              <a:cxn ang="0">
                <a:pos x="39" y="5"/>
              </a:cxn>
              <a:cxn ang="0">
                <a:pos x="53" y="0"/>
              </a:cxn>
              <a:cxn ang="0">
                <a:pos x="72" y="0"/>
              </a:cxn>
            </a:cxnLst>
            <a:rect l="0" t="0" r="r" b="b"/>
            <a:pathLst>
              <a:path w="851" h="848">
                <a:moveTo>
                  <a:pt x="72" y="0"/>
                </a:moveTo>
                <a:lnTo>
                  <a:pt x="779" y="0"/>
                </a:lnTo>
                <a:lnTo>
                  <a:pt x="794" y="0"/>
                </a:lnTo>
                <a:lnTo>
                  <a:pt x="809" y="5"/>
                </a:lnTo>
                <a:lnTo>
                  <a:pt x="821" y="9"/>
                </a:lnTo>
                <a:lnTo>
                  <a:pt x="833" y="17"/>
                </a:lnTo>
                <a:lnTo>
                  <a:pt x="840" y="26"/>
                </a:lnTo>
                <a:lnTo>
                  <a:pt x="845" y="38"/>
                </a:lnTo>
                <a:lnTo>
                  <a:pt x="850" y="52"/>
                </a:lnTo>
                <a:lnTo>
                  <a:pt x="851" y="71"/>
                </a:lnTo>
                <a:lnTo>
                  <a:pt x="851" y="776"/>
                </a:lnTo>
                <a:lnTo>
                  <a:pt x="850" y="779"/>
                </a:lnTo>
                <a:lnTo>
                  <a:pt x="850" y="783"/>
                </a:lnTo>
                <a:lnTo>
                  <a:pt x="850" y="791"/>
                </a:lnTo>
                <a:lnTo>
                  <a:pt x="845" y="805"/>
                </a:lnTo>
                <a:lnTo>
                  <a:pt x="840" y="818"/>
                </a:lnTo>
                <a:lnTo>
                  <a:pt x="833" y="829"/>
                </a:lnTo>
                <a:lnTo>
                  <a:pt x="821" y="836"/>
                </a:lnTo>
                <a:lnTo>
                  <a:pt x="809" y="842"/>
                </a:lnTo>
                <a:lnTo>
                  <a:pt x="794" y="846"/>
                </a:lnTo>
                <a:lnTo>
                  <a:pt x="786" y="846"/>
                </a:lnTo>
                <a:lnTo>
                  <a:pt x="782" y="846"/>
                </a:lnTo>
                <a:lnTo>
                  <a:pt x="779" y="848"/>
                </a:lnTo>
                <a:lnTo>
                  <a:pt x="72" y="848"/>
                </a:lnTo>
                <a:lnTo>
                  <a:pt x="53" y="846"/>
                </a:lnTo>
                <a:lnTo>
                  <a:pt x="39" y="842"/>
                </a:lnTo>
                <a:lnTo>
                  <a:pt x="26" y="836"/>
                </a:lnTo>
                <a:lnTo>
                  <a:pt x="17" y="829"/>
                </a:lnTo>
                <a:lnTo>
                  <a:pt x="8" y="818"/>
                </a:lnTo>
                <a:lnTo>
                  <a:pt x="4" y="805"/>
                </a:lnTo>
                <a:lnTo>
                  <a:pt x="0" y="791"/>
                </a:lnTo>
                <a:lnTo>
                  <a:pt x="0" y="776"/>
                </a:lnTo>
                <a:lnTo>
                  <a:pt x="0" y="71"/>
                </a:lnTo>
                <a:lnTo>
                  <a:pt x="0" y="52"/>
                </a:lnTo>
                <a:lnTo>
                  <a:pt x="4" y="38"/>
                </a:lnTo>
                <a:lnTo>
                  <a:pt x="8" y="26"/>
                </a:lnTo>
                <a:lnTo>
                  <a:pt x="17" y="17"/>
                </a:lnTo>
                <a:lnTo>
                  <a:pt x="26" y="9"/>
                </a:lnTo>
                <a:lnTo>
                  <a:pt x="39" y="5"/>
                </a:lnTo>
                <a:lnTo>
                  <a:pt x="53" y="0"/>
                </a:lnTo>
                <a:lnTo>
                  <a:pt x="72" y="0"/>
                </a:lnTo>
              </a:path>
            </a:pathLst>
          </a:custGeom>
          <a:solidFill>
            <a:srgbClr val="CC0000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272397" name="Freeform 13"/>
          <p:cNvSpPr>
            <a:spLocks/>
          </p:cNvSpPr>
          <p:nvPr/>
        </p:nvSpPr>
        <p:spPr bwMode="auto">
          <a:xfrm>
            <a:off x="411163" y="382588"/>
            <a:ext cx="107950" cy="198437"/>
          </a:xfrm>
          <a:custGeom>
            <a:avLst/>
            <a:gdLst/>
            <a:ahLst/>
            <a:cxnLst>
              <a:cxn ang="0">
                <a:pos x="252" y="248"/>
              </a:cxn>
              <a:cxn ang="0">
                <a:pos x="0" y="0"/>
              </a:cxn>
              <a:cxn ang="0">
                <a:pos x="0" y="500"/>
              </a:cxn>
              <a:cxn ang="0">
                <a:pos x="252" y="248"/>
              </a:cxn>
            </a:cxnLst>
            <a:rect l="0" t="0" r="r" b="b"/>
            <a:pathLst>
              <a:path w="252" h="500">
                <a:moveTo>
                  <a:pt x="252" y="248"/>
                </a:moveTo>
                <a:lnTo>
                  <a:pt x="0" y="0"/>
                </a:lnTo>
                <a:lnTo>
                  <a:pt x="0" y="500"/>
                </a:lnTo>
                <a:lnTo>
                  <a:pt x="252" y="24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hf sldNum="0" hd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2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2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2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200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2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2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2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200">
          <a:solidFill>
            <a:schemeClr val="tx1"/>
          </a:solidFill>
          <a:latin typeface="Arial" charset="0"/>
        </a:defRPr>
      </a:lvl9pPr>
    </p:titleStyle>
    <p:bodyStyle>
      <a:lvl1pPr marL="285750" indent="-285750" algn="l" defTabSz="630238" rtl="0" eaLnBrk="0" fontAlgn="base" hangingPunct="0">
        <a:spcBef>
          <a:spcPct val="100000"/>
        </a:spcBef>
        <a:spcAft>
          <a:spcPct val="0"/>
        </a:spcAft>
        <a:buClr>
          <a:srgbClr val="00337F"/>
        </a:buClr>
        <a:buSzPct val="150000"/>
        <a:buFont typeface="Wingdings" pitchFamily="2" charset="2"/>
        <a:buBlip>
          <a:blip r:embed="rId13"/>
        </a:buBlip>
        <a:tabLst>
          <a:tab pos="285750" algn="l"/>
        </a:tabLs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62000" indent="-285750" algn="l" defTabSz="630238" rtl="0" eaLnBrk="0" fontAlgn="base" hangingPunct="0">
        <a:spcBef>
          <a:spcPct val="20000"/>
        </a:spcBef>
        <a:spcAft>
          <a:spcPct val="0"/>
        </a:spcAft>
        <a:buClr>
          <a:srgbClr val="00337F"/>
        </a:buClr>
        <a:buSzPct val="150000"/>
        <a:buFont typeface="Wingdings" pitchFamily="2" charset="2"/>
        <a:buBlip>
          <a:blip r:embed="rId13"/>
        </a:buBlip>
        <a:tabLst>
          <a:tab pos="285750" algn="l"/>
        </a:tabLst>
        <a:defRPr>
          <a:solidFill>
            <a:srgbClr val="000000"/>
          </a:solidFill>
          <a:latin typeface="+mn-lt"/>
        </a:defRPr>
      </a:lvl2pPr>
      <a:lvl3pPr marL="1181100" indent="-228600" algn="l" defTabSz="630238" rtl="0" eaLnBrk="0" fontAlgn="base" hangingPunct="0">
        <a:spcBef>
          <a:spcPct val="0"/>
        </a:spcBef>
        <a:spcAft>
          <a:spcPct val="0"/>
        </a:spcAft>
        <a:buClr>
          <a:srgbClr val="00337F"/>
        </a:buClr>
        <a:buSzPct val="150000"/>
        <a:buBlip>
          <a:blip r:embed="rId13"/>
        </a:buBlip>
        <a:tabLst>
          <a:tab pos="285750" algn="l"/>
        </a:tabLst>
        <a:defRPr sz="1600">
          <a:solidFill>
            <a:schemeClr val="tx1"/>
          </a:solidFill>
          <a:latin typeface="+mn-lt"/>
        </a:defRPr>
      </a:lvl3pPr>
      <a:lvl4pPr marL="1600200" indent="-228600" algn="l" defTabSz="630238" rtl="0" eaLnBrk="0" fontAlgn="base" hangingPunct="0">
        <a:spcBef>
          <a:spcPct val="20000"/>
        </a:spcBef>
        <a:spcAft>
          <a:spcPct val="0"/>
        </a:spcAft>
        <a:buClr>
          <a:srgbClr val="00337F"/>
        </a:buClr>
        <a:buSzPct val="150000"/>
        <a:buFont typeface="Wingdings" pitchFamily="2" charset="2"/>
        <a:buBlip>
          <a:blip r:embed="rId13"/>
        </a:buBlip>
        <a:tabLst>
          <a:tab pos="285750" algn="l"/>
        </a:tabLst>
        <a:defRPr sz="1400">
          <a:solidFill>
            <a:schemeClr val="tx1"/>
          </a:solidFill>
          <a:latin typeface="+mn-lt"/>
        </a:defRPr>
      </a:lvl4pPr>
      <a:lvl5pPr marL="2019300" indent="-228600" algn="l" defTabSz="630238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85750" algn="l"/>
        </a:tabLst>
        <a:defRPr sz="1400">
          <a:solidFill>
            <a:schemeClr val="tx1"/>
          </a:solidFill>
          <a:latin typeface="+mn-lt"/>
        </a:defRPr>
      </a:lvl5pPr>
      <a:lvl6pPr marL="2476500" indent="-228600" algn="l" defTabSz="630238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85750" algn="l"/>
        </a:tabLst>
        <a:defRPr sz="1400">
          <a:solidFill>
            <a:schemeClr val="tx1"/>
          </a:solidFill>
          <a:latin typeface="+mn-lt"/>
        </a:defRPr>
      </a:lvl6pPr>
      <a:lvl7pPr marL="2933700" indent="-228600" algn="l" defTabSz="630238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85750" algn="l"/>
        </a:tabLst>
        <a:defRPr sz="1400">
          <a:solidFill>
            <a:schemeClr val="tx1"/>
          </a:solidFill>
          <a:latin typeface="+mn-lt"/>
        </a:defRPr>
      </a:lvl7pPr>
      <a:lvl8pPr marL="3390900" indent="-228600" algn="l" defTabSz="630238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85750" algn="l"/>
        </a:tabLst>
        <a:defRPr sz="1400">
          <a:solidFill>
            <a:schemeClr val="tx1"/>
          </a:solidFill>
          <a:latin typeface="+mn-lt"/>
        </a:defRPr>
      </a:lvl8pPr>
      <a:lvl9pPr marL="3848100" indent="-228600" algn="l" defTabSz="630238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85750" algn="l"/>
        </a:tabLst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4650" y="1419225"/>
            <a:ext cx="8780463" cy="565150"/>
          </a:xfrm>
        </p:spPr>
        <p:txBody>
          <a:bodyPr/>
          <a:lstStyle/>
          <a:p>
            <a:pPr algn="ctr">
              <a:defRPr/>
            </a:pPr>
            <a:r>
              <a:rPr lang="de-DE" smtClean="0"/>
              <a:t>Programmieren 3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4650" y="2994025"/>
            <a:ext cx="8780463" cy="519113"/>
          </a:xfrm>
        </p:spPr>
        <p:txBody>
          <a:bodyPr/>
          <a:lstStyle/>
          <a:p>
            <a:pPr algn="ctr">
              <a:defRPr/>
            </a:pPr>
            <a:r>
              <a:rPr lang="de-DE" sz="2800" b="1" dirty="0" smtClean="0"/>
              <a:t>Kapitel 6: Fehler und Ausnahmen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1980671" y="3653367"/>
            <a:ext cx="5576887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rgbClr val="6699FF"/>
              </a:buClr>
              <a:buFont typeface="Zapf Dingbats" charset="2"/>
              <a:buBlip>
                <a:blip r:embed="rId3"/>
              </a:buBlip>
            </a:pPr>
            <a:r>
              <a:rPr lang="de-DE" sz="2000" dirty="0">
                <a:latin typeface="Arial" charset="0"/>
              </a:rPr>
              <a:t> Probleme und Fragestellungen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6699FF"/>
              </a:buClr>
              <a:buFont typeface="Zapf Dingbats" charset="2"/>
              <a:buBlip>
                <a:blip r:embed="rId3"/>
              </a:buBlip>
            </a:pPr>
            <a:r>
              <a:rPr lang="de-DE" sz="2000" dirty="0">
                <a:latin typeface="Arial" charset="0"/>
              </a:rPr>
              <a:t> Normal vs. Abnorm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6699FF"/>
              </a:buClr>
              <a:buFont typeface="Zapf Dingbats" charset="2"/>
              <a:buBlip>
                <a:blip r:embed="rId3"/>
              </a:buBlip>
            </a:pPr>
            <a:r>
              <a:rPr lang="de-DE" sz="2000" dirty="0">
                <a:latin typeface="Arial" charset="0"/>
              </a:rPr>
              <a:t> Sicherheitsfassade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6699FF"/>
              </a:buClr>
              <a:buFont typeface="Zapf Dingbats" charset="2"/>
              <a:buBlip>
                <a:blip r:embed="rId3"/>
              </a:buBlip>
            </a:pPr>
            <a:r>
              <a:rPr lang="de-DE" sz="2000" dirty="0">
                <a:latin typeface="Arial" charset="0"/>
              </a:rPr>
              <a:t> Optionen der Ausnahmebehandlung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6699FF"/>
              </a:buClr>
              <a:buFont typeface="Zapf Dingbats" charset="2"/>
              <a:buBlip>
                <a:blip r:embed="rId3"/>
              </a:buBlip>
            </a:pPr>
            <a:r>
              <a:rPr lang="de-DE" sz="2000" dirty="0">
                <a:latin typeface="Arial" charset="0"/>
              </a:rPr>
              <a:t> Protokollierung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6699FF"/>
              </a:buClr>
              <a:buFont typeface="Zapf Dingbats" charset="2"/>
              <a:buBlip>
                <a:blip r:embed="rId3"/>
              </a:buBlip>
            </a:pPr>
            <a:endParaRPr lang="de-DE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6699FF"/>
              </a:buClr>
              <a:buFont typeface="Zapf Dingbats" charset="2"/>
              <a:buBlip>
                <a:blip r:embed="rId3"/>
              </a:buBlip>
            </a:pPr>
            <a:endParaRPr lang="de-DE" sz="20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 defTabSz="1397000">
              <a:tabLst>
                <a:tab pos="8115300" algn="l"/>
              </a:tabLst>
              <a:defRPr/>
            </a:pPr>
            <a:r>
              <a:rPr lang="de-DE" dirty="0" smtClean="0">
                <a:latin typeface="+mn-lt"/>
              </a:rPr>
              <a:t>      FH Rosenheim                  Programmieren 3                                       Wintersemester </a:t>
            </a:r>
            <a:r>
              <a:rPr lang="de-DE" dirty="0" smtClean="0">
                <a:latin typeface="+mn-lt"/>
              </a:rPr>
              <a:t>2015                                   </a:t>
            </a:r>
            <a:r>
              <a:rPr lang="de-DE" dirty="0" smtClean="0">
                <a:latin typeface="+mn-lt"/>
              </a:rPr>
              <a:t>© </a:t>
            </a:r>
            <a:r>
              <a:rPr lang="de-DE" dirty="0" smtClean="0">
                <a:latin typeface="+mn-lt"/>
              </a:rPr>
              <a:t>2015  </a:t>
            </a:r>
            <a:r>
              <a:rPr lang="de-DE" dirty="0" smtClean="0">
                <a:latin typeface="+mn-lt"/>
              </a:rPr>
              <a:t>• Stand 01.12.14 •     Kapitel 6         </a:t>
            </a:r>
            <a:endParaRPr lang="en-GB" sz="1000" dirty="0">
              <a:latin typeface="+mn-lt"/>
            </a:endParaRP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661988" y="3933825"/>
            <a:ext cx="5305425" cy="431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b="1" smtClean="0"/>
              <a:t>Optionen der Ausnahmebehandlung</a:t>
            </a:r>
          </a:p>
        </p:txBody>
      </p:sp>
      <p:sp>
        <p:nvSpPr>
          <p:cNvPr id="1331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80988" y="1116013"/>
            <a:ext cx="9421812" cy="4733925"/>
          </a:xfrm>
        </p:spPr>
        <p:txBody>
          <a:bodyPr/>
          <a:lstStyle/>
          <a:p>
            <a:r>
              <a:rPr lang="de-DE" smtClean="0"/>
              <a:t>Protokollieren und Weitermachen (selten).</a:t>
            </a:r>
          </a:p>
          <a:p>
            <a:r>
              <a:rPr lang="de-DE" smtClean="0"/>
              <a:t>Protokollieren und Schaden begrenzen.</a:t>
            </a:r>
          </a:p>
          <a:p>
            <a:r>
              <a:rPr lang="de-DE" smtClean="0"/>
              <a:t>Abwarten und Wiederholen.</a:t>
            </a:r>
          </a:p>
          <a:p>
            <a:r>
              <a:rPr lang="de-DE" smtClean="0"/>
              <a:t>Rekonfiguration.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661988" y="3933825"/>
            <a:ext cx="8075612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457200" indent="-457200">
              <a:buClrTx/>
              <a:buFontTx/>
              <a:buNone/>
            </a:pPr>
            <a:r>
              <a:rPr lang="de-DE" sz="2000">
                <a:latin typeface="Arial" charset="0"/>
              </a:rPr>
              <a:t>Danach gibt es nur noch zwei Ausgänge:</a:t>
            </a:r>
          </a:p>
          <a:p>
            <a:pPr marL="457200" indent="-457200">
              <a:buClrTx/>
              <a:buFontTx/>
              <a:buNone/>
            </a:pPr>
            <a:endParaRPr lang="de-DE" sz="2000">
              <a:latin typeface="Arial" charset="0"/>
            </a:endParaRPr>
          </a:p>
          <a:p>
            <a:pPr marL="457200" indent="-457200">
              <a:buClrTx/>
              <a:buFontTx/>
              <a:buAutoNum type="arabicParenBoth"/>
            </a:pPr>
            <a:r>
              <a:rPr lang="de-DE" sz="2000">
                <a:latin typeface="Arial" charset="0"/>
              </a:rPr>
              <a:t>Normales Ergebnis (obwohl es vielleicht etwas gedauert hat)</a:t>
            </a:r>
            <a:br>
              <a:rPr lang="de-DE" sz="2000">
                <a:latin typeface="Arial" charset="0"/>
              </a:rPr>
            </a:br>
            <a:endParaRPr lang="de-DE" sz="2000">
              <a:latin typeface="Arial" charset="0"/>
            </a:endParaRPr>
          </a:p>
          <a:p>
            <a:pPr marL="457200" indent="-457200">
              <a:buClrTx/>
              <a:buFontTx/>
              <a:buAutoNum type="arabicParenBoth"/>
            </a:pPr>
            <a:r>
              <a:rPr lang="de-DE" sz="2000">
                <a:latin typeface="Arial" charset="0"/>
              </a:rPr>
              <a:t>Endgültiges und sicheres Scheitern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 defTabSz="1397000">
              <a:tabLst>
                <a:tab pos="8115300" algn="l"/>
              </a:tabLst>
              <a:defRPr/>
            </a:pPr>
            <a:r>
              <a:rPr lang="de-DE" dirty="0" smtClean="0">
                <a:latin typeface="+mn-lt"/>
              </a:rPr>
              <a:t>      FH Rosenheim                  Programmieren 3                                       Wintersemester </a:t>
            </a:r>
            <a:r>
              <a:rPr lang="de-DE" dirty="0" smtClean="0">
                <a:latin typeface="+mn-lt"/>
              </a:rPr>
              <a:t>2015                                   </a:t>
            </a:r>
            <a:r>
              <a:rPr lang="de-DE" dirty="0" smtClean="0">
                <a:latin typeface="+mn-lt"/>
              </a:rPr>
              <a:t>© </a:t>
            </a:r>
            <a:r>
              <a:rPr lang="de-DE" dirty="0" smtClean="0">
                <a:latin typeface="+mn-lt"/>
              </a:rPr>
              <a:t>2015  </a:t>
            </a:r>
            <a:r>
              <a:rPr lang="de-DE" dirty="0" smtClean="0">
                <a:latin typeface="+mn-lt"/>
              </a:rPr>
              <a:t>• Stand 01.12.14 •     Kapitel 6         </a:t>
            </a:r>
            <a:endParaRPr lang="en-GB" sz="1000" dirty="0">
              <a:latin typeface="+mn-lt"/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1520825" y="1855788"/>
            <a:ext cx="6162675" cy="3744912"/>
          </a:xfrm>
          <a:prstGeom prst="rect">
            <a:avLst/>
          </a:prstGeom>
          <a:solidFill>
            <a:srgbClr val="EAEAEA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Tx/>
              <a:buFontTx/>
              <a:buNone/>
            </a:pPr>
            <a:endParaRPr lang="de-DE" sz="1800">
              <a:latin typeface="Arial" charset="0"/>
            </a:endParaRP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833563" y="2792413"/>
            <a:ext cx="857250" cy="1944687"/>
          </a:xfrm>
          <a:prstGeom prst="rect">
            <a:avLst/>
          </a:prstGeom>
          <a:solidFill>
            <a:srgbClr val="80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Tx/>
              <a:buFontTx/>
              <a:buNone/>
            </a:pPr>
            <a:r>
              <a:rPr lang="de-DE">
                <a:solidFill>
                  <a:schemeClr val="bg1"/>
                </a:solidFill>
                <a:latin typeface="Arial" charset="0"/>
              </a:rPr>
              <a:t>SF</a:t>
            </a:r>
            <a:endParaRPr lang="de-DE" baseline="-25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341" name="Oval 4"/>
          <p:cNvSpPr>
            <a:spLocks noChangeArrowheads="1"/>
          </p:cNvSpPr>
          <p:nvPr/>
        </p:nvSpPr>
        <p:spPr bwMode="auto">
          <a:xfrm>
            <a:off x="819150" y="3368675"/>
            <a:ext cx="388938" cy="360363"/>
          </a:xfrm>
          <a:prstGeom prst="ellipse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buClrTx/>
              <a:buFontTx/>
              <a:buNone/>
            </a:pPr>
            <a:r>
              <a:rPr lang="de-DE">
                <a:latin typeface="Arial" charset="0"/>
              </a:rPr>
              <a:t>R</a:t>
            </a:r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>
            <a:off x="1209675" y="3513138"/>
            <a:ext cx="623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4343" name="Oval 6"/>
          <p:cNvSpPr>
            <a:spLocks noChangeArrowheads="1"/>
          </p:cNvSpPr>
          <p:nvPr/>
        </p:nvSpPr>
        <p:spPr bwMode="auto">
          <a:xfrm>
            <a:off x="820738" y="4089400"/>
            <a:ext cx="388937" cy="360363"/>
          </a:xfrm>
          <a:prstGeom prst="ellipse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buClrTx/>
              <a:buFontTx/>
              <a:buNone/>
            </a:pPr>
            <a:r>
              <a:rPr lang="de-DE">
                <a:latin typeface="Arial" charset="0"/>
              </a:rPr>
              <a:t>S</a:t>
            </a:r>
          </a:p>
        </p:txBody>
      </p:sp>
      <p:sp>
        <p:nvSpPr>
          <p:cNvPr id="14344" name="Line 7"/>
          <p:cNvSpPr>
            <a:spLocks noChangeShapeType="1"/>
          </p:cNvSpPr>
          <p:nvPr/>
        </p:nvSpPr>
        <p:spPr bwMode="auto">
          <a:xfrm>
            <a:off x="1209675" y="4232275"/>
            <a:ext cx="623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1520825" y="1136650"/>
            <a:ext cx="6162675" cy="71913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Tx/>
              <a:buFontTx/>
              <a:buNone/>
            </a:pPr>
            <a:r>
              <a:rPr lang="de-DE">
                <a:latin typeface="Arial" charset="0"/>
              </a:rPr>
              <a:t>Kompositionsmanager</a:t>
            </a:r>
          </a:p>
        </p:txBody>
      </p:sp>
      <p:sp>
        <p:nvSpPr>
          <p:cNvPr id="14346" name="Line 9"/>
          <p:cNvSpPr>
            <a:spLocks noChangeShapeType="1"/>
          </p:cNvSpPr>
          <p:nvPr/>
        </p:nvSpPr>
        <p:spPr bwMode="auto">
          <a:xfrm>
            <a:off x="2301875" y="1855788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5264150" y="2792413"/>
            <a:ext cx="1795463" cy="1944687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Tx/>
              <a:buFontTx/>
              <a:buNone/>
            </a:pPr>
            <a:r>
              <a:rPr lang="de-DE">
                <a:latin typeface="Arial" charset="0"/>
              </a:rPr>
              <a:t>C</a:t>
            </a:r>
          </a:p>
        </p:txBody>
      </p:sp>
      <p:sp>
        <p:nvSpPr>
          <p:cNvPr id="14348" name="Oval 11"/>
          <p:cNvSpPr>
            <a:spLocks noChangeArrowheads="1"/>
          </p:cNvSpPr>
          <p:nvPr/>
        </p:nvSpPr>
        <p:spPr bwMode="auto">
          <a:xfrm>
            <a:off x="4249738" y="3368675"/>
            <a:ext cx="388937" cy="360363"/>
          </a:xfrm>
          <a:prstGeom prst="ellipse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buClrTx/>
              <a:buFontTx/>
              <a:buNone/>
            </a:pPr>
            <a:r>
              <a:rPr lang="de-DE">
                <a:latin typeface="Arial" charset="0"/>
              </a:rPr>
              <a:t>R</a:t>
            </a:r>
          </a:p>
        </p:txBody>
      </p:sp>
      <p:sp>
        <p:nvSpPr>
          <p:cNvPr id="14349" name="Line 12"/>
          <p:cNvSpPr>
            <a:spLocks noChangeShapeType="1"/>
          </p:cNvSpPr>
          <p:nvPr/>
        </p:nvSpPr>
        <p:spPr bwMode="auto">
          <a:xfrm>
            <a:off x="4640263" y="3513138"/>
            <a:ext cx="6238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4350" name="Oval 13"/>
          <p:cNvSpPr>
            <a:spLocks noChangeArrowheads="1"/>
          </p:cNvSpPr>
          <p:nvPr/>
        </p:nvSpPr>
        <p:spPr bwMode="auto">
          <a:xfrm>
            <a:off x="4251325" y="4089400"/>
            <a:ext cx="388938" cy="360363"/>
          </a:xfrm>
          <a:prstGeom prst="ellipse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buClrTx/>
              <a:buFontTx/>
              <a:buNone/>
            </a:pPr>
            <a:r>
              <a:rPr lang="de-DE">
                <a:latin typeface="Arial" charset="0"/>
              </a:rPr>
              <a:t>S</a:t>
            </a:r>
          </a:p>
        </p:txBody>
      </p:sp>
      <p:sp>
        <p:nvSpPr>
          <p:cNvPr id="14351" name="Line 14"/>
          <p:cNvSpPr>
            <a:spLocks noChangeShapeType="1"/>
          </p:cNvSpPr>
          <p:nvPr/>
        </p:nvSpPr>
        <p:spPr bwMode="auto">
          <a:xfrm>
            <a:off x="4640263" y="4232275"/>
            <a:ext cx="62388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4352" name="Line 15"/>
          <p:cNvSpPr>
            <a:spLocks noChangeShapeType="1"/>
          </p:cNvSpPr>
          <p:nvPr/>
        </p:nvSpPr>
        <p:spPr bwMode="auto">
          <a:xfrm>
            <a:off x="6199188" y="1855788"/>
            <a:ext cx="3175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14353" name="Line 16"/>
          <p:cNvSpPr>
            <a:spLocks noChangeShapeType="1"/>
          </p:cNvSpPr>
          <p:nvPr/>
        </p:nvSpPr>
        <p:spPr bwMode="auto">
          <a:xfrm>
            <a:off x="2690813" y="3513138"/>
            <a:ext cx="15605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2690813" y="4232275"/>
            <a:ext cx="15605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14355" name="Line 18"/>
          <p:cNvSpPr>
            <a:spLocks noChangeShapeType="1"/>
          </p:cNvSpPr>
          <p:nvPr/>
        </p:nvSpPr>
        <p:spPr bwMode="auto">
          <a:xfrm>
            <a:off x="3549650" y="1855788"/>
            <a:ext cx="0" cy="3744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4356" name="Text Box 19"/>
          <p:cNvSpPr txBox="1">
            <a:spLocks noChangeArrowheads="1"/>
          </p:cNvSpPr>
          <p:nvPr/>
        </p:nvSpPr>
        <p:spPr bwMode="auto">
          <a:xfrm>
            <a:off x="6356350" y="5210175"/>
            <a:ext cx="1074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>
                <a:latin typeface="Arial" charset="0"/>
              </a:rPr>
              <a:t>heile Welt</a:t>
            </a: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2066925" y="5208588"/>
            <a:ext cx="1266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>
                <a:latin typeface="Arial" charset="0"/>
              </a:rPr>
              <a:t>Ausnahmen</a:t>
            </a:r>
          </a:p>
        </p:txBody>
      </p:sp>
      <p:sp>
        <p:nvSpPr>
          <p:cNvPr id="14358" name="AutoShape 21"/>
          <p:cNvSpPr>
            <a:spLocks noChangeArrowheads="1"/>
          </p:cNvSpPr>
          <p:nvPr/>
        </p:nvSpPr>
        <p:spPr bwMode="black">
          <a:xfrm>
            <a:off x="5811838" y="2936875"/>
            <a:ext cx="360362" cy="392113"/>
          </a:xfrm>
          <a:prstGeom prst="lightningBolt">
            <a:avLst/>
          </a:prstGeom>
          <a:solidFill>
            <a:srgbClr val="800000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4359" name="Line 22"/>
          <p:cNvSpPr>
            <a:spLocks noChangeShapeType="1"/>
          </p:cNvSpPr>
          <p:nvPr/>
        </p:nvSpPr>
        <p:spPr bwMode="auto">
          <a:xfrm flipH="1">
            <a:off x="2690813" y="3008313"/>
            <a:ext cx="3121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875543" name="Rectangle 23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 anchor="ctr"/>
          <a:lstStyle/>
          <a:p>
            <a:pPr>
              <a:defRPr/>
            </a:pPr>
            <a:r>
              <a:rPr lang="de-DE" b="1" dirty="0" smtClean="0"/>
              <a:t>Architektur der Ausnahmebehandlung</a:t>
            </a:r>
          </a:p>
        </p:txBody>
      </p:sp>
      <p:sp>
        <p:nvSpPr>
          <p:cNvPr id="14361" name="Text Box 24"/>
          <p:cNvSpPr txBox="1">
            <a:spLocks noChangeArrowheads="1"/>
          </p:cNvSpPr>
          <p:nvPr/>
        </p:nvSpPr>
        <p:spPr bwMode="auto">
          <a:xfrm>
            <a:off x="1528763" y="5754688"/>
            <a:ext cx="2387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</a:pPr>
            <a:r>
              <a:rPr lang="de-DE" dirty="0">
                <a:latin typeface="Arial" charset="0"/>
              </a:rPr>
              <a:t>SF = Sicherheitsfassade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 defTabSz="1397000">
              <a:tabLst>
                <a:tab pos="8115300" algn="l"/>
              </a:tabLst>
              <a:defRPr/>
            </a:pPr>
            <a:r>
              <a:rPr lang="de-DE" dirty="0" smtClean="0">
                <a:latin typeface="+mn-lt"/>
              </a:rPr>
              <a:t>      FH Rosenheim                  Programmieren 3                                       Wintersemester </a:t>
            </a:r>
            <a:r>
              <a:rPr lang="de-DE" dirty="0" smtClean="0">
                <a:latin typeface="+mn-lt"/>
              </a:rPr>
              <a:t>2015                                   </a:t>
            </a:r>
            <a:r>
              <a:rPr lang="de-DE" dirty="0" smtClean="0">
                <a:latin typeface="+mn-lt"/>
              </a:rPr>
              <a:t>© </a:t>
            </a:r>
            <a:r>
              <a:rPr lang="de-DE" dirty="0" smtClean="0">
                <a:latin typeface="+mn-lt"/>
              </a:rPr>
              <a:t>2015  </a:t>
            </a:r>
            <a:r>
              <a:rPr lang="de-DE" dirty="0" smtClean="0">
                <a:latin typeface="+mn-lt"/>
              </a:rPr>
              <a:t>• Stand 01.12.14 •     Kapitel 6         </a:t>
            </a:r>
            <a:endParaRPr lang="en-GB" sz="1000" dirty="0">
              <a:latin typeface="+mn-lt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Sicherheitsfassade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 smtClean="0"/>
              <a:t>SF behandelt alle Ausnahmen die innerhalb </a:t>
            </a:r>
            <a:br>
              <a:rPr lang="de-DE" sz="1800" dirty="0" smtClean="0"/>
            </a:br>
            <a:r>
              <a:rPr lang="de-DE" sz="1800" dirty="0" smtClean="0"/>
              <a:t>einer Komponente auftreten können</a:t>
            </a:r>
          </a:p>
          <a:p>
            <a:r>
              <a:rPr lang="de-DE" sz="1800" dirty="0" smtClean="0"/>
              <a:t>SF ist symmetrisch (exportiert / importiert dieselben Schnittstellen)</a:t>
            </a:r>
          </a:p>
          <a:p>
            <a:r>
              <a:rPr lang="de-DE" sz="1800" dirty="0" smtClean="0"/>
              <a:t>Jedes abnorme Ergebnis wird direkt an die SF weitergeleitet</a:t>
            </a:r>
          </a:p>
          <a:p>
            <a:r>
              <a:rPr lang="de-DE" sz="1800" dirty="0" smtClean="0"/>
              <a:t>Bei kleinen und mittleren Systemen evtl. eine SF für gesamten Anwendungskern ausreichend</a:t>
            </a:r>
          </a:p>
          <a:p>
            <a:r>
              <a:rPr lang="de-DE" sz="1800" dirty="0" smtClean="0"/>
              <a:t>Vorteile</a:t>
            </a:r>
          </a:p>
          <a:p>
            <a:pPr lvl="1"/>
            <a:r>
              <a:rPr lang="de-DE" sz="1600" dirty="0" smtClean="0"/>
              <a:t>Geheimnisprinzip bleibt gewahrt</a:t>
            </a:r>
          </a:p>
          <a:p>
            <a:pPr lvl="1"/>
            <a:r>
              <a:rPr lang="de-DE" sz="1600" dirty="0" smtClean="0"/>
              <a:t>Komponente C besser wieder verwendbar, einfacher, robuster</a:t>
            </a:r>
          </a:p>
          <a:p>
            <a:pPr lvl="1"/>
            <a:r>
              <a:rPr lang="de-DE" sz="1600" dirty="0" smtClean="0"/>
              <a:t>Entwicklungsprozess einfacher (Trennung Komponente – Ausnahmenbehandlung)</a:t>
            </a:r>
          </a:p>
          <a:p>
            <a:r>
              <a:rPr lang="de-DE" sz="1800" dirty="0" smtClean="0"/>
              <a:t>Nachteil</a:t>
            </a:r>
          </a:p>
          <a:p>
            <a:pPr lvl="1"/>
            <a:r>
              <a:rPr lang="de-DE" sz="1600" dirty="0" smtClean="0"/>
              <a:t>Nach Ausnahme kann man nicht an Aufrufstelle fortsetzen</a:t>
            </a:r>
          </a:p>
          <a:p>
            <a:endParaRPr lang="de-DE" sz="1600" dirty="0" smtClean="0"/>
          </a:p>
        </p:txBody>
      </p:sp>
      <p:pic>
        <p:nvPicPr>
          <p:cNvPr id="5122" name="Picture 2" descr="C:\Dokumente und Einstellungen\Reiner\Lokale Einstellungen\Temporary Internet Files\Content.IE5\U5U2W1N7\MP900432717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5450" y="195216"/>
            <a:ext cx="4152899" cy="18157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 defTabSz="1397000">
              <a:tabLst>
                <a:tab pos="8115300" algn="l"/>
              </a:tabLst>
              <a:defRPr/>
            </a:pPr>
            <a:r>
              <a:rPr lang="de-DE" dirty="0" smtClean="0">
                <a:latin typeface="+mn-lt"/>
              </a:rPr>
              <a:t>      FH Rosenheim                  Programmieren 3                                       Wintersemester </a:t>
            </a:r>
            <a:r>
              <a:rPr lang="de-DE" dirty="0" smtClean="0">
                <a:latin typeface="+mn-lt"/>
              </a:rPr>
              <a:t>2015                                   </a:t>
            </a:r>
            <a:r>
              <a:rPr lang="de-DE" dirty="0" smtClean="0">
                <a:latin typeface="+mn-lt"/>
              </a:rPr>
              <a:t>© </a:t>
            </a:r>
            <a:r>
              <a:rPr lang="de-DE" dirty="0" smtClean="0">
                <a:latin typeface="+mn-lt"/>
              </a:rPr>
              <a:t>2015  </a:t>
            </a:r>
            <a:r>
              <a:rPr lang="de-DE" dirty="0" smtClean="0">
                <a:latin typeface="+mn-lt"/>
              </a:rPr>
              <a:t>• Stand 01.12.14 •     Kapitel 6         </a:t>
            </a:r>
            <a:endParaRPr lang="en-GB" sz="1000" dirty="0">
              <a:latin typeface="+mn-lt"/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1520825" y="1798638"/>
            <a:ext cx="6883400" cy="4465637"/>
          </a:xfrm>
          <a:prstGeom prst="rect">
            <a:avLst/>
          </a:prstGeom>
          <a:solidFill>
            <a:srgbClr val="EAEAEA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Tx/>
              <a:buFontTx/>
              <a:buNone/>
            </a:pPr>
            <a:endParaRPr lang="de-DE" sz="1800">
              <a:latin typeface="Arial" charset="0"/>
            </a:endParaRP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1833563" y="2735263"/>
            <a:ext cx="857250" cy="1944687"/>
          </a:xfrm>
          <a:prstGeom prst="rect">
            <a:avLst/>
          </a:prstGeom>
          <a:solidFill>
            <a:srgbClr val="80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Tx/>
              <a:buFontTx/>
              <a:buNone/>
            </a:pPr>
            <a:r>
              <a:rPr lang="de-DE">
                <a:solidFill>
                  <a:schemeClr val="bg1"/>
                </a:solidFill>
                <a:latin typeface="Arial" charset="0"/>
              </a:rPr>
              <a:t>SF</a:t>
            </a:r>
            <a:endParaRPr lang="de-DE" baseline="-25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389" name="Oval 4"/>
          <p:cNvSpPr>
            <a:spLocks noChangeArrowheads="1"/>
          </p:cNvSpPr>
          <p:nvPr/>
        </p:nvSpPr>
        <p:spPr bwMode="auto">
          <a:xfrm>
            <a:off x="819150" y="3311525"/>
            <a:ext cx="388938" cy="360363"/>
          </a:xfrm>
          <a:prstGeom prst="ellipse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buClrTx/>
              <a:buFontTx/>
              <a:buNone/>
            </a:pPr>
            <a:r>
              <a:rPr lang="de-DE">
                <a:latin typeface="Arial" charset="0"/>
              </a:rPr>
              <a:t>R</a:t>
            </a:r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1209675" y="3455988"/>
            <a:ext cx="623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6391" name="Oval 6"/>
          <p:cNvSpPr>
            <a:spLocks noChangeArrowheads="1"/>
          </p:cNvSpPr>
          <p:nvPr/>
        </p:nvSpPr>
        <p:spPr bwMode="auto">
          <a:xfrm>
            <a:off x="820738" y="4032250"/>
            <a:ext cx="388937" cy="360363"/>
          </a:xfrm>
          <a:prstGeom prst="ellipse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buClrTx/>
              <a:buFontTx/>
              <a:buNone/>
            </a:pPr>
            <a:r>
              <a:rPr lang="de-DE">
                <a:latin typeface="Arial" charset="0"/>
              </a:rPr>
              <a:t>S</a:t>
            </a:r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>
            <a:off x="1209675" y="4175125"/>
            <a:ext cx="623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1520825" y="1079500"/>
            <a:ext cx="6870700" cy="71913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Tx/>
              <a:buFontTx/>
              <a:buNone/>
            </a:pPr>
            <a:r>
              <a:rPr lang="de-DE">
                <a:latin typeface="Arial" charset="0"/>
              </a:rPr>
              <a:t>Kompositionsmanager</a:t>
            </a:r>
          </a:p>
        </p:txBody>
      </p:sp>
      <p:sp>
        <p:nvSpPr>
          <p:cNvPr id="16394" name="Line 9"/>
          <p:cNvSpPr>
            <a:spLocks noChangeShapeType="1"/>
          </p:cNvSpPr>
          <p:nvPr/>
        </p:nvSpPr>
        <p:spPr bwMode="auto">
          <a:xfrm>
            <a:off x="2301875" y="1798638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16395" name="Rectangle 10"/>
          <p:cNvSpPr>
            <a:spLocks noChangeArrowheads="1"/>
          </p:cNvSpPr>
          <p:nvPr/>
        </p:nvSpPr>
        <p:spPr bwMode="auto">
          <a:xfrm>
            <a:off x="5264150" y="2735263"/>
            <a:ext cx="1795463" cy="1944687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Tx/>
              <a:buFontTx/>
              <a:buNone/>
            </a:pPr>
            <a:r>
              <a:rPr lang="de-DE">
                <a:latin typeface="Arial" charset="0"/>
              </a:rPr>
              <a:t>C</a:t>
            </a:r>
          </a:p>
        </p:txBody>
      </p:sp>
      <p:sp>
        <p:nvSpPr>
          <p:cNvPr id="16396" name="Oval 11"/>
          <p:cNvSpPr>
            <a:spLocks noChangeArrowheads="1"/>
          </p:cNvSpPr>
          <p:nvPr/>
        </p:nvSpPr>
        <p:spPr bwMode="auto">
          <a:xfrm>
            <a:off x="4249738" y="3311525"/>
            <a:ext cx="388937" cy="360363"/>
          </a:xfrm>
          <a:prstGeom prst="ellipse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buClrTx/>
              <a:buFontTx/>
              <a:buNone/>
            </a:pPr>
            <a:r>
              <a:rPr lang="de-DE">
                <a:latin typeface="Arial" charset="0"/>
              </a:rPr>
              <a:t>R</a:t>
            </a:r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4640263" y="3455988"/>
            <a:ext cx="6238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6398" name="Oval 13"/>
          <p:cNvSpPr>
            <a:spLocks noChangeArrowheads="1"/>
          </p:cNvSpPr>
          <p:nvPr/>
        </p:nvSpPr>
        <p:spPr bwMode="auto">
          <a:xfrm>
            <a:off x="4251325" y="4032250"/>
            <a:ext cx="388938" cy="360363"/>
          </a:xfrm>
          <a:prstGeom prst="ellipse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buClrTx/>
              <a:buFontTx/>
              <a:buNone/>
            </a:pPr>
            <a:r>
              <a:rPr lang="de-DE">
                <a:latin typeface="Arial" charset="0"/>
              </a:rPr>
              <a:t>S</a:t>
            </a:r>
          </a:p>
        </p:txBody>
      </p:sp>
      <p:sp>
        <p:nvSpPr>
          <p:cNvPr id="16399" name="Line 14"/>
          <p:cNvSpPr>
            <a:spLocks noChangeShapeType="1"/>
          </p:cNvSpPr>
          <p:nvPr/>
        </p:nvSpPr>
        <p:spPr bwMode="auto">
          <a:xfrm>
            <a:off x="4640263" y="4175125"/>
            <a:ext cx="62388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6400" name="Line 15"/>
          <p:cNvSpPr>
            <a:spLocks noChangeShapeType="1"/>
          </p:cNvSpPr>
          <p:nvPr/>
        </p:nvSpPr>
        <p:spPr bwMode="auto">
          <a:xfrm>
            <a:off x="6199188" y="1798638"/>
            <a:ext cx="3175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16401" name="Line 16"/>
          <p:cNvSpPr>
            <a:spLocks noChangeShapeType="1"/>
          </p:cNvSpPr>
          <p:nvPr/>
        </p:nvSpPr>
        <p:spPr bwMode="auto">
          <a:xfrm>
            <a:off x="2690813" y="3455988"/>
            <a:ext cx="15605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16402" name="Line 17"/>
          <p:cNvSpPr>
            <a:spLocks noChangeShapeType="1"/>
          </p:cNvSpPr>
          <p:nvPr/>
        </p:nvSpPr>
        <p:spPr bwMode="auto">
          <a:xfrm>
            <a:off x="2690813" y="4175125"/>
            <a:ext cx="15605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16403" name="Line 18"/>
          <p:cNvSpPr>
            <a:spLocks noChangeShapeType="1"/>
          </p:cNvSpPr>
          <p:nvPr/>
        </p:nvSpPr>
        <p:spPr bwMode="auto">
          <a:xfrm>
            <a:off x="6202363" y="467995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6404" name="Oval 19"/>
          <p:cNvSpPr>
            <a:spLocks noChangeArrowheads="1"/>
          </p:cNvSpPr>
          <p:nvPr/>
        </p:nvSpPr>
        <p:spPr bwMode="auto">
          <a:xfrm>
            <a:off x="5905500" y="5119688"/>
            <a:ext cx="571500" cy="360362"/>
          </a:xfrm>
          <a:prstGeom prst="ellipse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buClrTx/>
              <a:buFontTx/>
              <a:buNone/>
            </a:pPr>
            <a:r>
              <a:rPr lang="de-DE">
                <a:latin typeface="Arial" charset="0"/>
              </a:rPr>
              <a:t>D&amp;R</a:t>
            </a:r>
          </a:p>
        </p:txBody>
      </p:sp>
      <p:sp>
        <p:nvSpPr>
          <p:cNvPr id="16405" name="Rectangle 20"/>
          <p:cNvSpPr>
            <a:spLocks noChangeArrowheads="1"/>
          </p:cNvSpPr>
          <p:nvPr/>
        </p:nvSpPr>
        <p:spPr bwMode="black">
          <a:xfrm>
            <a:off x="1833563" y="5038725"/>
            <a:ext cx="863600" cy="720725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Tx/>
              <a:buFontTx/>
              <a:buNone/>
            </a:pPr>
            <a:r>
              <a:rPr lang="de-DE" sz="1400">
                <a:latin typeface="Arial" charset="0"/>
              </a:rPr>
              <a:t>RMI</a:t>
            </a:r>
            <a:br>
              <a:rPr lang="de-DE" sz="1400">
                <a:latin typeface="Arial" charset="0"/>
              </a:rPr>
            </a:br>
            <a:r>
              <a:rPr lang="de-DE" sz="1400">
                <a:latin typeface="Arial" charset="0"/>
              </a:rPr>
              <a:t>Expert</a:t>
            </a:r>
          </a:p>
        </p:txBody>
      </p:sp>
      <p:sp>
        <p:nvSpPr>
          <p:cNvPr id="16406" name="Rectangle 21"/>
          <p:cNvSpPr>
            <a:spLocks noChangeArrowheads="1"/>
          </p:cNvSpPr>
          <p:nvPr/>
        </p:nvSpPr>
        <p:spPr bwMode="black">
          <a:xfrm>
            <a:off x="2846388" y="5038725"/>
            <a:ext cx="863600" cy="720725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Tx/>
              <a:buFontTx/>
              <a:buNone/>
            </a:pPr>
            <a:r>
              <a:rPr lang="de-DE" sz="1400">
                <a:latin typeface="Arial" charset="0"/>
              </a:rPr>
              <a:t>SQL</a:t>
            </a:r>
            <a:br>
              <a:rPr lang="de-DE" sz="1400">
                <a:latin typeface="Arial" charset="0"/>
              </a:rPr>
            </a:br>
            <a:r>
              <a:rPr lang="de-DE" sz="1400">
                <a:latin typeface="Arial" charset="0"/>
              </a:rPr>
              <a:t>Expert</a:t>
            </a:r>
          </a:p>
        </p:txBody>
      </p:sp>
      <p:sp>
        <p:nvSpPr>
          <p:cNvPr id="16407" name="Line 22"/>
          <p:cNvSpPr>
            <a:spLocks noChangeShapeType="1"/>
          </p:cNvSpPr>
          <p:nvPr/>
        </p:nvSpPr>
        <p:spPr bwMode="auto">
          <a:xfrm>
            <a:off x="2301875" y="46799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16408" name="Line 23"/>
          <p:cNvSpPr>
            <a:spLocks noChangeShapeType="1"/>
          </p:cNvSpPr>
          <p:nvPr/>
        </p:nvSpPr>
        <p:spPr bwMode="auto">
          <a:xfrm>
            <a:off x="3236913" y="453548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16409" name="Line 24"/>
          <p:cNvSpPr>
            <a:spLocks noChangeShapeType="1"/>
          </p:cNvSpPr>
          <p:nvPr/>
        </p:nvSpPr>
        <p:spPr bwMode="auto">
          <a:xfrm>
            <a:off x="3705225" y="5327650"/>
            <a:ext cx="21828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16410" name="Line 25"/>
          <p:cNvSpPr>
            <a:spLocks noChangeShapeType="1"/>
          </p:cNvSpPr>
          <p:nvPr/>
        </p:nvSpPr>
        <p:spPr bwMode="auto">
          <a:xfrm>
            <a:off x="2690813" y="4535488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6411" name="Line 26"/>
          <p:cNvSpPr>
            <a:spLocks noChangeShapeType="1"/>
          </p:cNvSpPr>
          <p:nvPr/>
        </p:nvSpPr>
        <p:spPr bwMode="auto">
          <a:xfrm>
            <a:off x="2301875" y="5759450"/>
            <a:ext cx="0" cy="73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6412" name="Line 27"/>
          <p:cNvSpPr>
            <a:spLocks noChangeShapeType="1"/>
          </p:cNvSpPr>
          <p:nvPr/>
        </p:nvSpPr>
        <p:spPr bwMode="auto">
          <a:xfrm>
            <a:off x="2301875" y="5832475"/>
            <a:ext cx="39004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6413" name="Line 28"/>
          <p:cNvSpPr>
            <a:spLocks noChangeShapeType="1"/>
          </p:cNvSpPr>
          <p:nvPr/>
        </p:nvSpPr>
        <p:spPr bwMode="auto">
          <a:xfrm flipV="1">
            <a:off x="6202363" y="54721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16414" name="Text Box 29"/>
          <p:cNvSpPr txBox="1">
            <a:spLocks noChangeArrowheads="1"/>
          </p:cNvSpPr>
          <p:nvPr/>
        </p:nvSpPr>
        <p:spPr bwMode="auto">
          <a:xfrm>
            <a:off x="2378075" y="5903913"/>
            <a:ext cx="1266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>
                <a:latin typeface="Arial" charset="0"/>
              </a:rPr>
              <a:t>Ausnahmen</a:t>
            </a:r>
          </a:p>
        </p:txBody>
      </p:sp>
      <p:sp>
        <p:nvSpPr>
          <p:cNvPr id="16415" name="Text Box 30"/>
          <p:cNvSpPr txBox="1">
            <a:spLocks noChangeArrowheads="1"/>
          </p:cNvSpPr>
          <p:nvPr/>
        </p:nvSpPr>
        <p:spPr bwMode="auto">
          <a:xfrm>
            <a:off x="6188075" y="5903913"/>
            <a:ext cx="1381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>
                <a:latin typeface="Arial" charset="0"/>
              </a:rPr>
              <a:t>normale Welt</a:t>
            </a:r>
          </a:p>
        </p:txBody>
      </p:sp>
      <p:sp>
        <p:nvSpPr>
          <p:cNvPr id="16416" name="Line 31"/>
          <p:cNvSpPr>
            <a:spLocks noChangeShapeType="1"/>
          </p:cNvSpPr>
          <p:nvPr/>
        </p:nvSpPr>
        <p:spPr bwMode="auto">
          <a:xfrm>
            <a:off x="3860800" y="1798638"/>
            <a:ext cx="0" cy="4465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6417" name="AutoShape 32"/>
          <p:cNvSpPr>
            <a:spLocks noChangeArrowheads="1"/>
          </p:cNvSpPr>
          <p:nvPr/>
        </p:nvSpPr>
        <p:spPr bwMode="black">
          <a:xfrm>
            <a:off x="5811838" y="2879725"/>
            <a:ext cx="360362" cy="392113"/>
          </a:xfrm>
          <a:prstGeom prst="lightningBolt">
            <a:avLst/>
          </a:prstGeom>
          <a:solidFill>
            <a:srgbClr val="800000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6418" name="Line 33"/>
          <p:cNvSpPr>
            <a:spLocks noChangeShapeType="1"/>
          </p:cNvSpPr>
          <p:nvPr/>
        </p:nvSpPr>
        <p:spPr bwMode="auto">
          <a:xfrm flipH="1">
            <a:off x="2690813" y="2951163"/>
            <a:ext cx="3121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877602" name="Rectangle 34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6527800" cy="427037"/>
          </a:xfrm>
          <a:effectLst/>
        </p:spPr>
        <p:txBody>
          <a:bodyPr anchor="ctr"/>
          <a:lstStyle/>
          <a:p>
            <a:pPr>
              <a:defRPr/>
            </a:pPr>
            <a:r>
              <a:rPr lang="de-DE" b="1" dirty="0" smtClean="0"/>
              <a:t>Experten für Diagnose und Reparatur (D&amp;R)</a:t>
            </a:r>
          </a:p>
        </p:txBody>
      </p:sp>
      <p:sp>
        <p:nvSpPr>
          <p:cNvPr id="16420" name="Rectangle 35"/>
          <p:cNvSpPr>
            <a:spLocks noChangeArrowheads="1"/>
          </p:cNvSpPr>
          <p:nvPr/>
        </p:nvSpPr>
        <p:spPr bwMode="auto">
          <a:xfrm>
            <a:off x="6570663" y="4902200"/>
            <a:ext cx="1439862" cy="10080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Tx/>
              <a:buFontTx/>
              <a:buNone/>
            </a:pPr>
            <a:r>
              <a:rPr lang="de-DE" sz="1400">
                <a:latin typeface="Lucida Console" pitchFamily="49" charset="0"/>
              </a:rPr>
              <a:t>ok( )</a:t>
            </a:r>
          </a:p>
          <a:p>
            <a:pPr eaLnBrk="1" hangingPunct="1">
              <a:buClrTx/>
              <a:buFontTx/>
              <a:buNone/>
            </a:pPr>
            <a:r>
              <a:rPr lang="de-DE" sz="1400">
                <a:latin typeface="Lucida Console" pitchFamily="49" charset="0"/>
              </a:rPr>
              <a:t>reset( )</a:t>
            </a:r>
          </a:p>
          <a:p>
            <a:pPr eaLnBrk="1" hangingPunct="1">
              <a:buClrTx/>
              <a:buFontTx/>
              <a:buNone/>
            </a:pPr>
            <a:r>
              <a:rPr lang="de-DE" sz="1400">
                <a:latin typeface="Lucida Console" pitchFamily="49" charset="0"/>
              </a:rPr>
              <a:t>reconnect( )</a:t>
            </a:r>
          </a:p>
          <a:p>
            <a:pPr eaLnBrk="1" hangingPunct="1">
              <a:buClrTx/>
              <a:buFontTx/>
              <a:buNone/>
            </a:pPr>
            <a:r>
              <a:rPr lang="de-DE" sz="1400">
                <a:latin typeface="Lucida Console" pitchFamily="49" charset="0"/>
              </a:rPr>
              <a:t>resign( 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 defTabSz="1397000">
              <a:tabLst>
                <a:tab pos="8115300" algn="l"/>
              </a:tabLst>
              <a:defRPr/>
            </a:pPr>
            <a:r>
              <a:rPr lang="de-DE" dirty="0" smtClean="0">
                <a:latin typeface="+mn-lt"/>
              </a:rPr>
              <a:t>      FH Rosenheim                  Programmieren 3                                       Wintersemester </a:t>
            </a:r>
            <a:r>
              <a:rPr lang="de-DE" dirty="0" smtClean="0">
                <a:latin typeface="+mn-lt"/>
              </a:rPr>
              <a:t>2015                                   </a:t>
            </a:r>
            <a:r>
              <a:rPr lang="de-DE" dirty="0" smtClean="0">
                <a:latin typeface="+mn-lt"/>
              </a:rPr>
              <a:t>© </a:t>
            </a:r>
            <a:r>
              <a:rPr lang="de-DE" dirty="0" smtClean="0">
                <a:latin typeface="+mn-lt"/>
              </a:rPr>
              <a:t>2015  </a:t>
            </a:r>
            <a:r>
              <a:rPr lang="de-DE" dirty="0" smtClean="0">
                <a:latin typeface="+mn-lt"/>
              </a:rPr>
              <a:t>• Stand 01.12.14 •     Kapitel 6         </a:t>
            </a:r>
            <a:endParaRPr lang="en-GB" sz="1000" dirty="0">
              <a:latin typeface="+mn-lt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Diagnose und Reparatur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z="1800" dirty="0" smtClean="0"/>
              <a:t>Jede Komponente kann eigene </a:t>
            </a:r>
            <a:r>
              <a:rPr lang="de-DE" sz="1800" b="1" dirty="0" smtClean="0"/>
              <a:t>D&amp;R-Schnittstelle</a:t>
            </a:r>
            <a:r>
              <a:rPr lang="de-DE" sz="1800" dirty="0" smtClean="0"/>
              <a:t> anbieten</a:t>
            </a:r>
          </a:p>
          <a:p>
            <a:pPr>
              <a:lnSpc>
                <a:spcPct val="90000"/>
              </a:lnSpc>
            </a:pPr>
            <a:r>
              <a:rPr lang="de-DE" sz="1800" dirty="0" smtClean="0"/>
              <a:t>D&amp;R-Schnittstelle ist nur dem Kompositionsmanager und SF </a:t>
            </a:r>
            <a:br>
              <a:rPr lang="de-DE" sz="1800" dirty="0" smtClean="0"/>
            </a:br>
            <a:r>
              <a:rPr lang="de-DE" sz="1800" dirty="0" smtClean="0"/>
              <a:t>bekannt</a:t>
            </a:r>
          </a:p>
          <a:p>
            <a:pPr>
              <a:lnSpc>
                <a:spcPct val="90000"/>
              </a:lnSpc>
            </a:pPr>
            <a:r>
              <a:rPr lang="de-DE" sz="1800" dirty="0" smtClean="0"/>
              <a:t>Zu jeder D&amp;R-Schnittstelle ein oder mehrere </a:t>
            </a:r>
            <a:r>
              <a:rPr lang="de-DE" sz="1800" b="1" dirty="0" smtClean="0"/>
              <a:t>D&amp;R-Experten</a:t>
            </a:r>
          </a:p>
          <a:p>
            <a:pPr>
              <a:lnSpc>
                <a:spcPct val="90000"/>
              </a:lnSpc>
            </a:pPr>
            <a:r>
              <a:rPr lang="de-DE" sz="1800" dirty="0" smtClean="0"/>
              <a:t>D&amp;R-Schnittstelle vor allem bei technischen Komponenten hilfreich</a:t>
            </a:r>
            <a:br>
              <a:rPr lang="de-DE" sz="1800" dirty="0" smtClean="0"/>
            </a:br>
            <a:r>
              <a:rPr lang="de-DE" sz="1800" dirty="0" smtClean="0"/>
              <a:t>(z.B. Zugriffschicht)</a:t>
            </a:r>
          </a:p>
          <a:p>
            <a:pPr>
              <a:lnSpc>
                <a:spcPct val="90000"/>
              </a:lnSpc>
            </a:pPr>
            <a:r>
              <a:rPr lang="de-DE" sz="1800" dirty="0" smtClean="0"/>
              <a:t>Beispiele für D&amp;R-Methoden: ok( ), </a:t>
            </a:r>
            <a:r>
              <a:rPr lang="de-DE" sz="1800" dirty="0" err="1" smtClean="0"/>
              <a:t>reset</a:t>
            </a:r>
            <a:r>
              <a:rPr lang="de-DE" sz="1800" dirty="0" smtClean="0"/>
              <a:t>( ), </a:t>
            </a:r>
            <a:r>
              <a:rPr lang="de-DE" sz="1800" dirty="0" err="1" smtClean="0"/>
              <a:t>reconnect</a:t>
            </a:r>
            <a:r>
              <a:rPr lang="de-DE" sz="1800" dirty="0" smtClean="0"/>
              <a:t>( ), </a:t>
            </a:r>
            <a:r>
              <a:rPr lang="de-DE" sz="1800" dirty="0" err="1" smtClean="0"/>
              <a:t>resign</a:t>
            </a:r>
            <a:r>
              <a:rPr lang="de-DE" sz="1800" dirty="0" smtClean="0"/>
              <a:t>( )</a:t>
            </a:r>
          </a:p>
          <a:p>
            <a:pPr>
              <a:lnSpc>
                <a:spcPct val="90000"/>
              </a:lnSpc>
            </a:pPr>
            <a:r>
              <a:rPr lang="de-DE" sz="1800" dirty="0" smtClean="0"/>
              <a:t>D&amp;R-Schnittstelle auch für Systemmanagement geeignet </a:t>
            </a:r>
            <a:br>
              <a:rPr lang="de-DE" sz="1800" dirty="0" smtClean="0"/>
            </a:br>
            <a:r>
              <a:rPr lang="de-DE" sz="1800" dirty="0" smtClean="0"/>
              <a:t>(analog zu JMX Java Management Extension)</a:t>
            </a:r>
          </a:p>
        </p:txBody>
      </p:sp>
      <p:pic>
        <p:nvPicPr>
          <p:cNvPr id="6150" name="Picture 6" descr="C:\Dokumente und Einstellungen\Reiner\Lokale Einstellungen\Temporary Internet Files\Content.IE5\N3K1SU17\MP900426549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750" y="3371850"/>
            <a:ext cx="2295524" cy="2571749"/>
          </a:xfrm>
          <a:prstGeom prst="rect">
            <a:avLst/>
          </a:prstGeom>
          <a:noFill/>
        </p:spPr>
      </p:pic>
      <p:pic>
        <p:nvPicPr>
          <p:cNvPr id="6151" name="Picture 7" descr="C:\Dokumente und Einstellungen\Reiner\Lokale Einstellungen\Temporary Internet Files\Content.IE5\U5U2W1N7\MP900439333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750" y="76200"/>
            <a:ext cx="2305050" cy="32547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 defTabSz="1397000">
              <a:tabLst>
                <a:tab pos="8115300" algn="l"/>
              </a:tabLst>
              <a:defRPr/>
            </a:pPr>
            <a:r>
              <a:rPr lang="de-DE" dirty="0" smtClean="0">
                <a:latin typeface="+mn-lt"/>
              </a:rPr>
              <a:t>      FH Rosenheim                  Programmieren 3                                       Wintersemester </a:t>
            </a:r>
            <a:r>
              <a:rPr lang="de-DE" dirty="0" smtClean="0">
                <a:latin typeface="+mn-lt"/>
              </a:rPr>
              <a:t>2015                                   </a:t>
            </a:r>
            <a:r>
              <a:rPr lang="de-DE" dirty="0" smtClean="0">
                <a:latin typeface="+mn-lt"/>
              </a:rPr>
              <a:t>© </a:t>
            </a:r>
            <a:r>
              <a:rPr lang="de-DE" dirty="0" smtClean="0">
                <a:latin typeface="+mn-lt"/>
              </a:rPr>
              <a:t>2015  </a:t>
            </a:r>
            <a:r>
              <a:rPr lang="de-DE" dirty="0" smtClean="0">
                <a:latin typeface="+mn-lt"/>
              </a:rPr>
              <a:t>• Stand 01.12.14 •     Kapitel 6         </a:t>
            </a:r>
            <a:endParaRPr lang="en-GB" sz="1000" dirty="0">
              <a:latin typeface="+mn-lt"/>
            </a:endParaRPr>
          </a:p>
        </p:txBody>
      </p:sp>
      <p:grpSp>
        <p:nvGrpSpPr>
          <p:cNvPr id="18435" name="Group 2"/>
          <p:cNvGrpSpPr>
            <a:grpSpLocks/>
          </p:cNvGrpSpPr>
          <p:nvPr/>
        </p:nvGrpSpPr>
        <p:grpSpPr bwMode="auto">
          <a:xfrm>
            <a:off x="834390" y="1306286"/>
            <a:ext cx="8115300" cy="4874215"/>
            <a:chOff x="476" y="164"/>
            <a:chExt cx="4762" cy="4061"/>
          </a:xfrm>
        </p:grpSpPr>
        <p:sp>
          <p:nvSpPr>
            <p:cNvPr id="18437" name="Rectangle 3"/>
            <p:cNvSpPr>
              <a:spLocks noChangeArrowheads="1"/>
            </p:cNvSpPr>
            <p:nvPr/>
          </p:nvSpPr>
          <p:spPr bwMode="auto">
            <a:xfrm>
              <a:off x="884" y="617"/>
              <a:ext cx="3856" cy="3584"/>
            </a:xfrm>
            <a:prstGeom prst="rect">
              <a:avLst/>
            </a:prstGeom>
            <a:solidFill>
              <a:srgbClr val="EAEAEA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ClrTx/>
                <a:buFontTx/>
                <a:buNone/>
              </a:pPr>
              <a:endParaRPr lang="en-GB" sz="1800">
                <a:latin typeface="Arial" charset="0"/>
              </a:endParaRPr>
            </a:p>
          </p:txBody>
        </p:sp>
        <p:sp>
          <p:nvSpPr>
            <p:cNvPr id="18438" name="Rectangle 4"/>
            <p:cNvSpPr>
              <a:spLocks noChangeArrowheads="1"/>
            </p:cNvSpPr>
            <p:nvPr/>
          </p:nvSpPr>
          <p:spPr bwMode="auto">
            <a:xfrm>
              <a:off x="2109" y="1480"/>
              <a:ext cx="726" cy="907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ClrTx/>
                <a:buFontTx/>
                <a:buNone/>
              </a:pPr>
              <a:r>
                <a:rPr lang="de-DE">
                  <a:latin typeface="Arial" charset="0"/>
                </a:rPr>
                <a:t>C</a:t>
              </a:r>
              <a:r>
                <a:rPr lang="de-DE" baseline="-25000">
                  <a:latin typeface="Arial" charset="0"/>
                </a:rPr>
                <a:t>x</a:t>
              </a:r>
            </a:p>
          </p:txBody>
        </p:sp>
        <p:sp>
          <p:nvSpPr>
            <p:cNvPr id="18439" name="Rectangle 5"/>
            <p:cNvSpPr>
              <a:spLocks noChangeArrowheads="1"/>
            </p:cNvSpPr>
            <p:nvPr/>
          </p:nvSpPr>
          <p:spPr bwMode="auto">
            <a:xfrm>
              <a:off x="3515" y="799"/>
              <a:ext cx="726" cy="907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ClrTx/>
                <a:buFontTx/>
                <a:buNone/>
              </a:pPr>
              <a:r>
                <a:rPr lang="de-DE">
                  <a:latin typeface="Arial" charset="0"/>
                </a:rPr>
                <a:t>C</a:t>
              </a:r>
              <a:r>
                <a:rPr lang="de-DE" baseline="-25000">
                  <a:latin typeface="Arial" charset="0"/>
                </a:rPr>
                <a:t>y</a:t>
              </a:r>
            </a:p>
          </p:txBody>
        </p:sp>
        <p:sp>
          <p:nvSpPr>
            <p:cNvPr id="18440" name="Oval 6"/>
            <p:cNvSpPr>
              <a:spLocks noChangeArrowheads="1"/>
            </p:cNvSpPr>
            <p:nvPr/>
          </p:nvSpPr>
          <p:spPr bwMode="auto">
            <a:xfrm>
              <a:off x="3107" y="1298"/>
              <a:ext cx="226" cy="227"/>
            </a:xfrm>
            <a:prstGeom prst="ellipse">
              <a:avLst/>
            </a:prstGeom>
            <a:solidFill>
              <a:srgbClr val="EAEAEA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ClrTx/>
                <a:buFontTx/>
                <a:buNone/>
              </a:pPr>
              <a:r>
                <a:rPr lang="de-DE">
                  <a:latin typeface="Arial" charset="0"/>
                </a:rPr>
                <a:t>U</a:t>
              </a:r>
            </a:p>
          </p:txBody>
        </p:sp>
        <p:sp>
          <p:nvSpPr>
            <p:cNvPr id="18441" name="Line 7"/>
            <p:cNvSpPr>
              <a:spLocks noChangeShapeType="1"/>
            </p:cNvSpPr>
            <p:nvPr/>
          </p:nvSpPr>
          <p:spPr bwMode="auto">
            <a:xfrm>
              <a:off x="3333" y="138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8442" name="Rectangle 8"/>
            <p:cNvSpPr>
              <a:spLocks noChangeArrowheads="1"/>
            </p:cNvSpPr>
            <p:nvPr/>
          </p:nvSpPr>
          <p:spPr bwMode="auto">
            <a:xfrm>
              <a:off x="3515" y="2477"/>
              <a:ext cx="726" cy="907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ClrTx/>
                <a:buFontTx/>
                <a:buNone/>
              </a:pPr>
              <a:r>
                <a:rPr lang="de-DE">
                  <a:latin typeface="Arial" charset="0"/>
                </a:rPr>
                <a:t>C</a:t>
              </a:r>
              <a:r>
                <a:rPr lang="de-DE" baseline="-25000">
                  <a:latin typeface="Arial" charset="0"/>
                </a:rPr>
                <a:t>z</a:t>
              </a:r>
            </a:p>
          </p:txBody>
        </p:sp>
        <p:sp>
          <p:nvSpPr>
            <p:cNvPr id="18443" name="Oval 9"/>
            <p:cNvSpPr>
              <a:spLocks noChangeArrowheads="1"/>
            </p:cNvSpPr>
            <p:nvPr/>
          </p:nvSpPr>
          <p:spPr bwMode="auto">
            <a:xfrm>
              <a:off x="3107" y="2840"/>
              <a:ext cx="226" cy="227"/>
            </a:xfrm>
            <a:prstGeom prst="ellipse">
              <a:avLst/>
            </a:prstGeom>
            <a:solidFill>
              <a:srgbClr val="EAEAEA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ClrTx/>
                <a:buFontTx/>
                <a:buNone/>
              </a:pPr>
              <a:r>
                <a:rPr lang="de-DE">
                  <a:latin typeface="Arial" charset="0"/>
                </a:rPr>
                <a:t>T</a:t>
              </a:r>
            </a:p>
          </p:txBody>
        </p:sp>
        <p:sp>
          <p:nvSpPr>
            <p:cNvPr id="18444" name="Line 10"/>
            <p:cNvSpPr>
              <a:spLocks noChangeShapeType="1"/>
            </p:cNvSpPr>
            <p:nvPr/>
          </p:nvSpPr>
          <p:spPr bwMode="auto">
            <a:xfrm>
              <a:off x="3333" y="295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8445" name="Oval 11"/>
            <p:cNvSpPr>
              <a:spLocks noChangeArrowheads="1"/>
            </p:cNvSpPr>
            <p:nvPr/>
          </p:nvSpPr>
          <p:spPr bwMode="auto">
            <a:xfrm>
              <a:off x="476" y="1570"/>
              <a:ext cx="226" cy="227"/>
            </a:xfrm>
            <a:prstGeom prst="ellipse">
              <a:avLst/>
            </a:prstGeom>
            <a:solidFill>
              <a:srgbClr val="EAEAEA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ClrTx/>
                <a:buFontTx/>
                <a:buNone/>
              </a:pPr>
              <a:r>
                <a:rPr lang="de-DE">
                  <a:latin typeface="Arial" charset="0"/>
                </a:rPr>
                <a:t>R</a:t>
              </a:r>
            </a:p>
          </p:txBody>
        </p:sp>
        <p:sp>
          <p:nvSpPr>
            <p:cNvPr id="18446" name="Line 12"/>
            <p:cNvSpPr>
              <a:spLocks noChangeShapeType="1"/>
            </p:cNvSpPr>
            <p:nvPr/>
          </p:nvSpPr>
          <p:spPr bwMode="auto">
            <a:xfrm>
              <a:off x="703" y="166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8447" name="Oval 13"/>
            <p:cNvSpPr>
              <a:spLocks noChangeArrowheads="1"/>
            </p:cNvSpPr>
            <p:nvPr/>
          </p:nvSpPr>
          <p:spPr bwMode="auto">
            <a:xfrm>
              <a:off x="477" y="2024"/>
              <a:ext cx="226" cy="227"/>
            </a:xfrm>
            <a:prstGeom prst="ellipse">
              <a:avLst/>
            </a:prstGeom>
            <a:solidFill>
              <a:srgbClr val="EAEAEA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ClrTx/>
                <a:buFontTx/>
                <a:buNone/>
              </a:pPr>
              <a:r>
                <a:rPr lang="de-DE">
                  <a:latin typeface="Arial" charset="0"/>
                </a:rPr>
                <a:t>S</a:t>
              </a:r>
            </a:p>
          </p:txBody>
        </p:sp>
        <p:sp>
          <p:nvSpPr>
            <p:cNvPr id="18448" name="Line 14"/>
            <p:cNvSpPr>
              <a:spLocks noChangeShapeType="1"/>
            </p:cNvSpPr>
            <p:nvPr/>
          </p:nvSpPr>
          <p:spPr bwMode="auto">
            <a:xfrm>
              <a:off x="703" y="211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8449" name="Line 15"/>
            <p:cNvSpPr>
              <a:spLocks noChangeShapeType="1"/>
            </p:cNvSpPr>
            <p:nvPr/>
          </p:nvSpPr>
          <p:spPr bwMode="auto">
            <a:xfrm flipV="1">
              <a:off x="2835" y="1434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8450" name="Line 16"/>
            <p:cNvSpPr>
              <a:spLocks noChangeShapeType="1"/>
            </p:cNvSpPr>
            <p:nvPr/>
          </p:nvSpPr>
          <p:spPr bwMode="auto">
            <a:xfrm>
              <a:off x="2835" y="2069"/>
              <a:ext cx="317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8451" name="Rectangle 17"/>
            <p:cNvSpPr>
              <a:spLocks noChangeArrowheads="1"/>
            </p:cNvSpPr>
            <p:nvPr/>
          </p:nvSpPr>
          <p:spPr bwMode="auto">
            <a:xfrm>
              <a:off x="884" y="164"/>
              <a:ext cx="3856" cy="45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ClrTx/>
                <a:buFontTx/>
                <a:buNone/>
              </a:pPr>
              <a:r>
                <a:rPr lang="de-DE">
                  <a:latin typeface="Arial" charset="0"/>
                </a:rPr>
                <a:t>Kompositionsmanager</a:t>
              </a:r>
            </a:p>
          </p:txBody>
        </p:sp>
        <p:sp>
          <p:nvSpPr>
            <p:cNvPr id="18452" name="Line 18"/>
            <p:cNvSpPr>
              <a:spLocks noChangeShapeType="1"/>
            </p:cNvSpPr>
            <p:nvPr/>
          </p:nvSpPr>
          <p:spPr bwMode="auto">
            <a:xfrm>
              <a:off x="2562" y="617"/>
              <a:ext cx="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8453" name="Line 19"/>
            <p:cNvSpPr>
              <a:spLocks noChangeShapeType="1"/>
            </p:cNvSpPr>
            <p:nvPr/>
          </p:nvSpPr>
          <p:spPr bwMode="auto">
            <a:xfrm>
              <a:off x="3833" y="617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8454" name="Line 20"/>
            <p:cNvSpPr>
              <a:spLocks noChangeShapeType="1"/>
            </p:cNvSpPr>
            <p:nvPr/>
          </p:nvSpPr>
          <p:spPr bwMode="auto">
            <a:xfrm>
              <a:off x="4422" y="617"/>
              <a:ext cx="1" cy="20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8455" name="Line 21"/>
            <p:cNvSpPr>
              <a:spLocks noChangeShapeType="1"/>
            </p:cNvSpPr>
            <p:nvPr/>
          </p:nvSpPr>
          <p:spPr bwMode="auto">
            <a:xfrm flipH="1">
              <a:off x="4241" y="2704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8456" name="Oval 22"/>
            <p:cNvSpPr>
              <a:spLocks noChangeArrowheads="1"/>
            </p:cNvSpPr>
            <p:nvPr/>
          </p:nvSpPr>
          <p:spPr bwMode="auto">
            <a:xfrm>
              <a:off x="3788" y="2069"/>
              <a:ext cx="226" cy="227"/>
            </a:xfrm>
            <a:prstGeom prst="ellipse">
              <a:avLst/>
            </a:prstGeom>
            <a:solidFill>
              <a:srgbClr val="EAEAEA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ClrTx/>
                <a:buFontTx/>
                <a:buNone/>
              </a:pPr>
              <a:r>
                <a:rPr lang="de-DE">
                  <a:latin typeface="Arial" charset="0"/>
                </a:rPr>
                <a:t>V</a:t>
              </a:r>
            </a:p>
          </p:txBody>
        </p:sp>
        <p:sp>
          <p:nvSpPr>
            <p:cNvPr id="18457" name="Line 23"/>
            <p:cNvSpPr>
              <a:spLocks noChangeShapeType="1"/>
            </p:cNvSpPr>
            <p:nvPr/>
          </p:nvSpPr>
          <p:spPr bwMode="auto">
            <a:xfrm>
              <a:off x="3898" y="2288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8458" name="Line 24"/>
            <p:cNvSpPr>
              <a:spLocks noChangeShapeType="1"/>
            </p:cNvSpPr>
            <p:nvPr/>
          </p:nvSpPr>
          <p:spPr bwMode="auto">
            <a:xfrm>
              <a:off x="3878" y="1706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8459" name="Oval 25"/>
            <p:cNvSpPr>
              <a:spLocks noChangeArrowheads="1"/>
            </p:cNvSpPr>
            <p:nvPr/>
          </p:nvSpPr>
          <p:spPr bwMode="auto">
            <a:xfrm>
              <a:off x="5012" y="2840"/>
              <a:ext cx="226" cy="227"/>
            </a:xfrm>
            <a:prstGeom prst="ellipse">
              <a:avLst/>
            </a:prstGeom>
            <a:solidFill>
              <a:srgbClr val="EAEAEA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ClrTx/>
                <a:buFontTx/>
                <a:buNone/>
              </a:pPr>
              <a:r>
                <a:rPr lang="de-DE">
                  <a:latin typeface="Arial" charset="0"/>
                </a:rPr>
                <a:t>W</a:t>
              </a:r>
            </a:p>
          </p:txBody>
        </p:sp>
        <p:sp>
          <p:nvSpPr>
            <p:cNvPr id="18460" name="Line 26"/>
            <p:cNvSpPr>
              <a:spLocks noChangeShapeType="1"/>
            </p:cNvSpPr>
            <p:nvPr/>
          </p:nvSpPr>
          <p:spPr bwMode="auto">
            <a:xfrm>
              <a:off x="4241" y="2951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8461" name="Oval 27"/>
            <p:cNvSpPr>
              <a:spLocks noChangeArrowheads="1"/>
            </p:cNvSpPr>
            <p:nvPr/>
          </p:nvSpPr>
          <p:spPr bwMode="auto">
            <a:xfrm>
              <a:off x="476" y="2840"/>
              <a:ext cx="226" cy="227"/>
            </a:xfrm>
            <a:prstGeom prst="ellipse">
              <a:avLst/>
            </a:prstGeom>
            <a:solidFill>
              <a:srgbClr val="EAEAEA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ClrTx/>
                <a:buFontTx/>
                <a:buNone/>
              </a:pPr>
              <a:r>
                <a:rPr lang="de-DE">
                  <a:latin typeface="Arial" charset="0"/>
                </a:rPr>
                <a:t>T</a:t>
              </a:r>
            </a:p>
          </p:txBody>
        </p:sp>
        <p:sp>
          <p:nvSpPr>
            <p:cNvPr id="18462" name="Line 28"/>
            <p:cNvSpPr>
              <a:spLocks noChangeShapeType="1"/>
            </p:cNvSpPr>
            <p:nvPr/>
          </p:nvSpPr>
          <p:spPr bwMode="auto">
            <a:xfrm>
              <a:off x="1287" y="2958"/>
              <a:ext cx="18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8463" name="Rectangle 29"/>
            <p:cNvSpPr>
              <a:spLocks noChangeArrowheads="1"/>
            </p:cNvSpPr>
            <p:nvPr/>
          </p:nvSpPr>
          <p:spPr bwMode="auto">
            <a:xfrm>
              <a:off x="975" y="753"/>
              <a:ext cx="317" cy="2450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ClrTx/>
                <a:buFontTx/>
                <a:buNone/>
              </a:pPr>
              <a:r>
                <a:rPr lang="de-DE" sz="1800">
                  <a:solidFill>
                    <a:schemeClr val="bg1"/>
                  </a:solidFill>
                  <a:latin typeface="Arial" charset="0"/>
                </a:rPr>
                <a:t>SF</a:t>
              </a:r>
              <a:endParaRPr lang="de-DE" sz="1800" baseline="-250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8464" name="AutoShape 30"/>
            <p:cNvSpPr>
              <a:spLocks noChangeArrowheads="1"/>
            </p:cNvSpPr>
            <p:nvPr/>
          </p:nvSpPr>
          <p:spPr bwMode="black">
            <a:xfrm>
              <a:off x="3560" y="890"/>
              <a:ext cx="210" cy="247"/>
            </a:xfrm>
            <a:prstGeom prst="lightningBolt">
              <a:avLst/>
            </a:prstGeom>
            <a:solidFill>
              <a:srgbClr val="80000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de-DE"/>
            </a:p>
          </p:txBody>
        </p:sp>
        <p:sp>
          <p:nvSpPr>
            <p:cNvPr id="18465" name="Line 31"/>
            <p:cNvSpPr>
              <a:spLocks noChangeShapeType="1"/>
            </p:cNvSpPr>
            <p:nvPr/>
          </p:nvSpPr>
          <p:spPr bwMode="auto">
            <a:xfrm flipH="1">
              <a:off x="1292" y="935"/>
              <a:ext cx="23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8466" name="Oval 32"/>
            <p:cNvSpPr>
              <a:spLocks noChangeArrowheads="1"/>
            </p:cNvSpPr>
            <p:nvPr/>
          </p:nvSpPr>
          <p:spPr bwMode="auto">
            <a:xfrm>
              <a:off x="1474" y="1570"/>
              <a:ext cx="226" cy="227"/>
            </a:xfrm>
            <a:prstGeom prst="ellipse">
              <a:avLst/>
            </a:prstGeom>
            <a:solidFill>
              <a:srgbClr val="EAEAEA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ClrTx/>
                <a:buFontTx/>
                <a:buNone/>
              </a:pPr>
              <a:r>
                <a:rPr lang="de-DE">
                  <a:latin typeface="Arial" charset="0"/>
                </a:rPr>
                <a:t>R</a:t>
              </a:r>
            </a:p>
          </p:txBody>
        </p:sp>
        <p:sp>
          <p:nvSpPr>
            <p:cNvPr id="18467" name="Oval 33"/>
            <p:cNvSpPr>
              <a:spLocks noChangeArrowheads="1"/>
            </p:cNvSpPr>
            <p:nvPr/>
          </p:nvSpPr>
          <p:spPr bwMode="auto">
            <a:xfrm>
              <a:off x="1474" y="2024"/>
              <a:ext cx="226" cy="227"/>
            </a:xfrm>
            <a:prstGeom prst="ellipse">
              <a:avLst/>
            </a:prstGeom>
            <a:solidFill>
              <a:srgbClr val="EAEAEA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ClrTx/>
                <a:buFontTx/>
                <a:buNone/>
              </a:pPr>
              <a:r>
                <a:rPr lang="de-DE">
                  <a:latin typeface="Arial" charset="0"/>
                </a:rPr>
                <a:t>S</a:t>
              </a:r>
            </a:p>
          </p:txBody>
        </p:sp>
        <p:sp>
          <p:nvSpPr>
            <p:cNvPr id="18468" name="Line 34"/>
            <p:cNvSpPr>
              <a:spLocks noChangeShapeType="1"/>
            </p:cNvSpPr>
            <p:nvPr/>
          </p:nvSpPr>
          <p:spPr bwMode="auto">
            <a:xfrm>
              <a:off x="1701" y="1661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8469" name="Line 35"/>
            <p:cNvSpPr>
              <a:spLocks noChangeShapeType="1"/>
            </p:cNvSpPr>
            <p:nvPr/>
          </p:nvSpPr>
          <p:spPr bwMode="auto">
            <a:xfrm>
              <a:off x="1701" y="211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8470" name="Line 36"/>
            <p:cNvSpPr>
              <a:spLocks noChangeShapeType="1"/>
            </p:cNvSpPr>
            <p:nvPr/>
          </p:nvSpPr>
          <p:spPr bwMode="auto">
            <a:xfrm>
              <a:off x="1292" y="166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8471" name="Line 37"/>
            <p:cNvSpPr>
              <a:spLocks noChangeShapeType="1"/>
            </p:cNvSpPr>
            <p:nvPr/>
          </p:nvSpPr>
          <p:spPr bwMode="auto">
            <a:xfrm>
              <a:off x="1292" y="211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8472" name="Oval 38"/>
            <p:cNvSpPr>
              <a:spLocks noChangeArrowheads="1"/>
            </p:cNvSpPr>
            <p:nvPr/>
          </p:nvSpPr>
          <p:spPr bwMode="auto">
            <a:xfrm>
              <a:off x="3018" y="980"/>
              <a:ext cx="316" cy="227"/>
            </a:xfrm>
            <a:prstGeom prst="ellipse">
              <a:avLst/>
            </a:prstGeom>
            <a:solidFill>
              <a:srgbClr val="EAEAEA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ClrTx/>
                <a:buFontTx/>
                <a:buNone/>
              </a:pPr>
              <a:r>
                <a:rPr lang="de-DE">
                  <a:latin typeface="Arial" charset="0"/>
                </a:rPr>
                <a:t>DR</a:t>
              </a:r>
              <a:r>
                <a:rPr lang="de-DE" baseline="-25000">
                  <a:latin typeface="Arial" charset="0"/>
                </a:rPr>
                <a:t>y</a:t>
              </a:r>
            </a:p>
          </p:txBody>
        </p:sp>
        <p:sp>
          <p:nvSpPr>
            <p:cNvPr id="18473" name="Line 39"/>
            <p:cNvSpPr>
              <a:spLocks noChangeShapeType="1"/>
            </p:cNvSpPr>
            <p:nvPr/>
          </p:nvSpPr>
          <p:spPr bwMode="auto">
            <a:xfrm>
              <a:off x="3334" y="1116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8474" name="Line 40"/>
            <p:cNvSpPr>
              <a:spLocks noChangeShapeType="1"/>
            </p:cNvSpPr>
            <p:nvPr/>
          </p:nvSpPr>
          <p:spPr bwMode="auto">
            <a:xfrm>
              <a:off x="1292" y="1116"/>
              <a:ext cx="17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8475" name="Line 41"/>
            <p:cNvSpPr>
              <a:spLocks noChangeShapeType="1"/>
            </p:cNvSpPr>
            <p:nvPr/>
          </p:nvSpPr>
          <p:spPr bwMode="auto">
            <a:xfrm>
              <a:off x="713" y="2958"/>
              <a:ext cx="262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8476" name="Rectangle 42"/>
            <p:cNvSpPr>
              <a:spLocks noChangeArrowheads="1"/>
            </p:cNvSpPr>
            <p:nvPr/>
          </p:nvSpPr>
          <p:spPr bwMode="black">
            <a:xfrm>
              <a:off x="1338" y="3293"/>
              <a:ext cx="502" cy="59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</a:pPr>
              <a:r>
                <a:rPr lang="de-DE" sz="1400">
                  <a:latin typeface="Arial" charset="0"/>
                </a:rPr>
                <a:t>RMI-</a:t>
              </a:r>
              <a:br>
                <a:rPr lang="de-DE" sz="1400">
                  <a:latin typeface="Arial" charset="0"/>
                </a:rPr>
              </a:br>
              <a:r>
                <a:rPr lang="de-DE" sz="1400">
                  <a:latin typeface="Arial" charset="0"/>
                </a:rPr>
                <a:t> </a:t>
              </a:r>
              <a:r>
                <a:rPr lang="de-DE">
                  <a:latin typeface="Arial" charset="0"/>
                </a:rPr>
                <a:t>Experte</a:t>
              </a:r>
            </a:p>
          </p:txBody>
        </p:sp>
        <p:sp>
          <p:nvSpPr>
            <p:cNvPr id="18477" name="Rectangle 43"/>
            <p:cNvSpPr>
              <a:spLocks noChangeArrowheads="1"/>
            </p:cNvSpPr>
            <p:nvPr/>
          </p:nvSpPr>
          <p:spPr bwMode="black">
            <a:xfrm>
              <a:off x="1927" y="3293"/>
              <a:ext cx="502" cy="59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</a:pPr>
              <a:r>
                <a:rPr lang="de-DE" sz="1400">
                  <a:latin typeface="Arial" charset="0"/>
                </a:rPr>
                <a:t>SQL</a:t>
              </a:r>
              <a:br>
                <a:rPr lang="de-DE" sz="1400">
                  <a:latin typeface="Arial" charset="0"/>
                </a:rPr>
              </a:br>
              <a:r>
                <a:rPr lang="de-DE" sz="1400">
                  <a:latin typeface="Arial" charset="0"/>
                </a:rPr>
                <a:t> </a:t>
              </a:r>
              <a:r>
                <a:rPr lang="de-DE">
                  <a:latin typeface="Arial" charset="0"/>
                </a:rPr>
                <a:t>Experte</a:t>
              </a:r>
            </a:p>
          </p:txBody>
        </p:sp>
        <p:sp>
          <p:nvSpPr>
            <p:cNvPr id="18478" name="Line 44"/>
            <p:cNvSpPr>
              <a:spLocks noChangeShapeType="1"/>
            </p:cNvSpPr>
            <p:nvPr/>
          </p:nvSpPr>
          <p:spPr bwMode="auto">
            <a:xfrm>
              <a:off x="1292" y="3067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8479" name="Line 45"/>
            <p:cNvSpPr>
              <a:spLocks noChangeShapeType="1"/>
            </p:cNvSpPr>
            <p:nvPr/>
          </p:nvSpPr>
          <p:spPr bwMode="auto">
            <a:xfrm>
              <a:off x="1610" y="306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8480" name="Line 46"/>
            <p:cNvSpPr>
              <a:spLocks noChangeShapeType="1"/>
            </p:cNvSpPr>
            <p:nvPr/>
          </p:nvSpPr>
          <p:spPr bwMode="auto">
            <a:xfrm>
              <a:off x="2154" y="306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8481" name="Oval 47"/>
            <p:cNvSpPr>
              <a:spLocks noChangeArrowheads="1"/>
            </p:cNvSpPr>
            <p:nvPr/>
          </p:nvSpPr>
          <p:spPr bwMode="auto">
            <a:xfrm>
              <a:off x="3016" y="3158"/>
              <a:ext cx="316" cy="227"/>
            </a:xfrm>
            <a:prstGeom prst="ellipse">
              <a:avLst/>
            </a:prstGeom>
            <a:solidFill>
              <a:srgbClr val="EAEAEA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ClrTx/>
                <a:buFontTx/>
                <a:buNone/>
              </a:pPr>
              <a:r>
                <a:rPr lang="de-DE">
                  <a:latin typeface="Arial" charset="0"/>
                </a:rPr>
                <a:t>DR</a:t>
              </a:r>
              <a:r>
                <a:rPr lang="de-DE" baseline="-25000">
                  <a:latin typeface="Arial" charset="0"/>
                </a:rPr>
                <a:t>z</a:t>
              </a:r>
            </a:p>
          </p:txBody>
        </p:sp>
        <p:sp>
          <p:nvSpPr>
            <p:cNvPr id="18482" name="Line 48"/>
            <p:cNvSpPr>
              <a:spLocks noChangeShapeType="1"/>
            </p:cNvSpPr>
            <p:nvPr/>
          </p:nvSpPr>
          <p:spPr bwMode="auto">
            <a:xfrm>
              <a:off x="3332" y="329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8483" name="Line 49"/>
            <p:cNvSpPr>
              <a:spLocks noChangeShapeType="1"/>
            </p:cNvSpPr>
            <p:nvPr/>
          </p:nvSpPr>
          <p:spPr bwMode="auto">
            <a:xfrm>
              <a:off x="2426" y="3611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8484" name="Line 50"/>
            <p:cNvSpPr>
              <a:spLocks noChangeShapeType="1"/>
            </p:cNvSpPr>
            <p:nvPr/>
          </p:nvSpPr>
          <p:spPr bwMode="auto">
            <a:xfrm flipV="1">
              <a:off x="3152" y="338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8485" name="Line 51"/>
            <p:cNvSpPr>
              <a:spLocks noChangeShapeType="1"/>
            </p:cNvSpPr>
            <p:nvPr/>
          </p:nvSpPr>
          <p:spPr bwMode="auto">
            <a:xfrm>
              <a:off x="1927" y="618"/>
              <a:ext cx="0" cy="2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8486" name="Line 52"/>
            <p:cNvSpPr>
              <a:spLocks noChangeShapeType="1"/>
            </p:cNvSpPr>
            <p:nvPr/>
          </p:nvSpPr>
          <p:spPr bwMode="auto">
            <a:xfrm>
              <a:off x="1927" y="2750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8487" name="Line 53"/>
            <p:cNvSpPr>
              <a:spLocks noChangeShapeType="1"/>
            </p:cNvSpPr>
            <p:nvPr/>
          </p:nvSpPr>
          <p:spPr bwMode="auto">
            <a:xfrm>
              <a:off x="2562" y="2750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8488" name="Text Box 54"/>
            <p:cNvSpPr txBox="1">
              <a:spLocks noChangeArrowheads="1"/>
            </p:cNvSpPr>
            <p:nvPr/>
          </p:nvSpPr>
          <p:spPr bwMode="auto">
            <a:xfrm>
              <a:off x="3833" y="3974"/>
              <a:ext cx="631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ClrTx/>
                <a:buFontTx/>
                <a:buNone/>
              </a:pPr>
              <a:r>
                <a:rPr lang="de-DE">
                  <a:latin typeface="Arial" charset="0"/>
                </a:rPr>
                <a:t>heile Welt</a:t>
              </a:r>
            </a:p>
          </p:txBody>
        </p:sp>
        <p:sp>
          <p:nvSpPr>
            <p:cNvPr id="18489" name="Text Box 55"/>
            <p:cNvSpPr txBox="1">
              <a:spLocks noChangeArrowheads="1"/>
            </p:cNvSpPr>
            <p:nvPr/>
          </p:nvSpPr>
          <p:spPr bwMode="auto">
            <a:xfrm>
              <a:off x="1701" y="3974"/>
              <a:ext cx="743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ClrTx/>
                <a:buFontTx/>
                <a:buNone/>
              </a:pPr>
              <a:r>
                <a:rPr lang="de-DE">
                  <a:latin typeface="Arial" charset="0"/>
                </a:rPr>
                <a:t>Ausnahmen</a:t>
              </a:r>
            </a:p>
          </p:txBody>
        </p:sp>
      </p:grpSp>
      <p:sp>
        <p:nvSpPr>
          <p:cNvPr id="949304" name="Rectangle 56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 anchor="ctr"/>
          <a:lstStyle/>
          <a:p>
            <a:pPr>
              <a:defRPr/>
            </a:pPr>
            <a:r>
              <a:rPr lang="de-DE" b="1" dirty="0" smtClean="0"/>
              <a:t>Komposition als Risikogemeinschaft</a:t>
            </a:r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 bwMode="auto">
          <a:xfrm>
            <a:off x="768659" y="785405"/>
            <a:ext cx="7582852" cy="46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85750" indent="-285750" defTabSz="630238">
              <a:lnSpc>
                <a:spcPct val="90000"/>
              </a:lnSpc>
              <a:spcBef>
                <a:spcPct val="100000"/>
              </a:spcBef>
              <a:buClr>
                <a:srgbClr val="00337F"/>
              </a:buClr>
              <a:buSzPct val="150000"/>
              <a:buBlip>
                <a:blip r:embed="rId3"/>
              </a:buBlip>
              <a:tabLst>
                <a:tab pos="285750" algn="l"/>
              </a:tabLst>
            </a:pPr>
            <a:r>
              <a:rPr lang="de-DE" sz="1800" dirty="0" smtClean="0">
                <a:latin typeface="Arial" pitchFamily="34" charset="0"/>
                <a:cs typeface="Arial" pitchFamily="34" charset="0"/>
              </a:rPr>
              <a:t>Ausnahmen werden zentral behandelt </a:t>
            </a:r>
            <a:endParaRPr lang="de-DE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 defTabSz="1397000">
              <a:tabLst>
                <a:tab pos="8115300" algn="l"/>
              </a:tabLst>
              <a:defRPr/>
            </a:pPr>
            <a:r>
              <a:rPr lang="de-DE" dirty="0" smtClean="0">
                <a:latin typeface="+mn-lt"/>
              </a:rPr>
              <a:t>      FH Rosenheim                  Programmieren 3                                       Wintersemester </a:t>
            </a:r>
            <a:r>
              <a:rPr lang="de-DE" dirty="0" smtClean="0">
                <a:latin typeface="+mn-lt"/>
              </a:rPr>
              <a:t>2015                                   </a:t>
            </a:r>
            <a:r>
              <a:rPr lang="de-DE" dirty="0" smtClean="0">
                <a:latin typeface="+mn-lt"/>
              </a:rPr>
              <a:t>© </a:t>
            </a:r>
            <a:r>
              <a:rPr lang="de-DE" dirty="0" smtClean="0">
                <a:latin typeface="+mn-lt"/>
              </a:rPr>
              <a:t>2015  </a:t>
            </a:r>
            <a:r>
              <a:rPr lang="de-DE" dirty="0" smtClean="0">
                <a:latin typeface="+mn-lt"/>
              </a:rPr>
              <a:t>• Stand 01.12.14 •     Kapitel 6         </a:t>
            </a:r>
            <a:endParaRPr lang="en-GB" sz="1000" dirty="0">
              <a:latin typeface="+mn-lt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8443913" cy="427037"/>
          </a:xfrm>
        </p:spPr>
        <p:txBody>
          <a:bodyPr/>
          <a:lstStyle/>
          <a:p>
            <a:r>
              <a:rPr lang="de-DE" b="1" dirty="0" smtClean="0">
                <a:solidFill>
                  <a:schemeClr val="bg2"/>
                </a:solidFill>
              </a:rPr>
              <a:t>Beispiel: Sicherheitsfassade </a:t>
            </a:r>
            <a:endParaRPr lang="de-DE" b="1" dirty="0" smtClean="0"/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1671638" y="1928813"/>
            <a:ext cx="6651625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endParaRPr lang="de-DE" sz="1400">
              <a:latin typeface="Arial" charset="0"/>
            </a:endParaRPr>
          </a:p>
        </p:txBody>
      </p:sp>
      <p:grpSp>
        <p:nvGrpSpPr>
          <p:cNvPr id="19461" name="Group 4"/>
          <p:cNvGrpSpPr>
            <a:grpSpLocks/>
          </p:cNvGrpSpPr>
          <p:nvPr/>
        </p:nvGrpSpPr>
        <p:grpSpPr bwMode="auto">
          <a:xfrm>
            <a:off x="6586538" y="1784350"/>
            <a:ext cx="2262187" cy="1008063"/>
            <a:chOff x="2064" y="1071"/>
            <a:chExt cx="1315" cy="726"/>
          </a:xfrm>
        </p:grpSpPr>
        <p:sp>
          <p:nvSpPr>
            <p:cNvPr id="19497" name="Rectangle 5"/>
            <p:cNvSpPr>
              <a:spLocks noChangeArrowheads="1"/>
            </p:cNvSpPr>
            <p:nvPr/>
          </p:nvSpPr>
          <p:spPr bwMode="auto">
            <a:xfrm>
              <a:off x="2064" y="1071"/>
              <a:ext cx="1315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ClrTx/>
                <a:buFontTx/>
                <a:buNone/>
              </a:pPr>
              <a:r>
                <a:rPr lang="de-DE" sz="1400">
                  <a:latin typeface="Arial" charset="0"/>
                </a:rPr>
                <a:t>IBestellerfassungsFactory</a:t>
              </a:r>
            </a:p>
          </p:txBody>
        </p:sp>
        <p:sp>
          <p:nvSpPr>
            <p:cNvPr id="19498" name="Rectangle 6"/>
            <p:cNvSpPr>
              <a:spLocks noChangeArrowheads="1"/>
            </p:cNvSpPr>
            <p:nvPr/>
          </p:nvSpPr>
          <p:spPr bwMode="auto">
            <a:xfrm>
              <a:off x="2064" y="1434"/>
              <a:ext cx="1315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ClrTx/>
                <a:buFontTx/>
                <a:buNone/>
              </a:pPr>
              <a:r>
                <a:rPr lang="de-DE" sz="1400">
                  <a:latin typeface="Arial" charset="0"/>
                </a:rPr>
                <a:t>getBestellerfassung()</a:t>
              </a:r>
            </a:p>
          </p:txBody>
        </p:sp>
      </p:grp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6586538" y="3368675"/>
            <a:ext cx="2262187" cy="5762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Tx/>
              <a:buFontTx/>
              <a:buNone/>
            </a:pPr>
            <a:r>
              <a:rPr lang="de-DE" sz="1400">
                <a:latin typeface="Arial" charset="0"/>
              </a:rPr>
              <a:t>BestellerfassungsFactory</a:t>
            </a:r>
          </a:p>
        </p:txBody>
      </p:sp>
      <p:grpSp>
        <p:nvGrpSpPr>
          <p:cNvPr id="19463" name="Group 8"/>
          <p:cNvGrpSpPr>
            <a:grpSpLocks/>
          </p:cNvGrpSpPr>
          <p:nvPr/>
        </p:nvGrpSpPr>
        <p:grpSpPr bwMode="auto">
          <a:xfrm>
            <a:off x="3544888" y="3657600"/>
            <a:ext cx="153987" cy="576263"/>
            <a:chOff x="3515" y="1706"/>
            <a:chExt cx="91" cy="363"/>
          </a:xfrm>
        </p:grpSpPr>
        <p:sp>
          <p:nvSpPr>
            <p:cNvPr id="19493" name="Line 9"/>
            <p:cNvSpPr>
              <a:spLocks noChangeShapeType="1"/>
            </p:cNvSpPr>
            <p:nvPr/>
          </p:nvSpPr>
          <p:spPr bwMode="auto">
            <a:xfrm>
              <a:off x="3560" y="1842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9494" name="Line 10"/>
            <p:cNvSpPr>
              <a:spLocks noChangeShapeType="1"/>
            </p:cNvSpPr>
            <p:nvPr/>
          </p:nvSpPr>
          <p:spPr bwMode="auto">
            <a:xfrm flipH="1">
              <a:off x="3515" y="1842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9495" name="Line 11"/>
            <p:cNvSpPr>
              <a:spLocks noChangeShapeType="1"/>
            </p:cNvSpPr>
            <p:nvPr/>
          </p:nvSpPr>
          <p:spPr bwMode="auto">
            <a:xfrm flipV="1">
              <a:off x="3515" y="1706"/>
              <a:ext cx="45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9496" name="Line 12"/>
            <p:cNvSpPr>
              <a:spLocks noChangeShapeType="1"/>
            </p:cNvSpPr>
            <p:nvPr/>
          </p:nvSpPr>
          <p:spPr bwMode="auto">
            <a:xfrm flipH="1" flipV="1">
              <a:off x="3560" y="1706"/>
              <a:ext cx="46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19464" name="Text Box 13"/>
          <p:cNvSpPr txBox="1">
            <a:spLocks noChangeArrowheads="1"/>
          </p:cNvSpPr>
          <p:nvPr/>
        </p:nvSpPr>
        <p:spPr bwMode="auto">
          <a:xfrm>
            <a:off x="3778250" y="3944938"/>
            <a:ext cx="1316038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1200">
                <a:latin typeface="Arial" charset="0"/>
              </a:rPr>
              <a:t>&lt;&lt;implements&gt;&gt;</a:t>
            </a:r>
          </a:p>
        </p:txBody>
      </p:sp>
      <p:sp>
        <p:nvSpPr>
          <p:cNvPr id="19465" name="Rectangle 14"/>
          <p:cNvSpPr>
            <a:spLocks noChangeArrowheads="1"/>
          </p:cNvSpPr>
          <p:nvPr/>
        </p:nvSpPr>
        <p:spPr bwMode="auto">
          <a:xfrm>
            <a:off x="3544888" y="4232275"/>
            <a:ext cx="3432175" cy="576263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Tx/>
              <a:buFontTx/>
              <a:buNone/>
            </a:pPr>
            <a:r>
              <a:rPr lang="de-DE" sz="1400" dirty="0" smtClean="0">
                <a:latin typeface="Arial" charset="0"/>
              </a:rPr>
              <a:t>BestellerfassungsSicherheitsFassade</a:t>
            </a:r>
            <a:endParaRPr lang="de-DE" sz="1400" dirty="0">
              <a:latin typeface="Arial" charset="0"/>
            </a:endParaRPr>
          </a:p>
        </p:txBody>
      </p:sp>
      <p:sp>
        <p:nvSpPr>
          <p:cNvPr id="19466" name="Rectangle 15"/>
          <p:cNvSpPr>
            <a:spLocks noChangeArrowheads="1"/>
          </p:cNvSpPr>
          <p:nvPr/>
        </p:nvSpPr>
        <p:spPr bwMode="auto">
          <a:xfrm>
            <a:off x="425450" y="4232275"/>
            <a:ext cx="1870075" cy="5762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Tx/>
              <a:buFontTx/>
              <a:buNone/>
            </a:pPr>
            <a:r>
              <a:rPr lang="de-DE" sz="1400">
                <a:latin typeface="Arial" charset="0"/>
              </a:rPr>
              <a:t>Bestellerfassung</a:t>
            </a:r>
          </a:p>
        </p:txBody>
      </p:sp>
      <p:sp>
        <p:nvSpPr>
          <p:cNvPr id="19467" name="Rectangle 16"/>
          <p:cNvSpPr>
            <a:spLocks noChangeArrowheads="1"/>
          </p:cNvSpPr>
          <p:nvPr/>
        </p:nvSpPr>
        <p:spPr bwMode="auto">
          <a:xfrm>
            <a:off x="1905000" y="2720975"/>
            <a:ext cx="1871663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Tx/>
              <a:buFontTx/>
              <a:buNone/>
            </a:pPr>
            <a:r>
              <a:rPr lang="de-DE" sz="1400" dirty="0" err="1">
                <a:latin typeface="Arial" charset="0"/>
              </a:rPr>
              <a:t>IBestellerfassung</a:t>
            </a:r>
            <a:endParaRPr lang="de-DE" sz="1400" dirty="0">
              <a:latin typeface="Arial" charset="0"/>
            </a:endParaRPr>
          </a:p>
        </p:txBody>
      </p:sp>
      <p:grpSp>
        <p:nvGrpSpPr>
          <p:cNvPr id="19468" name="Group 17"/>
          <p:cNvGrpSpPr>
            <a:grpSpLocks/>
          </p:cNvGrpSpPr>
          <p:nvPr/>
        </p:nvGrpSpPr>
        <p:grpSpPr bwMode="auto">
          <a:xfrm>
            <a:off x="1982788" y="3657600"/>
            <a:ext cx="155575" cy="576263"/>
            <a:chOff x="3515" y="1706"/>
            <a:chExt cx="91" cy="363"/>
          </a:xfrm>
        </p:grpSpPr>
        <p:sp>
          <p:nvSpPr>
            <p:cNvPr id="19489" name="Line 18"/>
            <p:cNvSpPr>
              <a:spLocks noChangeShapeType="1"/>
            </p:cNvSpPr>
            <p:nvPr/>
          </p:nvSpPr>
          <p:spPr bwMode="auto">
            <a:xfrm>
              <a:off x="3560" y="1842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9490" name="Line 19"/>
            <p:cNvSpPr>
              <a:spLocks noChangeShapeType="1"/>
            </p:cNvSpPr>
            <p:nvPr/>
          </p:nvSpPr>
          <p:spPr bwMode="auto">
            <a:xfrm flipH="1">
              <a:off x="3515" y="1842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9491" name="Line 20"/>
            <p:cNvSpPr>
              <a:spLocks noChangeShapeType="1"/>
            </p:cNvSpPr>
            <p:nvPr/>
          </p:nvSpPr>
          <p:spPr bwMode="auto">
            <a:xfrm flipV="1">
              <a:off x="3515" y="1706"/>
              <a:ext cx="45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9492" name="Line 21"/>
            <p:cNvSpPr>
              <a:spLocks noChangeShapeType="1"/>
            </p:cNvSpPr>
            <p:nvPr/>
          </p:nvSpPr>
          <p:spPr bwMode="auto">
            <a:xfrm flipH="1" flipV="1">
              <a:off x="3560" y="1706"/>
              <a:ext cx="46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19469" name="Text Box 22"/>
          <p:cNvSpPr txBox="1">
            <a:spLocks noChangeArrowheads="1"/>
          </p:cNvSpPr>
          <p:nvPr/>
        </p:nvSpPr>
        <p:spPr bwMode="auto">
          <a:xfrm>
            <a:off x="579438" y="3944938"/>
            <a:ext cx="1316037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1200">
                <a:latin typeface="Arial" charset="0"/>
              </a:rPr>
              <a:t>&lt;&lt;implements&gt;&gt;</a:t>
            </a:r>
          </a:p>
        </p:txBody>
      </p:sp>
      <p:sp>
        <p:nvSpPr>
          <p:cNvPr id="19470" name="Rectangle 23"/>
          <p:cNvSpPr>
            <a:spLocks noChangeArrowheads="1"/>
          </p:cNvSpPr>
          <p:nvPr/>
        </p:nvSpPr>
        <p:spPr bwMode="auto">
          <a:xfrm>
            <a:off x="1905000" y="3081338"/>
            <a:ext cx="1871663" cy="5762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Tx/>
              <a:buFontTx/>
              <a:buNone/>
            </a:pPr>
            <a:r>
              <a:rPr lang="de-DE" sz="1400">
                <a:latin typeface="Arial" charset="0"/>
              </a:rPr>
              <a:t>erfasseBestellung()</a:t>
            </a:r>
          </a:p>
        </p:txBody>
      </p:sp>
      <p:sp>
        <p:nvSpPr>
          <p:cNvPr id="19471" name="Text Box 24"/>
          <p:cNvSpPr txBox="1">
            <a:spLocks noChangeArrowheads="1"/>
          </p:cNvSpPr>
          <p:nvPr/>
        </p:nvSpPr>
        <p:spPr bwMode="auto">
          <a:xfrm>
            <a:off x="2249488" y="2432050"/>
            <a:ext cx="1122362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1200">
                <a:latin typeface="Arial" charset="0"/>
              </a:rPr>
              <a:t>&lt;&lt;interface&gt;&gt;</a:t>
            </a:r>
          </a:p>
        </p:txBody>
      </p:sp>
      <p:sp>
        <p:nvSpPr>
          <p:cNvPr id="19472" name="Text Box 25"/>
          <p:cNvSpPr txBox="1">
            <a:spLocks noChangeArrowheads="1"/>
          </p:cNvSpPr>
          <p:nvPr/>
        </p:nvSpPr>
        <p:spPr bwMode="auto">
          <a:xfrm>
            <a:off x="7210425" y="1495425"/>
            <a:ext cx="1122363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1200">
                <a:latin typeface="Arial" charset="0"/>
              </a:rPr>
              <a:t>&lt;&lt;interface&gt;&gt;</a:t>
            </a:r>
          </a:p>
        </p:txBody>
      </p:sp>
      <p:grpSp>
        <p:nvGrpSpPr>
          <p:cNvPr id="19473" name="Group 26"/>
          <p:cNvGrpSpPr>
            <a:grpSpLocks/>
          </p:cNvGrpSpPr>
          <p:nvPr/>
        </p:nvGrpSpPr>
        <p:grpSpPr bwMode="auto">
          <a:xfrm>
            <a:off x="7678738" y="2792413"/>
            <a:ext cx="155575" cy="576262"/>
            <a:chOff x="3515" y="1706"/>
            <a:chExt cx="91" cy="363"/>
          </a:xfrm>
        </p:grpSpPr>
        <p:sp>
          <p:nvSpPr>
            <p:cNvPr id="19485" name="Line 27"/>
            <p:cNvSpPr>
              <a:spLocks noChangeShapeType="1"/>
            </p:cNvSpPr>
            <p:nvPr/>
          </p:nvSpPr>
          <p:spPr bwMode="auto">
            <a:xfrm>
              <a:off x="3560" y="1842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9486" name="Line 28"/>
            <p:cNvSpPr>
              <a:spLocks noChangeShapeType="1"/>
            </p:cNvSpPr>
            <p:nvPr/>
          </p:nvSpPr>
          <p:spPr bwMode="auto">
            <a:xfrm flipH="1">
              <a:off x="3515" y="1842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9487" name="Line 29"/>
            <p:cNvSpPr>
              <a:spLocks noChangeShapeType="1"/>
            </p:cNvSpPr>
            <p:nvPr/>
          </p:nvSpPr>
          <p:spPr bwMode="auto">
            <a:xfrm flipV="1">
              <a:off x="3515" y="1706"/>
              <a:ext cx="45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9488" name="Line 30"/>
            <p:cNvSpPr>
              <a:spLocks noChangeShapeType="1"/>
            </p:cNvSpPr>
            <p:nvPr/>
          </p:nvSpPr>
          <p:spPr bwMode="auto">
            <a:xfrm flipH="1" flipV="1">
              <a:off x="3560" y="1706"/>
              <a:ext cx="46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19474" name="Text Box 31"/>
          <p:cNvSpPr txBox="1">
            <a:spLocks noChangeArrowheads="1"/>
          </p:cNvSpPr>
          <p:nvPr/>
        </p:nvSpPr>
        <p:spPr bwMode="auto">
          <a:xfrm>
            <a:off x="7835900" y="3008313"/>
            <a:ext cx="1316038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1200">
                <a:latin typeface="Arial" charset="0"/>
              </a:rPr>
              <a:t>&lt;&lt;implements&gt;&gt;</a:t>
            </a:r>
          </a:p>
        </p:txBody>
      </p:sp>
      <p:sp>
        <p:nvSpPr>
          <p:cNvPr id="19475" name="Line 32"/>
          <p:cNvSpPr>
            <a:spLocks noChangeShapeType="1"/>
          </p:cNvSpPr>
          <p:nvPr/>
        </p:nvSpPr>
        <p:spPr bwMode="auto">
          <a:xfrm flipH="1">
            <a:off x="2287588" y="4495800"/>
            <a:ext cx="12747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19476" name="Text Box 33"/>
          <p:cNvSpPr txBox="1">
            <a:spLocks noChangeArrowheads="1"/>
          </p:cNvSpPr>
          <p:nvPr/>
        </p:nvSpPr>
        <p:spPr bwMode="auto">
          <a:xfrm>
            <a:off x="4322763" y="5399088"/>
            <a:ext cx="1038225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1200">
                <a:latin typeface="Arial" charset="0"/>
              </a:rPr>
              <a:t>&lt;&lt;creates&gt;&gt;</a:t>
            </a:r>
          </a:p>
        </p:txBody>
      </p:sp>
      <p:sp>
        <p:nvSpPr>
          <p:cNvPr id="19477" name="Line 34"/>
          <p:cNvSpPr>
            <a:spLocks noChangeShapeType="1"/>
          </p:cNvSpPr>
          <p:nvPr/>
        </p:nvSpPr>
        <p:spPr bwMode="auto">
          <a:xfrm>
            <a:off x="7756525" y="3944938"/>
            <a:ext cx="0" cy="50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9478" name="Line 35"/>
          <p:cNvSpPr>
            <a:spLocks noChangeShapeType="1"/>
          </p:cNvSpPr>
          <p:nvPr/>
        </p:nvSpPr>
        <p:spPr bwMode="auto">
          <a:xfrm flipH="1">
            <a:off x="6977063" y="4448175"/>
            <a:ext cx="779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19479" name="Text Box 36"/>
          <p:cNvSpPr txBox="1">
            <a:spLocks noChangeArrowheads="1"/>
          </p:cNvSpPr>
          <p:nvPr/>
        </p:nvSpPr>
        <p:spPr bwMode="auto">
          <a:xfrm>
            <a:off x="7032625" y="4521200"/>
            <a:ext cx="1038225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1200">
                <a:latin typeface="Arial" charset="0"/>
              </a:rPr>
              <a:t>&lt;&lt;creates&gt;&gt;</a:t>
            </a:r>
          </a:p>
        </p:txBody>
      </p:sp>
      <p:sp>
        <p:nvSpPr>
          <p:cNvPr id="19480" name="Line 37"/>
          <p:cNvSpPr>
            <a:spLocks noChangeShapeType="1"/>
          </p:cNvSpPr>
          <p:nvPr/>
        </p:nvSpPr>
        <p:spPr bwMode="auto">
          <a:xfrm>
            <a:off x="8548688" y="3962400"/>
            <a:ext cx="0" cy="1389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9481" name="Line 38"/>
          <p:cNvSpPr>
            <a:spLocks noChangeShapeType="1"/>
          </p:cNvSpPr>
          <p:nvPr/>
        </p:nvSpPr>
        <p:spPr bwMode="auto">
          <a:xfrm flipV="1">
            <a:off x="1514475" y="4808538"/>
            <a:ext cx="0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19482" name="Line 39"/>
          <p:cNvSpPr>
            <a:spLocks noChangeShapeType="1"/>
          </p:cNvSpPr>
          <p:nvPr/>
        </p:nvSpPr>
        <p:spPr bwMode="auto">
          <a:xfrm flipH="1">
            <a:off x="1514475" y="5351463"/>
            <a:ext cx="7034213" cy="33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9483" name="Text Box 40"/>
          <p:cNvSpPr txBox="1">
            <a:spLocks noChangeArrowheads="1"/>
          </p:cNvSpPr>
          <p:nvPr/>
        </p:nvSpPr>
        <p:spPr bwMode="auto">
          <a:xfrm>
            <a:off x="2266950" y="4179888"/>
            <a:ext cx="1196975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1200">
                <a:latin typeface="Arial" charset="0"/>
              </a:rPr>
              <a:t>&lt;&lt;delegates&gt;&gt;</a:t>
            </a:r>
          </a:p>
        </p:txBody>
      </p:sp>
      <p:sp>
        <p:nvSpPr>
          <p:cNvPr id="19484" name="Text Box 41"/>
          <p:cNvSpPr txBox="1">
            <a:spLocks noChangeArrowheads="1"/>
          </p:cNvSpPr>
          <p:nvPr/>
        </p:nvSpPr>
        <p:spPr bwMode="auto">
          <a:xfrm>
            <a:off x="2417763" y="4594225"/>
            <a:ext cx="860425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1200">
                <a:latin typeface="Arial" charset="0"/>
              </a:rPr>
              <a:t>&lt;&lt;uses&gt;&gt;</a:t>
            </a:r>
          </a:p>
        </p:txBody>
      </p:sp>
      <p:sp>
        <p:nvSpPr>
          <p:cNvPr id="3" name="Wolkenförmige Legende 2"/>
          <p:cNvSpPr/>
          <p:nvPr/>
        </p:nvSpPr>
        <p:spPr bwMode="auto">
          <a:xfrm>
            <a:off x="425450" y="1049335"/>
            <a:ext cx="3707279" cy="1254592"/>
          </a:xfrm>
          <a:prstGeom prst="cloudCallout">
            <a:avLst>
              <a:gd name="adj1" fmla="val 29799"/>
              <a:gd name="adj2" fmla="val -79731"/>
            </a:avLst>
          </a:prstGeom>
          <a:solidFill>
            <a:schemeClr val="bg1">
              <a:lumMod val="7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Die Sicherheitsfassade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implementiert das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Proxy-Pattern!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 defTabSz="1397000">
              <a:tabLst>
                <a:tab pos="8115300" algn="l"/>
              </a:tabLst>
              <a:defRPr/>
            </a:pPr>
            <a:r>
              <a:rPr lang="de-DE" dirty="0" smtClean="0">
                <a:latin typeface="+mn-lt"/>
              </a:rPr>
              <a:t>      FH Rosenheim                  Programmieren 3                                       Wintersemester </a:t>
            </a:r>
            <a:r>
              <a:rPr lang="de-DE" dirty="0" smtClean="0">
                <a:latin typeface="+mn-lt"/>
              </a:rPr>
              <a:t>2015                                   </a:t>
            </a:r>
            <a:r>
              <a:rPr lang="de-DE" dirty="0" smtClean="0">
                <a:latin typeface="+mn-lt"/>
              </a:rPr>
              <a:t>© </a:t>
            </a:r>
            <a:r>
              <a:rPr lang="de-DE" dirty="0" smtClean="0">
                <a:latin typeface="+mn-lt"/>
              </a:rPr>
              <a:t>2015  </a:t>
            </a:r>
            <a:r>
              <a:rPr lang="de-DE" dirty="0" smtClean="0">
                <a:latin typeface="+mn-lt"/>
              </a:rPr>
              <a:t>• Stand 01.12.14 •     Kapitel 6         </a:t>
            </a:r>
            <a:endParaRPr lang="en-GB" sz="1000" dirty="0">
              <a:latin typeface="+mn-lt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7129463" cy="430887"/>
          </a:xfrm>
        </p:spPr>
        <p:txBody>
          <a:bodyPr/>
          <a:lstStyle/>
          <a:p>
            <a:r>
              <a:rPr lang="de-DE" b="1" dirty="0" smtClean="0"/>
              <a:t>Sicherheitsfassade: Code Beispiel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3869" y="776284"/>
            <a:ext cx="8855635" cy="3033716"/>
          </a:xfrm>
          <a:solidFill>
            <a:srgbClr val="FFFF99"/>
          </a:solidFill>
        </p:spPr>
        <p:txBody>
          <a:bodyPr/>
          <a:lstStyle/>
          <a:p>
            <a:pPr marL="0" indent="0" defTabSz="914400">
              <a:buNone/>
              <a:tabLst/>
            </a:pPr>
            <a:r>
              <a:rPr lang="de-DE" sz="1400" dirty="0" err="1" smtClean="0">
                <a:latin typeface="Lucida Console" pitchFamily="49" charset="0"/>
              </a:rPr>
              <a:t>public</a:t>
            </a:r>
            <a:r>
              <a:rPr lang="de-DE" sz="1400" dirty="0" smtClean="0">
                <a:latin typeface="Lucida Console" pitchFamily="49" charset="0"/>
              </a:rPr>
              <a:t> </a:t>
            </a:r>
            <a:r>
              <a:rPr lang="de-DE" sz="1400" dirty="0" err="1" smtClean="0">
                <a:latin typeface="Lucida Console" pitchFamily="49" charset="0"/>
              </a:rPr>
              <a:t>class</a:t>
            </a:r>
            <a:r>
              <a:rPr lang="de-DE" sz="1400" dirty="0" smtClean="0">
                <a:latin typeface="Lucida Console" pitchFamily="49" charset="0"/>
              </a:rPr>
              <a:t> </a:t>
            </a:r>
            <a:r>
              <a:rPr lang="de-DE" sz="1400" b="1" dirty="0" err="1" smtClean="0">
                <a:solidFill>
                  <a:schemeClr val="accent2"/>
                </a:solidFill>
                <a:latin typeface="Lucida Console" pitchFamily="49" charset="0"/>
              </a:rPr>
              <a:t>BestellerfassungSicherheitsfassade</a:t>
            </a:r>
            <a:r>
              <a:rPr lang="de-DE" sz="1400" b="1" dirty="0" smtClean="0">
                <a:solidFill>
                  <a:schemeClr val="accent2"/>
                </a:solidFill>
                <a:latin typeface="Lucida Console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Lucida Console" pitchFamily="49" charset="0"/>
              </a:rPr>
              <a:t>implements</a:t>
            </a:r>
            <a:r>
              <a:rPr lang="de-DE" sz="1400" dirty="0" smtClean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de-DE" sz="1400" b="1" dirty="0" err="1" smtClean="0">
                <a:solidFill>
                  <a:schemeClr val="accent2"/>
                </a:solidFill>
                <a:latin typeface="Lucida Console" pitchFamily="49" charset="0"/>
              </a:rPr>
              <a:t>IBestellerfassung</a:t>
            </a:r>
            <a:r>
              <a:rPr lang="de-DE" sz="1400" dirty="0" smtClean="0">
                <a:solidFill>
                  <a:schemeClr val="tx1"/>
                </a:solidFill>
                <a:latin typeface="Lucida Console" pitchFamily="49" charset="0"/>
              </a:rPr>
              <a:t>{ </a:t>
            </a:r>
            <a:br>
              <a:rPr lang="de-DE" sz="1400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Lucida Console" pitchFamily="49" charset="0"/>
              </a:rPr>
              <a:t>    private </a:t>
            </a:r>
            <a:r>
              <a:rPr lang="de-DE" sz="1400" b="1" dirty="0" err="1" smtClean="0">
                <a:solidFill>
                  <a:schemeClr val="accent2"/>
                </a:solidFill>
                <a:latin typeface="Lucida Console" pitchFamily="49" charset="0"/>
              </a:rPr>
              <a:t>IBestellerfassung</a:t>
            </a:r>
            <a:r>
              <a:rPr lang="de-DE" sz="1400" dirty="0" smtClean="0">
                <a:solidFill>
                  <a:schemeClr val="tx1"/>
                </a:solidFill>
                <a:latin typeface="Lucida Console" pitchFamily="49" charset="0"/>
              </a:rPr>
              <a:t>  </a:t>
            </a:r>
            <a:r>
              <a:rPr lang="de-DE" sz="1400" dirty="0" err="1" smtClean="0">
                <a:solidFill>
                  <a:schemeClr val="tx1"/>
                </a:solidFill>
                <a:latin typeface="Lucida Console" pitchFamily="49" charset="0"/>
              </a:rPr>
              <a:t>bestellerfassung</a:t>
            </a:r>
            <a:r>
              <a:rPr lang="de-DE" sz="1400" dirty="0" smtClean="0">
                <a:solidFill>
                  <a:schemeClr val="tx1"/>
                </a:solidFill>
                <a:latin typeface="Lucida Console" pitchFamily="49" charset="0"/>
              </a:rPr>
              <a:t>;</a:t>
            </a:r>
            <a:br>
              <a:rPr lang="de-DE" sz="1400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Lucida Console" pitchFamily="49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Lucida Console" pitchFamily="49" charset="0"/>
              </a:rPr>
              <a:t>    </a:t>
            </a:r>
            <a:r>
              <a:rPr lang="de-DE" sz="1400" dirty="0" err="1" smtClean="0">
                <a:solidFill>
                  <a:schemeClr val="tx1"/>
                </a:solidFill>
                <a:latin typeface="Lucida Console" pitchFamily="49" charset="0"/>
              </a:rPr>
              <a:t>public</a:t>
            </a:r>
            <a:r>
              <a:rPr lang="de-DE" sz="1400" dirty="0" smtClean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Lucida Console" pitchFamily="49" charset="0"/>
              </a:rPr>
              <a:t>BestellerfassungSicherheitsfassade</a:t>
            </a:r>
            <a:r>
              <a:rPr lang="de-DE" sz="1400" dirty="0" smtClean="0">
                <a:solidFill>
                  <a:schemeClr val="tx1"/>
                </a:solidFill>
                <a:latin typeface="Lucida Console" pitchFamily="49" charset="0"/>
              </a:rPr>
              <a:t>(</a:t>
            </a:r>
            <a:r>
              <a:rPr lang="de-DE" sz="1400" dirty="0" err="1" smtClean="0">
                <a:solidFill>
                  <a:schemeClr val="tx1"/>
                </a:solidFill>
                <a:latin typeface="Lucida Console" pitchFamily="49" charset="0"/>
              </a:rPr>
              <a:t>IBestellerfassung</a:t>
            </a:r>
            <a:r>
              <a:rPr lang="de-DE" sz="1400" dirty="0" smtClean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Lucida Console" pitchFamily="49" charset="0"/>
              </a:rPr>
              <a:t>bErfassung</a:t>
            </a:r>
            <a:r>
              <a:rPr lang="de-DE" sz="1400" dirty="0" smtClean="0">
                <a:solidFill>
                  <a:schemeClr val="tx1"/>
                </a:solidFill>
                <a:latin typeface="Lucida Console" pitchFamily="49" charset="0"/>
              </a:rPr>
              <a:t>) {</a:t>
            </a:r>
            <a:br>
              <a:rPr lang="de-DE" sz="1400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Lucida Console" pitchFamily="49" charset="0"/>
              </a:rPr>
              <a:t>        </a:t>
            </a:r>
            <a:r>
              <a:rPr lang="de-DE" sz="1400" dirty="0" err="1" smtClean="0">
                <a:solidFill>
                  <a:schemeClr val="tx1"/>
                </a:solidFill>
                <a:latin typeface="Lucida Console" pitchFamily="49" charset="0"/>
              </a:rPr>
              <a:t>bestellerfassung</a:t>
            </a:r>
            <a:r>
              <a:rPr lang="de-DE" sz="1400" dirty="0" smtClean="0">
                <a:solidFill>
                  <a:schemeClr val="tx1"/>
                </a:solidFill>
                <a:latin typeface="Lucida Console" pitchFamily="49" charset="0"/>
              </a:rPr>
              <a:t> = </a:t>
            </a:r>
            <a:r>
              <a:rPr lang="de-DE" sz="1400" dirty="0" err="1" smtClean="0">
                <a:solidFill>
                  <a:schemeClr val="tx1"/>
                </a:solidFill>
                <a:latin typeface="Lucida Console" pitchFamily="49" charset="0"/>
              </a:rPr>
              <a:t>bErfassung</a:t>
            </a:r>
            <a:r>
              <a:rPr lang="de-DE" sz="1400" dirty="0" smtClean="0">
                <a:solidFill>
                  <a:schemeClr val="tx1"/>
                </a:solidFill>
                <a:latin typeface="Lucida Console" pitchFamily="49" charset="0"/>
              </a:rPr>
              <a:t>;</a:t>
            </a:r>
            <a:br>
              <a:rPr lang="de-DE" sz="1400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Lucida Console" pitchFamily="49" charset="0"/>
              </a:rPr>
              <a:t>    }</a:t>
            </a:r>
            <a:r>
              <a:rPr lang="de-DE" sz="1400" dirty="0" smtClean="0">
                <a:latin typeface="Lucida Console" pitchFamily="49" charset="0"/>
              </a:rPr>
              <a:t/>
            </a:r>
            <a:br>
              <a:rPr lang="de-DE" sz="1400" dirty="0" smtClean="0">
                <a:latin typeface="Lucida Console" pitchFamily="49" charset="0"/>
              </a:rPr>
            </a:br>
            <a:r>
              <a:rPr lang="de-DE" sz="1400" dirty="0" smtClean="0">
                <a:latin typeface="Lucida Console" pitchFamily="49" charset="0"/>
              </a:rPr>
              <a:t>    </a:t>
            </a:r>
            <a:r>
              <a:rPr lang="de-DE" sz="1400" dirty="0" err="1" smtClean="0">
                <a:latin typeface="Lucida Console" pitchFamily="49" charset="0"/>
              </a:rPr>
              <a:t>public</a:t>
            </a:r>
            <a:r>
              <a:rPr lang="de-DE" sz="1400" dirty="0" smtClean="0">
                <a:latin typeface="Lucida Console" pitchFamily="49" charset="0"/>
              </a:rPr>
              <a:t> </a:t>
            </a:r>
            <a:r>
              <a:rPr lang="de-DE" sz="1400" dirty="0" err="1" smtClean="0">
                <a:latin typeface="Lucida Console" pitchFamily="49" charset="0"/>
              </a:rPr>
              <a:t>void</a:t>
            </a:r>
            <a:r>
              <a:rPr lang="de-DE" sz="1400" dirty="0" smtClean="0">
                <a:latin typeface="Lucida Console" pitchFamily="49" charset="0"/>
              </a:rPr>
              <a:t> </a:t>
            </a:r>
            <a:r>
              <a:rPr lang="de-DE" sz="1400" dirty="0" err="1" smtClean="0">
                <a:latin typeface="Lucida Console" pitchFamily="49" charset="0"/>
              </a:rPr>
              <a:t>erfasseBestellung</a:t>
            </a:r>
            <a:r>
              <a:rPr lang="de-DE" sz="1400" dirty="0" smtClean="0">
                <a:latin typeface="Lucida Console" pitchFamily="49" charset="0"/>
              </a:rPr>
              <a:t>(Bestellung b){</a:t>
            </a:r>
            <a:br>
              <a:rPr lang="de-DE" sz="1400" dirty="0" smtClean="0">
                <a:latin typeface="Lucida Console" pitchFamily="49" charset="0"/>
              </a:rPr>
            </a:br>
            <a:r>
              <a:rPr lang="de-DE" sz="1400" dirty="0" smtClean="0">
                <a:latin typeface="Lucida Console" pitchFamily="49" charset="0"/>
              </a:rPr>
              <a:t>        </a:t>
            </a:r>
            <a:r>
              <a:rPr lang="de-DE" sz="1400" dirty="0" err="1" smtClean="0">
                <a:latin typeface="Lucida Console" pitchFamily="49" charset="0"/>
              </a:rPr>
              <a:t>try</a:t>
            </a:r>
            <a:r>
              <a:rPr lang="de-DE" sz="1400" dirty="0" smtClean="0">
                <a:latin typeface="Lucida Console" pitchFamily="49" charset="0"/>
              </a:rPr>
              <a:t> {</a:t>
            </a:r>
            <a:br>
              <a:rPr lang="de-DE" sz="1400" dirty="0" smtClean="0">
                <a:latin typeface="Lucida Console" pitchFamily="49" charset="0"/>
              </a:rPr>
            </a:br>
            <a:r>
              <a:rPr lang="de-DE" sz="1400" dirty="0" smtClean="0">
                <a:latin typeface="Lucida Console" pitchFamily="49" charset="0"/>
              </a:rPr>
              <a:t>            </a:t>
            </a:r>
            <a:r>
              <a:rPr lang="de-DE" sz="1400" dirty="0" err="1" smtClean="0">
                <a:latin typeface="Lucida Console" pitchFamily="49" charset="0"/>
              </a:rPr>
              <a:t>bestellerfassung.erfasseBestellung</a:t>
            </a:r>
            <a:r>
              <a:rPr lang="de-DE" sz="1400" dirty="0" smtClean="0">
                <a:latin typeface="Lucida Console" pitchFamily="49" charset="0"/>
              </a:rPr>
              <a:t>(b);</a:t>
            </a:r>
            <a:br>
              <a:rPr lang="de-DE" sz="1400" dirty="0" smtClean="0">
                <a:latin typeface="Lucida Console" pitchFamily="49" charset="0"/>
              </a:rPr>
            </a:br>
            <a:r>
              <a:rPr lang="de-DE" sz="1400" dirty="0" smtClean="0">
                <a:latin typeface="Lucida Console" pitchFamily="49" charset="0"/>
              </a:rPr>
              <a:t>        } catch (</a:t>
            </a:r>
            <a:r>
              <a:rPr lang="de-DE" sz="1400" dirty="0" err="1" smtClean="0">
                <a:latin typeface="Lucida Console" pitchFamily="49" charset="0"/>
              </a:rPr>
              <a:t>Exception</a:t>
            </a:r>
            <a:r>
              <a:rPr lang="de-DE" sz="1400" dirty="0" smtClean="0">
                <a:latin typeface="Lucida Console" pitchFamily="49" charset="0"/>
              </a:rPr>
              <a:t> e) {</a:t>
            </a:r>
            <a:br>
              <a:rPr lang="de-DE" sz="1400" dirty="0" smtClean="0">
                <a:latin typeface="Lucida Console" pitchFamily="49" charset="0"/>
              </a:rPr>
            </a:br>
            <a:r>
              <a:rPr lang="de-DE" sz="1400" dirty="0" smtClean="0">
                <a:latin typeface="Lucida Console" pitchFamily="49" charset="0"/>
              </a:rPr>
              <a:t>             </a:t>
            </a:r>
            <a:r>
              <a:rPr lang="de-DE" sz="1400" b="1" dirty="0" smtClean="0">
                <a:solidFill>
                  <a:srgbClr val="C00000"/>
                </a:solidFill>
                <a:latin typeface="Lucida Console" pitchFamily="49" charset="0"/>
              </a:rPr>
              <a:t>// Behandle die Ausnahme  TODO</a:t>
            </a:r>
            <a:br>
              <a:rPr lang="de-DE" sz="1400" b="1" dirty="0" smtClean="0">
                <a:solidFill>
                  <a:srgbClr val="C00000"/>
                </a:solidFill>
                <a:latin typeface="Lucida Console" pitchFamily="49" charset="0"/>
              </a:rPr>
            </a:br>
            <a:r>
              <a:rPr lang="de-DE" sz="1400" dirty="0" smtClean="0">
                <a:latin typeface="Lucida Console" pitchFamily="49" charset="0"/>
              </a:rPr>
              <a:t>        }</a:t>
            </a:r>
            <a:br>
              <a:rPr lang="de-DE" sz="1400" dirty="0" smtClean="0">
                <a:latin typeface="Lucida Console" pitchFamily="49" charset="0"/>
              </a:rPr>
            </a:br>
            <a:r>
              <a:rPr lang="de-DE" sz="1400" dirty="0" smtClean="0">
                <a:latin typeface="Lucida Console" pitchFamily="49" charset="0"/>
              </a:rPr>
              <a:t>    }</a:t>
            </a:r>
            <a:br>
              <a:rPr lang="de-DE" sz="1400" dirty="0" smtClean="0">
                <a:latin typeface="Lucida Console" pitchFamily="49" charset="0"/>
              </a:rPr>
            </a:br>
            <a:r>
              <a:rPr lang="de-DE" sz="1400" dirty="0" smtClean="0">
                <a:latin typeface="Lucida Console" pitchFamily="49" charset="0"/>
              </a:rPr>
              <a:t>}</a:t>
            </a:r>
          </a:p>
          <a:p>
            <a:pPr marL="457200" indent="-457200" defTabSz="914400">
              <a:buFont typeface="Wingdings" pitchFamily="2" charset="2"/>
              <a:buNone/>
              <a:tabLst/>
            </a:pPr>
            <a:endParaRPr lang="de-DE" sz="1400" dirty="0" smtClean="0">
              <a:latin typeface="Lucida Console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13870" y="3899648"/>
            <a:ext cx="8855635" cy="242046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defTabSz="630238" rtl="0" eaLnBrk="0" fontAlgn="base" hangingPunct="0">
              <a:spcBef>
                <a:spcPct val="100000"/>
              </a:spcBef>
              <a:spcAft>
                <a:spcPct val="0"/>
              </a:spcAft>
              <a:buClr>
                <a:srgbClr val="00337F"/>
              </a:buClr>
              <a:buSzPct val="150000"/>
              <a:buFont typeface="Wingdings" pitchFamily="2" charset="2"/>
              <a:buBlip>
                <a:blip r:embed="rId3"/>
              </a:buBlip>
              <a:tabLst>
                <a:tab pos="285750" algn="l"/>
              </a:tabLst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2000" indent="-285750" algn="l" defTabSz="630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7F"/>
              </a:buClr>
              <a:buSzPct val="150000"/>
              <a:buFont typeface="Wingdings" pitchFamily="2" charset="2"/>
              <a:buBlip>
                <a:blip r:embed="rId3"/>
              </a:buBlip>
              <a:tabLst>
                <a:tab pos="285750" algn="l"/>
              </a:tabLst>
              <a:defRPr>
                <a:solidFill>
                  <a:srgbClr val="000000"/>
                </a:solidFill>
                <a:latin typeface="+mn-lt"/>
              </a:defRPr>
            </a:lvl2pPr>
            <a:lvl3pPr marL="1181100" indent="-228600" algn="l" defTabSz="630238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F"/>
              </a:buClr>
              <a:buSzPct val="150000"/>
              <a:buBlip>
                <a:blip r:embed="rId3"/>
              </a:buBlip>
              <a:tabLst>
                <a:tab pos="285750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defTabSz="630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7F"/>
              </a:buClr>
              <a:buSzPct val="150000"/>
              <a:buFont typeface="Wingdings" pitchFamily="2" charset="2"/>
              <a:buBlip>
                <a:blip r:embed="rId3"/>
              </a:buBlip>
              <a:tabLst>
                <a:tab pos="285750" algn="l"/>
              </a:tabLst>
              <a:defRPr sz="1400">
                <a:solidFill>
                  <a:schemeClr val="tx1"/>
                </a:solidFill>
                <a:latin typeface="+mn-lt"/>
              </a:defRPr>
            </a:lvl4pPr>
            <a:lvl5pPr marL="2019300" indent="-228600" algn="l" defTabSz="630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85750" algn="l"/>
              </a:tabLst>
              <a:defRPr sz="1400">
                <a:solidFill>
                  <a:schemeClr val="tx1"/>
                </a:solidFill>
                <a:latin typeface="+mn-lt"/>
              </a:defRPr>
            </a:lvl5pPr>
            <a:lvl6pPr marL="2476500" indent="-228600" algn="l" defTabSz="630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85750" algn="l"/>
              </a:tabLst>
              <a:defRPr sz="1400">
                <a:solidFill>
                  <a:schemeClr val="tx1"/>
                </a:solidFill>
                <a:latin typeface="+mn-lt"/>
              </a:defRPr>
            </a:lvl6pPr>
            <a:lvl7pPr marL="2933700" indent="-228600" algn="l" defTabSz="630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85750" algn="l"/>
              </a:tabLst>
              <a:defRPr sz="1400">
                <a:solidFill>
                  <a:schemeClr val="tx1"/>
                </a:solidFill>
                <a:latin typeface="+mn-lt"/>
              </a:defRPr>
            </a:lvl7pPr>
            <a:lvl8pPr marL="3390900" indent="-228600" algn="l" defTabSz="630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85750" algn="l"/>
              </a:tabLst>
              <a:defRPr sz="1400">
                <a:solidFill>
                  <a:schemeClr val="tx1"/>
                </a:solidFill>
                <a:latin typeface="+mn-lt"/>
              </a:defRPr>
            </a:lvl8pPr>
            <a:lvl9pPr marL="3848100" indent="-228600" algn="l" defTabSz="630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35000"/>
              <a:buFont typeface="Wingdings" pitchFamily="2" charset="2"/>
              <a:tabLst>
                <a:tab pos="285750" algn="l"/>
              </a:tabLst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400" dirty="0" err="1">
                <a:latin typeface="Lucida Console" panose="020B0609040504020204" pitchFamily="49" charset="0"/>
              </a:rPr>
              <a:t>public</a:t>
            </a:r>
            <a:r>
              <a:rPr lang="de-DE" sz="1400" dirty="0">
                <a:latin typeface="Lucida Console" panose="020B0609040504020204" pitchFamily="49" charset="0"/>
              </a:rPr>
              <a:t> </a:t>
            </a:r>
            <a:r>
              <a:rPr lang="de-DE" sz="1400" dirty="0" err="1">
                <a:latin typeface="Lucida Console" panose="020B0609040504020204" pitchFamily="49" charset="0"/>
              </a:rPr>
              <a:t>class</a:t>
            </a:r>
            <a:r>
              <a:rPr lang="de-DE" sz="1400" dirty="0">
                <a:latin typeface="Lucida Console" panose="020B0609040504020204" pitchFamily="49" charset="0"/>
              </a:rPr>
              <a:t> </a:t>
            </a:r>
            <a:r>
              <a:rPr lang="de-DE" sz="14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BestellerfassungFactory</a:t>
            </a:r>
            <a:r>
              <a:rPr lang="de-DE" sz="1400" dirty="0">
                <a:solidFill>
                  <a:schemeClr val="accent2"/>
                </a:solidFill>
                <a:latin typeface="Lucida Console" panose="020B0609040504020204" pitchFamily="49" charset="0"/>
              </a:rPr>
              <a:t> </a:t>
            </a:r>
            <a:r>
              <a:rPr lang="de-DE" sz="1400" dirty="0" smtClean="0">
                <a:latin typeface="Lucida Console" panose="020B0609040504020204" pitchFamily="49" charset="0"/>
              </a:rPr>
              <a:t>{</a:t>
            </a:r>
            <a:br>
              <a:rPr lang="de-DE" sz="1400" dirty="0" smtClean="0">
                <a:latin typeface="Lucida Console" panose="020B0609040504020204" pitchFamily="49" charset="0"/>
              </a:rPr>
            </a:br>
            <a:r>
              <a:rPr lang="de-DE" sz="1400" dirty="0" smtClean="0">
                <a:latin typeface="Lucida Console" panose="020B0609040504020204" pitchFamily="49" charset="0"/>
              </a:rPr>
              <a:t>    </a:t>
            </a:r>
            <a:r>
              <a:rPr lang="de-DE" sz="1400" dirty="0">
                <a:latin typeface="Lucida Console" panose="020B0609040504020204" pitchFamily="49" charset="0"/>
              </a:rPr>
              <a:t>private </a:t>
            </a:r>
            <a:r>
              <a:rPr lang="de-DE" sz="1400" b="1" dirty="0" err="1" smtClean="0">
                <a:solidFill>
                  <a:schemeClr val="accent2"/>
                </a:solidFill>
                <a:latin typeface="Lucida Console" panose="020B0609040504020204" pitchFamily="49" charset="0"/>
              </a:rPr>
              <a:t>IBestellerfassung</a:t>
            </a:r>
            <a:r>
              <a:rPr lang="de-DE" sz="14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 </a:t>
            </a:r>
            <a:r>
              <a:rPr lang="de-DE" sz="1400" dirty="0" err="1" smtClean="0">
                <a:latin typeface="Lucida Console" panose="020B0609040504020204" pitchFamily="49" charset="0"/>
              </a:rPr>
              <a:t>bestellerfassung</a:t>
            </a:r>
            <a:r>
              <a:rPr lang="de-DE" sz="1400" dirty="0" smtClean="0">
                <a:latin typeface="Lucida Console" panose="020B0609040504020204" pitchFamily="49" charset="0"/>
              </a:rPr>
              <a:t>;</a:t>
            </a:r>
            <a:br>
              <a:rPr lang="de-DE" sz="1400" dirty="0" smtClean="0">
                <a:latin typeface="Lucida Console" panose="020B0609040504020204" pitchFamily="49" charset="0"/>
              </a:rPr>
            </a:br>
            <a:r>
              <a:rPr lang="de-DE" sz="1400" dirty="0" smtClean="0">
                <a:latin typeface="Lucida Console" panose="020B0609040504020204" pitchFamily="49" charset="0"/>
              </a:rPr>
              <a:t/>
            </a:r>
            <a:br>
              <a:rPr lang="de-DE" sz="1400" dirty="0" smtClean="0">
                <a:latin typeface="Lucida Console" panose="020B0609040504020204" pitchFamily="49" charset="0"/>
              </a:rPr>
            </a:br>
            <a:r>
              <a:rPr lang="de-DE" sz="1400" dirty="0" smtClean="0">
                <a:latin typeface="Lucida Console" panose="020B0609040504020204" pitchFamily="49" charset="0"/>
              </a:rPr>
              <a:t>    </a:t>
            </a:r>
            <a:r>
              <a:rPr lang="de-DE" sz="1400" dirty="0" err="1">
                <a:latin typeface="Lucida Console" panose="020B0609040504020204" pitchFamily="49" charset="0"/>
              </a:rPr>
              <a:t>public</a:t>
            </a:r>
            <a:r>
              <a:rPr lang="de-DE" sz="1400" dirty="0">
                <a:latin typeface="Lucida Console" panose="020B0609040504020204" pitchFamily="49" charset="0"/>
              </a:rPr>
              <a:t> </a:t>
            </a:r>
            <a:r>
              <a:rPr lang="de-DE" sz="1400" dirty="0" err="1" smtClean="0">
                <a:latin typeface="Lucida Console" panose="020B0609040504020204" pitchFamily="49" charset="0"/>
              </a:rPr>
              <a:t>BestellerfassungFactory</a:t>
            </a:r>
            <a:r>
              <a:rPr lang="de-DE" sz="1400" dirty="0" smtClean="0">
                <a:latin typeface="Lucida Console" panose="020B0609040504020204" pitchFamily="49" charset="0"/>
              </a:rPr>
              <a:t>(</a:t>
            </a:r>
            <a:r>
              <a:rPr lang="de-DE" sz="1400" dirty="0" err="1" smtClean="0">
                <a:latin typeface="Lucida Console" panose="020B0609040504020204" pitchFamily="49" charset="0"/>
              </a:rPr>
              <a:t>IBestellerfassung</a:t>
            </a:r>
            <a:r>
              <a:rPr lang="de-DE" sz="1400" dirty="0" smtClean="0">
                <a:latin typeface="Lucida Console" panose="020B0609040504020204" pitchFamily="49" charset="0"/>
              </a:rPr>
              <a:t> </a:t>
            </a:r>
            <a:r>
              <a:rPr lang="de-DE" sz="1400" dirty="0" err="1" smtClean="0">
                <a:latin typeface="Lucida Console" panose="020B0609040504020204" pitchFamily="49" charset="0"/>
              </a:rPr>
              <a:t>bestellungerfassung</a:t>
            </a:r>
            <a:r>
              <a:rPr lang="de-DE" sz="1400" dirty="0" smtClean="0">
                <a:latin typeface="Lucida Console" panose="020B0609040504020204" pitchFamily="49" charset="0"/>
              </a:rPr>
              <a:t>) {</a:t>
            </a:r>
            <a:br>
              <a:rPr lang="de-DE" sz="1400" dirty="0" smtClean="0">
                <a:latin typeface="Lucida Console" panose="020B0609040504020204" pitchFamily="49" charset="0"/>
              </a:rPr>
            </a:br>
            <a:r>
              <a:rPr lang="de-DE" sz="1400" dirty="0" smtClean="0">
                <a:latin typeface="Lucida Console" panose="020B0609040504020204" pitchFamily="49" charset="0"/>
              </a:rPr>
              <a:t>        </a:t>
            </a:r>
            <a:r>
              <a:rPr lang="de-DE" sz="1400" dirty="0" err="1" smtClean="0">
                <a:latin typeface="Lucida Console" panose="020B0609040504020204" pitchFamily="49" charset="0"/>
              </a:rPr>
              <a:t>this.bestellerfassung</a:t>
            </a:r>
            <a:r>
              <a:rPr lang="de-DE" sz="1400" dirty="0" smtClean="0">
                <a:latin typeface="Lucida Console" panose="020B0609040504020204" pitchFamily="49" charset="0"/>
              </a:rPr>
              <a:t> </a:t>
            </a:r>
            <a:r>
              <a:rPr lang="de-DE" sz="1400" dirty="0">
                <a:latin typeface="Lucida Console" panose="020B0609040504020204" pitchFamily="49" charset="0"/>
              </a:rPr>
              <a:t>= </a:t>
            </a:r>
            <a:r>
              <a:rPr lang="de-DE" sz="1400" dirty="0" err="1" smtClean="0">
                <a:latin typeface="Lucida Console" panose="020B0609040504020204" pitchFamily="49" charset="0"/>
              </a:rPr>
              <a:t>bestellerfassung</a:t>
            </a:r>
            <a:r>
              <a:rPr lang="de-DE" sz="1400" dirty="0" smtClean="0">
                <a:latin typeface="Lucida Console" panose="020B0609040504020204" pitchFamily="49" charset="0"/>
              </a:rPr>
              <a:t>;</a:t>
            </a:r>
            <a:br>
              <a:rPr lang="de-DE" sz="1400" dirty="0" smtClean="0">
                <a:latin typeface="Lucida Console" panose="020B0609040504020204" pitchFamily="49" charset="0"/>
              </a:rPr>
            </a:br>
            <a:r>
              <a:rPr lang="de-DE" sz="1400" dirty="0" smtClean="0">
                <a:latin typeface="Lucida Console" panose="020B0609040504020204" pitchFamily="49" charset="0"/>
              </a:rPr>
              <a:t>    }    </a:t>
            </a:r>
            <a:br>
              <a:rPr lang="de-DE" sz="1400" dirty="0" smtClean="0">
                <a:latin typeface="Lucida Console" panose="020B0609040504020204" pitchFamily="49" charset="0"/>
              </a:rPr>
            </a:br>
            <a:r>
              <a:rPr lang="de-DE" sz="1400" dirty="0" smtClean="0">
                <a:latin typeface="Lucida Console" panose="020B0609040504020204" pitchFamily="49" charset="0"/>
              </a:rPr>
              <a:t>    </a:t>
            </a:r>
            <a:r>
              <a:rPr lang="de-DE" sz="1400" dirty="0" err="1" smtClean="0">
                <a:latin typeface="Lucida Console" panose="020B0609040504020204" pitchFamily="49" charset="0"/>
              </a:rPr>
              <a:t>public</a:t>
            </a:r>
            <a:r>
              <a:rPr lang="de-DE" sz="1400" dirty="0" smtClean="0">
                <a:latin typeface="Lucida Console" panose="020B0609040504020204" pitchFamily="49" charset="0"/>
              </a:rPr>
              <a:t> </a:t>
            </a:r>
            <a:r>
              <a:rPr lang="de-DE" sz="1400" dirty="0" err="1">
                <a:latin typeface="Lucida Console" panose="020B0609040504020204" pitchFamily="49" charset="0"/>
              </a:rPr>
              <a:t>IBestellerfassung</a:t>
            </a:r>
            <a:r>
              <a:rPr lang="de-DE" sz="1400" dirty="0">
                <a:latin typeface="Lucida Console" panose="020B0609040504020204" pitchFamily="49" charset="0"/>
              </a:rPr>
              <a:t> </a:t>
            </a:r>
            <a:r>
              <a:rPr lang="de-DE" sz="1400" dirty="0" err="1">
                <a:latin typeface="Lucida Console" panose="020B0609040504020204" pitchFamily="49" charset="0"/>
              </a:rPr>
              <a:t>getBestellerfassung</a:t>
            </a:r>
            <a:r>
              <a:rPr lang="de-DE" sz="1400" dirty="0">
                <a:latin typeface="Lucida Console" panose="020B0609040504020204" pitchFamily="49" charset="0"/>
              </a:rPr>
              <a:t>() </a:t>
            </a:r>
            <a:r>
              <a:rPr lang="de-DE" sz="1400" dirty="0" smtClean="0">
                <a:latin typeface="Lucida Console" panose="020B0609040504020204" pitchFamily="49" charset="0"/>
              </a:rPr>
              <a:t>{</a:t>
            </a:r>
            <a:br>
              <a:rPr lang="de-DE" sz="1400" dirty="0" smtClean="0">
                <a:latin typeface="Lucida Console" panose="020B0609040504020204" pitchFamily="49" charset="0"/>
              </a:rPr>
            </a:br>
            <a:r>
              <a:rPr lang="de-DE" sz="1400" dirty="0" smtClean="0">
                <a:latin typeface="Lucida Console" panose="020B0609040504020204" pitchFamily="49" charset="0"/>
              </a:rPr>
              <a:t>         </a:t>
            </a:r>
            <a:r>
              <a:rPr lang="de-DE" sz="1400" dirty="0" err="1" smtClean="0">
                <a:latin typeface="Lucida Console" panose="020B0609040504020204" pitchFamily="49" charset="0"/>
              </a:rPr>
              <a:t>return</a:t>
            </a:r>
            <a:r>
              <a:rPr lang="de-DE" sz="1400" dirty="0" smtClean="0">
                <a:latin typeface="Lucida Console" panose="020B0609040504020204" pitchFamily="49" charset="0"/>
              </a:rPr>
              <a:t> </a:t>
            </a:r>
            <a:r>
              <a:rPr lang="de-DE" sz="1400" dirty="0" err="1">
                <a:latin typeface="Lucida Console" panose="020B0609040504020204" pitchFamily="49" charset="0"/>
              </a:rPr>
              <a:t>new</a:t>
            </a:r>
            <a:r>
              <a:rPr lang="de-DE" sz="1400" dirty="0">
                <a:latin typeface="Lucida Console" panose="020B0609040504020204" pitchFamily="49" charset="0"/>
              </a:rPr>
              <a:t> </a:t>
            </a:r>
            <a:r>
              <a:rPr lang="de-DE" sz="1400" dirty="0" err="1" smtClean="0">
                <a:latin typeface="Lucida Console" panose="020B0609040504020204" pitchFamily="49" charset="0"/>
              </a:rPr>
              <a:t>BestellerfassungSicherheitsFassade</a:t>
            </a:r>
            <a:r>
              <a:rPr lang="de-DE" sz="1400" dirty="0" smtClean="0">
                <a:latin typeface="Lucida Console" panose="020B0609040504020204" pitchFamily="49" charset="0"/>
              </a:rPr>
              <a:t>( </a:t>
            </a:r>
            <a:br>
              <a:rPr lang="de-DE" sz="1400" dirty="0" smtClean="0">
                <a:latin typeface="Lucida Console" panose="020B0609040504020204" pitchFamily="49" charset="0"/>
              </a:rPr>
            </a:br>
            <a:r>
              <a:rPr lang="de-DE" sz="1400" dirty="0" smtClean="0">
                <a:latin typeface="Lucida Console" panose="020B0609040504020204" pitchFamily="49" charset="0"/>
              </a:rPr>
              <a:t>                         </a:t>
            </a:r>
            <a:r>
              <a:rPr lang="de-DE" sz="1400" b="1" dirty="0" err="1" smtClean="0">
                <a:solidFill>
                  <a:schemeClr val="accent2"/>
                </a:solidFill>
                <a:latin typeface="Lucida Console" panose="020B0609040504020204" pitchFamily="49" charset="0"/>
              </a:rPr>
              <a:t>new</a:t>
            </a:r>
            <a:r>
              <a:rPr lang="de-DE" sz="14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 Bestellerfassung(</a:t>
            </a:r>
            <a:r>
              <a:rPr lang="de-DE" sz="1400" b="1" dirty="0" err="1" smtClean="0">
                <a:solidFill>
                  <a:schemeClr val="accent2"/>
                </a:solidFill>
                <a:latin typeface="Lucida Console" panose="020B0609040504020204" pitchFamily="49" charset="0"/>
              </a:rPr>
              <a:t>bestellerfassung</a:t>
            </a:r>
            <a:r>
              <a:rPr lang="de-DE" sz="14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)</a:t>
            </a:r>
            <a:r>
              <a:rPr lang="de-DE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  <a:r>
              <a:rPr lang="de-DE" sz="1400" dirty="0" smtClean="0">
                <a:latin typeface="Lucida Console" panose="020B0609040504020204" pitchFamily="49" charset="0"/>
              </a:rPr>
              <a:t/>
            </a:r>
            <a:br>
              <a:rPr lang="de-DE" sz="1400" dirty="0" smtClean="0">
                <a:latin typeface="Lucida Console" panose="020B0609040504020204" pitchFamily="49" charset="0"/>
              </a:rPr>
            </a:br>
            <a:r>
              <a:rPr lang="de-DE" sz="1400" dirty="0" smtClean="0">
                <a:latin typeface="Lucida Console" panose="020B0609040504020204" pitchFamily="49" charset="0"/>
              </a:rPr>
              <a:t>    }</a:t>
            </a:r>
            <a:br>
              <a:rPr lang="de-DE" sz="1400" dirty="0" smtClean="0">
                <a:latin typeface="Lucida Console" panose="020B0609040504020204" pitchFamily="49" charset="0"/>
              </a:rPr>
            </a:br>
            <a:r>
              <a:rPr lang="de-DE" sz="1400" dirty="0" smtClean="0">
                <a:latin typeface="Lucida Console" panose="020B0609040504020204" pitchFamily="49" charset="0"/>
              </a:rPr>
              <a:t>}</a:t>
            </a:r>
            <a:endParaRPr lang="de-DE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26348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 defTabSz="1397000">
              <a:tabLst>
                <a:tab pos="8115300" algn="l"/>
              </a:tabLst>
              <a:defRPr/>
            </a:pPr>
            <a:r>
              <a:rPr lang="de-DE" dirty="0" smtClean="0">
                <a:latin typeface="+mn-lt"/>
              </a:rPr>
              <a:t>      FH Rosenheim                  Programmieren 3                                       Wintersemester </a:t>
            </a:r>
            <a:r>
              <a:rPr lang="de-DE" dirty="0" smtClean="0">
                <a:latin typeface="+mn-lt"/>
              </a:rPr>
              <a:t>2015                                   </a:t>
            </a:r>
            <a:r>
              <a:rPr lang="de-DE" dirty="0" smtClean="0">
                <a:latin typeface="+mn-lt"/>
              </a:rPr>
              <a:t>© </a:t>
            </a:r>
            <a:r>
              <a:rPr lang="de-DE" dirty="0" smtClean="0">
                <a:latin typeface="+mn-lt"/>
              </a:rPr>
              <a:t>2015  </a:t>
            </a:r>
            <a:r>
              <a:rPr lang="de-DE" dirty="0" smtClean="0">
                <a:latin typeface="+mn-lt"/>
              </a:rPr>
              <a:t>• Stand 01.12.14 •     Kapitel 6         </a:t>
            </a:r>
            <a:endParaRPr lang="en-GB" sz="1000" dirty="0">
              <a:latin typeface="+mn-lt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b="1" smtClean="0"/>
              <a:t>Checked vs. Unchecked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1988" y="2260600"/>
            <a:ext cx="8761412" cy="39592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de-DE" sz="1800" b="1" smtClean="0"/>
              <a:t>Checked Exceptions</a:t>
            </a:r>
            <a:r>
              <a:rPr lang="de-DE" sz="1800" smtClean="0"/>
              <a:t> dürfen nur in einem lokalen Kontext eingesetzt werden und müssen an der Grenze der Komponente</a:t>
            </a:r>
          </a:p>
          <a:p>
            <a:pPr lvl="1">
              <a:lnSpc>
                <a:spcPct val="110000"/>
              </a:lnSpc>
            </a:pPr>
            <a:r>
              <a:rPr lang="de-DE" smtClean="0"/>
              <a:t>entweder endgültig behandelt werden oder</a:t>
            </a:r>
          </a:p>
          <a:p>
            <a:pPr lvl="1">
              <a:lnSpc>
                <a:spcPct val="110000"/>
              </a:lnSpc>
            </a:pPr>
            <a:r>
              <a:rPr lang="de-DE" smtClean="0"/>
              <a:t>in eine unchecked Exception (== Runtime Exception) verwandelt werden.</a:t>
            </a:r>
          </a:p>
          <a:p>
            <a:pPr>
              <a:lnSpc>
                <a:spcPct val="110000"/>
              </a:lnSpc>
            </a:pPr>
            <a:r>
              <a:rPr lang="de-DE" sz="1800" smtClean="0"/>
              <a:t>Grundsätzlich werden von der Anwendung nur </a:t>
            </a:r>
            <a:r>
              <a:rPr lang="de-DE" sz="1800" b="1" smtClean="0"/>
              <a:t>Runtime Exceptions</a:t>
            </a:r>
            <a:r>
              <a:rPr lang="de-DE" sz="1800" smtClean="0"/>
              <a:t> geworfen, da diese nicht deklariert werden müssen. </a:t>
            </a:r>
            <a:br>
              <a:rPr lang="de-DE" sz="1800" smtClean="0"/>
            </a:br>
            <a:r>
              <a:rPr lang="de-DE" sz="1800" smtClean="0"/>
              <a:t>Horrorszenario: 2/3 aller Methoden einer Anwendung tragen die Signatur </a:t>
            </a:r>
            <a:r>
              <a:rPr lang="de-DE" sz="1800" smtClean="0">
                <a:latin typeface="Lucida Console" pitchFamily="49" charset="0"/>
              </a:rPr>
              <a:t>… throws MyProjectException { … }</a:t>
            </a:r>
          </a:p>
          <a:p>
            <a:r>
              <a:rPr lang="de-DE" sz="1800" smtClean="0"/>
              <a:t>Anmerkung : C++ und C# haben nur RuntimeExceptions </a:t>
            </a:r>
          </a:p>
          <a:p>
            <a:pPr>
              <a:lnSpc>
                <a:spcPct val="110000"/>
              </a:lnSpc>
            </a:pPr>
            <a:endParaRPr lang="de-DE" sz="1800" smtClean="0">
              <a:latin typeface="Lucida Console" pitchFamily="49" charset="0"/>
            </a:endParaRP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661988" y="1112838"/>
            <a:ext cx="84820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2000">
                <a:latin typeface="Arial" charset="0"/>
              </a:rPr>
              <a:t>Es gibt verschiedene Strategien, welche Art von Exceptions einzusetzen sind. Hier einige Vorschläge: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 defTabSz="1397000">
              <a:tabLst>
                <a:tab pos="8115300" algn="l"/>
              </a:tabLst>
              <a:defRPr/>
            </a:pPr>
            <a:r>
              <a:rPr lang="de-DE" dirty="0" smtClean="0">
                <a:latin typeface="+mn-lt"/>
              </a:rPr>
              <a:t>      FH Rosenheim                  Programmieren 3                                       Wintersemester </a:t>
            </a:r>
            <a:r>
              <a:rPr lang="de-DE" dirty="0" smtClean="0">
                <a:latin typeface="+mn-lt"/>
              </a:rPr>
              <a:t>2015                                   </a:t>
            </a:r>
            <a:r>
              <a:rPr lang="de-DE" dirty="0" smtClean="0">
                <a:latin typeface="+mn-lt"/>
              </a:rPr>
              <a:t>© </a:t>
            </a:r>
            <a:r>
              <a:rPr lang="de-DE" dirty="0" smtClean="0">
                <a:latin typeface="+mn-lt"/>
              </a:rPr>
              <a:t>2015  </a:t>
            </a:r>
            <a:r>
              <a:rPr lang="de-DE" dirty="0" smtClean="0">
                <a:latin typeface="+mn-lt"/>
              </a:rPr>
              <a:t>• Stand 01.12.14 •     Kapitel 6         </a:t>
            </a:r>
            <a:endParaRPr lang="en-GB" sz="1000" dirty="0">
              <a:latin typeface="+mn-lt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7442200" cy="427037"/>
          </a:xfrm>
        </p:spPr>
        <p:txBody>
          <a:bodyPr/>
          <a:lstStyle/>
          <a:p>
            <a:r>
              <a:rPr lang="de-DE" b="1" smtClean="0"/>
              <a:t>Checked Exceptions (geprüfte Ausnahmen) 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1057275"/>
            <a:ext cx="9421812" cy="4914900"/>
          </a:xfrm>
        </p:spPr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Checked Exceptions treten in Java in verschiedenen Formen auf, z.B:</a:t>
            </a:r>
          </a:p>
          <a:p>
            <a:r>
              <a:rPr lang="de-DE" sz="1800" b="1" smtClean="0">
                <a:solidFill>
                  <a:schemeClr val="tx1"/>
                </a:solidFill>
              </a:rPr>
              <a:t>Syntax:</a:t>
            </a:r>
          </a:p>
          <a:p>
            <a:pPr lvl="1"/>
            <a:r>
              <a:rPr lang="de-DE" sz="1600" smtClean="0">
                <a:solidFill>
                  <a:schemeClr val="tx1"/>
                </a:solidFill>
              </a:rPr>
              <a:t>Ein Konstruktor kann keinen Wert zurückgeben:</a:t>
            </a:r>
            <a:br>
              <a:rPr lang="de-DE" sz="1600" smtClean="0">
                <a:solidFill>
                  <a:schemeClr val="tx1"/>
                </a:solidFill>
              </a:rPr>
            </a:br>
            <a:r>
              <a:rPr lang="de-DE" sz="1600" b="1" smtClean="0">
                <a:solidFill>
                  <a:schemeClr val="tx1"/>
                </a:solidFill>
                <a:latin typeface="Courier New" pitchFamily="49" charset="0"/>
              </a:rPr>
              <a:t>public Integer(String s) throws NumberFormatException</a:t>
            </a:r>
          </a:p>
          <a:p>
            <a:pPr lvl="1"/>
            <a:r>
              <a:rPr lang="de-DE" sz="1600" smtClean="0">
                <a:solidFill>
                  <a:schemeClr val="tx1"/>
                </a:solidFill>
              </a:rPr>
              <a:t>Viele Methoden geben bereits einen Wert zurück, für einen Fehlercode ist kein Platz:</a:t>
            </a:r>
            <a:br>
              <a:rPr lang="de-DE" sz="1600" smtClean="0">
                <a:solidFill>
                  <a:schemeClr val="tx1"/>
                </a:solidFill>
              </a:rPr>
            </a:br>
            <a:r>
              <a:rPr lang="de-DE" sz="1600" b="1" smtClean="0">
                <a:solidFill>
                  <a:schemeClr val="tx1"/>
                </a:solidFill>
                <a:latin typeface="Courier New" pitchFamily="49" charset="0"/>
              </a:rPr>
              <a:t>int Integer.parse(String s) throws NumberFormatException</a:t>
            </a:r>
          </a:p>
          <a:p>
            <a:r>
              <a:rPr lang="de-DE" sz="1800" b="1" smtClean="0">
                <a:solidFill>
                  <a:schemeClr val="tx1"/>
                </a:solidFill>
              </a:rPr>
              <a:t>Threads</a:t>
            </a:r>
            <a:r>
              <a:rPr lang="de-DE" sz="1800" smtClean="0">
                <a:solidFill>
                  <a:schemeClr val="tx1"/>
                </a:solidFill>
              </a:rPr>
              <a:t>: (sleep, wait, interrupt)</a:t>
            </a:r>
          </a:p>
          <a:p>
            <a:pPr lvl="1"/>
            <a:r>
              <a:rPr lang="de-DE" sz="1600" smtClean="0">
                <a:solidFill>
                  <a:schemeClr val="tx1"/>
                </a:solidFill>
              </a:rPr>
              <a:t>Hier wurden Exceptions zur Thread-Kommunikation missbraucht. Hat mit Ausnahmen im Sinn der Anwendung nichts zu tun.</a:t>
            </a:r>
          </a:p>
          <a:p>
            <a:pPr lvl="1"/>
            <a:r>
              <a:rPr lang="de-DE" sz="1600" b="1" smtClean="0">
                <a:solidFill>
                  <a:schemeClr val="tx1"/>
                </a:solidFill>
                <a:latin typeface="Courier New" pitchFamily="49" charset="0"/>
              </a:rPr>
              <a:t>void sleep(int msec) throws InterruptedException</a:t>
            </a:r>
            <a:endParaRPr lang="de-DE" sz="1600" smtClean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de-DE" sz="1800" b="1" smtClean="0">
                <a:solidFill>
                  <a:schemeClr val="tx1"/>
                </a:solidFill>
              </a:rPr>
              <a:t>Schlimme Sachen:</a:t>
            </a:r>
          </a:p>
          <a:p>
            <a:pPr lvl="1"/>
            <a:r>
              <a:rPr lang="de-DE" sz="1600" smtClean="0">
                <a:solidFill>
                  <a:schemeClr val="tx1"/>
                </a:solidFill>
              </a:rPr>
              <a:t>Filesystem kaputt: </a:t>
            </a:r>
            <a:r>
              <a:rPr lang="de-DE" sz="1600" b="1" smtClean="0">
                <a:solidFill>
                  <a:schemeClr val="tx1"/>
                </a:solidFill>
                <a:latin typeface="Courier New" pitchFamily="49" charset="0"/>
              </a:rPr>
              <a:t>boolean createNewFile() throws IOException</a:t>
            </a:r>
          </a:p>
          <a:p>
            <a:r>
              <a:rPr lang="de-DE" sz="1800" b="1" smtClean="0">
                <a:solidFill>
                  <a:schemeClr val="tx1"/>
                </a:solidFill>
              </a:rPr>
              <a:t>Checked Exceptions sollten vom Aufrufer sofort behandelt werden</a:t>
            </a:r>
          </a:p>
          <a:p>
            <a:endParaRPr lang="de-DE" sz="1800" smtClean="0"/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660400" y="1676400"/>
            <a:ext cx="6651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endParaRPr lang="de-DE" sz="180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 defTabSz="1397000">
              <a:tabLst>
                <a:tab pos="8115300" algn="l"/>
              </a:tabLst>
              <a:defRPr/>
            </a:pPr>
            <a:r>
              <a:rPr lang="de-DE" dirty="0" smtClean="0">
                <a:latin typeface="+mn-lt"/>
              </a:rPr>
              <a:t>      FH Rosenheim                  Programmieren 3                                       Wintersemester </a:t>
            </a:r>
            <a:r>
              <a:rPr lang="de-DE" dirty="0" smtClean="0">
                <a:latin typeface="+mn-lt"/>
              </a:rPr>
              <a:t>2015                                   </a:t>
            </a:r>
            <a:r>
              <a:rPr lang="de-DE" dirty="0" smtClean="0">
                <a:latin typeface="+mn-lt"/>
              </a:rPr>
              <a:t>© </a:t>
            </a:r>
            <a:r>
              <a:rPr lang="de-DE" dirty="0" smtClean="0">
                <a:latin typeface="+mn-lt"/>
              </a:rPr>
              <a:t>2015  </a:t>
            </a:r>
            <a:r>
              <a:rPr lang="de-DE" dirty="0" smtClean="0">
                <a:latin typeface="+mn-lt"/>
              </a:rPr>
              <a:t>• Stand 01.12.14 •     Kapitel 6         </a:t>
            </a:r>
            <a:endParaRPr lang="en-GB" sz="1000" dirty="0">
              <a:latin typeface="+mn-lt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b="1" smtClean="0"/>
              <a:t>Motivation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Software hat Fehler</a:t>
            </a:r>
          </a:p>
          <a:p>
            <a:r>
              <a:rPr lang="de-DE" dirty="0" smtClean="0"/>
              <a:t>Selbst fehlerfreie Software läuft in einem fehleranfälligen Umfeld (Betriebssystem, Hardware, Benutzer, ...)</a:t>
            </a:r>
          </a:p>
          <a:p>
            <a:r>
              <a:rPr lang="de-DE" dirty="0" smtClean="0"/>
              <a:t>Die Syntax der Fehler und Ausnahmebehandlung ist einfach</a:t>
            </a:r>
          </a:p>
          <a:p>
            <a:r>
              <a:rPr lang="de-DE" dirty="0" smtClean="0"/>
              <a:t>Ein klares Konzept zur Behandlung von Fehlern und Ausnahmen in einem Programmsystem ist nicht trivial und es gibt viele Alternativen</a:t>
            </a:r>
          </a:p>
          <a:p>
            <a:r>
              <a:rPr lang="de-DE" dirty="0" smtClean="0"/>
              <a:t>In der Literatur werden Fehler und Ausnahmen meist stiefmütterlich behandelt</a:t>
            </a:r>
          </a:p>
          <a:p>
            <a:endParaRPr lang="de-DE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 defTabSz="1397000">
              <a:tabLst>
                <a:tab pos="8115300" algn="l"/>
              </a:tabLst>
              <a:defRPr/>
            </a:pPr>
            <a:r>
              <a:rPr lang="de-DE" dirty="0" smtClean="0">
                <a:latin typeface="+mn-lt"/>
              </a:rPr>
              <a:t>      FH Rosenheim                  Programmieren 3                                       Wintersemester </a:t>
            </a:r>
            <a:r>
              <a:rPr lang="de-DE" dirty="0" smtClean="0">
                <a:latin typeface="+mn-lt"/>
              </a:rPr>
              <a:t>2015                                   </a:t>
            </a:r>
            <a:r>
              <a:rPr lang="de-DE" dirty="0" smtClean="0">
                <a:latin typeface="+mn-lt"/>
              </a:rPr>
              <a:t>© </a:t>
            </a:r>
            <a:r>
              <a:rPr lang="de-DE" dirty="0" smtClean="0">
                <a:latin typeface="+mn-lt"/>
              </a:rPr>
              <a:t>2015  </a:t>
            </a:r>
            <a:r>
              <a:rPr lang="de-DE" dirty="0" smtClean="0">
                <a:latin typeface="+mn-lt"/>
              </a:rPr>
              <a:t>• Stand 01.12.14 •     Kapitel 6         </a:t>
            </a:r>
            <a:endParaRPr lang="en-GB" sz="1000" dirty="0">
              <a:latin typeface="+mn-lt"/>
            </a:endParaRP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6962700" cy="430887"/>
          </a:xfrm>
        </p:spPr>
        <p:txBody>
          <a:bodyPr/>
          <a:lstStyle/>
          <a:p>
            <a:r>
              <a:rPr lang="de-DE" b="1" dirty="0" smtClean="0"/>
              <a:t>Behandlung von normal vs. abnorm in Java</a:t>
            </a:r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Normale Ergebnisse meldet man mit</a:t>
            </a:r>
          </a:p>
          <a:p>
            <a:pPr lvl="1"/>
            <a:r>
              <a:rPr lang="de-DE" dirty="0" smtClean="0"/>
              <a:t>Speziellen Rückgabewerten (z.B. null oder -1)</a:t>
            </a:r>
          </a:p>
          <a:p>
            <a:pPr lvl="1"/>
            <a:r>
              <a:rPr lang="de-DE" dirty="0" err="1" smtClean="0"/>
              <a:t>Returncodes</a:t>
            </a:r>
            <a:r>
              <a:rPr lang="de-DE" dirty="0" smtClean="0"/>
              <a:t> oder</a:t>
            </a:r>
          </a:p>
          <a:p>
            <a:pPr lvl="1"/>
            <a:r>
              <a:rPr lang="de-DE" dirty="0" smtClean="0"/>
              <a:t>vorgefertigten, geprüften Ausnahmen.</a:t>
            </a:r>
          </a:p>
          <a:p>
            <a:pPr lvl="1"/>
            <a:r>
              <a:rPr lang="de-DE" dirty="0" smtClean="0"/>
              <a:t>Der unmittelbare Aufrufer kümmert sich um die Behandlung. 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Abnorme Ergebnisse meldet man mit</a:t>
            </a:r>
          </a:p>
          <a:p>
            <a:pPr lvl="1"/>
            <a:r>
              <a:rPr lang="de-DE" dirty="0" smtClean="0"/>
              <a:t>ungeprüften Ausnahmen</a:t>
            </a:r>
          </a:p>
          <a:p>
            <a:pPr lvl="1"/>
            <a:r>
              <a:rPr lang="de-DE" dirty="0" smtClean="0"/>
              <a:t>Emergency</a:t>
            </a:r>
          </a:p>
          <a:p>
            <a:pPr lvl="1"/>
            <a:r>
              <a:rPr lang="de-DE" dirty="0" smtClean="0"/>
              <a:t>Die nächste Sicherheitsfassade kümmert sich um die Behandlung.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 defTabSz="1397000">
              <a:tabLst>
                <a:tab pos="8115300" algn="l"/>
              </a:tabLst>
              <a:defRPr/>
            </a:pPr>
            <a:r>
              <a:rPr lang="de-DE" dirty="0" smtClean="0">
                <a:latin typeface="+mn-lt"/>
              </a:rPr>
              <a:t>      FH Rosenheim                  Programmieren 3                                       Wintersemester </a:t>
            </a:r>
            <a:r>
              <a:rPr lang="de-DE" dirty="0" smtClean="0">
                <a:latin typeface="+mn-lt"/>
              </a:rPr>
              <a:t>2015                                   </a:t>
            </a:r>
            <a:r>
              <a:rPr lang="de-DE" dirty="0" smtClean="0">
                <a:latin typeface="+mn-lt"/>
              </a:rPr>
              <a:t>© </a:t>
            </a:r>
            <a:r>
              <a:rPr lang="de-DE" dirty="0" smtClean="0">
                <a:latin typeface="+mn-lt"/>
              </a:rPr>
              <a:t>2015  </a:t>
            </a:r>
            <a:r>
              <a:rPr lang="de-DE" dirty="0" smtClean="0">
                <a:latin typeface="+mn-lt"/>
              </a:rPr>
              <a:t>• Stand 01.12.14 •     Kapitel 6         </a:t>
            </a:r>
            <a:endParaRPr lang="en-GB" sz="1000" dirty="0">
              <a:latin typeface="+mn-lt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7129463" cy="427037"/>
          </a:xfrm>
        </p:spPr>
        <p:txBody>
          <a:bodyPr/>
          <a:lstStyle/>
          <a:p>
            <a:r>
              <a:rPr lang="de-DE" b="1" smtClean="0"/>
              <a:t>Normale Ergebnisse mit Returncodes melden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928688"/>
            <a:ext cx="8224838" cy="5308600"/>
          </a:xfrm>
          <a:solidFill>
            <a:srgbClr val="FFFF99"/>
          </a:solidFill>
        </p:spPr>
        <p:txBody>
          <a:bodyPr/>
          <a:lstStyle/>
          <a:p>
            <a:pPr marL="457200" indent="-457200" defTabSz="914400">
              <a:buFont typeface="Wingdings" pitchFamily="2" charset="2"/>
              <a:buNone/>
              <a:tabLst/>
            </a:pPr>
            <a:r>
              <a:rPr lang="de-DE" sz="1200" dirty="0" smtClean="0">
                <a:latin typeface="Lucida Console" pitchFamily="49" charset="0"/>
              </a:rPr>
              <a:t>	</a:t>
            </a:r>
            <a:r>
              <a:rPr lang="de-DE" sz="1400" dirty="0" err="1" smtClean="0">
                <a:latin typeface="Lucida Console" pitchFamily="49" charset="0"/>
              </a:rPr>
              <a:t>public</a:t>
            </a:r>
            <a:r>
              <a:rPr lang="de-DE" sz="1400" dirty="0" smtClean="0">
                <a:latin typeface="Lucida Console" pitchFamily="49" charset="0"/>
              </a:rPr>
              <a:t> </a:t>
            </a:r>
            <a:r>
              <a:rPr lang="de-DE" sz="1400" dirty="0" err="1" smtClean="0">
                <a:latin typeface="Lucida Console" pitchFamily="49" charset="0"/>
              </a:rPr>
              <a:t>class</a:t>
            </a:r>
            <a:r>
              <a:rPr lang="de-DE" sz="1400" dirty="0" smtClean="0">
                <a:latin typeface="Lucida Console" pitchFamily="49" charset="0"/>
              </a:rPr>
              <a:t> </a:t>
            </a:r>
            <a:r>
              <a:rPr lang="de-DE" sz="1400" b="1" dirty="0" err="1" smtClean="0">
                <a:solidFill>
                  <a:schemeClr val="accent2"/>
                </a:solidFill>
                <a:latin typeface="Lucida Console" pitchFamily="49" charset="0"/>
              </a:rPr>
              <a:t>Returncode</a:t>
            </a:r>
            <a:r>
              <a:rPr lang="de-DE" sz="1400" dirty="0" smtClean="0">
                <a:latin typeface="Lucida Console" pitchFamily="49" charset="0"/>
              </a:rPr>
              <a:t> {</a:t>
            </a:r>
            <a:br>
              <a:rPr lang="de-DE" sz="1400" dirty="0" smtClean="0">
                <a:latin typeface="Lucida Console" pitchFamily="49" charset="0"/>
              </a:rPr>
            </a:br>
            <a:r>
              <a:rPr lang="de-DE" sz="1400" dirty="0" smtClean="0">
                <a:latin typeface="Lucida Console" pitchFamily="49" charset="0"/>
              </a:rPr>
              <a:t>    </a:t>
            </a:r>
            <a:r>
              <a:rPr lang="de-DE" sz="1400" dirty="0" err="1" smtClean="0">
                <a:latin typeface="Lucida Console" pitchFamily="49" charset="0"/>
              </a:rPr>
              <a:t>public</a:t>
            </a:r>
            <a:r>
              <a:rPr lang="de-DE" sz="1400" dirty="0" smtClean="0">
                <a:latin typeface="Lucida Console" pitchFamily="49" charset="0"/>
              </a:rPr>
              <a:t> </a:t>
            </a:r>
            <a:r>
              <a:rPr lang="de-DE" sz="1400" dirty="0" err="1" smtClean="0">
                <a:latin typeface="Lucida Console" pitchFamily="49" charset="0"/>
              </a:rPr>
              <a:t>abstract</a:t>
            </a:r>
            <a:r>
              <a:rPr lang="de-DE" sz="1400" dirty="0" smtClean="0">
                <a:latin typeface="Lucida Console" pitchFamily="49" charset="0"/>
              </a:rPr>
              <a:t> </a:t>
            </a:r>
            <a:r>
              <a:rPr lang="de-DE" sz="1400" b="1" dirty="0" err="1" smtClean="0">
                <a:solidFill>
                  <a:schemeClr val="accent2"/>
                </a:solidFill>
                <a:latin typeface="Lucida Console" pitchFamily="49" charset="0"/>
              </a:rPr>
              <a:t>boolean</a:t>
            </a:r>
            <a:r>
              <a:rPr lang="de-DE" sz="1400" b="1" dirty="0" smtClean="0">
                <a:solidFill>
                  <a:schemeClr val="accent2"/>
                </a:solidFill>
                <a:latin typeface="Lucida Console" pitchFamily="49" charset="0"/>
              </a:rPr>
              <a:t> ok( )</a:t>
            </a:r>
            <a:r>
              <a:rPr lang="de-DE" sz="1400" b="1" dirty="0" smtClean="0">
                <a:latin typeface="Lucida Console" pitchFamily="49" charset="0"/>
              </a:rPr>
              <a:t> ;</a:t>
            </a:r>
            <a:r>
              <a:rPr lang="de-DE" sz="1400" dirty="0" smtClean="0">
                <a:latin typeface="Lucida Console" pitchFamily="49" charset="0"/>
              </a:rPr>
              <a:t> </a:t>
            </a:r>
            <a:br>
              <a:rPr lang="de-DE" sz="1400" dirty="0" smtClean="0">
                <a:latin typeface="Lucida Console" pitchFamily="49" charset="0"/>
              </a:rPr>
            </a:br>
            <a:r>
              <a:rPr lang="de-DE" sz="1400" dirty="0" smtClean="0">
                <a:latin typeface="Lucida Console" pitchFamily="49" charset="0"/>
              </a:rPr>
              <a:t>    </a:t>
            </a:r>
            <a:r>
              <a:rPr lang="de-DE" sz="1400" dirty="0" err="1" smtClean="0">
                <a:latin typeface="Lucida Console" pitchFamily="49" charset="0"/>
              </a:rPr>
              <a:t>public</a:t>
            </a:r>
            <a:r>
              <a:rPr lang="de-DE" sz="1400" dirty="0" smtClean="0">
                <a:latin typeface="Lucida Console" pitchFamily="49" charset="0"/>
              </a:rPr>
              <a:t> </a:t>
            </a:r>
            <a:r>
              <a:rPr lang="de-DE" sz="1400" dirty="0" err="1" smtClean="0">
                <a:latin typeface="Lucida Console" pitchFamily="49" charset="0"/>
              </a:rPr>
              <a:t>boolean</a:t>
            </a:r>
            <a:r>
              <a:rPr lang="de-DE" sz="1400" dirty="0" smtClean="0">
                <a:latin typeface="Lucida Console" pitchFamily="49" charset="0"/>
              </a:rPr>
              <a:t> </a:t>
            </a:r>
            <a:r>
              <a:rPr lang="de-DE" sz="1400" b="1" dirty="0" err="1" smtClean="0">
                <a:solidFill>
                  <a:schemeClr val="accent2"/>
                </a:solidFill>
                <a:latin typeface="Lucida Console" pitchFamily="49" charset="0"/>
              </a:rPr>
              <a:t>nok</a:t>
            </a:r>
            <a:r>
              <a:rPr lang="de-DE" sz="1400" b="1" dirty="0" smtClean="0">
                <a:solidFill>
                  <a:schemeClr val="accent2"/>
                </a:solidFill>
                <a:latin typeface="Lucida Console" pitchFamily="49" charset="0"/>
              </a:rPr>
              <a:t>( )</a:t>
            </a:r>
            <a:r>
              <a:rPr lang="de-DE" sz="1400" dirty="0" smtClean="0">
                <a:latin typeface="Lucida Console" pitchFamily="49" charset="0"/>
              </a:rPr>
              <a:t> {</a:t>
            </a:r>
            <a:br>
              <a:rPr lang="de-DE" sz="1400" dirty="0" smtClean="0">
                <a:latin typeface="Lucida Console" pitchFamily="49" charset="0"/>
              </a:rPr>
            </a:br>
            <a:r>
              <a:rPr lang="de-DE" sz="1400" dirty="0" smtClean="0">
                <a:latin typeface="Lucida Console" pitchFamily="49" charset="0"/>
              </a:rPr>
              <a:t>         </a:t>
            </a:r>
            <a:r>
              <a:rPr lang="de-DE" sz="1400" dirty="0" err="1" smtClean="0">
                <a:latin typeface="Lucida Console" pitchFamily="49" charset="0"/>
              </a:rPr>
              <a:t>return</a:t>
            </a:r>
            <a:r>
              <a:rPr lang="de-DE" sz="1400" dirty="0" smtClean="0">
                <a:latin typeface="Lucida Console" pitchFamily="49" charset="0"/>
              </a:rPr>
              <a:t> !ok( ); </a:t>
            </a:r>
            <a:br>
              <a:rPr lang="de-DE" sz="1400" dirty="0" smtClean="0">
                <a:latin typeface="Lucida Console" pitchFamily="49" charset="0"/>
              </a:rPr>
            </a:br>
            <a:r>
              <a:rPr lang="de-DE" sz="1400" dirty="0" smtClean="0">
                <a:latin typeface="Lucida Console" pitchFamily="49" charset="0"/>
              </a:rPr>
              <a:t>    }</a:t>
            </a:r>
            <a:br>
              <a:rPr lang="de-DE" sz="1400" dirty="0" smtClean="0">
                <a:latin typeface="Lucida Console" pitchFamily="49" charset="0"/>
              </a:rPr>
            </a:br>
            <a:r>
              <a:rPr lang="de-DE" sz="1400" dirty="0" smtClean="0">
                <a:latin typeface="Lucida Console" pitchFamily="49" charset="0"/>
              </a:rPr>
              <a:t>    ...</a:t>
            </a:r>
            <a:br>
              <a:rPr lang="de-DE" sz="1400" dirty="0" smtClean="0">
                <a:latin typeface="Lucida Console" pitchFamily="49" charset="0"/>
              </a:rPr>
            </a:br>
            <a:r>
              <a:rPr lang="de-DE" sz="1400" dirty="0" smtClean="0">
                <a:latin typeface="Lucida Console" pitchFamily="49" charset="0"/>
              </a:rPr>
              <a:t>}</a:t>
            </a:r>
            <a:br>
              <a:rPr lang="de-DE" sz="1400" dirty="0" smtClean="0">
                <a:latin typeface="Lucida Console" pitchFamily="49" charset="0"/>
              </a:rPr>
            </a:br>
            <a:endParaRPr lang="de-DE" sz="1400" dirty="0" smtClean="0">
              <a:latin typeface="Lucida Console" pitchFamily="49" charset="0"/>
            </a:endParaRPr>
          </a:p>
          <a:p>
            <a:pPr marL="457200" indent="-457200" defTabSz="914400">
              <a:buFont typeface="Wingdings" pitchFamily="2" charset="2"/>
              <a:buNone/>
              <a:tabLst/>
            </a:pPr>
            <a:r>
              <a:rPr lang="de-DE" sz="1400" dirty="0" smtClean="0">
                <a:latin typeface="Lucida Console" pitchFamily="49" charset="0"/>
              </a:rPr>
              <a:t>	</a:t>
            </a:r>
            <a:r>
              <a:rPr lang="de-DE" sz="1400" dirty="0" err="1" smtClean="0">
                <a:latin typeface="Lucida Console" pitchFamily="49" charset="0"/>
              </a:rPr>
              <a:t>public</a:t>
            </a:r>
            <a:r>
              <a:rPr lang="de-DE" sz="1400" dirty="0" smtClean="0">
                <a:latin typeface="Lucida Console" pitchFamily="49" charset="0"/>
              </a:rPr>
              <a:t> </a:t>
            </a:r>
            <a:r>
              <a:rPr lang="de-DE" sz="1400" dirty="0" err="1" smtClean="0">
                <a:latin typeface="Lucida Console" pitchFamily="49" charset="0"/>
              </a:rPr>
              <a:t>class</a:t>
            </a:r>
            <a:r>
              <a:rPr lang="de-DE" sz="1400" dirty="0" smtClean="0">
                <a:latin typeface="Lucida Console" pitchFamily="49" charset="0"/>
              </a:rPr>
              <a:t> </a:t>
            </a:r>
            <a:r>
              <a:rPr lang="de-DE" sz="1400" b="1" dirty="0" smtClean="0">
                <a:solidFill>
                  <a:schemeClr val="accent2"/>
                </a:solidFill>
                <a:latin typeface="Lucida Console" pitchFamily="49" charset="0"/>
              </a:rPr>
              <a:t>Ok</a:t>
            </a:r>
            <a:r>
              <a:rPr lang="de-DE" sz="1400" dirty="0" smtClean="0">
                <a:latin typeface="Lucida Console" pitchFamily="49" charset="0"/>
              </a:rPr>
              <a:t> </a:t>
            </a:r>
            <a:r>
              <a:rPr lang="de-DE" sz="1400" dirty="0" err="1" smtClean="0">
                <a:latin typeface="Lucida Console" pitchFamily="49" charset="0"/>
              </a:rPr>
              <a:t>extends</a:t>
            </a:r>
            <a:r>
              <a:rPr lang="de-DE" sz="1400" dirty="0" smtClean="0">
                <a:latin typeface="Lucida Console" pitchFamily="49" charset="0"/>
              </a:rPr>
              <a:t> </a:t>
            </a:r>
            <a:r>
              <a:rPr lang="de-DE" sz="1400" dirty="0" err="1" smtClean="0">
                <a:latin typeface="Lucida Console" pitchFamily="49" charset="0"/>
              </a:rPr>
              <a:t>Returncode</a:t>
            </a:r>
            <a:r>
              <a:rPr lang="de-DE" sz="1400" dirty="0" smtClean="0">
                <a:latin typeface="Lucida Console" pitchFamily="49" charset="0"/>
              </a:rPr>
              <a:t> { ... }</a:t>
            </a:r>
          </a:p>
          <a:p>
            <a:pPr marL="457200" indent="-457200" defTabSz="914400">
              <a:buFont typeface="Wingdings" pitchFamily="2" charset="2"/>
              <a:buNone/>
              <a:tabLst/>
            </a:pPr>
            <a:r>
              <a:rPr lang="de-DE" sz="1400" dirty="0" smtClean="0">
                <a:latin typeface="Lucida Console" pitchFamily="49" charset="0"/>
              </a:rPr>
              <a:t>	</a:t>
            </a:r>
            <a:r>
              <a:rPr lang="de-DE" sz="1400" dirty="0" err="1" smtClean="0">
                <a:latin typeface="Lucida Console" pitchFamily="49" charset="0"/>
              </a:rPr>
              <a:t>public</a:t>
            </a:r>
            <a:r>
              <a:rPr lang="de-DE" sz="1400" dirty="0" smtClean="0">
                <a:latin typeface="Lucida Console" pitchFamily="49" charset="0"/>
              </a:rPr>
              <a:t> </a:t>
            </a:r>
            <a:r>
              <a:rPr lang="de-DE" sz="1400" dirty="0" err="1" smtClean="0">
                <a:latin typeface="Lucida Console" pitchFamily="49" charset="0"/>
              </a:rPr>
              <a:t>class</a:t>
            </a:r>
            <a:r>
              <a:rPr lang="de-DE" sz="1400" dirty="0" smtClean="0">
                <a:latin typeface="Lucida Console" pitchFamily="49" charset="0"/>
              </a:rPr>
              <a:t> </a:t>
            </a:r>
            <a:r>
              <a:rPr lang="de-DE" sz="1400" b="1" dirty="0" err="1" smtClean="0">
                <a:solidFill>
                  <a:schemeClr val="accent2"/>
                </a:solidFill>
                <a:latin typeface="Lucida Console" pitchFamily="49" charset="0"/>
              </a:rPr>
              <a:t>Nok</a:t>
            </a:r>
            <a:r>
              <a:rPr lang="de-DE" sz="1400" dirty="0" smtClean="0">
                <a:latin typeface="Lucida Console" pitchFamily="49" charset="0"/>
              </a:rPr>
              <a:t> </a:t>
            </a:r>
            <a:r>
              <a:rPr lang="de-DE" sz="1400" dirty="0" err="1" smtClean="0">
                <a:latin typeface="Lucida Console" pitchFamily="49" charset="0"/>
              </a:rPr>
              <a:t>extends</a:t>
            </a:r>
            <a:r>
              <a:rPr lang="de-DE" sz="1400" dirty="0" smtClean="0">
                <a:latin typeface="Lucida Console" pitchFamily="49" charset="0"/>
              </a:rPr>
              <a:t> </a:t>
            </a:r>
            <a:r>
              <a:rPr lang="de-DE" sz="1400" dirty="0" err="1" smtClean="0">
                <a:latin typeface="Lucida Console" pitchFamily="49" charset="0"/>
              </a:rPr>
              <a:t>Returncode</a:t>
            </a:r>
            <a:r>
              <a:rPr lang="de-DE" sz="1400" dirty="0" smtClean="0">
                <a:latin typeface="Lucida Console" pitchFamily="49" charset="0"/>
              </a:rPr>
              <a:t> { ... }</a:t>
            </a:r>
          </a:p>
          <a:p>
            <a:pPr marL="457200" indent="-457200" defTabSz="914400">
              <a:buFont typeface="Wingdings" pitchFamily="2" charset="2"/>
              <a:buNone/>
              <a:tabLst/>
            </a:pPr>
            <a:endParaRPr lang="de-DE" sz="1400" dirty="0" smtClean="0">
              <a:latin typeface="Lucida Console" pitchFamily="49" charset="0"/>
            </a:endParaRPr>
          </a:p>
          <a:p>
            <a:pPr marL="457200" indent="-457200" defTabSz="914400">
              <a:buFont typeface="Wingdings" pitchFamily="2" charset="2"/>
              <a:buNone/>
              <a:tabLst/>
            </a:pPr>
            <a:r>
              <a:rPr lang="de-DE" sz="1400" dirty="0" smtClean="0">
                <a:latin typeface="Lucida Console" pitchFamily="49" charset="0"/>
              </a:rPr>
              <a:t>	</a:t>
            </a:r>
            <a:r>
              <a:rPr lang="de-DE" sz="1400" dirty="0" err="1" smtClean="0">
                <a:latin typeface="Lucida Console" pitchFamily="49" charset="0"/>
              </a:rPr>
              <a:t>public</a:t>
            </a:r>
            <a:r>
              <a:rPr lang="de-DE" sz="1400" dirty="0" smtClean="0">
                <a:latin typeface="Lucida Console" pitchFamily="49" charset="0"/>
              </a:rPr>
              <a:t> </a:t>
            </a:r>
            <a:r>
              <a:rPr lang="de-DE" sz="1400" dirty="0" err="1" smtClean="0">
                <a:latin typeface="Lucida Console" pitchFamily="49" charset="0"/>
              </a:rPr>
              <a:t>class</a:t>
            </a:r>
            <a:r>
              <a:rPr lang="de-DE" sz="1400" dirty="0" smtClean="0">
                <a:latin typeface="Lucida Console" pitchFamily="49" charset="0"/>
              </a:rPr>
              <a:t> </a:t>
            </a:r>
            <a:r>
              <a:rPr lang="de-DE" sz="1400" b="1" dirty="0" err="1" smtClean="0">
                <a:latin typeface="Lucida Console" pitchFamily="49" charset="0"/>
              </a:rPr>
              <a:t>MyClass</a:t>
            </a:r>
            <a:r>
              <a:rPr lang="de-DE" sz="1400" dirty="0" smtClean="0">
                <a:latin typeface="Lucida Console" pitchFamily="49" charset="0"/>
              </a:rPr>
              <a:t> {</a:t>
            </a:r>
            <a:br>
              <a:rPr lang="de-DE" sz="1400" dirty="0" smtClean="0">
                <a:latin typeface="Lucida Console" pitchFamily="49" charset="0"/>
              </a:rPr>
            </a:br>
            <a:r>
              <a:rPr lang="de-DE" sz="1400" dirty="0" smtClean="0">
                <a:latin typeface="Lucida Console" pitchFamily="49" charset="0"/>
              </a:rPr>
              <a:t>    </a:t>
            </a:r>
            <a:r>
              <a:rPr lang="de-DE" sz="1400" dirty="0" err="1" smtClean="0">
                <a:latin typeface="Lucida Console" pitchFamily="49" charset="0"/>
              </a:rPr>
              <a:t>public</a:t>
            </a:r>
            <a:r>
              <a:rPr lang="de-DE" sz="1400" dirty="0" smtClean="0">
                <a:latin typeface="Lucida Console" pitchFamily="49" charset="0"/>
              </a:rPr>
              <a:t> </a:t>
            </a:r>
            <a:r>
              <a:rPr lang="de-DE" sz="1400" b="1" dirty="0" err="1" smtClean="0">
                <a:solidFill>
                  <a:schemeClr val="accent2"/>
                </a:solidFill>
                <a:latin typeface="Lucida Console" pitchFamily="49" charset="0"/>
              </a:rPr>
              <a:t>Returncode</a:t>
            </a:r>
            <a:r>
              <a:rPr lang="de-DE" sz="1400" b="1" dirty="0" smtClean="0">
                <a:latin typeface="Lucida Console" pitchFamily="49" charset="0"/>
              </a:rPr>
              <a:t> </a:t>
            </a:r>
            <a:r>
              <a:rPr lang="de-DE" sz="1400" b="1" dirty="0" err="1" smtClean="0">
                <a:latin typeface="Lucida Console" pitchFamily="49" charset="0"/>
              </a:rPr>
              <a:t>foo</a:t>
            </a:r>
            <a:r>
              <a:rPr lang="de-DE" sz="1400" b="1" dirty="0" smtClean="0">
                <a:latin typeface="Lucida Console" pitchFamily="49" charset="0"/>
              </a:rPr>
              <a:t>( )</a:t>
            </a:r>
            <a:r>
              <a:rPr lang="de-DE" sz="1400" dirty="0" smtClean="0">
                <a:latin typeface="Lucida Console" pitchFamily="49" charset="0"/>
              </a:rPr>
              <a:t> {</a:t>
            </a:r>
            <a:br>
              <a:rPr lang="de-DE" sz="1400" dirty="0" smtClean="0">
                <a:latin typeface="Lucida Console" pitchFamily="49" charset="0"/>
              </a:rPr>
            </a:br>
            <a:r>
              <a:rPr lang="de-DE" sz="1400" dirty="0" smtClean="0">
                <a:latin typeface="Lucida Console" pitchFamily="49" charset="0"/>
              </a:rPr>
              <a:t>       ...</a:t>
            </a:r>
            <a:br>
              <a:rPr lang="de-DE" sz="1400" dirty="0" smtClean="0">
                <a:latin typeface="Lucida Console" pitchFamily="49" charset="0"/>
              </a:rPr>
            </a:br>
            <a:r>
              <a:rPr lang="de-DE" sz="1400" dirty="0" smtClean="0">
                <a:latin typeface="Lucida Console" pitchFamily="49" charset="0"/>
              </a:rPr>
              <a:t>       String </a:t>
            </a:r>
            <a:r>
              <a:rPr lang="de-DE" sz="1400" dirty="0" err="1" smtClean="0">
                <a:latin typeface="Lucida Console" pitchFamily="49" charset="0"/>
              </a:rPr>
              <a:t>result</a:t>
            </a:r>
            <a:r>
              <a:rPr lang="de-DE" sz="1400" dirty="0" smtClean="0">
                <a:latin typeface="Lucida Console" pitchFamily="49" charset="0"/>
              </a:rPr>
              <a:t> = bar( );</a:t>
            </a:r>
            <a:br>
              <a:rPr lang="de-DE" sz="1400" dirty="0" smtClean="0">
                <a:latin typeface="Lucida Console" pitchFamily="49" charset="0"/>
              </a:rPr>
            </a:br>
            <a:r>
              <a:rPr lang="de-DE" sz="1400" dirty="0" smtClean="0">
                <a:latin typeface="Lucida Console" pitchFamily="49" charset="0"/>
              </a:rPr>
              <a:t>       </a:t>
            </a:r>
            <a:r>
              <a:rPr lang="de-DE" sz="1400" dirty="0" err="1" smtClean="0">
                <a:latin typeface="Lucida Console" pitchFamily="49" charset="0"/>
              </a:rPr>
              <a:t>if</a:t>
            </a:r>
            <a:r>
              <a:rPr lang="de-DE" sz="1400" dirty="0" smtClean="0">
                <a:latin typeface="Lucida Console" pitchFamily="49" charset="0"/>
              </a:rPr>
              <a:t> (null == </a:t>
            </a:r>
            <a:r>
              <a:rPr lang="de-DE" sz="1400" dirty="0" err="1" smtClean="0">
                <a:latin typeface="Lucida Console" pitchFamily="49" charset="0"/>
              </a:rPr>
              <a:t>result</a:t>
            </a:r>
            <a:r>
              <a:rPr lang="de-DE" sz="1400" dirty="0" smtClean="0">
                <a:latin typeface="Lucida Console" pitchFamily="49" charset="0"/>
              </a:rPr>
              <a:t>)</a:t>
            </a:r>
            <a:br>
              <a:rPr lang="de-DE" sz="1400" dirty="0" smtClean="0">
                <a:latin typeface="Lucida Console" pitchFamily="49" charset="0"/>
              </a:rPr>
            </a:br>
            <a:r>
              <a:rPr lang="de-DE" sz="1400" dirty="0" smtClean="0">
                <a:latin typeface="Lucida Console" pitchFamily="49" charset="0"/>
              </a:rPr>
              <a:t>          </a:t>
            </a:r>
            <a:r>
              <a:rPr lang="de-DE" sz="1400" b="1" dirty="0" err="1" smtClean="0">
                <a:solidFill>
                  <a:schemeClr val="accent2"/>
                </a:solidFill>
                <a:latin typeface="Lucida Console" pitchFamily="49" charset="0"/>
              </a:rPr>
              <a:t>return</a:t>
            </a:r>
            <a:r>
              <a:rPr lang="de-DE" sz="1400" b="1" dirty="0" smtClean="0">
                <a:solidFill>
                  <a:schemeClr val="accent2"/>
                </a:solidFill>
                <a:latin typeface="Lucida Console" pitchFamily="49" charset="0"/>
              </a:rPr>
              <a:t> </a:t>
            </a:r>
            <a:r>
              <a:rPr lang="de-DE" sz="1400" b="1" dirty="0" err="1" smtClean="0">
                <a:solidFill>
                  <a:schemeClr val="accent2"/>
                </a:solidFill>
                <a:latin typeface="Lucida Console" pitchFamily="49" charset="0"/>
              </a:rPr>
              <a:t>new</a:t>
            </a:r>
            <a:r>
              <a:rPr lang="de-DE" sz="1400" b="1" dirty="0" smtClean="0">
                <a:solidFill>
                  <a:schemeClr val="accent2"/>
                </a:solidFill>
                <a:latin typeface="Lucida Console" pitchFamily="49" charset="0"/>
              </a:rPr>
              <a:t> </a:t>
            </a:r>
            <a:r>
              <a:rPr lang="de-DE" sz="1400" b="1" dirty="0" err="1" smtClean="0">
                <a:solidFill>
                  <a:schemeClr val="accent2"/>
                </a:solidFill>
                <a:latin typeface="Lucida Console" pitchFamily="49" charset="0"/>
              </a:rPr>
              <a:t>Nok</a:t>
            </a:r>
            <a:r>
              <a:rPr lang="de-DE" sz="1400" b="1" dirty="0" smtClean="0">
                <a:solidFill>
                  <a:schemeClr val="accent2"/>
                </a:solidFill>
                <a:latin typeface="Lucida Console" pitchFamily="49" charset="0"/>
              </a:rPr>
              <a:t>("bar </a:t>
            </a:r>
            <a:r>
              <a:rPr lang="de-DE" sz="1400" b="1" dirty="0" err="1" smtClean="0">
                <a:solidFill>
                  <a:schemeClr val="accent2"/>
                </a:solidFill>
                <a:latin typeface="Lucida Console" pitchFamily="49" charset="0"/>
              </a:rPr>
              <a:t>returned</a:t>
            </a:r>
            <a:r>
              <a:rPr lang="de-DE" sz="1400" b="1" dirty="0" smtClean="0">
                <a:solidFill>
                  <a:schemeClr val="accent2"/>
                </a:solidFill>
                <a:latin typeface="Lucida Console" pitchFamily="49" charset="0"/>
              </a:rPr>
              <a:t> null");</a:t>
            </a:r>
            <a:r>
              <a:rPr lang="de-DE" sz="1400" dirty="0" smtClean="0">
                <a:latin typeface="Lucida Console" pitchFamily="49" charset="0"/>
              </a:rPr>
              <a:t>     </a:t>
            </a:r>
            <a:br>
              <a:rPr lang="de-DE" sz="1400" dirty="0" smtClean="0">
                <a:latin typeface="Lucida Console" pitchFamily="49" charset="0"/>
              </a:rPr>
            </a:br>
            <a:r>
              <a:rPr lang="de-DE" sz="1400" dirty="0" smtClean="0">
                <a:latin typeface="Lucida Console" pitchFamily="49" charset="0"/>
              </a:rPr>
              <a:t>       ...</a:t>
            </a:r>
            <a:br>
              <a:rPr lang="de-DE" sz="1400" dirty="0" smtClean="0">
                <a:latin typeface="Lucida Console" pitchFamily="49" charset="0"/>
              </a:rPr>
            </a:br>
            <a:r>
              <a:rPr lang="de-DE" sz="1400" dirty="0" smtClean="0">
                <a:latin typeface="Lucida Console" pitchFamily="49" charset="0"/>
              </a:rPr>
              <a:t>    }</a:t>
            </a:r>
            <a:br>
              <a:rPr lang="de-DE" sz="1400" dirty="0" smtClean="0">
                <a:latin typeface="Lucida Console" pitchFamily="49" charset="0"/>
              </a:rPr>
            </a:br>
            <a:r>
              <a:rPr lang="de-DE" sz="1400" dirty="0" smtClean="0">
                <a:latin typeface="Lucida Console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 defTabSz="1397000">
              <a:tabLst>
                <a:tab pos="8115300" algn="l"/>
              </a:tabLst>
              <a:defRPr/>
            </a:pPr>
            <a:r>
              <a:rPr lang="de-DE" dirty="0" smtClean="0">
                <a:latin typeface="+mn-lt"/>
              </a:rPr>
              <a:t>      FH Rosenheim                  Programmieren 3                                       Wintersemester </a:t>
            </a:r>
            <a:r>
              <a:rPr lang="de-DE" dirty="0" smtClean="0">
                <a:latin typeface="+mn-lt"/>
              </a:rPr>
              <a:t>2015                                   </a:t>
            </a:r>
            <a:r>
              <a:rPr lang="de-DE" dirty="0" smtClean="0">
                <a:latin typeface="+mn-lt"/>
              </a:rPr>
              <a:t>© </a:t>
            </a:r>
            <a:r>
              <a:rPr lang="de-DE" dirty="0" smtClean="0">
                <a:latin typeface="+mn-lt"/>
              </a:rPr>
              <a:t>2015  </a:t>
            </a:r>
            <a:r>
              <a:rPr lang="de-DE" dirty="0" smtClean="0">
                <a:latin typeface="+mn-lt"/>
              </a:rPr>
              <a:t>• Stand 01.12.14 •     Kapitel 6         </a:t>
            </a:r>
            <a:endParaRPr lang="en-GB" sz="1000" dirty="0">
              <a:latin typeface="+mn-lt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8667750" cy="427037"/>
          </a:xfrm>
        </p:spPr>
        <p:txBody>
          <a:bodyPr/>
          <a:lstStyle/>
          <a:p>
            <a:r>
              <a:rPr lang="de-DE" b="1" smtClean="0"/>
              <a:t>Normale Ergebnisse mit vorgefertigten Ausnahmen melden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1082675"/>
            <a:ext cx="8691563" cy="4467225"/>
          </a:xfrm>
          <a:solidFill>
            <a:srgbClr val="FFFF99"/>
          </a:solidFill>
        </p:spPr>
        <p:txBody>
          <a:bodyPr/>
          <a:lstStyle/>
          <a:p>
            <a:pPr marL="457200" indent="-457200" defTabSz="914400">
              <a:buFont typeface="Wingdings" pitchFamily="2" charset="2"/>
              <a:buNone/>
              <a:tabLst/>
            </a:pPr>
            <a:r>
              <a:rPr lang="en-GB" sz="1400" smtClean="0">
                <a:latin typeface="Lucida Console" pitchFamily="49" charset="0"/>
              </a:rPr>
              <a:t>	public class </a:t>
            </a:r>
            <a:r>
              <a:rPr lang="en-GB" sz="1400" b="1" smtClean="0">
                <a:latin typeface="Lucida Console" pitchFamily="49" charset="0"/>
              </a:rPr>
              <a:t>MyClass</a:t>
            </a:r>
            <a:r>
              <a:rPr lang="en-GB" sz="1400" smtClean="0">
                <a:latin typeface="Lucida Console" pitchFamily="49" charset="0"/>
              </a:rPr>
              <a:t> {</a:t>
            </a:r>
            <a:br>
              <a:rPr lang="en-GB" sz="1400" smtClean="0">
                <a:latin typeface="Lucida Console" pitchFamily="49" charset="0"/>
              </a:rPr>
            </a:br>
            <a:r>
              <a:rPr lang="en-GB" sz="1400" smtClean="0">
                <a:latin typeface="Lucida Console" pitchFamily="49" charset="0"/>
              </a:rPr>
              <a:t/>
            </a:r>
            <a:br>
              <a:rPr lang="en-GB" sz="1400" smtClean="0">
                <a:latin typeface="Lucida Console" pitchFamily="49" charset="0"/>
              </a:rPr>
            </a:br>
            <a:r>
              <a:rPr lang="en-GB" sz="1400" smtClean="0">
                <a:latin typeface="Lucida Console" pitchFamily="49" charset="0"/>
              </a:rPr>
              <a:t>   </a:t>
            </a:r>
            <a:r>
              <a:rPr lang="en-GB" sz="1400" b="1" smtClean="0">
                <a:solidFill>
                  <a:schemeClr val="accent2"/>
                </a:solidFill>
                <a:latin typeface="Lucida Console" pitchFamily="49" charset="0"/>
              </a:rPr>
              <a:t>public static class ExceptionA extends Exception {}</a:t>
            </a:r>
            <a:br>
              <a:rPr lang="en-GB" sz="1400" b="1" smtClean="0">
                <a:solidFill>
                  <a:schemeClr val="accent2"/>
                </a:solidFill>
                <a:latin typeface="Lucida Console" pitchFamily="49" charset="0"/>
              </a:rPr>
            </a:br>
            <a:r>
              <a:rPr lang="en-GB" sz="1400" b="1" smtClean="0">
                <a:solidFill>
                  <a:schemeClr val="accent2"/>
                </a:solidFill>
                <a:latin typeface="Lucida Console" pitchFamily="49" charset="0"/>
              </a:rPr>
              <a:t>   public static class ExceptionB extends Exception {}</a:t>
            </a:r>
            <a:br>
              <a:rPr lang="en-GB" sz="1400" b="1" smtClean="0">
                <a:solidFill>
                  <a:schemeClr val="accent2"/>
                </a:solidFill>
                <a:latin typeface="Lucida Console" pitchFamily="49" charset="0"/>
              </a:rPr>
            </a:br>
            <a:r>
              <a:rPr lang="en-GB" sz="1400" b="1" smtClean="0">
                <a:solidFill>
                  <a:schemeClr val="accent2"/>
                </a:solidFill>
                <a:latin typeface="Lucida Console" pitchFamily="49" charset="0"/>
              </a:rPr>
              <a:t/>
            </a:r>
            <a:br>
              <a:rPr lang="en-GB" sz="1400" b="1" smtClean="0">
                <a:solidFill>
                  <a:schemeClr val="accent2"/>
                </a:solidFill>
                <a:latin typeface="Lucida Console" pitchFamily="49" charset="0"/>
              </a:rPr>
            </a:br>
            <a:r>
              <a:rPr lang="en-GB" sz="1400" b="1" smtClean="0">
                <a:solidFill>
                  <a:schemeClr val="accent2"/>
                </a:solidFill>
                <a:latin typeface="Lucida Console" pitchFamily="49" charset="0"/>
              </a:rPr>
              <a:t>   private static final ExceptionA exceptionA = new ExceptionA();</a:t>
            </a:r>
            <a:br>
              <a:rPr lang="en-GB" sz="1400" b="1" smtClean="0">
                <a:solidFill>
                  <a:schemeClr val="accent2"/>
                </a:solidFill>
                <a:latin typeface="Lucida Console" pitchFamily="49" charset="0"/>
              </a:rPr>
            </a:br>
            <a:r>
              <a:rPr lang="en-GB" sz="1400" b="1" smtClean="0">
                <a:solidFill>
                  <a:schemeClr val="accent2"/>
                </a:solidFill>
                <a:latin typeface="Lucida Console" pitchFamily="49" charset="0"/>
              </a:rPr>
              <a:t>   private static final ExceptionB exceptionB = new ExceptionB();</a:t>
            </a:r>
            <a:r>
              <a:rPr lang="en-GB" sz="1400" smtClean="0">
                <a:solidFill>
                  <a:schemeClr val="accent2"/>
                </a:solidFill>
                <a:latin typeface="Lucida Console" pitchFamily="49" charset="0"/>
              </a:rPr>
              <a:t/>
            </a:r>
            <a:br>
              <a:rPr lang="en-GB" sz="1400" smtClean="0">
                <a:solidFill>
                  <a:schemeClr val="accent2"/>
                </a:solidFill>
                <a:latin typeface="Lucida Console" pitchFamily="49" charset="0"/>
              </a:rPr>
            </a:br>
            <a:r>
              <a:rPr lang="en-GB" sz="1400" smtClean="0">
                <a:latin typeface="Lucida Console" pitchFamily="49" charset="0"/>
              </a:rPr>
              <a:t/>
            </a:r>
            <a:br>
              <a:rPr lang="en-GB" sz="1400" smtClean="0">
                <a:latin typeface="Lucida Console" pitchFamily="49" charset="0"/>
              </a:rPr>
            </a:br>
            <a:r>
              <a:rPr lang="en-GB" sz="1400" smtClean="0">
                <a:latin typeface="Lucida Console" pitchFamily="49" charset="0"/>
              </a:rPr>
              <a:t>   public void </a:t>
            </a:r>
            <a:r>
              <a:rPr lang="en-GB" sz="1400" b="1" smtClean="0">
                <a:latin typeface="Lucida Console" pitchFamily="49" charset="0"/>
              </a:rPr>
              <a:t>foo( )</a:t>
            </a:r>
            <a:r>
              <a:rPr lang="en-GB" sz="1400" smtClean="0">
                <a:latin typeface="Lucida Console" pitchFamily="49" charset="0"/>
              </a:rPr>
              <a:t> throws ExceptionA, ExceptionB {</a:t>
            </a:r>
            <a:br>
              <a:rPr lang="en-GB" sz="1400" smtClean="0">
                <a:latin typeface="Lucida Console" pitchFamily="49" charset="0"/>
              </a:rPr>
            </a:br>
            <a:r>
              <a:rPr lang="en-GB" sz="1400" smtClean="0">
                <a:latin typeface="Lucida Console" pitchFamily="49" charset="0"/>
              </a:rPr>
              <a:t/>
            </a:r>
            <a:br>
              <a:rPr lang="en-GB" sz="1400" smtClean="0">
                <a:latin typeface="Lucida Console" pitchFamily="49" charset="0"/>
              </a:rPr>
            </a:br>
            <a:r>
              <a:rPr lang="en-GB" sz="1400" smtClean="0">
                <a:latin typeface="Lucida Console" pitchFamily="49" charset="0"/>
              </a:rPr>
              <a:t>       if( .. )   		  // Fehler A</a:t>
            </a:r>
            <a:br>
              <a:rPr lang="en-GB" sz="1400" smtClean="0">
                <a:latin typeface="Lucida Console" pitchFamily="49" charset="0"/>
              </a:rPr>
            </a:br>
            <a:r>
              <a:rPr lang="en-GB" sz="1400" smtClean="0">
                <a:latin typeface="Lucida Console" pitchFamily="49" charset="0"/>
              </a:rPr>
              <a:t>          throw </a:t>
            </a:r>
            <a:r>
              <a:rPr lang="en-GB" sz="1400" b="1" smtClean="0">
                <a:solidFill>
                  <a:schemeClr val="accent2"/>
                </a:solidFill>
                <a:latin typeface="Lucida Console" pitchFamily="49" charset="0"/>
              </a:rPr>
              <a:t>exceptionA</a:t>
            </a:r>
            <a:r>
              <a:rPr lang="en-GB" sz="1400" smtClean="0">
                <a:latin typeface="Lucida Console" pitchFamily="49" charset="0"/>
              </a:rPr>
              <a:t>;     // normales Ergebnis</a:t>
            </a:r>
            <a:br>
              <a:rPr lang="en-GB" sz="1400" smtClean="0">
                <a:latin typeface="Lucida Console" pitchFamily="49" charset="0"/>
              </a:rPr>
            </a:br>
            <a:r>
              <a:rPr lang="en-GB" sz="1400" smtClean="0">
                <a:latin typeface="Lucida Console" pitchFamily="49" charset="0"/>
              </a:rPr>
              <a:t/>
            </a:r>
            <a:br>
              <a:rPr lang="en-GB" sz="1400" smtClean="0">
                <a:latin typeface="Lucida Console" pitchFamily="49" charset="0"/>
              </a:rPr>
            </a:br>
            <a:r>
              <a:rPr lang="en-GB" sz="1400" smtClean="0">
                <a:latin typeface="Lucida Console" pitchFamily="49" charset="0"/>
              </a:rPr>
              <a:t>       if( .. )   		  // Fehler B</a:t>
            </a:r>
            <a:br>
              <a:rPr lang="en-GB" sz="1400" smtClean="0">
                <a:latin typeface="Lucida Console" pitchFamily="49" charset="0"/>
              </a:rPr>
            </a:br>
            <a:r>
              <a:rPr lang="en-GB" sz="1400" smtClean="0">
                <a:latin typeface="Lucida Console" pitchFamily="49" charset="0"/>
              </a:rPr>
              <a:t>          throw </a:t>
            </a:r>
            <a:r>
              <a:rPr lang="en-GB" sz="1400" b="1" smtClean="0">
                <a:solidFill>
                  <a:schemeClr val="accent2"/>
                </a:solidFill>
                <a:latin typeface="Lucida Console" pitchFamily="49" charset="0"/>
              </a:rPr>
              <a:t>exceptionB</a:t>
            </a:r>
            <a:r>
              <a:rPr lang="en-GB" sz="1400" smtClean="0">
                <a:latin typeface="Lucida Console" pitchFamily="49" charset="0"/>
              </a:rPr>
              <a:t>;     // normales Ergebnis</a:t>
            </a:r>
            <a:br>
              <a:rPr lang="en-GB" sz="1400" smtClean="0">
                <a:latin typeface="Lucida Console" pitchFamily="49" charset="0"/>
              </a:rPr>
            </a:br>
            <a:r>
              <a:rPr lang="en-GB" sz="1400" smtClean="0">
                <a:latin typeface="Lucida Console" pitchFamily="49" charset="0"/>
              </a:rPr>
              <a:t>   }</a:t>
            </a:r>
            <a:br>
              <a:rPr lang="en-GB" sz="1400" smtClean="0">
                <a:latin typeface="Lucida Console" pitchFamily="49" charset="0"/>
              </a:rPr>
            </a:br>
            <a:r>
              <a:rPr lang="en-GB" sz="1400" smtClean="0">
                <a:latin typeface="Lucida Console" pitchFamily="49" charset="0"/>
              </a:rPr>
              <a:t>}</a:t>
            </a:r>
            <a:endParaRPr lang="de-DE" sz="1400" smtClean="0">
              <a:latin typeface="Lucida Console" pitchFamily="49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 defTabSz="1397000">
              <a:tabLst>
                <a:tab pos="8115300" algn="l"/>
              </a:tabLst>
              <a:defRPr/>
            </a:pPr>
            <a:r>
              <a:rPr lang="de-DE" dirty="0" smtClean="0">
                <a:latin typeface="+mn-lt"/>
              </a:rPr>
              <a:t>      FH Rosenheim                  Programmieren 3                                       Wintersemester </a:t>
            </a:r>
            <a:r>
              <a:rPr lang="de-DE" dirty="0" smtClean="0">
                <a:latin typeface="+mn-lt"/>
              </a:rPr>
              <a:t>2015                                   </a:t>
            </a:r>
            <a:r>
              <a:rPr lang="de-DE" dirty="0" smtClean="0">
                <a:latin typeface="+mn-lt"/>
              </a:rPr>
              <a:t>© </a:t>
            </a:r>
            <a:r>
              <a:rPr lang="de-DE" dirty="0" smtClean="0">
                <a:latin typeface="+mn-lt"/>
              </a:rPr>
              <a:t>2015  </a:t>
            </a:r>
            <a:r>
              <a:rPr lang="de-DE" dirty="0" smtClean="0">
                <a:latin typeface="+mn-lt"/>
              </a:rPr>
              <a:t>• Stand 01.12.14 •     Kapitel 6         </a:t>
            </a:r>
            <a:endParaRPr lang="en-GB" sz="1000" dirty="0">
              <a:latin typeface="+mn-lt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660400" y="1676400"/>
            <a:ext cx="6651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endParaRPr lang="de-DE" sz="1800">
              <a:latin typeface="Arial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850" y="1130300"/>
            <a:ext cx="7332663" cy="5118100"/>
          </a:xfrm>
          <a:noFill/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de-DE" sz="1800" dirty="0" err="1" smtClean="0">
                <a:latin typeface="Lucida Console" pitchFamily="49" charset="0"/>
              </a:rPr>
              <a:t>readFile</a:t>
            </a:r>
            <a:r>
              <a:rPr lang="de-DE" sz="1800" dirty="0" smtClean="0">
                <a:latin typeface="Lucida Console" pitchFamily="49" charset="0"/>
              </a:rPr>
              <a:t>(String </a:t>
            </a:r>
            <a:r>
              <a:rPr lang="de-DE" sz="1800" dirty="0" err="1" smtClean="0">
                <a:latin typeface="Lucida Console" pitchFamily="49" charset="0"/>
              </a:rPr>
              <a:t>filename</a:t>
            </a:r>
            <a:r>
              <a:rPr lang="de-DE" sz="1800" dirty="0" smtClean="0">
                <a:latin typeface="Lucida Console" pitchFamily="49" charset="0"/>
              </a:rPr>
              <a:t>) {</a:t>
            </a:r>
            <a:br>
              <a:rPr lang="de-DE" sz="1800" dirty="0" smtClean="0">
                <a:latin typeface="Lucida Console" pitchFamily="49" charset="0"/>
              </a:rPr>
            </a:br>
            <a:r>
              <a:rPr lang="de-DE" sz="1800" dirty="0" smtClean="0">
                <a:latin typeface="Lucida Console" pitchFamily="49" charset="0"/>
              </a:rPr>
              <a:t>  </a:t>
            </a:r>
            <a:r>
              <a:rPr lang="de-DE" sz="1800" dirty="0" err="1" smtClean="0">
                <a:solidFill>
                  <a:srgbClr val="339933"/>
                </a:solidFill>
                <a:latin typeface="Lucida Console" pitchFamily="49" charset="0"/>
              </a:rPr>
              <a:t>try</a:t>
            </a:r>
            <a:r>
              <a:rPr lang="de-DE" sz="1800" dirty="0" smtClean="0">
                <a:solidFill>
                  <a:srgbClr val="339933"/>
                </a:solidFill>
                <a:latin typeface="Lucida Console" pitchFamily="49" charset="0"/>
              </a:rPr>
              <a:t> {</a:t>
            </a:r>
            <a:br>
              <a:rPr lang="de-DE" sz="1800" dirty="0" smtClean="0">
                <a:solidFill>
                  <a:srgbClr val="339933"/>
                </a:solidFill>
                <a:latin typeface="Lucida Console" pitchFamily="49" charset="0"/>
              </a:rPr>
            </a:br>
            <a:r>
              <a:rPr lang="de-DE" sz="1800" dirty="0" smtClean="0">
                <a:solidFill>
                  <a:srgbClr val="339933"/>
                </a:solidFill>
                <a:latin typeface="Lucida Console" pitchFamily="49" charset="0"/>
              </a:rPr>
              <a:t>    open </a:t>
            </a:r>
            <a:r>
              <a:rPr lang="de-DE" sz="1800" dirty="0" err="1" smtClean="0">
                <a:solidFill>
                  <a:srgbClr val="339933"/>
                </a:solidFill>
                <a:latin typeface="Lucida Console" pitchFamily="49" charset="0"/>
              </a:rPr>
              <a:t>the</a:t>
            </a:r>
            <a:r>
              <a:rPr lang="de-DE" sz="1800" dirty="0" smtClean="0">
                <a:solidFill>
                  <a:srgbClr val="339933"/>
                </a:solidFill>
                <a:latin typeface="Lucida Console" pitchFamily="49" charset="0"/>
              </a:rPr>
              <a:t> </a:t>
            </a:r>
            <a:r>
              <a:rPr lang="de-DE" sz="1800" dirty="0" err="1" smtClean="0">
                <a:solidFill>
                  <a:srgbClr val="339933"/>
                </a:solidFill>
                <a:latin typeface="Lucida Console" pitchFamily="49" charset="0"/>
              </a:rPr>
              <a:t>file</a:t>
            </a:r>
            <a:r>
              <a:rPr lang="de-DE" sz="1800" dirty="0" smtClean="0">
                <a:solidFill>
                  <a:srgbClr val="339933"/>
                </a:solidFill>
                <a:latin typeface="Lucida Console" pitchFamily="49" charset="0"/>
              </a:rPr>
              <a:t>;</a:t>
            </a:r>
            <a:br>
              <a:rPr lang="de-DE" sz="1800" dirty="0" smtClean="0">
                <a:solidFill>
                  <a:srgbClr val="339933"/>
                </a:solidFill>
                <a:latin typeface="Lucida Console" pitchFamily="49" charset="0"/>
              </a:rPr>
            </a:br>
            <a:r>
              <a:rPr lang="de-DE" sz="1800" dirty="0" smtClean="0">
                <a:solidFill>
                  <a:srgbClr val="339933"/>
                </a:solidFill>
                <a:latin typeface="Lucida Console" pitchFamily="49" charset="0"/>
              </a:rPr>
              <a:t>    </a:t>
            </a:r>
            <a:r>
              <a:rPr lang="de-DE" sz="1800" dirty="0" err="1" smtClean="0">
                <a:solidFill>
                  <a:srgbClr val="339933"/>
                </a:solidFill>
                <a:latin typeface="Lucida Console" pitchFamily="49" charset="0"/>
              </a:rPr>
              <a:t>determine</a:t>
            </a:r>
            <a:r>
              <a:rPr lang="de-DE" sz="1800" dirty="0" smtClean="0">
                <a:solidFill>
                  <a:srgbClr val="339933"/>
                </a:solidFill>
                <a:latin typeface="Lucida Console" pitchFamily="49" charset="0"/>
              </a:rPr>
              <a:t> </a:t>
            </a:r>
            <a:r>
              <a:rPr lang="de-DE" sz="1800" dirty="0" err="1" smtClean="0">
                <a:solidFill>
                  <a:srgbClr val="339933"/>
                </a:solidFill>
                <a:latin typeface="Lucida Console" pitchFamily="49" charset="0"/>
              </a:rPr>
              <a:t>its</a:t>
            </a:r>
            <a:r>
              <a:rPr lang="de-DE" sz="1800" dirty="0" smtClean="0">
                <a:solidFill>
                  <a:srgbClr val="339933"/>
                </a:solidFill>
                <a:latin typeface="Lucida Console" pitchFamily="49" charset="0"/>
              </a:rPr>
              <a:t> </a:t>
            </a:r>
            <a:r>
              <a:rPr lang="de-DE" sz="1800" dirty="0" err="1" smtClean="0">
                <a:solidFill>
                  <a:srgbClr val="339933"/>
                </a:solidFill>
                <a:latin typeface="Lucida Console" pitchFamily="49" charset="0"/>
              </a:rPr>
              <a:t>size</a:t>
            </a:r>
            <a:r>
              <a:rPr lang="de-DE" sz="1800" dirty="0" smtClean="0">
                <a:solidFill>
                  <a:srgbClr val="339933"/>
                </a:solidFill>
                <a:latin typeface="Lucida Console" pitchFamily="49" charset="0"/>
              </a:rPr>
              <a:t>;</a:t>
            </a:r>
            <a:br>
              <a:rPr lang="de-DE" sz="1800" dirty="0" smtClean="0">
                <a:solidFill>
                  <a:srgbClr val="339933"/>
                </a:solidFill>
                <a:latin typeface="Lucida Console" pitchFamily="49" charset="0"/>
              </a:rPr>
            </a:br>
            <a:r>
              <a:rPr lang="de-DE" sz="1800" dirty="0" smtClean="0">
                <a:solidFill>
                  <a:srgbClr val="339933"/>
                </a:solidFill>
                <a:latin typeface="Lucida Console" pitchFamily="49" charset="0"/>
              </a:rPr>
              <a:t>    </a:t>
            </a:r>
            <a:r>
              <a:rPr lang="de-DE" sz="1800" dirty="0" err="1" smtClean="0">
                <a:solidFill>
                  <a:srgbClr val="339933"/>
                </a:solidFill>
                <a:latin typeface="Lucida Console" pitchFamily="49" charset="0"/>
              </a:rPr>
              <a:t>allocate</a:t>
            </a:r>
            <a:r>
              <a:rPr lang="de-DE" sz="1800" dirty="0" smtClean="0">
                <a:solidFill>
                  <a:srgbClr val="339933"/>
                </a:solidFill>
                <a:latin typeface="Lucida Console" pitchFamily="49" charset="0"/>
              </a:rPr>
              <a:t> </a:t>
            </a:r>
            <a:r>
              <a:rPr lang="de-DE" sz="1800" dirty="0" err="1" smtClean="0">
                <a:solidFill>
                  <a:srgbClr val="339933"/>
                </a:solidFill>
                <a:latin typeface="Lucida Console" pitchFamily="49" charset="0"/>
              </a:rPr>
              <a:t>that</a:t>
            </a:r>
            <a:r>
              <a:rPr lang="de-DE" sz="1800" dirty="0" smtClean="0">
                <a:solidFill>
                  <a:srgbClr val="339933"/>
                </a:solidFill>
                <a:latin typeface="Lucida Console" pitchFamily="49" charset="0"/>
              </a:rPr>
              <a:t> </a:t>
            </a:r>
            <a:r>
              <a:rPr lang="de-DE" sz="1800" dirty="0" err="1" smtClean="0">
                <a:solidFill>
                  <a:srgbClr val="339933"/>
                </a:solidFill>
                <a:latin typeface="Lucida Console" pitchFamily="49" charset="0"/>
              </a:rPr>
              <a:t>much</a:t>
            </a:r>
            <a:r>
              <a:rPr lang="de-DE" sz="1800" dirty="0" smtClean="0">
                <a:solidFill>
                  <a:srgbClr val="339933"/>
                </a:solidFill>
                <a:latin typeface="Lucida Console" pitchFamily="49" charset="0"/>
              </a:rPr>
              <a:t> </a:t>
            </a:r>
            <a:r>
              <a:rPr lang="de-DE" sz="1800" dirty="0" err="1" smtClean="0">
                <a:solidFill>
                  <a:srgbClr val="339933"/>
                </a:solidFill>
                <a:latin typeface="Lucida Console" pitchFamily="49" charset="0"/>
              </a:rPr>
              <a:t>memory</a:t>
            </a:r>
            <a:r>
              <a:rPr lang="de-DE" sz="1800" dirty="0" smtClean="0">
                <a:solidFill>
                  <a:srgbClr val="339933"/>
                </a:solidFill>
                <a:latin typeface="Lucida Console" pitchFamily="49" charset="0"/>
              </a:rPr>
              <a:t>;</a:t>
            </a:r>
            <a:br>
              <a:rPr lang="de-DE" sz="1800" dirty="0" smtClean="0">
                <a:solidFill>
                  <a:srgbClr val="339933"/>
                </a:solidFill>
                <a:latin typeface="Lucida Console" pitchFamily="49" charset="0"/>
              </a:rPr>
            </a:br>
            <a:r>
              <a:rPr lang="de-DE" sz="1800" dirty="0" smtClean="0">
                <a:solidFill>
                  <a:srgbClr val="339933"/>
                </a:solidFill>
                <a:latin typeface="Lucida Console" pitchFamily="49" charset="0"/>
              </a:rPr>
              <a:t>    </a:t>
            </a:r>
            <a:r>
              <a:rPr lang="de-DE" sz="1800" dirty="0" err="1" smtClean="0">
                <a:solidFill>
                  <a:srgbClr val="339933"/>
                </a:solidFill>
                <a:latin typeface="Lucida Console" pitchFamily="49" charset="0"/>
              </a:rPr>
              <a:t>read</a:t>
            </a:r>
            <a:r>
              <a:rPr lang="de-DE" sz="1800" dirty="0" smtClean="0">
                <a:solidFill>
                  <a:srgbClr val="339933"/>
                </a:solidFill>
                <a:latin typeface="Lucida Console" pitchFamily="49" charset="0"/>
              </a:rPr>
              <a:t> </a:t>
            </a:r>
            <a:r>
              <a:rPr lang="de-DE" sz="1800" dirty="0" err="1" smtClean="0">
                <a:solidFill>
                  <a:srgbClr val="339933"/>
                </a:solidFill>
                <a:latin typeface="Lucida Console" pitchFamily="49" charset="0"/>
              </a:rPr>
              <a:t>the</a:t>
            </a:r>
            <a:r>
              <a:rPr lang="de-DE" sz="1800" dirty="0" smtClean="0">
                <a:solidFill>
                  <a:srgbClr val="339933"/>
                </a:solidFill>
                <a:latin typeface="Lucida Console" pitchFamily="49" charset="0"/>
              </a:rPr>
              <a:t> </a:t>
            </a:r>
            <a:r>
              <a:rPr lang="de-DE" sz="1800" dirty="0" err="1" smtClean="0">
                <a:solidFill>
                  <a:srgbClr val="339933"/>
                </a:solidFill>
                <a:latin typeface="Lucida Console" pitchFamily="49" charset="0"/>
              </a:rPr>
              <a:t>file</a:t>
            </a:r>
            <a:r>
              <a:rPr lang="de-DE" sz="1800" dirty="0" smtClean="0">
                <a:solidFill>
                  <a:srgbClr val="339933"/>
                </a:solidFill>
                <a:latin typeface="Lucida Console" pitchFamily="49" charset="0"/>
              </a:rPr>
              <a:t> </a:t>
            </a:r>
            <a:r>
              <a:rPr lang="de-DE" sz="1800" dirty="0" err="1" smtClean="0">
                <a:solidFill>
                  <a:srgbClr val="339933"/>
                </a:solidFill>
                <a:latin typeface="Lucida Console" pitchFamily="49" charset="0"/>
              </a:rPr>
              <a:t>into</a:t>
            </a:r>
            <a:r>
              <a:rPr lang="de-DE" sz="1800" dirty="0" smtClean="0">
                <a:solidFill>
                  <a:srgbClr val="339933"/>
                </a:solidFill>
                <a:latin typeface="Lucida Console" pitchFamily="49" charset="0"/>
              </a:rPr>
              <a:t> </a:t>
            </a:r>
            <a:r>
              <a:rPr lang="de-DE" sz="1800" dirty="0" err="1" smtClean="0">
                <a:solidFill>
                  <a:srgbClr val="339933"/>
                </a:solidFill>
                <a:latin typeface="Lucida Console" pitchFamily="49" charset="0"/>
              </a:rPr>
              <a:t>memory</a:t>
            </a:r>
            <a:r>
              <a:rPr lang="de-DE" sz="1800" dirty="0" smtClean="0">
                <a:solidFill>
                  <a:srgbClr val="339933"/>
                </a:solidFill>
                <a:latin typeface="Lucida Console" pitchFamily="49" charset="0"/>
              </a:rPr>
              <a:t>;</a:t>
            </a:r>
            <a:br>
              <a:rPr lang="de-DE" sz="1800" dirty="0" smtClean="0">
                <a:solidFill>
                  <a:srgbClr val="339933"/>
                </a:solidFill>
                <a:latin typeface="Lucida Console" pitchFamily="49" charset="0"/>
              </a:rPr>
            </a:br>
            <a:r>
              <a:rPr lang="de-DE" sz="1800" dirty="0" smtClean="0">
                <a:solidFill>
                  <a:srgbClr val="339933"/>
                </a:solidFill>
                <a:latin typeface="Lucida Console" pitchFamily="49" charset="0"/>
              </a:rPr>
              <a:t>    </a:t>
            </a:r>
            <a:r>
              <a:rPr lang="de-DE" sz="1800" dirty="0" err="1" smtClean="0">
                <a:solidFill>
                  <a:srgbClr val="339933"/>
                </a:solidFill>
                <a:latin typeface="Lucida Console" pitchFamily="49" charset="0"/>
              </a:rPr>
              <a:t>close</a:t>
            </a:r>
            <a:r>
              <a:rPr lang="de-DE" sz="1800" dirty="0" smtClean="0">
                <a:solidFill>
                  <a:srgbClr val="339933"/>
                </a:solidFill>
                <a:latin typeface="Lucida Console" pitchFamily="49" charset="0"/>
              </a:rPr>
              <a:t> </a:t>
            </a:r>
            <a:r>
              <a:rPr lang="de-DE" sz="1800" dirty="0" err="1" smtClean="0">
                <a:solidFill>
                  <a:srgbClr val="339933"/>
                </a:solidFill>
                <a:latin typeface="Lucida Console" pitchFamily="49" charset="0"/>
              </a:rPr>
              <a:t>the</a:t>
            </a:r>
            <a:r>
              <a:rPr lang="de-DE" sz="1800" dirty="0" smtClean="0">
                <a:solidFill>
                  <a:srgbClr val="339933"/>
                </a:solidFill>
                <a:latin typeface="Lucida Console" pitchFamily="49" charset="0"/>
              </a:rPr>
              <a:t> </a:t>
            </a:r>
            <a:r>
              <a:rPr lang="de-DE" sz="1800" dirty="0" err="1" smtClean="0">
                <a:solidFill>
                  <a:srgbClr val="339933"/>
                </a:solidFill>
                <a:latin typeface="Lucida Console" pitchFamily="49" charset="0"/>
              </a:rPr>
              <a:t>file</a:t>
            </a:r>
            <a:r>
              <a:rPr lang="de-DE" sz="1800" dirty="0" smtClean="0">
                <a:solidFill>
                  <a:srgbClr val="339933"/>
                </a:solidFill>
                <a:latin typeface="Lucida Console" pitchFamily="49" charset="0"/>
              </a:rPr>
              <a:t>;</a:t>
            </a:r>
            <a:br>
              <a:rPr lang="de-DE" sz="1800" dirty="0" smtClean="0">
                <a:solidFill>
                  <a:srgbClr val="339933"/>
                </a:solidFill>
                <a:latin typeface="Lucida Console" pitchFamily="49" charset="0"/>
              </a:rPr>
            </a:br>
            <a:r>
              <a:rPr lang="de-DE" sz="1800" dirty="0" smtClean="0">
                <a:solidFill>
                  <a:srgbClr val="339933"/>
                </a:solidFill>
                <a:latin typeface="Lucida Console" pitchFamily="49" charset="0"/>
              </a:rPr>
              <a:t>  }</a:t>
            </a:r>
            <a:r>
              <a:rPr lang="de-DE" sz="1800" dirty="0" smtClean="0">
                <a:latin typeface="Lucida Console" pitchFamily="49" charset="0"/>
              </a:rPr>
              <a:t> </a:t>
            </a:r>
            <a:r>
              <a:rPr lang="de-DE" sz="1800" dirty="0" smtClean="0">
                <a:solidFill>
                  <a:srgbClr val="CC0000"/>
                </a:solidFill>
                <a:latin typeface="Lucida Console" pitchFamily="49" charset="0"/>
              </a:rPr>
              <a:t>catch (</a:t>
            </a:r>
            <a:r>
              <a:rPr lang="de-DE" sz="1800" dirty="0" err="1" smtClean="0">
                <a:solidFill>
                  <a:srgbClr val="CC0000"/>
                </a:solidFill>
                <a:latin typeface="Lucida Console" pitchFamily="49" charset="0"/>
              </a:rPr>
              <a:t>Exception</a:t>
            </a:r>
            <a:r>
              <a:rPr lang="de-DE" sz="1800" dirty="0" smtClean="0">
                <a:solidFill>
                  <a:srgbClr val="CC0000"/>
                </a:solidFill>
                <a:latin typeface="Lucida Console" pitchFamily="49" charset="0"/>
              </a:rPr>
              <a:t> e) {</a:t>
            </a:r>
            <a:br>
              <a:rPr lang="de-DE" sz="1800" dirty="0" smtClean="0">
                <a:solidFill>
                  <a:srgbClr val="CC0000"/>
                </a:solidFill>
                <a:latin typeface="Lucida Console" pitchFamily="49" charset="0"/>
              </a:rPr>
            </a:br>
            <a:r>
              <a:rPr lang="de-DE" sz="1800" dirty="0" smtClean="0">
                <a:solidFill>
                  <a:srgbClr val="CC0000"/>
                </a:solidFill>
                <a:latin typeface="Lucida Console" pitchFamily="49" charset="0"/>
              </a:rPr>
              <a:t>      Emergency.now(e);</a:t>
            </a:r>
            <a:br>
              <a:rPr lang="de-DE" sz="1800" dirty="0" smtClean="0">
                <a:solidFill>
                  <a:srgbClr val="CC0000"/>
                </a:solidFill>
                <a:latin typeface="Lucida Console" pitchFamily="49" charset="0"/>
              </a:rPr>
            </a:br>
            <a:r>
              <a:rPr lang="de-DE" sz="1800" dirty="0" smtClean="0">
                <a:solidFill>
                  <a:srgbClr val="CC0000"/>
                </a:solidFill>
                <a:latin typeface="Lucida Console" pitchFamily="49" charset="0"/>
              </a:rPr>
              <a:t>  </a:t>
            </a:r>
            <a:r>
              <a:rPr lang="de-DE" sz="1800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6769100" y="1508125"/>
            <a:ext cx="19304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de-DE" b="1">
                <a:solidFill>
                  <a:srgbClr val="009900"/>
                </a:solidFill>
                <a:latin typeface="Arial" charset="0"/>
              </a:rPr>
              <a:t>Anwendungscode</a:t>
            </a:r>
            <a:endParaRPr lang="de-DE" b="1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6851650" y="2646363"/>
            <a:ext cx="13335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de-DE" b="1">
                <a:solidFill>
                  <a:srgbClr val="009900"/>
                </a:solidFill>
                <a:latin typeface="Arial" charset="0"/>
              </a:rPr>
              <a:t>Ausnahme-</a:t>
            </a:r>
            <a:br>
              <a:rPr lang="de-DE" b="1">
                <a:solidFill>
                  <a:srgbClr val="009900"/>
                </a:solidFill>
                <a:latin typeface="Arial" charset="0"/>
              </a:rPr>
            </a:br>
            <a:r>
              <a:rPr lang="de-DE" b="1">
                <a:solidFill>
                  <a:srgbClr val="009900"/>
                </a:solidFill>
                <a:latin typeface="Arial" charset="0"/>
              </a:rPr>
              <a:t>behandlung</a:t>
            </a:r>
            <a:endParaRPr lang="de-DE" sz="1800" b="1">
              <a:solidFill>
                <a:srgbClr val="CC0000"/>
              </a:solidFill>
            </a:endParaRPr>
          </a:p>
        </p:txBody>
      </p:sp>
      <p:sp>
        <p:nvSpPr>
          <p:cNvPr id="25607" name="AutoShape 6"/>
          <p:cNvSpPr>
            <a:spLocks/>
          </p:cNvSpPr>
          <p:nvPr/>
        </p:nvSpPr>
        <p:spPr bwMode="auto">
          <a:xfrm>
            <a:off x="6273800" y="2573338"/>
            <a:ext cx="330200" cy="576262"/>
          </a:xfrm>
          <a:prstGeom prst="rightBrace">
            <a:avLst>
              <a:gd name="adj1" fmla="val 14543"/>
              <a:gd name="adj2" fmla="val 50000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de-DE"/>
          </a:p>
        </p:txBody>
      </p:sp>
      <p:sp>
        <p:nvSpPr>
          <p:cNvPr id="25608" name="AutoShape 7"/>
          <p:cNvSpPr>
            <a:spLocks/>
          </p:cNvSpPr>
          <p:nvPr/>
        </p:nvSpPr>
        <p:spPr bwMode="auto">
          <a:xfrm>
            <a:off x="6273800" y="1047750"/>
            <a:ext cx="247650" cy="1476375"/>
          </a:xfrm>
          <a:prstGeom prst="rightBrace">
            <a:avLst>
              <a:gd name="adj1" fmla="val 49679"/>
              <a:gd name="adj2" fmla="val 50000"/>
            </a:avLst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</a:pPr>
            <a:endParaRPr lang="de-DE">
              <a:latin typeface="Arial" charset="0"/>
            </a:endParaRPr>
          </a:p>
        </p:txBody>
      </p:sp>
      <p:sp>
        <p:nvSpPr>
          <p:cNvPr id="25609" name="Rectangle 8"/>
          <p:cNvSpPr>
            <a:spLocks noChangeArrowheads="1"/>
          </p:cNvSpPr>
          <p:nvPr/>
        </p:nvSpPr>
        <p:spPr bwMode="auto">
          <a:xfrm>
            <a:off x="584200" y="3616325"/>
            <a:ext cx="7640638" cy="581025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de-DE" dirty="0" err="1">
                <a:latin typeface="Lucida Console" pitchFamily="49" charset="0"/>
              </a:rPr>
              <a:t>Emergency.ifTrue</a:t>
            </a:r>
            <a:r>
              <a:rPr lang="de-DE" dirty="0">
                <a:latin typeface="Lucida Console" pitchFamily="49" charset="0"/>
              </a:rPr>
              <a:t>(&lt;verbotene Bedingung&gt;, &lt;Info&gt;)</a:t>
            </a:r>
          </a:p>
          <a:p>
            <a:pPr>
              <a:buClrTx/>
              <a:buFontTx/>
              <a:buNone/>
            </a:pPr>
            <a:r>
              <a:rPr lang="de-DE" dirty="0">
                <a:latin typeface="Lucida Console" pitchFamily="49" charset="0"/>
              </a:rPr>
              <a:t>und viele Varianten (</a:t>
            </a:r>
            <a:r>
              <a:rPr lang="de-DE" dirty="0" err="1">
                <a:latin typeface="Lucida Console" pitchFamily="49" charset="0"/>
              </a:rPr>
              <a:t>ifNull</a:t>
            </a:r>
            <a:r>
              <a:rPr lang="de-DE" dirty="0">
                <a:latin typeface="Lucida Console" pitchFamily="49" charset="0"/>
              </a:rPr>
              <a:t>, </a:t>
            </a:r>
            <a:r>
              <a:rPr lang="de-DE" dirty="0" err="1">
                <a:latin typeface="Lucida Console" pitchFamily="49" charset="0"/>
              </a:rPr>
              <a:t>ifNotNull</a:t>
            </a:r>
            <a:r>
              <a:rPr lang="de-DE" dirty="0">
                <a:latin typeface="Lucida Console" pitchFamily="49" charset="0"/>
              </a:rPr>
              <a:t>, </a:t>
            </a:r>
            <a:r>
              <a:rPr lang="de-DE" dirty="0" err="1">
                <a:latin typeface="Lucida Console" pitchFamily="49" charset="0"/>
              </a:rPr>
              <a:t>ifFalse</a:t>
            </a:r>
            <a:r>
              <a:rPr lang="de-DE" dirty="0">
                <a:latin typeface="Lucida Console" pitchFamily="49" charset="0"/>
              </a:rPr>
              <a:t>, </a:t>
            </a:r>
            <a:r>
              <a:rPr lang="de-DE" dirty="0" err="1">
                <a:latin typeface="Lucida Console" pitchFamily="49" charset="0"/>
              </a:rPr>
              <a:t>ifNok</a:t>
            </a:r>
            <a:r>
              <a:rPr lang="de-DE" dirty="0">
                <a:latin typeface="Lucida Console" pitchFamily="49" charset="0"/>
              </a:rPr>
              <a:t>, </a:t>
            </a:r>
            <a:r>
              <a:rPr lang="de-DE" dirty="0" err="1">
                <a:latin typeface="Lucida Console" pitchFamily="49" charset="0"/>
              </a:rPr>
              <a:t>now</a:t>
            </a:r>
            <a:r>
              <a:rPr lang="de-DE" dirty="0">
                <a:latin typeface="Lucida Console" pitchFamily="49" charset="0"/>
              </a:rPr>
              <a:t> )</a:t>
            </a:r>
          </a:p>
        </p:txBody>
      </p:sp>
      <p:sp>
        <p:nvSpPr>
          <p:cNvPr id="25610" name="Text Box 9"/>
          <p:cNvSpPr txBox="1">
            <a:spLocks noChangeArrowheads="1"/>
          </p:cNvSpPr>
          <p:nvPr/>
        </p:nvSpPr>
        <p:spPr bwMode="auto">
          <a:xfrm>
            <a:off x="593725" y="4511675"/>
            <a:ext cx="3729038" cy="15589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endParaRPr lang="de-DE" dirty="0">
              <a:latin typeface="Lucida Console" pitchFamily="49" charset="0"/>
            </a:endParaRPr>
          </a:p>
          <a:p>
            <a:pPr>
              <a:buClrTx/>
              <a:buFontTx/>
              <a:buNone/>
            </a:pPr>
            <a:r>
              <a:rPr lang="de-DE" dirty="0" err="1">
                <a:latin typeface="Lucida Console" pitchFamily="49" charset="0"/>
              </a:rPr>
              <a:t>public</a:t>
            </a:r>
            <a:r>
              <a:rPr lang="de-DE" dirty="0">
                <a:latin typeface="Lucida Console" pitchFamily="49" charset="0"/>
              </a:rPr>
              <a:t> </a:t>
            </a:r>
            <a:r>
              <a:rPr lang="de-DE" dirty="0" err="1">
                <a:latin typeface="Lucida Console" pitchFamily="49" charset="0"/>
              </a:rPr>
              <a:t>void</a:t>
            </a:r>
            <a:r>
              <a:rPr lang="de-DE" dirty="0">
                <a:latin typeface="Lucida Console" pitchFamily="49" charset="0"/>
              </a:rPr>
              <a:t> </a:t>
            </a:r>
            <a:r>
              <a:rPr lang="de-DE" dirty="0" err="1">
                <a:latin typeface="Lucida Console" pitchFamily="49" charset="0"/>
              </a:rPr>
              <a:t>tuwas</a:t>
            </a:r>
            <a:r>
              <a:rPr lang="de-DE" dirty="0">
                <a:latin typeface="Lucida Console" pitchFamily="49" charset="0"/>
              </a:rPr>
              <a:t>() {</a:t>
            </a:r>
          </a:p>
          <a:p>
            <a:pPr>
              <a:buClrTx/>
              <a:buFontTx/>
              <a:buNone/>
            </a:pPr>
            <a:r>
              <a:rPr lang="de-DE" dirty="0">
                <a:latin typeface="Lucida Console" pitchFamily="49" charset="0"/>
              </a:rPr>
              <a:t>    String </a:t>
            </a:r>
            <a:r>
              <a:rPr lang="de-DE" dirty="0" err="1">
                <a:latin typeface="Lucida Console" pitchFamily="49" charset="0"/>
              </a:rPr>
              <a:t>result</a:t>
            </a:r>
            <a:r>
              <a:rPr lang="de-DE" dirty="0">
                <a:latin typeface="Lucida Console" pitchFamily="49" charset="0"/>
              </a:rPr>
              <a:t> = ..</a:t>
            </a:r>
          </a:p>
          <a:p>
            <a:pPr>
              <a:buClrTx/>
              <a:buFontTx/>
              <a:buNone/>
            </a:pPr>
            <a:endParaRPr lang="de-DE" dirty="0">
              <a:latin typeface="Lucida Console" pitchFamily="49" charset="0"/>
            </a:endParaRPr>
          </a:p>
          <a:p>
            <a:pPr>
              <a:buClrTx/>
              <a:buFontTx/>
              <a:buNone/>
            </a:pPr>
            <a:r>
              <a:rPr lang="de-DE" dirty="0">
                <a:latin typeface="Lucida Console" pitchFamily="49" charset="0"/>
              </a:rPr>
              <a:t>    </a:t>
            </a:r>
            <a:r>
              <a:rPr lang="de-DE" dirty="0" err="1">
                <a:latin typeface="Lucida Console" pitchFamily="49" charset="0"/>
              </a:rPr>
              <a:t>Emergency.ifNull</a:t>
            </a:r>
            <a:r>
              <a:rPr lang="de-DE" dirty="0">
                <a:latin typeface="Lucida Console" pitchFamily="49" charset="0"/>
              </a:rPr>
              <a:t>(</a:t>
            </a:r>
            <a:r>
              <a:rPr lang="de-DE" dirty="0" err="1">
                <a:latin typeface="Lucida Console" pitchFamily="49" charset="0"/>
              </a:rPr>
              <a:t>result</a:t>
            </a:r>
            <a:r>
              <a:rPr lang="de-DE" dirty="0">
                <a:latin typeface="Lucida Console" pitchFamily="49" charset="0"/>
              </a:rPr>
              <a:t>);</a:t>
            </a:r>
          </a:p>
          <a:p>
            <a:pPr>
              <a:buClrTx/>
              <a:buFontTx/>
              <a:buNone/>
            </a:pPr>
            <a:endParaRPr lang="de-DE" dirty="0">
              <a:latin typeface="Lucida Console" pitchFamily="49" charset="0"/>
            </a:endParaRPr>
          </a:p>
        </p:txBody>
      </p:sp>
      <p:sp>
        <p:nvSpPr>
          <p:cNvPr id="25611" name="Rectangle 10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7770813" cy="427037"/>
          </a:xfrm>
        </p:spPr>
        <p:txBody>
          <a:bodyPr/>
          <a:lstStyle/>
          <a:p>
            <a:r>
              <a:rPr lang="de-DE" b="1" dirty="0" smtClean="0"/>
              <a:t>Emergency: Die dokumentierte Katastrophe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 defTabSz="1397000">
              <a:tabLst>
                <a:tab pos="8115300" algn="l"/>
              </a:tabLst>
              <a:defRPr/>
            </a:pPr>
            <a:r>
              <a:rPr lang="de-DE" dirty="0" smtClean="0">
                <a:latin typeface="+mn-lt"/>
              </a:rPr>
              <a:t>      FH Rosenheim                  Programmieren 3                                       Wintersemester </a:t>
            </a:r>
            <a:r>
              <a:rPr lang="de-DE" dirty="0" smtClean="0">
                <a:latin typeface="+mn-lt"/>
              </a:rPr>
              <a:t>2015                                   </a:t>
            </a:r>
            <a:r>
              <a:rPr lang="de-DE" dirty="0" smtClean="0">
                <a:latin typeface="+mn-lt"/>
              </a:rPr>
              <a:t>© </a:t>
            </a:r>
            <a:r>
              <a:rPr lang="de-DE" dirty="0" smtClean="0">
                <a:latin typeface="+mn-lt"/>
              </a:rPr>
              <a:t>2015  </a:t>
            </a:r>
            <a:r>
              <a:rPr lang="de-DE" dirty="0" smtClean="0">
                <a:latin typeface="+mn-lt"/>
              </a:rPr>
              <a:t>• Stand 01.12.14 •     Kapitel 6         </a:t>
            </a:r>
            <a:endParaRPr lang="en-GB" sz="1000" dirty="0">
              <a:latin typeface="+mn-lt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7843838" cy="427037"/>
          </a:xfrm>
        </p:spPr>
        <p:txBody>
          <a:bodyPr/>
          <a:lstStyle/>
          <a:p>
            <a:r>
              <a:rPr lang="de-DE" b="1" dirty="0" smtClean="0"/>
              <a:t>Abnorme Ergebnisse mit Emergency melden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4499" y="2477682"/>
            <a:ext cx="7453811" cy="2712626"/>
          </a:xfr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457200" indent="-457200" defTabSz="914400">
              <a:lnSpc>
                <a:spcPct val="80000"/>
              </a:lnSpc>
              <a:buFont typeface="Wingdings" pitchFamily="2" charset="2"/>
              <a:buNone/>
              <a:tabLst/>
            </a:pPr>
            <a:r>
              <a:rPr lang="de-DE" sz="1400" dirty="0" err="1" smtClean="0">
                <a:latin typeface="Lucida Console" pitchFamily="49" charset="0"/>
              </a:rPr>
              <a:t>public</a:t>
            </a:r>
            <a:r>
              <a:rPr lang="de-DE" sz="1400" dirty="0" smtClean="0">
                <a:latin typeface="Lucida Console" pitchFamily="49" charset="0"/>
              </a:rPr>
              <a:t> </a:t>
            </a:r>
            <a:r>
              <a:rPr lang="de-DE" sz="1400" dirty="0" err="1" smtClean="0">
                <a:latin typeface="Lucida Console" pitchFamily="49" charset="0"/>
              </a:rPr>
              <a:t>class</a:t>
            </a:r>
            <a:r>
              <a:rPr lang="de-DE" sz="1400" dirty="0" smtClean="0">
                <a:latin typeface="Lucida Console" pitchFamily="49" charset="0"/>
              </a:rPr>
              <a:t> </a:t>
            </a:r>
            <a:r>
              <a:rPr lang="de-DE" sz="1400" b="1" dirty="0" smtClean="0">
                <a:solidFill>
                  <a:schemeClr val="accent2"/>
                </a:solidFill>
                <a:latin typeface="Lucida Console" pitchFamily="49" charset="0"/>
              </a:rPr>
              <a:t>Emergency</a:t>
            </a:r>
            <a:r>
              <a:rPr lang="de-DE" sz="1400" dirty="0" smtClean="0">
                <a:latin typeface="Lucida Console" pitchFamily="49" charset="0"/>
              </a:rPr>
              <a:t> {</a:t>
            </a:r>
            <a:br>
              <a:rPr lang="de-DE" sz="1400" dirty="0" smtClean="0">
                <a:latin typeface="Lucida Console" pitchFamily="49" charset="0"/>
              </a:rPr>
            </a:br>
            <a:r>
              <a:rPr lang="de-DE" sz="1400" dirty="0" err="1" smtClean="0">
                <a:latin typeface="Lucida Console" pitchFamily="49" charset="0"/>
              </a:rPr>
              <a:t>public</a:t>
            </a:r>
            <a:r>
              <a:rPr lang="de-DE" sz="1400" dirty="0" smtClean="0">
                <a:latin typeface="Lucida Console" pitchFamily="49" charset="0"/>
              </a:rPr>
              <a:t> </a:t>
            </a:r>
            <a:r>
              <a:rPr lang="de-DE" sz="1400" dirty="0" err="1" smtClean="0">
                <a:latin typeface="Lucida Console" pitchFamily="49" charset="0"/>
              </a:rPr>
              <a:t>static</a:t>
            </a:r>
            <a:r>
              <a:rPr lang="de-DE" sz="1400" dirty="0" smtClean="0">
                <a:latin typeface="Lucida Console" pitchFamily="49" charset="0"/>
              </a:rPr>
              <a:t> </a:t>
            </a:r>
            <a:r>
              <a:rPr lang="de-DE" sz="1400" b="1" dirty="0" err="1" smtClean="0">
                <a:solidFill>
                  <a:schemeClr val="accent2"/>
                </a:solidFill>
                <a:latin typeface="Lucida Console" pitchFamily="49" charset="0"/>
              </a:rPr>
              <a:t>void</a:t>
            </a:r>
            <a:r>
              <a:rPr lang="de-DE" sz="1400" b="1" dirty="0" smtClean="0">
                <a:solidFill>
                  <a:schemeClr val="accent2"/>
                </a:solidFill>
                <a:latin typeface="Lucida Console" pitchFamily="49" charset="0"/>
              </a:rPr>
              <a:t> </a:t>
            </a:r>
            <a:r>
              <a:rPr lang="de-DE" sz="1400" b="1" dirty="0" err="1" smtClean="0">
                <a:solidFill>
                  <a:schemeClr val="accent2"/>
                </a:solidFill>
                <a:latin typeface="Lucida Console" pitchFamily="49" charset="0"/>
              </a:rPr>
              <a:t>ifTrue</a:t>
            </a:r>
            <a:r>
              <a:rPr lang="de-DE" sz="1400" b="1" dirty="0" smtClean="0">
                <a:solidFill>
                  <a:schemeClr val="accent2"/>
                </a:solidFill>
                <a:latin typeface="Lucida Console" pitchFamily="49" charset="0"/>
              </a:rPr>
              <a:t>(</a:t>
            </a:r>
            <a:r>
              <a:rPr lang="de-DE" sz="1400" b="1" dirty="0" err="1" smtClean="0">
                <a:solidFill>
                  <a:schemeClr val="accent2"/>
                </a:solidFill>
                <a:latin typeface="Lucida Console" pitchFamily="49" charset="0"/>
              </a:rPr>
              <a:t>boolean</a:t>
            </a:r>
            <a:r>
              <a:rPr lang="de-DE" sz="1400" b="1" dirty="0" smtClean="0">
                <a:solidFill>
                  <a:schemeClr val="accent2"/>
                </a:solidFill>
                <a:latin typeface="Lucida Console" pitchFamily="49" charset="0"/>
              </a:rPr>
              <a:t> </a:t>
            </a:r>
            <a:r>
              <a:rPr lang="de-DE" sz="1400" b="1" dirty="0" err="1" smtClean="0">
                <a:solidFill>
                  <a:schemeClr val="accent2"/>
                </a:solidFill>
                <a:latin typeface="Lucida Console" pitchFamily="49" charset="0"/>
              </a:rPr>
              <a:t>condition</a:t>
            </a:r>
            <a:r>
              <a:rPr lang="de-DE" sz="1400" b="1" dirty="0" smtClean="0">
                <a:solidFill>
                  <a:schemeClr val="accent2"/>
                </a:solidFill>
                <a:latin typeface="Lucida Console" pitchFamily="49" charset="0"/>
              </a:rPr>
              <a:t>, String </a:t>
            </a:r>
            <a:r>
              <a:rPr lang="de-DE" sz="1400" b="1" dirty="0" err="1" smtClean="0">
                <a:solidFill>
                  <a:schemeClr val="accent2"/>
                </a:solidFill>
                <a:latin typeface="Lucida Console" pitchFamily="49" charset="0"/>
              </a:rPr>
              <a:t>message</a:t>
            </a:r>
            <a:r>
              <a:rPr lang="de-DE" sz="1400" b="1" dirty="0" smtClean="0">
                <a:solidFill>
                  <a:schemeClr val="accent2"/>
                </a:solidFill>
                <a:latin typeface="Lucida Console" pitchFamily="49" charset="0"/>
              </a:rPr>
              <a:t>)</a:t>
            </a:r>
            <a:r>
              <a:rPr lang="de-DE" sz="1400" dirty="0" smtClean="0">
                <a:latin typeface="Lucida Console" pitchFamily="49" charset="0"/>
              </a:rPr>
              <a:t> {</a:t>
            </a:r>
            <a:br>
              <a:rPr lang="de-DE" sz="1400" dirty="0" smtClean="0">
                <a:latin typeface="Lucida Console" pitchFamily="49" charset="0"/>
              </a:rPr>
            </a:br>
            <a:r>
              <a:rPr lang="de-DE" sz="1400" dirty="0" smtClean="0">
                <a:latin typeface="Lucida Console" pitchFamily="49" charset="0"/>
              </a:rPr>
              <a:t>    </a:t>
            </a:r>
            <a:r>
              <a:rPr lang="de-DE" sz="1400" dirty="0" err="1" smtClean="0">
                <a:latin typeface="Lucida Console" pitchFamily="49" charset="0"/>
              </a:rPr>
              <a:t>if</a:t>
            </a:r>
            <a:r>
              <a:rPr lang="de-DE" sz="1400" dirty="0" smtClean="0">
                <a:latin typeface="Lucida Console" pitchFamily="49" charset="0"/>
              </a:rPr>
              <a:t> (</a:t>
            </a:r>
            <a:r>
              <a:rPr lang="de-DE" sz="1400" dirty="0" err="1" smtClean="0">
                <a:latin typeface="Lucida Console" pitchFamily="49" charset="0"/>
              </a:rPr>
              <a:t>condition</a:t>
            </a:r>
            <a:r>
              <a:rPr lang="de-DE" sz="1400" dirty="0" smtClean="0">
                <a:latin typeface="Lucida Console" pitchFamily="49" charset="0"/>
              </a:rPr>
              <a:t>) </a:t>
            </a:r>
            <a:br>
              <a:rPr lang="de-DE" sz="1400" dirty="0" smtClean="0">
                <a:latin typeface="Lucida Console" pitchFamily="49" charset="0"/>
              </a:rPr>
            </a:br>
            <a:r>
              <a:rPr lang="de-DE" sz="1400" dirty="0" smtClean="0">
                <a:latin typeface="Lucida Console" pitchFamily="49" charset="0"/>
              </a:rPr>
              <a:t>       </a:t>
            </a:r>
            <a:r>
              <a:rPr lang="de-DE" sz="1400" dirty="0" err="1" smtClean="0">
                <a:latin typeface="Lucida Console" pitchFamily="49" charset="0"/>
              </a:rPr>
              <a:t>throw</a:t>
            </a:r>
            <a:r>
              <a:rPr lang="de-DE" sz="1400" dirty="0" smtClean="0">
                <a:latin typeface="Lucida Console" pitchFamily="49" charset="0"/>
              </a:rPr>
              <a:t> </a:t>
            </a:r>
            <a:r>
              <a:rPr lang="de-DE" sz="1400" dirty="0" err="1" smtClean="0">
                <a:latin typeface="Lucida Console" pitchFamily="49" charset="0"/>
              </a:rPr>
              <a:t>new</a:t>
            </a:r>
            <a:r>
              <a:rPr lang="de-DE" sz="1400" dirty="0" smtClean="0">
                <a:latin typeface="Lucida Console" pitchFamily="49" charset="0"/>
              </a:rPr>
              <a:t> </a:t>
            </a:r>
            <a:r>
              <a:rPr lang="de-DE" sz="1400" dirty="0" err="1" smtClean="0">
                <a:latin typeface="Lucida Console" pitchFamily="49" charset="0"/>
              </a:rPr>
              <a:t>EmergencyExcpetion</a:t>
            </a:r>
            <a:r>
              <a:rPr lang="de-DE" sz="1400" dirty="0" smtClean="0">
                <a:latin typeface="Lucida Console" pitchFamily="49" charset="0"/>
              </a:rPr>
              <a:t>(</a:t>
            </a:r>
            <a:r>
              <a:rPr lang="de-DE" sz="1400" dirty="0" err="1" smtClean="0">
                <a:latin typeface="Lucida Console" pitchFamily="49" charset="0"/>
              </a:rPr>
              <a:t>message</a:t>
            </a:r>
            <a:r>
              <a:rPr lang="de-DE" sz="1400" dirty="0" smtClean="0">
                <a:latin typeface="Lucida Console" pitchFamily="49" charset="0"/>
              </a:rPr>
              <a:t>);</a:t>
            </a:r>
            <a:br>
              <a:rPr lang="de-DE" sz="1400" dirty="0" smtClean="0">
                <a:latin typeface="Lucida Console" pitchFamily="49" charset="0"/>
              </a:rPr>
            </a:br>
            <a:r>
              <a:rPr lang="de-DE" sz="1400" dirty="0" smtClean="0">
                <a:latin typeface="Lucida Console" pitchFamily="49" charset="0"/>
              </a:rPr>
              <a:t>} </a:t>
            </a:r>
            <a:br>
              <a:rPr lang="de-DE" sz="1400" dirty="0" smtClean="0">
                <a:latin typeface="Lucida Console" pitchFamily="49" charset="0"/>
              </a:rPr>
            </a:br>
            <a:r>
              <a:rPr lang="de-DE" sz="1400" dirty="0" err="1" smtClean="0">
                <a:latin typeface="Lucida Console" pitchFamily="49" charset="0"/>
              </a:rPr>
              <a:t>public</a:t>
            </a:r>
            <a:r>
              <a:rPr lang="de-DE" sz="1400" dirty="0" smtClean="0">
                <a:latin typeface="Lucida Console" pitchFamily="49" charset="0"/>
              </a:rPr>
              <a:t> </a:t>
            </a:r>
            <a:r>
              <a:rPr lang="de-DE" sz="1400" dirty="0" err="1" smtClean="0">
                <a:latin typeface="Lucida Console" pitchFamily="49" charset="0"/>
              </a:rPr>
              <a:t>static</a:t>
            </a:r>
            <a:r>
              <a:rPr lang="de-DE" sz="1400" dirty="0" smtClean="0">
                <a:latin typeface="Lucida Console" pitchFamily="49" charset="0"/>
              </a:rPr>
              <a:t> </a:t>
            </a:r>
            <a:r>
              <a:rPr lang="de-DE" sz="1400" b="1" dirty="0" err="1" smtClean="0">
                <a:solidFill>
                  <a:schemeClr val="accent2"/>
                </a:solidFill>
                <a:latin typeface="Lucida Console" pitchFamily="49" charset="0"/>
              </a:rPr>
              <a:t>void</a:t>
            </a:r>
            <a:r>
              <a:rPr lang="de-DE" sz="1400" b="1" dirty="0" smtClean="0">
                <a:solidFill>
                  <a:schemeClr val="accent2"/>
                </a:solidFill>
                <a:latin typeface="Lucida Console" pitchFamily="49" charset="0"/>
              </a:rPr>
              <a:t> </a:t>
            </a:r>
            <a:r>
              <a:rPr lang="de-DE" sz="1400" b="1" dirty="0" err="1" smtClean="0">
                <a:solidFill>
                  <a:schemeClr val="accent2"/>
                </a:solidFill>
                <a:latin typeface="Lucida Console" pitchFamily="49" charset="0"/>
              </a:rPr>
              <a:t>ifNull</a:t>
            </a:r>
            <a:r>
              <a:rPr lang="de-DE" sz="1400" b="1" dirty="0" smtClean="0">
                <a:solidFill>
                  <a:schemeClr val="accent2"/>
                </a:solidFill>
                <a:latin typeface="Lucida Console" pitchFamily="49" charset="0"/>
              </a:rPr>
              <a:t>(</a:t>
            </a:r>
            <a:r>
              <a:rPr lang="de-DE" sz="1400" b="1" dirty="0" err="1" smtClean="0">
                <a:solidFill>
                  <a:schemeClr val="accent2"/>
                </a:solidFill>
                <a:latin typeface="Lucida Console" pitchFamily="49" charset="0"/>
              </a:rPr>
              <a:t>Object</a:t>
            </a:r>
            <a:r>
              <a:rPr lang="de-DE" sz="1400" b="1" dirty="0" smtClean="0">
                <a:solidFill>
                  <a:schemeClr val="accent2"/>
                </a:solidFill>
                <a:latin typeface="Lucida Console" pitchFamily="49" charset="0"/>
              </a:rPr>
              <a:t> </a:t>
            </a:r>
            <a:r>
              <a:rPr lang="de-DE" sz="1400" b="1" dirty="0" err="1" smtClean="0">
                <a:solidFill>
                  <a:schemeClr val="accent2"/>
                </a:solidFill>
                <a:latin typeface="Lucida Console" pitchFamily="49" charset="0"/>
              </a:rPr>
              <a:t>object</a:t>
            </a:r>
            <a:r>
              <a:rPr lang="de-DE" sz="1400" b="1" dirty="0" smtClean="0">
                <a:solidFill>
                  <a:schemeClr val="accent2"/>
                </a:solidFill>
                <a:latin typeface="Lucida Console" pitchFamily="49" charset="0"/>
              </a:rPr>
              <a:t>, String </a:t>
            </a:r>
            <a:r>
              <a:rPr lang="de-DE" sz="1400" b="1" dirty="0" err="1" smtClean="0">
                <a:solidFill>
                  <a:schemeClr val="accent2"/>
                </a:solidFill>
                <a:latin typeface="Lucida Console" pitchFamily="49" charset="0"/>
              </a:rPr>
              <a:t>message</a:t>
            </a:r>
            <a:r>
              <a:rPr lang="de-DE" sz="1400" b="1" dirty="0" smtClean="0">
                <a:solidFill>
                  <a:schemeClr val="accent2"/>
                </a:solidFill>
                <a:latin typeface="Lucida Console" pitchFamily="49" charset="0"/>
              </a:rPr>
              <a:t>)</a:t>
            </a:r>
            <a:r>
              <a:rPr lang="de-DE" sz="1400" dirty="0" smtClean="0">
                <a:latin typeface="Lucida Console" pitchFamily="49" charset="0"/>
              </a:rPr>
              <a:t> {</a:t>
            </a:r>
            <a:br>
              <a:rPr lang="de-DE" sz="1400" dirty="0" smtClean="0">
                <a:latin typeface="Lucida Console" pitchFamily="49" charset="0"/>
              </a:rPr>
            </a:br>
            <a:r>
              <a:rPr lang="de-DE" sz="1400" dirty="0" smtClean="0">
                <a:latin typeface="Lucida Console" pitchFamily="49" charset="0"/>
              </a:rPr>
              <a:t>    </a:t>
            </a:r>
            <a:r>
              <a:rPr lang="de-DE" sz="1400" dirty="0" err="1" smtClean="0">
                <a:latin typeface="Lucida Console" pitchFamily="49" charset="0"/>
              </a:rPr>
              <a:t>if</a:t>
            </a:r>
            <a:r>
              <a:rPr lang="de-DE" sz="1400" dirty="0" smtClean="0">
                <a:latin typeface="Lucida Console" pitchFamily="49" charset="0"/>
              </a:rPr>
              <a:t> (null == </a:t>
            </a:r>
            <a:r>
              <a:rPr lang="de-DE" sz="1400" dirty="0" err="1" smtClean="0">
                <a:latin typeface="Lucida Console" pitchFamily="49" charset="0"/>
              </a:rPr>
              <a:t>object</a:t>
            </a:r>
            <a:r>
              <a:rPr lang="de-DE" sz="1400" dirty="0" smtClean="0">
                <a:latin typeface="Lucida Console" pitchFamily="49" charset="0"/>
              </a:rPr>
              <a:t>) </a:t>
            </a:r>
            <a:br>
              <a:rPr lang="de-DE" sz="1400" dirty="0" smtClean="0">
                <a:latin typeface="Lucida Console" pitchFamily="49" charset="0"/>
              </a:rPr>
            </a:br>
            <a:r>
              <a:rPr lang="de-DE" sz="1400" dirty="0" smtClean="0">
                <a:latin typeface="Lucida Console" pitchFamily="49" charset="0"/>
              </a:rPr>
              <a:t>        </a:t>
            </a:r>
            <a:r>
              <a:rPr lang="de-DE" sz="1400" dirty="0" err="1" smtClean="0">
                <a:latin typeface="Lucida Console" pitchFamily="49" charset="0"/>
              </a:rPr>
              <a:t>throw</a:t>
            </a:r>
            <a:r>
              <a:rPr lang="de-DE" sz="1400" dirty="0" smtClean="0">
                <a:latin typeface="Lucida Console" pitchFamily="49" charset="0"/>
              </a:rPr>
              <a:t> </a:t>
            </a:r>
            <a:r>
              <a:rPr lang="de-DE" sz="1400" dirty="0" err="1" smtClean="0">
                <a:latin typeface="Lucida Console" pitchFamily="49" charset="0"/>
              </a:rPr>
              <a:t>new</a:t>
            </a:r>
            <a:r>
              <a:rPr lang="de-DE" sz="1400" dirty="0" smtClean="0">
                <a:latin typeface="Lucida Console" pitchFamily="49" charset="0"/>
              </a:rPr>
              <a:t> </a:t>
            </a:r>
            <a:r>
              <a:rPr lang="de-DE" sz="1400" dirty="0" err="1" smtClean="0">
                <a:latin typeface="Lucida Console" pitchFamily="49" charset="0"/>
              </a:rPr>
              <a:t>EmergencyExcpetion</a:t>
            </a:r>
            <a:r>
              <a:rPr lang="de-DE" sz="1400" dirty="0" smtClean="0">
                <a:latin typeface="Lucida Console" pitchFamily="49" charset="0"/>
              </a:rPr>
              <a:t>(</a:t>
            </a:r>
            <a:r>
              <a:rPr lang="de-DE" sz="1400" dirty="0" err="1" smtClean="0">
                <a:latin typeface="Lucida Console" pitchFamily="49" charset="0"/>
              </a:rPr>
              <a:t>message</a:t>
            </a:r>
            <a:r>
              <a:rPr lang="de-DE" sz="1400" dirty="0" smtClean="0">
                <a:latin typeface="Lucida Console" pitchFamily="49" charset="0"/>
              </a:rPr>
              <a:t>);</a:t>
            </a:r>
            <a:br>
              <a:rPr lang="de-DE" sz="1400" dirty="0" smtClean="0">
                <a:latin typeface="Lucida Console" pitchFamily="49" charset="0"/>
              </a:rPr>
            </a:br>
            <a:r>
              <a:rPr lang="de-DE" sz="1400" dirty="0" smtClean="0">
                <a:latin typeface="Lucida Console" pitchFamily="49" charset="0"/>
              </a:rPr>
              <a:t>}</a:t>
            </a:r>
            <a:br>
              <a:rPr lang="de-DE" sz="1400" dirty="0" smtClean="0">
                <a:latin typeface="Lucida Console" pitchFamily="49" charset="0"/>
              </a:rPr>
            </a:br>
            <a:r>
              <a:rPr lang="de-DE" sz="1400" dirty="0" err="1" smtClean="0">
                <a:latin typeface="Lucida Console" pitchFamily="49" charset="0"/>
              </a:rPr>
              <a:t>public</a:t>
            </a:r>
            <a:r>
              <a:rPr lang="de-DE" sz="1400" dirty="0" smtClean="0">
                <a:latin typeface="Lucida Console" pitchFamily="49" charset="0"/>
              </a:rPr>
              <a:t> </a:t>
            </a:r>
            <a:r>
              <a:rPr lang="de-DE" sz="1400" dirty="0" err="1" smtClean="0">
                <a:latin typeface="Lucida Console" pitchFamily="49" charset="0"/>
              </a:rPr>
              <a:t>static</a:t>
            </a:r>
            <a:r>
              <a:rPr lang="de-DE" sz="1400" dirty="0" smtClean="0">
                <a:latin typeface="Lucida Console" pitchFamily="49" charset="0"/>
              </a:rPr>
              <a:t> </a:t>
            </a:r>
            <a:r>
              <a:rPr lang="de-DE" sz="1400" b="1" dirty="0" err="1" smtClean="0">
                <a:solidFill>
                  <a:schemeClr val="accent2"/>
                </a:solidFill>
                <a:latin typeface="Lucida Console" pitchFamily="49" charset="0"/>
              </a:rPr>
              <a:t>void</a:t>
            </a:r>
            <a:r>
              <a:rPr lang="de-DE" sz="1400" b="1" dirty="0" smtClean="0">
                <a:solidFill>
                  <a:schemeClr val="accent2"/>
                </a:solidFill>
                <a:latin typeface="Lucida Console" pitchFamily="49" charset="0"/>
              </a:rPr>
              <a:t> </a:t>
            </a:r>
            <a:r>
              <a:rPr lang="de-DE" sz="1400" b="1" dirty="0" err="1" smtClean="0">
                <a:solidFill>
                  <a:schemeClr val="accent2"/>
                </a:solidFill>
                <a:latin typeface="Lucida Console" pitchFamily="49" charset="0"/>
              </a:rPr>
              <a:t>now</a:t>
            </a:r>
            <a:r>
              <a:rPr lang="de-DE" sz="1400" b="1" dirty="0" smtClean="0">
                <a:solidFill>
                  <a:schemeClr val="accent2"/>
                </a:solidFill>
                <a:latin typeface="Lucida Console" pitchFamily="49" charset="0"/>
              </a:rPr>
              <a:t>(</a:t>
            </a:r>
            <a:r>
              <a:rPr lang="de-DE" sz="1400" b="1" dirty="0" err="1" smtClean="0">
                <a:solidFill>
                  <a:schemeClr val="accent2"/>
                </a:solidFill>
                <a:latin typeface="Lucida Console" pitchFamily="49" charset="0"/>
              </a:rPr>
              <a:t>Throwable</a:t>
            </a:r>
            <a:r>
              <a:rPr lang="de-DE" sz="1400" b="1" dirty="0" smtClean="0">
                <a:solidFill>
                  <a:schemeClr val="accent2"/>
                </a:solidFill>
                <a:latin typeface="Lucida Console" pitchFamily="49" charset="0"/>
              </a:rPr>
              <a:t> t)</a:t>
            </a:r>
            <a:r>
              <a:rPr lang="de-DE" sz="1400" dirty="0" smtClean="0">
                <a:latin typeface="Lucida Console" pitchFamily="49" charset="0"/>
              </a:rPr>
              <a:t> {</a:t>
            </a:r>
            <a:br>
              <a:rPr lang="de-DE" sz="1400" dirty="0" smtClean="0">
                <a:latin typeface="Lucida Console" pitchFamily="49" charset="0"/>
              </a:rPr>
            </a:br>
            <a:r>
              <a:rPr lang="de-DE" sz="1400" dirty="0" smtClean="0">
                <a:latin typeface="Lucida Console" pitchFamily="49" charset="0"/>
              </a:rPr>
              <a:t>    </a:t>
            </a:r>
            <a:r>
              <a:rPr lang="de-DE" sz="1400" dirty="0" err="1" smtClean="0">
                <a:latin typeface="Lucida Console" pitchFamily="49" charset="0"/>
              </a:rPr>
              <a:t>throw</a:t>
            </a:r>
            <a:r>
              <a:rPr lang="de-DE" sz="1400" dirty="0" smtClean="0">
                <a:latin typeface="Lucida Console" pitchFamily="49" charset="0"/>
              </a:rPr>
              <a:t> </a:t>
            </a:r>
            <a:r>
              <a:rPr lang="de-DE" sz="1400" dirty="0" err="1" smtClean="0">
                <a:latin typeface="Lucida Console" pitchFamily="49" charset="0"/>
              </a:rPr>
              <a:t>new</a:t>
            </a:r>
            <a:r>
              <a:rPr lang="de-DE" sz="1400" dirty="0" smtClean="0">
                <a:latin typeface="Lucida Console" pitchFamily="49" charset="0"/>
              </a:rPr>
              <a:t> </a:t>
            </a:r>
            <a:r>
              <a:rPr lang="de-DE" sz="1400" dirty="0" err="1" smtClean="0">
                <a:latin typeface="Lucida Console" pitchFamily="49" charset="0"/>
              </a:rPr>
              <a:t>EmergencyExcpetion</a:t>
            </a:r>
            <a:r>
              <a:rPr lang="de-DE" sz="1400" dirty="0" smtClean="0">
                <a:latin typeface="Lucida Console" pitchFamily="49" charset="0"/>
              </a:rPr>
              <a:t>(</a:t>
            </a:r>
            <a:r>
              <a:rPr lang="de-DE" sz="1400" dirty="0" err="1" smtClean="0">
                <a:latin typeface="Lucida Console" pitchFamily="49" charset="0"/>
              </a:rPr>
              <a:t>t.toString</a:t>
            </a:r>
            <a:r>
              <a:rPr lang="de-DE" sz="1400" dirty="0" smtClean="0">
                <a:latin typeface="Lucida Console" pitchFamily="49" charset="0"/>
              </a:rPr>
              <a:t>());</a:t>
            </a:r>
            <a:br>
              <a:rPr lang="de-DE" sz="1400" dirty="0" smtClean="0">
                <a:latin typeface="Lucida Console" pitchFamily="49" charset="0"/>
              </a:rPr>
            </a:br>
            <a:r>
              <a:rPr lang="de-DE" sz="1400" dirty="0" smtClean="0">
                <a:latin typeface="Lucida Console" pitchFamily="49" charset="0"/>
              </a:rPr>
              <a:t>}</a:t>
            </a:r>
            <a:br>
              <a:rPr lang="de-DE" sz="1400" dirty="0" smtClean="0">
                <a:latin typeface="Lucida Console" pitchFamily="49" charset="0"/>
              </a:rPr>
            </a:br>
            <a:r>
              <a:rPr lang="de-DE" sz="1400" dirty="0" smtClean="0">
                <a:latin typeface="Lucida Console" pitchFamily="49" charset="0"/>
              </a:rPr>
              <a:t>    ...</a:t>
            </a:r>
          </a:p>
          <a:p>
            <a:pPr marL="457200" indent="-457200" defTabSz="914400">
              <a:lnSpc>
                <a:spcPct val="80000"/>
              </a:lnSpc>
              <a:buFont typeface="Wingdings" pitchFamily="2" charset="2"/>
              <a:buNone/>
              <a:tabLst/>
            </a:pPr>
            <a:r>
              <a:rPr lang="de-DE" sz="1400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99352" y="719739"/>
            <a:ext cx="7430247" cy="16633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100000"/>
              </a:spcBef>
              <a:spcAft>
                <a:spcPct val="0"/>
              </a:spcAft>
              <a:buClr>
                <a:srgbClr val="00337F"/>
              </a:buClr>
              <a:buSzPct val="150000"/>
              <a:buFont typeface="Wingdings" pitchFamily="2" charset="2"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public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class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kumimoji="0" lang="de-DE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MyClass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{</a:t>
            </a:r>
            <a:b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</a:b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public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kumimoji="0" lang="de-DE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void</a:t>
            </a:r>
            <a:r>
              <a: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kumimoji="0" lang="de-DE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foo</a:t>
            </a:r>
            <a:r>
              <a: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()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{</a:t>
            </a:r>
            <a:b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</a:b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  ...</a:t>
            </a:r>
            <a:b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</a:b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  String </a:t>
            </a: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result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= bar();</a:t>
            </a:r>
            <a:b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</a:b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  </a:t>
            </a:r>
            <a:r>
              <a:rPr kumimoji="0" lang="de-DE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Emergency.ifNull</a:t>
            </a:r>
            <a:r>
              <a: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(</a:t>
            </a:r>
            <a:r>
              <a:rPr kumimoji="0" lang="de-DE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result</a:t>
            </a:r>
            <a:r>
              <a: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, "must </a:t>
            </a:r>
            <a:r>
              <a:rPr kumimoji="0" lang="de-DE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never</a:t>
            </a:r>
            <a:r>
              <a: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happen");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    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/>
            </a:r>
            <a:b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</a:b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  ...</a:t>
            </a:r>
            <a:b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</a:b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}</a:t>
            </a:r>
            <a:endParaRPr lang="de-DE" sz="1400" kern="0" dirty="0" smtClean="0">
              <a:solidFill>
                <a:srgbClr val="000000"/>
              </a:solidFill>
              <a:latin typeface="Lucida Console" pitchFamily="49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100000"/>
              </a:spcBef>
              <a:spcAft>
                <a:spcPct val="0"/>
              </a:spcAft>
              <a:buClr>
                <a:srgbClr val="00337F"/>
              </a:buClr>
              <a:buSzPct val="150000"/>
              <a:buFont typeface="Wingdings" pitchFamily="2" charset="2"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87103" y="5312998"/>
            <a:ext cx="7451205" cy="91875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lnSpc>
                <a:spcPct val="80000"/>
              </a:lnSpc>
              <a:spcBef>
                <a:spcPct val="100000"/>
              </a:spcBef>
              <a:buClr>
                <a:srgbClr val="00337F"/>
              </a:buClr>
              <a:buSzPct val="150000"/>
            </a:pPr>
            <a:r>
              <a:rPr lang="en-US" sz="1400" dirty="0" smtClean="0">
                <a:latin typeface="Lucida Console" pitchFamily="49" charset="0"/>
              </a:rPr>
              <a:t>public class </a:t>
            </a:r>
            <a:r>
              <a:rPr lang="en-US" sz="1400" b="1" dirty="0" err="1" smtClean="0">
                <a:solidFill>
                  <a:schemeClr val="accent2"/>
                </a:solidFill>
                <a:latin typeface="Lucida Console" pitchFamily="49" charset="0"/>
              </a:rPr>
              <a:t>EmergencyException</a:t>
            </a:r>
            <a:r>
              <a:rPr lang="en-US" sz="1400" dirty="0" smtClean="0">
                <a:latin typeface="Lucida Console" pitchFamily="49" charset="0"/>
              </a:rPr>
              <a:t> extends </a:t>
            </a:r>
            <a:r>
              <a:rPr lang="en-US" sz="1400" b="1" dirty="0" err="1" smtClean="0">
                <a:solidFill>
                  <a:schemeClr val="accent2"/>
                </a:solidFill>
                <a:latin typeface="Lucida Console" pitchFamily="49" charset="0"/>
              </a:rPr>
              <a:t>RuntimeException</a:t>
            </a:r>
            <a:r>
              <a:rPr lang="en-US" sz="1400" dirty="0" smtClean="0">
                <a:latin typeface="Lucida Console" pitchFamily="49" charset="0"/>
              </a:rPr>
              <a:t> { </a:t>
            </a:r>
            <a:r>
              <a:rPr kumimoji="0" lang="de-DE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/>
            </a:r>
            <a:br>
              <a:rPr kumimoji="0" lang="de-DE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</a:br>
            <a:r>
              <a:rPr kumimoji="0" lang="de-DE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...</a:t>
            </a:r>
            <a:endParaRPr lang="de-DE" sz="1400" kern="0" dirty="0" smtClean="0">
              <a:solidFill>
                <a:srgbClr val="000000"/>
              </a:solidFill>
              <a:latin typeface="Lucida Console" pitchFamily="49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80000"/>
              </a:lnSpc>
              <a:spcBef>
                <a:spcPct val="100000"/>
              </a:spcBef>
              <a:spcAft>
                <a:spcPct val="0"/>
              </a:spcAft>
              <a:buClr>
                <a:srgbClr val="00337F"/>
              </a:buClr>
              <a:buSzPct val="150000"/>
              <a:buFont typeface="Wingdings" pitchFamily="2" charset="2"/>
              <a:buNone/>
              <a:tabLst/>
              <a:defRPr/>
            </a:pPr>
            <a:r>
              <a:rPr kumimoji="0" lang="de-DE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 defTabSz="1397000">
              <a:tabLst>
                <a:tab pos="8115300" algn="l"/>
              </a:tabLst>
              <a:defRPr/>
            </a:pPr>
            <a:r>
              <a:rPr lang="de-DE" dirty="0" smtClean="0">
                <a:latin typeface="+mn-lt"/>
              </a:rPr>
              <a:t>      FH Rosenheim                  Programmieren 3                                       Wintersemester </a:t>
            </a:r>
            <a:r>
              <a:rPr lang="de-DE" dirty="0" smtClean="0">
                <a:latin typeface="+mn-lt"/>
              </a:rPr>
              <a:t>2015                                   </a:t>
            </a:r>
            <a:r>
              <a:rPr lang="de-DE" dirty="0" smtClean="0">
                <a:latin typeface="+mn-lt"/>
              </a:rPr>
              <a:t>© </a:t>
            </a:r>
            <a:r>
              <a:rPr lang="de-DE" dirty="0" smtClean="0">
                <a:latin typeface="+mn-lt"/>
              </a:rPr>
              <a:t>2015  </a:t>
            </a:r>
            <a:r>
              <a:rPr lang="de-DE" dirty="0" smtClean="0">
                <a:latin typeface="+mn-lt"/>
              </a:rPr>
              <a:t>• Stand 01.12.14 •     Kapitel 6         </a:t>
            </a:r>
            <a:endParaRPr lang="en-GB" sz="1000" dirty="0">
              <a:latin typeface="+mn-lt"/>
            </a:endParaRP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825500" y="3810000"/>
            <a:ext cx="6851650" cy="2286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842963" y="1370013"/>
            <a:ext cx="6851650" cy="2133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742950" y="311150"/>
            <a:ext cx="56134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GB" sz="2200" b="1">
                <a:latin typeface="Arial" charset="0"/>
              </a:rPr>
              <a:t>Strategien: Eskalation oder Deeskalation</a:t>
            </a: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925513" y="1065213"/>
            <a:ext cx="268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de-DE">
                <a:latin typeface="Tahoma" pitchFamily="34" charset="0"/>
              </a:rPr>
              <a:t> </a:t>
            </a:r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908050" y="1358900"/>
            <a:ext cx="6173788" cy="449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de-DE" dirty="0" err="1">
                <a:latin typeface="Lucida Console" pitchFamily="49" charset="0"/>
              </a:rPr>
              <a:t>try</a:t>
            </a:r>
            <a:r>
              <a:rPr lang="de-DE" dirty="0">
                <a:latin typeface="Lucida Console" pitchFamily="49" charset="0"/>
              </a:rPr>
              <a:t> {</a:t>
            </a:r>
            <a:br>
              <a:rPr lang="de-DE" dirty="0">
                <a:latin typeface="Lucida Console" pitchFamily="49" charset="0"/>
              </a:rPr>
            </a:br>
            <a:r>
              <a:rPr lang="de-DE" dirty="0">
                <a:latin typeface="Lucida Console" pitchFamily="49" charset="0"/>
              </a:rPr>
              <a:t>   </a:t>
            </a:r>
            <a:r>
              <a:rPr lang="de-DE" dirty="0" err="1">
                <a:latin typeface="Lucida Console" pitchFamily="49" charset="0"/>
              </a:rPr>
              <a:t>x.tuwas</a:t>
            </a:r>
            <a:r>
              <a:rPr lang="de-DE" dirty="0">
                <a:latin typeface="Lucida Console" pitchFamily="49" charset="0"/>
              </a:rPr>
              <a:t>();</a:t>
            </a:r>
            <a:br>
              <a:rPr lang="de-DE" dirty="0">
                <a:latin typeface="Lucida Console" pitchFamily="49" charset="0"/>
              </a:rPr>
            </a:br>
            <a:r>
              <a:rPr lang="de-DE" dirty="0">
                <a:latin typeface="Lucida Console" pitchFamily="49" charset="0"/>
              </a:rPr>
              <a:t>}</a:t>
            </a:r>
            <a:br>
              <a:rPr lang="de-DE" dirty="0">
                <a:latin typeface="Lucida Console" pitchFamily="49" charset="0"/>
              </a:rPr>
            </a:br>
            <a:r>
              <a:rPr lang="de-DE" dirty="0">
                <a:latin typeface="Lucida Console" pitchFamily="49" charset="0"/>
              </a:rPr>
              <a:t>catch(</a:t>
            </a:r>
            <a:r>
              <a:rPr lang="de-DE" dirty="0" err="1">
                <a:latin typeface="Lucida Console" pitchFamily="49" charset="0"/>
              </a:rPr>
              <a:t>MyException</a:t>
            </a:r>
            <a:r>
              <a:rPr lang="de-DE" dirty="0">
                <a:latin typeface="Lucida Console" pitchFamily="49" charset="0"/>
              </a:rPr>
              <a:t> e) {     // </a:t>
            </a:r>
            <a:r>
              <a:rPr lang="de-DE" b="1" dirty="0">
                <a:latin typeface="Lucida Console" pitchFamily="49" charset="0"/>
              </a:rPr>
              <a:t>Eskalation</a:t>
            </a:r>
            <a:r>
              <a:rPr lang="de-DE" dirty="0">
                <a:latin typeface="Lucida Console" pitchFamily="49" charset="0"/>
              </a:rPr>
              <a:t/>
            </a:r>
            <a:br>
              <a:rPr lang="de-DE" dirty="0">
                <a:latin typeface="Lucida Console" pitchFamily="49" charset="0"/>
              </a:rPr>
            </a:br>
            <a:r>
              <a:rPr lang="de-DE" dirty="0">
                <a:latin typeface="Lucida Console" pitchFamily="49" charset="0"/>
              </a:rPr>
              <a:t>  Emergency.now(e, "</a:t>
            </a:r>
            <a:r>
              <a:rPr lang="de-DE" dirty="0" err="1">
                <a:latin typeface="Lucida Console" pitchFamily="49" charset="0"/>
              </a:rPr>
              <a:t>tuwas</a:t>
            </a:r>
            <a:r>
              <a:rPr lang="de-DE" dirty="0">
                <a:latin typeface="Lucida Console" pitchFamily="49" charset="0"/>
              </a:rPr>
              <a:t> ist schiefgegangen");</a:t>
            </a:r>
            <a:br>
              <a:rPr lang="de-DE" dirty="0">
                <a:latin typeface="Lucida Console" pitchFamily="49" charset="0"/>
              </a:rPr>
            </a:br>
            <a:r>
              <a:rPr lang="de-DE" dirty="0">
                <a:latin typeface="Lucida Console" pitchFamily="49" charset="0"/>
              </a:rPr>
              <a:t>}</a:t>
            </a:r>
          </a:p>
          <a:p>
            <a:pPr>
              <a:buClrTx/>
              <a:buFontTx/>
              <a:buNone/>
            </a:pPr>
            <a:endParaRPr lang="de-DE" dirty="0">
              <a:latin typeface="Lucida Console" pitchFamily="49" charset="0"/>
            </a:endParaRPr>
          </a:p>
          <a:p>
            <a:pPr>
              <a:buClrTx/>
              <a:buFontTx/>
              <a:buNone/>
            </a:pPr>
            <a:endParaRPr lang="de-DE" dirty="0">
              <a:latin typeface="Lucida Console" pitchFamily="49" charset="0"/>
            </a:endParaRPr>
          </a:p>
          <a:p>
            <a:pPr>
              <a:buClrTx/>
              <a:buFontTx/>
              <a:buNone/>
            </a:pPr>
            <a:endParaRPr lang="de-DE" dirty="0">
              <a:latin typeface="Lucida Console" pitchFamily="49" charset="0"/>
            </a:endParaRPr>
          </a:p>
          <a:p>
            <a:pPr>
              <a:buClrTx/>
              <a:buFontTx/>
              <a:buNone/>
            </a:pPr>
            <a:endParaRPr lang="de-DE" dirty="0">
              <a:latin typeface="Lucida Console" pitchFamily="49" charset="0"/>
            </a:endParaRPr>
          </a:p>
          <a:p>
            <a:pPr>
              <a:buClrTx/>
              <a:buFontTx/>
              <a:buNone/>
            </a:pPr>
            <a:r>
              <a:rPr lang="de-DE" dirty="0" err="1">
                <a:latin typeface="Lucida Console" pitchFamily="49" charset="0"/>
              </a:rPr>
              <a:t>try</a:t>
            </a:r>
            <a:r>
              <a:rPr lang="de-DE" dirty="0">
                <a:latin typeface="Lucida Console" pitchFamily="49" charset="0"/>
              </a:rPr>
              <a:t> {</a:t>
            </a:r>
            <a:br>
              <a:rPr lang="de-DE" dirty="0">
                <a:latin typeface="Lucida Console" pitchFamily="49" charset="0"/>
              </a:rPr>
            </a:br>
            <a:r>
              <a:rPr lang="de-DE" dirty="0">
                <a:latin typeface="Lucida Console" pitchFamily="49" charset="0"/>
              </a:rPr>
              <a:t>   </a:t>
            </a:r>
            <a:r>
              <a:rPr lang="de-DE" dirty="0" err="1">
                <a:latin typeface="Lucida Console" pitchFamily="49" charset="0"/>
              </a:rPr>
              <a:t>int</a:t>
            </a:r>
            <a:r>
              <a:rPr lang="de-DE" dirty="0">
                <a:latin typeface="Lucida Console" pitchFamily="49" charset="0"/>
              </a:rPr>
              <a:t> i = </a:t>
            </a:r>
            <a:r>
              <a:rPr lang="de-DE" dirty="0" err="1">
                <a:latin typeface="Lucida Console" pitchFamily="49" charset="0"/>
              </a:rPr>
              <a:t>Integer.parseInt</a:t>
            </a:r>
            <a:r>
              <a:rPr lang="de-DE" dirty="0">
                <a:latin typeface="Lucida Console" pitchFamily="49" charset="0"/>
              </a:rPr>
              <a:t>( s );</a:t>
            </a:r>
          </a:p>
          <a:p>
            <a:pPr>
              <a:buClrTx/>
              <a:buFontTx/>
              <a:buNone/>
            </a:pPr>
            <a:r>
              <a:rPr lang="de-DE" dirty="0">
                <a:latin typeface="Lucida Console" pitchFamily="49" charset="0"/>
              </a:rPr>
              <a:t>   </a:t>
            </a:r>
            <a:r>
              <a:rPr lang="de-DE" dirty="0" err="1">
                <a:latin typeface="Lucida Console" pitchFamily="49" charset="0"/>
              </a:rPr>
              <a:t>return</a:t>
            </a:r>
            <a:r>
              <a:rPr lang="de-DE" dirty="0">
                <a:latin typeface="Lucida Console" pitchFamily="49" charset="0"/>
              </a:rPr>
              <a:t> </a:t>
            </a:r>
            <a:r>
              <a:rPr lang="de-DE" dirty="0" err="1">
                <a:latin typeface="Lucida Console" pitchFamily="49" charset="0"/>
              </a:rPr>
              <a:t>true</a:t>
            </a:r>
            <a:r>
              <a:rPr lang="de-DE" dirty="0">
                <a:latin typeface="Lucida Console" pitchFamily="49" charset="0"/>
              </a:rPr>
              <a:t>;</a:t>
            </a:r>
            <a:br>
              <a:rPr lang="de-DE" dirty="0">
                <a:latin typeface="Lucida Console" pitchFamily="49" charset="0"/>
              </a:rPr>
            </a:br>
            <a:r>
              <a:rPr lang="de-DE" dirty="0">
                <a:latin typeface="Lucida Console" pitchFamily="49" charset="0"/>
              </a:rPr>
              <a:t>}</a:t>
            </a:r>
            <a:br>
              <a:rPr lang="de-DE" dirty="0">
                <a:latin typeface="Lucida Console" pitchFamily="49" charset="0"/>
              </a:rPr>
            </a:br>
            <a:r>
              <a:rPr lang="de-DE" dirty="0">
                <a:latin typeface="Lucida Console" pitchFamily="49" charset="0"/>
              </a:rPr>
              <a:t>catch(</a:t>
            </a:r>
            <a:r>
              <a:rPr lang="de-DE" dirty="0" err="1">
                <a:latin typeface="Lucida Console" pitchFamily="49" charset="0"/>
              </a:rPr>
              <a:t>NumberFormatException</a:t>
            </a:r>
            <a:r>
              <a:rPr lang="de-DE" dirty="0">
                <a:latin typeface="Lucida Console" pitchFamily="49" charset="0"/>
              </a:rPr>
              <a:t> e) {  // </a:t>
            </a:r>
            <a:r>
              <a:rPr lang="de-DE" b="1" dirty="0">
                <a:latin typeface="Lucida Console" pitchFamily="49" charset="0"/>
              </a:rPr>
              <a:t>Deeskalation</a:t>
            </a:r>
            <a:r>
              <a:rPr lang="de-DE" dirty="0">
                <a:latin typeface="Lucida Console" pitchFamily="49" charset="0"/>
              </a:rPr>
              <a:t/>
            </a:r>
            <a:br>
              <a:rPr lang="de-DE" dirty="0">
                <a:latin typeface="Lucida Console" pitchFamily="49" charset="0"/>
              </a:rPr>
            </a:br>
            <a:r>
              <a:rPr lang="de-DE" dirty="0">
                <a:latin typeface="Lucida Console" pitchFamily="49" charset="0"/>
              </a:rPr>
              <a:t>   </a:t>
            </a:r>
            <a:r>
              <a:rPr lang="de-DE" dirty="0" err="1">
                <a:latin typeface="Lucida Console" pitchFamily="49" charset="0"/>
              </a:rPr>
              <a:t>return</a:t>
            </a:r>
            <a:r>
              <a:rPr lang="de-DE" dirty="0">
                <a:latin typeface="Lucida Console" pitchFamily="49" charset="0"/>
              </a:rPr>
              <a:t> </a:t>
            </a:r>
            <a:r>
              <a:rPr lang="de-DE" dirty="0" err="1">
                <a:latin typeface="Lucida Console" pitchFamily="49" charset="0"/>
              </a:rPr>
              <a:t>false</a:t>
            </a:r>
            <a:r>
              <a:rPr lang="de-DE" dirty="0">
                <a:latin typeface="Lucida Console" pitchFamily="49" charset="0"/>
              </a:rPr>
              <a:t>;</a:t>
            </a:r>
            <a:br>
              <a:rPr lang="de-DE" dirty="0">
                <a:latin typeface="Lucida Console" pitchFamily="49" charset="0"/>
              </a:rPr>
            </a:br>
            <a:r>
              <a:rPr lang="de-DE" dirty="0">
                <a:latin typeface="Lucida Console" pitchFamily="49" charset="0"/>
              </a:rPr>
              <a:t>}</a:t>
            </a:r>
          </a:p>
          <a:p>
            <a:pPr>
              <a:buClrTx/>
              <a:buFontTx/>
              <a:buNone/>
            </a:pPr>
            <a:endParaRPr lang="de-DE" dirty="0">
              <a:latin typeface="Lucida Console" pitchFamily="49" charset="0"/>
            </a:endParaRPr>
          </a:p>
        </p:txBody>
      </p:sp>
      <p:pic>
        <p:nvPicPr>
          <p:cNvPr id="3074" name="Picture 2" descr="C:\Dokumente und Einstellungen\Reiner\Lokale Einstellungen\Temporary Internet Files\Content.IE5\GL9GESXX\MP90042269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2705" y="1380565"/>
            <a:ext cx="1553342" cy="2144342"/>
          </a:xfrm>
          <a:prstGeom prst="rect">
            <a:avLst/>
          </a:prstGeom>
          <a:noFill/>
        </p:spPr>
      </p:pic>
      <p:pic>
        <p:nvPicPr>
          <p:cNvPr id="3075" name="Picture 3" descr="C:\Dokumente und Einstellungen\Reiner\Lokale Einstellungen\Temporary Internet Files\Content.IE5\QZM8UGK2\MP900422661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26188" y="3818963"/>
            <a:ext cx="1568823" cy="22680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774" y="265113"/>
            <a:ext cx="8404225" cy="1107996"/>
          </a:xfrm>
        </p:spPr>
        <p:txBody>
          <a:bodyPr/>
          <a:lstStyle/>
          <a:p>
            <a:r>
              <a:rPr lang="de-DE" dirty="0" smtClean="0"/>
              <a:t>Verhindern, dass andere Systeme mein System instabil machen: Circuit-</a:t>
            </a:r>
            <a:r>
              <a:rPr lang="de-DE" dirty="0" err="1" smtClean="0"/>
              <a:t>Breaker</a:t>
            </a:r>
            <a:r>
              <a:rPr lang="de-DE" dirty="0" smtClean="0"/>
              <a:t> Pattern 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      FH Rosenheim                  Programmieren 3                                       Wintersemester </a:t>
            </a:r>
            <a:r>
              <a:rPr lang="de-DE" dirty="0" smtClean="0"/>
              <a:t>2015                                   </a:t>
            </a:r>
            <a:r>
              <a:rPr lang="de-DE" dirty="0" smtClean="0"/>
              <a:t>© </a:t>
            </a:r>
            <a:r>
              <a:rPr lang="de-DE" dirty="0" smtClean="0"/>
              <a:t>2015  </a:t>
            </a:r>
            <a:r>
              <a:rPr lang="de-DE" dirty="0" smtClean="0"/>
              <a:t>• Stand 01.12.14 •     Kapitel 6         </a:t>
            </a:r>
            <a:endParaRPr lang="en-GB" sz="10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2214563"/>
            <a:ext cx="4357687" cy="338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7"/>
          <p:cNvSpPr>
            <a:spLocks noChangeArrowheads="1"/>
          </p:cNvSpPr>
          <p:nvPr/>
        </p:nvSpPr>
        <p:spPr bwMode="auto">
          <a:xfrm>
            <a:off x="5857875" y="1500188"/>
            <a:ext cx="10715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endParaRPr lang="de-DE" altLang="de-DE"/>
          </a:p>
        </p:txBody>
      </p:sp>
      <p:sp>
        <p:nvSpPr>
          <p:cNvPr id="7" name="Rechteck 6"/>
          <p:cNvSpPr/>
          <p:nvPr/>
        </p:nvSpPr>
        <p:spPr bwMode="auto">
          <a:xfrm>
            <a:off x="1714500" y="1357313"/>
            <a:ext cx="2786063" cy="6429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de-DE" dirty="0">
                <a:latin typeface="Arial" charset="0"/>
              </a:rPr>
              <a:t>Meine </a:t>
            </a:r>
          </a:p>
          <a:p>
            <a:pPr algn="ctr">
              <a:defRPr/>
            </a:pPr>
            <a:r>
              <a:rPr lang="de-DE" dirty="0">
                <a:latin typeface="Arial" charset="0"/>
              </a:rPr>
              <a:t>Anwendung</a:t>
            </a:r>
          </a:p>
        </p:txBody>
      </p:sp>
      <p:sp>
        <p:nvSpPr>
          <p:cNvPr id="8" name="Rechteck 9"/>
          <p:cNvSpPr>
            <a:spLocks noChangeArrowheads="1"/>
          </p:cNvSpPr>
          <p:nvPr/>
        </p:nvSpPr>
        <p:spPr bwMode="auto">
          <a:xfrm>
            <a:off x="3786188" y="1428750"/>
            <a:ext cx="928687" cy="50006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e-DE" altLang="de-DE"/>
              <a:t>Circuit Breaker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5572125" y="1357313"/>
            <a:ext cx="1357313" cy="64293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de-DE" dirty="0">
                <a:latin typeface="Arial" charset="0"/>
              </a:rPr>
              <a:t>Andere</a:t>
            </a:r>
          </a:p>
          <a:p>
            <a:pPr algn="ctr">
              <a:defRPr/>
            </a:pPr>
            <a:r>
              <a:rPr lang="de-DE" dirty="0">
                <a:latin typeface="Arial" charset="0"/>
              </a:rPr>
              <a:t>Anwendung</a:t>
            </a:r>
          </a:p>
        </p:txBody>
      </p:sp>
      <p:cxnSp>
        <p:nvCxnSpPr>
          <p:cNvPr id="10" name="Gerade Verbindung mit Pfeil 14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4714875" y="1677988"/>
            <a:ext cx="857250" cy="15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feld 10"/>
          <p:cNvSpPr txBox="1">
            <a:spLocks noChangeArrowheads="1"/>
          </p:cNvSpPr>
          <p:nvPr/>
        </p:nvSpPr>
        <p:spPr bwMode="auto">
          <a:xfrm>
            <a:off x="1571625" y="5762625"/>
            <a:ext cx="5946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de-DE" altLang="de-DE">
                <a:sym typeface="Wingdings" panose="05000000000000000000" pitchFamily="2" charset="2"/>
              </a:rPr>
              <a:t> </a:t>
            </a:r>
            <a:r>
              <a:rPr lang="de-DE" altLang="de-DE"/>
              <a:t>Einheitliche Behandlung von Ausfällen und Verbindungsproblemen.</a:t>
            </a:r>
          </a:p>
          <a:p>
            <a:pPr eaLnBrk="1" hangingPunct="1"/>
            <a:r>
              <a:rPr lang="de-DE" altLang="de-DE">
                <a:sym typeface="Wingdings" panose="05000000000000000000" pitchFamily="2" charset="2"/>
              </a:rPr>
              <a:t> </a:t>
            </a:r>
            <a:r>
              <a:rPr lang="de-DE" altLang="de-DE"/>
              <a:t>Zentrale Protokollierung der Zuverlässigkeit der integrierten Systeme.</a:t>
            </a:r>
          </a:p>
        </p:txBody>
      </p:sp>
      <p:sp>
        <p:nvSpPr>
          <p:cNvPr id="12" name="Textfeld 6"/>
          <p:cNvSpPr txBox="1">
            <a:spLocks noChangeArrowheads="1"/>
          </p:cNvSpPr>
          <p:nvPr/>
        </p:nvSpPr>
        <p:spPr bwMode="auto">
          <a:xfrm>
            <a:off x="357188" y="6510338"/>
            <a:ext cx="27799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de-DE" altLang="de-DE" sz="1200" dirty="0" smtClean="0"/>
              <a:t>Quelle: </a:t>
            </a:r>
            <a:r>
              <a:rPr lang="de-DE" altLang="de-DE" sz="1200" dirty="0"/>
              <a:t>Richardson, </a:t>
            </a:r>
            <a:r>
              <a:rPr lang="de-DE" altLang="de-DE" sz="1200" dirty="0" err="1"/>
              <a:t>Gwaltney</a:t>
            </a:r>
            <a:r>
              <a:rPr lang="de-DE" altLang="de-DE" sz="1200" dirty="0"/>
              <a:t>; </a:t>
            </a:r>
            <a:r>
              <a:rPr lang="de-DE" altLang="de-DE" sz="1200" dirty="0" err="1"/>
              <a:t>Ship</a:t>
            </a:r>
            <a:r>
              <a:rPr lang="de-DE" altLang="de-DE" sz="1200" dirty="0"/>
              <a:t> It!</a:t>
            </a:r>
          </a:p>
        </p:txBody>
      </p:sp>
    </p:spTree>
    <p:extLst>
      <p:ext uri="{BB962C8B-B14F-4D97-AF65-F5344CB8AC3E}">
        <p14:creationId xmlns:p14="http://schemas.microsoft.com/office/powerpoint/2010/main" val="3221939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 defTabSz="1397000">
              <a:tabLst>
                <a:tab pos="8115300" algn="l"/>
              </a:tabLst>
              <a:defRPr/>
            </a:pPr>
            <a:r>
              <a:rPr lang="de-DE" dirty="0" smtClean="0">
                <a:latin typeface="+mn-lt"/>
              </a:rPr>
              <a:t>      FH Rosenheim                  Programmieren 3                                       Wintersemester </a:t>
            </a:r>
            <a:r>
              <a:rPr lang="de-DE" dirty="0" smtClean="0">
                <a:latin typeface="+mn-lt"/>
              </a:rPr>
              <a:t>2015                                   </a:t>
            </a:r>
            <a:r>
              <a:rPr lang="de-DE" dirty="0" smtClean="0">
                <a:latin typeface="+mn-lt"/>
              </a:rPr>
              <a:t>© </a:t>
            </a:r>
            <a:r>
              <a:rPr lang="de-DE" dirty="0" smtClean="0">
                <a:latin typeface="+mn-lt"/>
              </a:rPr>
              <a:t>2015  </a:t>
            </a:r>
            <a:r>
              <a:rPr lang="de-DE" dirty="0" smtClean="0">
                <a:latin typeface="+mn-lt"/>
              </a:rPr>
              <a:t>• Stand 01.12.14 •     Kapitel 6         </a:t>
            </a:r>
            <a:endParaRPr lang="en-GB" sz="1000" dirty="0">
              <a:latin typeface="+mn-lt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Ausnahmen und Protokollierung</a:t>
            </a:r>
            <a:endParaRPr lang="en-GB" b="1" dirty="0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1988" y="1494847"/>
            <a:ext cx="8761412" cy="4608512"/>
          </a:xfrm>
        </p:spPr>
        <p:txBody>
          <a:bodyPr/>
          <a:lstStyle/>
          <a:p>
            <a:r>
              <a:rPr lang="de-DE" sz="1800" dirty="0" smtClean="0"/>
              <a:t>Welche Informationen sind für die Fehleranalyse relevant?</a:t>
            </a:r>
          </a:p>
          <a:p>
            <a:pPr lvl="1"/>
            <a:r>
              <a:rPr lang="de-DE" dirty="0" smtClean="0"/>
              <a:t>Da nicht immer sicher ist, dass nachvollzogen werden kann, wo der Fehler auftrat, müssen alle relevanten Informationen beim Protokollieren aufgeführt werden:</a:t>
            </a:r>
            <a:br>
              <a:rPr lang="de-DE" dirty="0" smtClean="0"/>
            </a:br>
            <a:r>
              <a:rPr lang="de-DE" dirty="0" smtClean="0"/>
              <a:t>Zeitpunkt, Klasse, Fehler-</a:t>
            </a:r>
            <a:r>
              <a:rPr lang="de-DE" dirty="0" err="1" smtClean="0"/>
              <a:t>Id</a:t>
            </a:r>
            <a:r>
              <a:rPr lang="de-DE" dirty="0" smtClean="0"/>
              <a:t>, User, Session</a:t>
            </a:r>
          </a:p>
          <a:p>
            <a:pPr lvl="1"/>
            <a:r>
              <a:rPr lang="de-DE" b="1" dirty="0" smtClean="0"/>
              <a:t>kein </a:t>
            </a:r>
            <a:r>
              <a:rPr lang="de-DE" b="1" dirty="0" err="1" smtClean="0"/>
              <a:t>Stacktrace</a:t>
            </a:r>
            <a:r>
              <a:rPr lang="de-DE" b="1" dirty="0" smtClean="0"/>
              <a:t> </a:t>
            </a:r>
            <a:r>
              <a:rPr lang="de-DE" dirty="0" smtClean="0"/>
              <a:t>in permanenter Protokollierung</a:t>
            </a:r>
          </a:p>
          <a:p>
            <a:pPr lvl="1"/>
            <a:r>
              <a:rPr lang="de-DE" dirty="0" err="1" smtClean="0"/>
              <a:t>Stacktrace</a:t>
            </a:r>
            <a:r>
              <a:rPr lang="de-DE" dirty="0" smtClean="0"/>
              <a:t> ist aber notwendig bei der Fehlersuche zur Analyse von Fehlern um Verursacher und Wirkung zusammenführen zu können</a:t>
            </a:r>
          </a:p>
          <a:p>
            <a:r>
              <a:rPr lang="de-DE" sz="1800" dirty="0" smtClean="0"/>
              <a:t>Wann ist man sich sicher, dass eine Ausnahme vorliegt?</a:t>
            </a:r>
          </a:p>
          <a:p>
            <a:pPr lvl="1"/>
            <a:r>
              <a:rPr lang="de-DE" dirty="0" smtClean="0"/>
              <a:t>Rhetorische Frage, man ist sich erst beim endgültigen Scheitern sicher. </a:t>
            </a:r>
            <a:br>
              <a:rPr lang="de-DE" dirty="0" smtClean="0"/>
            </a:br>
            <a:r>
              <a:rPr lang="de-DE" dirty="0" smtClean="0"/>
              <a:t>D.h. solange eine </a:t>
            </a:r>
            <a:r>
              <a:rPr lang="de-DE" dirty="0" err="1" smtClean="0"/>
              <a:t>Exception</a:t>
            </a:r>
            <a:r>
              <a:rPr lang="de-DE" dirty="0" smtClean="0"/>
              <a:t> fliegt, lässt man sie fliegen, ohne den </a:t>
            </a:r>
            <a:r>
              <a:rPr lang="de-DE" dirty="0" err="1" smtClean="0"/>
              <a:t>Stacktrace</a:t>
            </a:r>
            <a:r>
              <a:rPr lang="de-DE" dirty="0" smtClean="0"/>
              <a:t> zu loggen.</a:t>
            </a:r>
          </a:p>
          <a:p>
            <a:pPr lvl="1"/>
            <a:r>
              <a:rPr lang="de-DE" dirty="0" smtClean="0"/>
              <a:t>Der Handler ist für das protokollieren (und nur der) zuständig.</a:t>
            </a:r>
          </a:p>
          <a:p>
            <a:pPr lvl="1"/>
            <a:r>
              <a:rPr lang="de-DE" dirty="0" smtClean="0"/>
              <a:t>Doppelt und mehrfach geloggte Ausnahmen verfälschen später die Statistik bei einer Analyse der </a:t>
            </a:r>
            <a:r>
              <a:rPr lang="de-DE" dirty="0" err="1" smtClean="0"/>
              <a:t>Logfiles</a:t>
            </a:r>
            <a:r>
              <a:rPr lang="de-DE" dirty="0" smtClean="0"/>
              <a:t>.</a:t>
            </a:r>
          </a:p>
          <a:p>
            <a:endParaRPr lang="en-GB" sz="1800" dirty="0" smtClean="0"/>
          </a:p>
        </p:txBody>
      </p:sp>
      <p:pic>
        <p:nvPicPr>
          <p:cNvPr id="2052" name="Picture 4" descr="C:\Dokumente und Einstellungen\Reiner\Lokale Einstellungen\Temporary Internet Files\Content.IE5\KSNRWUF3\MP900402265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9074" y="110173"/>
            <a:ext cx="2439263" cy="16255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 defTabSz="1397000">
              <a:tabLst>
                <a:tab pos="8115300" algn="l"/>
              </a:tabLst>
              <a:defRPr/>
            </a:pPr>
            <a:r>
              <a:rPr lang="de-DE" dirty="0" smtClean="0">
                <a:latin typeface="+mn-lt"/>
              </a:rPr>
              <a:t>      FH Rosenheim                  Programmieren 3                                       Wintersemester </a:t>
            </a:r>
            <a:r>
              <a:rPr lang="de-DE" dirty="0" smtClean="0">
                <a:latin typeface="+mn-lt"/>
              </a:rPr>
              <a:t>2015                                   </a:t>
            </a:r>
            <a:r>
              <a:rPr lang="de-DE" dirty="0" smtClean="0">
                <a:latin typeface="+mn-lt"/>
              </a:rPr>
              <a:t>© </a:t>
            </a:r>
            <a:r>
              <a:rPr lang="de-DE" dirty="0" smtClean="0">
                <a:latin typeface="+mn-lt"/>
              </a:rPr>
              <a:t>2015  </a:t>
            </a:r>
            <a:r>
              <a:rPr lang="de-DE" dirty="0" smtClean="0">
                <a:latin typeface="+mn-lt"/>
              </a:rPr>
              <a:t>• Stand 01.12.14 •     Kapitel 6         </a:t>
            </a:r>
            <a:endParaRPr lang="en-GB" sz="1000" dirty="0">
              <a:latin typeface="+mn-lt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b="1" smtClean="0"/>
              <a:t>Hinweise für eine gute Protokollierung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266825"/>
            <a:ext cx="9258300" cy="3824288"/>
          </a:xfrm>
        </p:spPr>
        <p:txBody>
          <a:bodyPr/>
          <a:lstStyle/>
          <a:p>
            <a:r>
              <a:rPr lang="de-DE" sz="1800" dirty="0" smtClean="0"/>
              <a:t>Verwenden Sie immer dasselbe Format für die Log-Einträge, um eine automatische Analyse zu erleichtern.</a:t>
            </a:r>
          </a:p>
          <a:p>
            <a:r>
              <a:rPr lang="de-DE" sz="1800" dirty="0" smtClean="0"/>
              <a:t>Vergeben Sie eindeutige Fehler-IDs, die dem Betrieb (und ihnen) die Zuordnung erleichtern. Mit Hilfe dieser IDs kann auch eine Internationalisierung von Fehlern beim Client erleichtert werden.</a:t>
            </a:r>
          </a:p>
          <a:p>
            <a:r>
              <a:rPr lang="de-DE" sz="1800" dirty="0" smtClean="0"/>
              <a:t>Sorgen Sie dafür, dass alle Informationen in eine Zeile passen.</a:t>
            </a:r>
          </a:p>
          <a:p>
            <a:r>
              <a:rPr lang="de-DE" sz="1800" dirty="0" smtClean="0"/>
              <a:t>Pro Schicht sollte geloggt werden. </a:t>
            </a:r>
            <a:br>
              <a:rPr lang="de-DE" sz="1800" dirty="0" smtClean="0"/>
            </a:br>
            <a:r>
              <a:rPr lang="de-DE" sz="1800" dirty="0" smtClean="0"/>
              <a:t>D.h. pro Session-Bean auf dem </a:t>
            </a:r>
            <a:r>
              <a:rPr lang="de-DE" sz="1800" dirty="0" err="1" smtClean="0"/>
              <a:t>Applicationserver</a:t>
            </a:r>
            <a:r>
              <a:rPr lang="de-DE" sz="1800" dirty="0" smtClean="0"/>
              <a:t>, auf dem Rich Client auch noch mal.</a:t>
            </a:r>
          </a:p>
          <a:p>
            <a:r>
              <a:rPr lang="de-DE" sz="1800" dirty="0" smtClean="0"/>
              <a:t>Verwenden Sie ein Standard-</a:t>
            </a:r>
            <a:r>
              <a:rPr lang="de-DE" sz="1800" dirty="0" err="1" smtClean="0"/>
              <a:t>Logging</a:t>
            </a:r>
            <a:r>
              <a:rPr lang="de-DE" sz="1800" dirty="0" smtClean="0"/>
              <a:t>-Framework. Wir empfehlen:</a:t>
            </a:r>
          </a:p>
          <a:p>
            <a:pPr lvl="1"/>
            <a:r>
              <a:rPr lang="de-DE" sz="1600" dirty="0" smtClean="0"/>
              <a:t>JDK 1.4 mit integriertem </a:t>
            </a:r>
            <a:r>
              <a:rPr lang="de-DE" sz="1600" dirty="0" err="1" smtClean="0"/>
              <a:t>Logging</a:t>
            </a:r>
            <a:endParaRPr lang="de-DE" sz="1600" dirty="0" smtClean="0"/>
          </a:p>
          <a:p>
            <a:pPr lvl="1"/>
            <a:r>
              <a:rPr lang="de-DE" sz="1600" dirty="0" smtClean="0"/>
              <a:t>Apache log4j (mehr Handler, andere Levels)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 defTabSz="1397000">
              <a:tabLst>
                <a:tab pos="8115300" algn="l"/>
              </a:tabLst>
              <a:defRPr/>
            </a:pPr>
            <a:r>
              <a:rPr lang="de-DE" dirty="0" smtClean="0">
                <a:latin typeface="+mn-lt"/>
              </a:rPr>
              <a:t>      FH Rosenheim                  Programmieren 3                                       Wintersemester </a:t>
            </a:r>
            <a:r>
              <a:rPr lang="de-DE" dirty="0" smtClean="0">
                <a:latin typeface="+mn-lt"/>
              </a:rPr>
              <a:t>2015                                   </a:t>
            </a:r>
            <a:r>
              <a:rPr lang="de-DE" dirty="0" smtClean="0">
                <a:latin typeface="+mn-lt"/>
              </a:rPr>
              <a:t>© </a:t>
            </a:r>
            <a:r>
              <a:rPr lang="de-DE" dirty="0" smtClean="0">
                <a:latin typeface="+mn-lt"/>
              </a:rPr>
              <a:t>2015  </a:t>
            </a:r>
            <a:r>
              <a:rPr lang="de-DE" dirty="0" smtClean="0">
                <a:latin typeface="+mn-lt"/>
              </a:rPr>
              <a:t>• Stand 01.12.14 •     Kapitel 6         </a:t>
            </a:r>
            <a:endParaRPr lang="en-GB" sz="1000" dirty="0">
              <a:latin typeface="+mn-lt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Praktische Aspekte: Loglevels</a:t>
            </a:r>
            <a:endParaRPr lang="en-GB" b="1" dirty="0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874838"/>
            <a:ext cx="8697913" cy="3724275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de-DE" sz="1800" dirty="0" smtClean="0"/>
              <a:t>Log4J </a:t>
            </a:r>
            <a:r>
              <a:rPr lang="de-DE" sz="1800" dirty="0" err="1" smtClean="0"/>
              <a:t>Loglevel</a:t>
            </a:r>
            <a:r>
              <a:rPr lang="de-DE" sz="1800" dirty="0" smtClean="0"/>
              <a:t>:</a:t>
            </a:r>
          </a:p>
          <a:p>
            <a:pPr>
              <a:lnSpc>
                <a:spcPct val="80000"/>
              </a:lnSpc>
            </a:pPr>
            <a:r>
              <a:rPr lang="de-DE" sz="1800" dirty="0" err="1" smtClean="0"/>
              <a:t>Trace</a:t>
            </a:r>
            <a:r>
              <a:rPr lang="de-DE" sz="1800" dirty="0" smtClean="0"/>
              <a:t>: 	Alles  wird geloggt, </a:t>
            </a:r>
            <a:br>
              <a:rPr lang="de-DE" sz="1800" dirty="0" smtClean="0"/>
            </a:br>
            <a:r>
              <a:rPr lang="de-DE" sz="1800" dirty="0" smtClean="0"/>
              <a:t>               vor allem Entry und Exit jeder Methode (nie benötigt)</a:t>
            </a:r>
          </a:p>
          <a:p>
            <a:pPr>
              <a:lnSpc>
                <a:spcPct val="80000"/>
              </a:lnSpc>
            </a:pPr>
            <a:r>
              <a:rPr lang="de-DE" sz="1800" dirty="0" err="1" smtClean="0"/>
              <a:t>Debug</a:t>
            </a:r>
            <a:r>
              <a:rPr lang="de-DE" sz="1800" dirty="0" smtClean="0"/>
              <a:t>:	</a:t>
            </a:r>
            <a:r>
              <a:rPr lang="de-DE" sz="1800" dirty="0" err="1" smtClean="0"/>
              <a:t>Debuginformationen</a:t>
            </a:r>
            <a:r>
              <a:rPr lang="de-DE" sz="1800" dirty="0" smtClean="0"/>
              <a:t>, die während der</a:t>
            </a:r>
            <a:br>
              <a:rPr lang="de-DE" sz="1800" dirty="0" smtClean="0"/>
            </a:br>
            <a:r>
              <a:rPr lang="de-DE" sz="1800" dirty="0" smtClean="0"/>
              <a:t> 		Entwicklung hilfreich sein können.</a:t>
            </a:r>
          </a:p>
          <a:p>
            <a:pPr>
              <a:lnSpc>
                <a:spcPct val="80000"/>
              </a:lnSpc>
            </a:pPr>
            <a:r>
              <a:rPr lang="de-DE" sz="1800" dirty="0" smtClean="0"/>
              <a:t>Info:	Statements, die fachliche Abläufe</a:t>
            </a:r>
            <a:br>
              <a:rPr lang="de-DE" sz="1800" dirty="0" smtClean="0"/>
            </a:br>
            <a:r>
              <a:rPr lang="de-DE" sz="1800" dirty="0" smtClean="0"/>
              <a:t> 		nachvollziehen helfen</a:t>
            </a:r>
          </a:p>
          <a:p>
            <a:pPr>
              <a:lnSpc>
                <a:spcPct val="80000"/>
              </a:lnSpc>
            </a:pPr>
            <a:r>
              <a:rPr lang="de-DE" sz="1800" dirty="0" smtClean="0"/>
              <a:t>Warn: 	Hinweis auf (behandelte) Fehlersituationen</a:t>
            </a:r>
          </a:p>
          <a:p>
            <a:pPr>
              <a:lnSpc>
                <a:spcPct val="80000"/>
              </a:lnSpc>
            </a:pPr>
            <a:r>
              <a:rPr lang="de-DE" sz="1800" dirty="0" smtClean="0"/>
              <a:t>Error: 	Hinweis auf (nicht behandelte)</a:t>
            </a:r>
            <a:br>
              <a:rPr lang="de-DE" sz="1800" dirty="0" smtClean="0"/>
            </a:br>
            <a:r>
              <a:rPr lang="de-DE" sz="1800" dirty="0" smtClean="0"/>
              <a:t> 		Fehlersituation, bei  der Sicherheitsfassade</a:t>
            </a:r>
            <a:br>
              <a:rPr lang="de-DE" sz="1800" dirty="0" smtClean="0"/>
            </a:br>
            <a:r>
              <a:rPr lang="de-DE" sz="1800" dirty="0" smtClean="0"/>
              <a:t> 		mit </a:t>
            </a:r>
            <a:r>
              <a:rPr lang="de-DE" sz="1800" dirty="0" err="1" smtClean="0"/>
              <a:t>Stacktrace</a:t>
            </a:r>
            <a:r>
              <a:rPr lang="de-DE" sz="1800" dirty="0" smtClean="0"/>
              <a:t> und Fehler-</a:t>
            </a:r>
            <a:r>
              <a:rPr lang="de-DE" sz="1800" dirty="0" err="1" smtClean="0"/>
              <a:t>Id</a:t>
            </a:r>
            <a:r>
              <a:rPr lang="de-DE" sz="1800" dirty="0" smtClean="0"/>
              <a:t>, sonst am</a:t>
            </a:r>
            <a:br>
              <a:rPr lang="de-DE" sz="1800" dirty="0" smtClean="0"/>
            </a:br>
            <a:r>
              <a:rPr lang="de-DE" sz="1800" dirty="0" smtClean="0"/>
              <a:t> 		besten gar nicht </a:t>
            </a:r>
          </a:p>
          <a:p>
            <a:endParaRPr lang="en-GB" sz="1800" dirty="0" smtClean="0"/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433379" y="1112838"/>
            <a:ext cx="86598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de-DE" sz="2000" dirty="0" err="1">
                <a:latin typeface="Arial" charset="0"/>
              </a:rPr>
              <a:t>Loglevel</a:t>
            </a:r>
            <a:r>
              <a:rPr lang="de-DE" sz="2000" dirty="0">
                <a:latin typeface="Arial" charset="0"/>
              </a:rPr>
              <a:t> gibt an, ob eine Ausnahme geloggt werden </a:t>
            </a:r>
            <a:r>
              <a:rPr lang="de-DE" sz="2000" dirty="0" smtClean="0">
                <a:latin typeface="Arial" charset="0"/>
              </a:rPr>
              <a:t>soll</a:t>
            </a:r>
            <a:endParaRPr lang="de-DE" sz="2000" dirty="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66325" y="200162"/>
            <a:ext cx="36861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 defTabSz="1397000">
              <a:tabLst>
                <a:tab pos="8115300" algn="l"/>
              </a:tabLst>
              <a:defRPr/>
            </a:pPr>
            <a:r>
              <a:rPr lang="de-DE" dirty="0" smtClean="0">
                <a:latin typeface="+mn-lt"/>
              </a:rPr>
              <a:t>      FH Rosenheim                  Programmieren 3                                       Wintersemester </a:t>
            </a:r>
            <a:r>
              <a:rPr lang="de-DE" dirty="0" smtClean="0">
                <a:latin typeface="+mn-lt"/>
              </a:rPr>
              <a:t>2015                                   </a:t>
            </a:r>
            <a:r>
              <a:rPr lang="de-DE" dirty="0" smtClean="0">
                <a:latin typeface="+mn-lt"/>
              </a:rPr>
              <a:t>© </a:t>
            </a:r>
            <a:r>
              <a:rPr lang="de-DE" dirty="0" smtClean="0">
                <a:latin typeface="+mn-lt"/>
              </a:rPr>
              <a:t>2015  </a:t>
            </a:r>
            <a:r>
              <a:rPr lang="de-DE" dirty="0" smtClean="0">
                <a:latin typeface="+mn-lt"/>
              </a:rPr>
              <a:t>• Stand 01.12.14 •     Kapitel 6         </a:t>
            </a:r>
            <a:endParaRPr lang="en-GB" sz="1000" dirty="0">
              <a:latin typeface="+mn-lt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b="1" smtClean="0"/>
              <a:t>Crashkurs Ausnahmebehandlung Java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1988" y="990600"/>
            <a:ext cx="8761412" cy="5164138"/>
          </a:xfrm>
        </p:spPr>
        <p:txBody>
          <a:bodyPr/>
          <a:lstStyle/>
          <a:p>
            <a:pPr marL="342900" indent="-342900" defTabSz="914400">
              <a:tabLst/>
            </a:pPr>
            <a:r>
              <a:rPr lang="de-DE" sz="1800" smtClean="0"/>
              <a:t>In Java werden Ausnahmen durch </a:t>
            </a:r>
            <a:br>
              <a:rPr lang="de-DE" sz="1800" smtClean="0"/>
            </a:br>
            <a:r>
              <a:rPr lang="de-DE" sz="1800" b="1" smtClean="0">
                <a:latin typeface="Lucida Console" pitchFamily="49" charset="0"/>
              </a:rPr>
              <a:t>throw new MyException("Fehlermeldung")</a:t>
            </a:r>
            <a:r>
              <a:rPr lang="de-DE" sz="1800" smtClean="0"/>
              <a:t> geworfen.</a:t>
            </a:r>
          </a:p>
          <a:p>
            <a:pPr marL="342900" indent="-342900" defTabSz="914400">
              <a:tabLst/>
            </a:pPr>
            <a:r>
              <a:rPr lang="de-DE" sz="1800" smtClean="0"/>
              <a:t>Sie werden vom Client in einer </a:t>
            </a:r>
            <a:r>
              <a:rPr lang="de-DE" sz="1800" b="1" smtClean="0">
                <a:latin typeface="Lucida Console" pitchFamily="49" charset="0"/>
              </a:rPr>
              <a:t>try</a:t>
            </a:r>
            <a:r>
              <a:rPr lang="de-DE" sz="1800" smtClean="0"/>
              <a:t> – </a:t>
            </a:r>
            <a:r>
              <a:rPr lang="de-DE" sz="1800" b="1" smtClean="0">
                <a:latin typeface="Lucida Console" pitchFamily="49" charset="0"/>
              </a:rPr>
              <a:t>catch</a:t>
            </a:r>
            <a:r>
              <a:rPr lang="de-DE" sz="1800" smtClean="0"/>
              <a:t> – </a:t>
            </a:r>
            <a:r>
              <a:rPr lang="de-DE" sz="1800" b="1" smtClean="0">
                <a:latin typeface="Lucida Console" pitchFamily="49" charset="0"/>
              </a:rPr>
              <a:t>finally</a:t>
            </a:r>
            <a:r>
              <a:rPr lang="de-DE" sz="1800" smtClean="0"/>
              <a:t>-Klausel gefangen.</a:t>
            </a:r>
          </a:p>
          <a:p>
            <a:pPr marL="1249363" lvl="1" indent="-727075" defTabSz="914400">
              <a:buFont typeface="Wingdings" pitchFamily="2" charset="2"/>
              <a:buNone/>
              <a:tabLst/>
            </a:pPr>
            <a:r>
              <a:rPr lang="de-DE" smtClean="0"/>
              <a:t>try: 	alle Ausnahmen, die in diesem Block </a:t>
            </a:r>
            <a:r>
              <a:rPr lang="de-DE" b="1" smtClean="0"/>
              <a:t>geworfen</a:t>
            </a:r>
            <a:r>
              <a:rPr lang="de-DE" smtClean="0"/>
              <a:t> werden,</a:t>
            </a:r>
            <a:br>
              <a:rPr lang="de-DE" smtClean="0"/>
            </a:br>
            <a:r>
              <a:rPr lang="de-DE" smtClean="0"/>
              <a:t>können </a:t>
            </a:r>
            <a:r>
              <a:rPr lang="de-DE" b="1" smtClean="0"/>
              <a:t>gefangen</a:t>
            </a:r>
            <a:r>
              <a:rPr lang="de-DE" smtClean="0"/>
              <a:t> werden.</a:t>
            </a:r>
          </a:p>
          <a:p>
            <a:pPr marL="1249363" lvl="1" indent="-727075" defTabSz="914400">
              <a:buFont typeface="Wingdings" pitchFamily="2" charset="2"/>
              <a:buNone/>
              <a:tabLst/>
            </a:pPr>
            <a:r>
              <a:rPr lang="de-DE" smtClean="0"/>
              <a:t>catch: Die geworfenen Ausnahmen werden mit den Ausnahmeklassen in der catch- Klausel </a:t>
            </a:r>
            <a:r>
              <a:rPr lang="de-DE" b="1" smtClean="0"/>
              <a:t>verglichen</a:t>
            </a:r>
            <a:r>
              <a:rPr lang="de-DE" smtClean="0"/>
              <a:t>. Der Rumpf der ersten passenden catch-Klausel wird ausgeführt.</a:t>
            </a:r>
          </a:p>
          <a:p>
            <a:pPr marL="1249363" lvl="1" indent="-727075" defTabSz="914400">
              <a:buFont typeface="Wingdings" pitchFamily="2" charset="2"/>
              <a:buNone/>
              <a:tabLst/>
            </a:pPr>
            <a:r>
              <a:rPr lang="de-DE" smtClean="0"/>
              <a:t>finally:	Vor der Rückkehr aus dieser Methode wird abschließend immer der Rumpf nach finally ausgeführt, </a:t>
            </a:r>
            <a:r>
              <a:rPr lang="de-DE" b="1" smtClean="0"/>
              <a:t>unabhängig</a:t>
            </a:r>
            <a:r>
              <a:rPr lang="de-DE" smtClean="0"/>
              <a:t> davon, ob die Ausnahme auftrat oder nicht.</a:t>
            </a:r>
          </a:p>
          <a:p>
            <a:pPr marL="342900" indent="-342900" defTabSz="914400">
              <a:tabLst/>
            </a:pPr>
            <a:r>
              <a:rPr lang="de-DE" sz="1800" smtClean="0"/>
              <a:t>Geprüfte Ausnahmen werden gefangen oder weiter geworfen, ungeprüfte nicht.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5438" y="1084263"/>
            <a:ext cx="9344025" cy="45720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de-DE" sz="2100" dirty="0" smtClean="0"/>
              <a:t>Erwartete Ausnahmen werden in </a:t>
            </a:r>
            <a:r>
              <a:rPr lang="de-DE" sz="2100" dirty="0" err="1" smtClean="0"/>
              <a:t>JUnit</a:t>
            </a:r>
            <a:r>
              <a:rPr lang="de-DE" sz="2100" dirty="0" smtClean="0"/>
              <a:t> abgefangen und ausgewertet</a:t>
            </a:r>
          </a:p>
          <a:p>
            <a:pPr>
              <a:defRPr/>
            </a:pPr>
            <a:r>
              <a:rPr lang="de-DE" sz="2100" dirty="0" smtClean="0"/>
              <a:t>Alle anderen werden nicht gefangen</a:t>
            </a:r>
          </a:p>
          <a:p>
            <a:pPr>
              <a:defRPr/>
            </a:pPr>
            <a:r>
              <a:rPr lang="de-DE" sz="2100" dirty="0" smtClean="0"/>
              <a:t>Generell sollte man Methoden die Ausnahmen erzeugen können auf alle realistischen Fälle testen</a:t>
            </a:r>
          </a:p>
          <a:p>
            <a:pPr>
              <a:defRPr/>
            </a:pPr>
            <a:r>
              <a:rPr lang="de-DE" sz="2100" dirty="0" smtClean="0"/>
              <a:t>Dabei muss das System alle erfolgten Ausnahmen angemessen behandeln können</a:t>
            </a:r>
          </a:p>
          <a:p>
            <a:pPr>
              <a:defRPr/>
            </a:pPr>
            <a:r>
              <a:rPr lang="de-DE" sz="2100" dirty="0" smtClean="0"/>
              <a:t>Man unterscheidet zwischen Methoden die die Ausnahme erzeugen </a:t>
            </a:r>
            <a:br>
              <a:rPr lang="de-DE" sz="2100" dirty="0" smtClean="0"/>
            </a:br>
            <a:r>
              <a:rPr lang="de-DE" sz="2100" dirty="0" smtClean="0"/>
              <a:t>(</a:t>
            </a:r>
            <a:r>
              <a:rPr lang="de-DE" sz="2100" dirty="0" err="1" smtClean="0"/>
              <a:t>throw</a:t>
            </a:r>
            <a:r>
              <a:rPr lang="de-DE" sz="2100" dirty="0" smtClean="0"/>
              <a:t> / </a:t>
            </a:r>
            <a:r>
              <a:rPr lang="de-DE" sz="2100" dirty="0" err="1" smtClean="0"/>
              <a:t>throws</a:t>
            </a:r>
            <a:r>
              <a:rPr lang="de-DE" sz="2100" dirty="0" smtClean="0"/>
              <a:t>) und Methoden die die Ausnahme abhandeln (</a:t>
            </a:r>
            <a:r>
              <a:rPr lang="de-DE" sz="2100" dirty="0" err="1" smtClean="0"/>
              <a:t>try</a:t>
            </a:r>
            <a:r>
              <a:rPr lang="de-DE" sz="2100" dirty="0" smtClean="0"/>
              <a:t> / catch)</a:t>
            </a:r>
            <a:br>
              <a:rPr lang="de-DE" sz="2100" dirty="0" smtClean="0"/>
            </a:br>
            <a:endParaRPr lang="de-DE" sz="2100" dirty="0" smtClean="0"/>
          </a:p>
          <a:p>
            <a:pPr lvl="1">
              <a:defRPr/>
            </a:pPr>
            <a:r>
              <a:rPr lang="de-DE" sz="1700" dirty="0" smtClean="0"/>
              <a:t>Bei Ausnahme erzeugenden Methoden muss der </a:t>
            </a:r>
            <a:r>
              <a:rPr lang="de-DE" sz="1700" dirty="0" err="1" smtClean="0"/>
              <a:t>try</a:t>
            </a:r>
            <a:r>
              <a:rPr lang="de-DE" sz="1700" dirty="0" smtClean="0"/>
              <a:t>/catch-Block im </a:t>
            </a:r>
            <a:r>
              <a:rPr lang="de-DE" sz="1700" dirty="0" err="1" smtClean="0"/>
              <a:t>JUnit</a:t>
            </a:r>
            <a:r>
              <a:rPr lang="de-DE" sz="1700" dirty="0" smtClean="0"/>
              <a:t> Test geschrieben werden</a:t>
            </a:r>
          </a:p>
          <a:p>
            <a:pPr lvl="1">
              <a:defRPr/>
            </a:pPr>
            <a:r>
              <a:rPr lang="de-DE" sz="1700" dirty="0" smtClean="0"/>
              <a:t>Bei Ausnahme behandelnden Methoden sollte der Test prüfen ob die Ausnahme angemessen abgefangen wurde</a:t>
            </a:r>
          </a:p>
          <a:p>
            <a:pPr lvl="1">
              <a:defRPr/>
            </a:pPr>
            <a:endParaRPr lang="de-DE" dirty="0" smtClean="0"/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>
          <a:xfrm>
            <a:off x="790575" y="276225"/>
            <a:ext cx="6484938" cy="427038"/>
          </a:xfrm>
        </p:spPr>
        <p:txBody>
          <a:bodyPr/>
          <a:lstStyle/>
          <a:p>
            <a:r>
              <a:rPr lang="de-DE" b="1" dirty="0" smtClean="0"/>
              <a:t>Ausnahmen und Tests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>
              <a:defRPr/>
            </a:pPr>
            <a:r>
              <a:rPr lang="de-DE" dirty="0" smtClean="0"/>
              <a:t>      FH Rosenheim                  Programmieren 3                                       Wintersemester </a:t>
            </a:r>
            <a:r>
              <a:rPr lang="de-DE" dirty="0" smtClean="0"/>
              <a:t>2015                                   </a:t>
            </a:r>
            <a:r>
              <a:rPr lang="de-DE" dirty="0" smtClean="0"/>
              <a:t>© </a:t>
            </a:r>
            <a:r>
              <a:rPr lang="de-DE" dirty="0" smtClean="0"/>
              <a:t>2015  </a:t>
            </a:r>
            <a:r>
              <a:rPr lang="de-DE" dirty="0" smtClean="0"/>
              <a:t>• Stand 01.12.14 •     Kapitel 6         </a:t>
            </a:r>
            <a:endParaRPr lang="en-GB" sz="1000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325438" y="931868"/>
            <a:ext cx="93440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normAutofit/>
          </a:bodyPr>
          <a:lstStyle/>
          <a:p>
            <a:pPr marL="285750" indent="-285750" defTabSz="630238">
              <a:spcBef>
                <a:spcPct val="100000"/>
              </a:spcBef>
              <a:buClr>
                <a:srgbClr val="00337F"/>
              </a:buClr>
              <a:buSzPct val="150000"/>
              <a:buFont typeface="Wingdings" pitchFamily="2" charset="2"/>
              <a:buBlip>
                <a:blip r:embed="rId3"/>
              </a:buBlip>
              <a:tabLst>
                <a:tab pos="285750" algn="l"/>
              </a:tabLst>
              <a:defRPr/>
            </a:pPr>
            <a:r>
              <a:rPr lang="de-DE" sz="1800" kern="0" dirty="0" smtClean="0">
                <a:latin typeface="+mn-lt"/>
              </a:rPr>
              <a:t>Der </a:t>
            </a:r>
            <a:r>
              <a:rPr lang="de-DE" sz="1800" kern="0" dirty="0" err="1" smtClean="0">
                <a:latin typeface="+mn-lt"/>
              </a:rPr>
              <a:t>Konstruktor</a:t>
            </a:r>
            <a:r>
              <a:rPr lang="de-DE" sz="1800" kern="0" dirty="0" smtClean="0">
                <a:latin typeface="+mn-lt"/>
              </a:rPr>
              <a:t> „Rational(String </a:t>
            </a:r>
            <a:r>
              <a:rPr lang="de-DE" sz="1800" kern="0" dirty="0" err="1" smtClean="0">
                <a:latin typeface="+mn-lt"/>
              </a:rPr>
              <a:t>value</a:t>
            </a:r>
            <a:r>
              <a:rPr lang="de-DE" sz="1800" kern="0" dirty="0" smtClean="0">
                <a:latin typeface="+mn-lt"/>
              </a:rPr>
              <a:t>)“ wirft eine </a:t>
            </a:r>
            <a:r>
              <a:rPr lang="de-DE" sz="1800" kern="0" dirty="0" err="1" smtClean="0">
                <a:latin typeface="+mn-lt"/>
              </a:rPr>
              <a:t>Exception</a:t>
            </a:r>
            <a:r>
              <a:rPr lang="de-DE" sz="1800" kern="0" dirty="0" smtClean="0">
                <a:latin typeface="+mn-lt"/>
              </a:rPr>
              <a:t> wenn „</a:t>
            </a:r>
            <a:r>
              <a:rPr lang="de-DE" sz="1800" kern="0" dirty="0" err="1" smtClean="0">
                <a:latin typeface="+mn-lt"/>
              </a:rPr>
              <a:t>value</a:t>
            </a:r>
            <a:r>
              <a:rPr lang="de-DE" sz="1800" kern="0" dirty="0" smtClean="0">
                <a:latin typeface="+mn-lt"/>
              </a:rPr>
              <a:t>“ einen nicht validen Wert enthält.</a:t>
            </a:r>
            <a:br>
              <a:rPr lang="de-DE" sz="1800" kern="0" dirty="0" smtClean="0">
                <a:latin typeface="+mn-lt"/>
              </a:rPr>
            </a:br>
            <a:r>
              <a:rPr lang="de-DE" sz="1400" kern="0" dirty="0">
                <a:latin typeface="+mn-lt"/>
              </a:rPr>
              <a:t/>
            </a:r>
            <a:br>
              <a:rPr lang="de-DE" sz="1400" kern="0" dirty="0">
                <a:latin typeface="+mn-lt"/>
              </a:rPr>
            </a:br>
            <a:r>
              <a:rPr lang="de-DE" sz="1400" kern="0" dirty="0">
                <a:latin typeface="+mn-lt"/>
              </a:rPr>
              <a:t/>
            </a:r>
            <a:br>
              <a:rPr lang="de-DE" sz="1400" kern="0" dirty="0">
                <a:latin typeface="+mn-lt"/>
              </a:rPr>
            </a:br>
            <a:r>
              <a:rPr lang="de-DE" sz="1400" kern="0" dirty="0">
                <a:latin typeface="+mn-lt"/>
              </a:rPr>
              <a:t/>
            </a:r>
            <a:br>
              <a:rPr lang="de-DE" sz="1400" kern="0" dirty="0">
                <a:latin typeface="+mn-lt"/>
              </a:rPr>
            </a:br>
            <a:r>
              <a:rPr lang="de-DE" sz="1400" kern="0" dirty="0">
                <a:latin typeface="+mn-lt"/>
              </a:rPr>
              <a:t/>
            </a:r>
            <a:br>
              <a:rPr lang="de-DE" sz="1400" kern="0" dirty="0">
                <a:latin typeface="+mn-lt"/>
              </a:rPr>
            </a:br>
            <a:r>
              <a:rPr lang="de-DE" sz="1400" kern="0" dirty="0">
                <a:latin typeface="+mn-lt"/>
              </a:rPr>
              <a:t/>
            </a:r>
            <a:br>
              <a:rPr lang="de-DE" sz="1400" kern="0" dirty="0">
                <a:latin typeface="+mn-lt"/>
              </a:rPr>
            </a:br>
            <a:r>
              <a:rPr lang="de-DE" sz="1400" kern="0" dirty="0">
                <a:latin typeface="+mn-lt"/>
              </a:rPr>
              <a:t/>
            </a:r>
            <a:br>
              <a:rPr lang="de-DE" sz="1400" kern="0" dirty="0">
                <a:latin typeface="+mn-lt"/>
              </a:rPr>
            </a:br>
            <a:r>
              <a:rPr lang="de-DE" sz="1400" kern="0" dirty="0">
                <a:latin typeface="+mn-lt"/>
              </a:rPr>
              <a:t/>
            </a:r>
            <a:br>
              <a:rPr lang="de-DE" sz="1400" kern="0" dirty="0">
                <a:latin typeface="+mn-lt"/>
              </a:rPr>
            </a:br>
            <a:r>
              <a:rPr lang="de-DE" sz="1400" kern="0" dirty="0">
                <a:latin typeface="+mn-lt"/>
              </a:rPr>
              <a:t/>
            </a:r>
            <a:br>
              <a:rPr lang="de-DE" sz="1400" kern="0" dirty="0">
                <a:latin typeface="+mn-lt"/>
              </a:rPr>
            </a:br>
            <a:r>
              <a:rPr lang="de-DE" sz="1400" kern="0" dirty="0">
                <a:latin typeface="+mn-lt"/>
              </a:rPr>
              <a:t/>
            </a:r>
            <a:br>
              <a:rPr lang="de-DE" sz="1400" kern="0" dirty="0">
                <a:latin typeface="+mn-lt"/>
              </a:rPr>
            </a:br>
            <a:r>
              <a:rPr lang="de-DE" sz="1400" kern="0" dirty="0">
                <a:latin typeface="+mn-lt"/>
              </a:rPr>
              <a:t/>
            </a:r>
            <a:br>
              <a:rPr lang="de-DE" sz="1400" kern="0" dirty="0">
                <a:latin typeface="+mn-lt"/>
              </a:rPr>
            </a:br>
            <a:r>
              <a:rPr lang="de-DE" sz="1400" kern="0" dirty="0">
                <a:latin typeface="+mn-lt"/>
              </a:rPr>
              <a:t/>
            </a:r>
            <a:br>
              <a:rPr lang="de-DE" sz="1400" kern="0" dirty="0">
                <a:latin typeface="+mn-lt"/>
              </a:rPr>
            </a:br>
            <a:endParaRPr lang="de-DE" sz="1400" kern="0" dirty="0">
              <a:latin typeface="+mn-lt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303213"/>
            <a:ext cx="8156575" cy="427037"/>
          </a:xfrm>
        </p:spPr>
        <p:txBody>
          <a:bodyPr/>
          <a:lstStyle/>
          <a:p>
            <a:r>
              <a:rPr lang="de-DE" b="1" dirty="0" smtClean="0"/>
              <a:t>Ausnahmen in </a:t>
            </a:r>
            <a:r>
              <a:rPr lang="de-DE" b="1" dirty="0" err="1" smtClean="0"/>
              <a:t>Junit</a:t>
            </a:r>
            <a:r>
              <a:rPr lang="de-DE" b="1" dirty="0" smtClean="0"/>
              <a:t> (1) 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1782786"/>
            <a:ext cx="8824383" cy="4313237"/>
          </a:xfrm>
          <a:solidFill>
            <a:srgbClr val="99FFCC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de-DE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public</a:t>
            </a:r>
            <a:r>
              <a:rPr lang="de-DE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void</a:t>
            </a:r>
            <a:r>
              <a:rPr lang="de-DE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de-DE" sz="1600" b="1" dirty="0" err="1" smtClean="0">
                <a:solidFill>
                  <a:schemeClr val="accent2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testConstructors</a:t>
            </a:r>
            <a:r>
              <a:rPr lang="de-DE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 {</a:t>
            </a:r>
            <a:br>
              <a:rPr lang="de-DE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</a:br>
            <a:r>
              <a:rPr lang="de-DE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…</a:t>
            </a:r>
            <a:br>
              <a:rPr lang="de-DE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</a:br>
            <a:r>
              <a:rPr lang="de-DE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Rational r1 = </a:t>
            </a:r>
            <a:r>
              <a:rPr lang="de-DE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new</a:t>
            </a:r>
            <a:r>
              <a:rPr lang="de-DE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Rational ("4/6"); </a:t>
            </a:r>
            <a:br>
              <a:rPr lang="de-DE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…</a:t>
            </a:r>
            <a:b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</a:br>
            <a:r>
              <a:rPr lang="de-DE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</a:t>
            </a:r>
            <a:r>
              <a:rPr lang="de-DE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try</a:t>
            </a:r>
            <a:r>
              <a:rPr lang="de-DE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{</a:t>
            </a:r>
            <a:br>
              <a:rPr lang="de-DE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</a:br>
            <a:r>
              <a:rPr lang="de-DE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Rational r5 = </a:t>
            </a:r>
            <a:r>
              <a:rPr lang="de-DE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new</a:t>
            </a:r>
            <a:r>
              <a:rPr lang="de-DE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Rational("4:6");  </a:t>
            </a:r>
            <a:br>
              <a:rPr lang="de-DE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</a:br>
            <a:r>
              <a:rPr lang="de-DE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// In diesem </a:t>
            </a:r>
            <a:r>
              <a:rPr lang="de-DE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Konstruktor</a:t>
            </a:r>
            <a:r>
              <a:rPr lang="de-DE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ist lediglich ein / als </a:t>
            </a:r>
            <a:br>
              <a:rPr lang="de-DE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</a:br>
            <a:r>
              <a:rPr lang="de-DE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// Sonderzeichen erlaubt</a:t>
            </a:r>
            <a:br>
              <a:rPr lang="de-DE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</a:br>
            <a:r>
              <a:rPr lang="de-DE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</a:t>
            </a:r>
            <a:r>
              <a:rPr lang="de-DE" sz="1600" b="1" dirty="0" err="1" smtClean="0">
                <a:solidFill>
                  <a:srgbClr val="C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fail</a:t>
            </a:r>
            <a:r>
              <a:rPr lang="de-DE" sz="1600" b="1" dirty="0" smtClean="0">
                <a:solidFill>
                  <a:srgbClr val="C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  </a:t>
            </a:r>
            <a:r>
              <a:rPr lang="de-DE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// dieser Code darf nie erreicht werden, </a:t>
            </a:r>
            <a:br>
              <a:rPr lang="de-DE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</a:br>
            <a:r>
              <a:rPr lang="de-DE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         // da der </a:t>
            </a:r>
            <a:r>
              <a:rPr lang="de-DE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Konstruktor</a:t>
            </a:r>
            <a:r>
              <a:rPr lang="de-DE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bereits vorher eine </a:t>
            </a:r>
            <a:br>
              <a:rPr lang="de-DE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</a:br>
            <a:r>
              <a:rPr lang="de-DE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         // </a:t>
            </a:r>
            <a:r>
              <a:rPr lang="de-DE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Exception</a:t>
            </a:r>
            <a:r>
              <a:rPr lang="de-DE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werfen muss!</a:t>
            </a:r>
            <a:br>
              <a:rPr lang="de-DE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</a:br>
            <a:r>
              <a:rPr lang="de-DE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} catch (</a:t>
            </a:r>
            <a:r>
              <a:rPr lang="de-DE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Exception</a:t>
            </a:r>
            <a:r>
              <a:rPr lang="de-DE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e){</a:t>
            </a:r>
            <a:br>
              <a:rPr lang="de-DE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</a:br>
            <a:r>
              <a:rPr lang="de-DE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logger.info(„</a:t>
            </a:r>
            <a:r>
              <a:rPr lang="de-DE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IllegalArgumentException</a:t>
            </a:r>
            <a:r>
              <a:rPr lang="de-DE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n </a:t>
            </a:r>
            <a:r>
              <a:rPr lang="de-DE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Konstruktor</a:t>
            </a:r>
            <a:r>
              <a:rPr lang="de-DE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für r5</a:t>
            </a:r>
            <a:br>
              <a:rPr lang="de-DE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</a:br>
            <a:r>
              <a:rPr lang="de-DE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             erkannt");</a:t>
            </a:r>
            <a:br>
              <a:rPr lang="de-DE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</a:br>
            <a:r>
              <a:rPr lang="de-DE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}</a:t>
            </a:r>
            <a:br>
              <a:rPr lang="de-DE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</a:br>
            <a:r>
              <a:rPr lang="de-DE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…</a:t>
            </a:r>
            <a:br>
              <a:rPr lang="de-DE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</a:br>
            <a:r>
              <a:rPr lang="de-DE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>
              <a:defRPr/>
            </a:pPr>
            <a:r>
              <a:rPr lang="de-DE" dirty="0" smtClean="0"/>
              <a:t>      FH Rosenheim                  Programmieren 3                                       Wintersemester </a:t>
            </a:r>
            <a:r>
              <a:rPr lang="de-DE" dirty="0" smtClean="0"/>
              <a:t>2015                                   </a:t>
            </a:r>
            <a:r>
              <a:rPr lang="de-DE" dirty="0" smtClean="0"/>
              <a:t>© </a:t>
            </a:r>
            <a:r>
              <a:rPr lang="de-DE" dirty="0" smtClean="0"/>
              <a:t>2015  </a:t>
            </a:r>
            <a:r>
              <a:rPr lang="de-DE" dirty="0" smtClean="0"/>
              <a:t>• Stand 01.12.14 •     Kapitel 6         </a:t>
            </a:r>
            <a:endParaRPr lang="en-GB" sz="1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68436" y="172299"/>
            <a:ext cx="2133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325438" y="804863"/>
            <a:ext cx="93440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normAutofit/>
          </a:bodyPr>
          <a:lstStyle/>
          <a:p>
            <a:pPr marL="285750" indent="-285750" defTabSz="630238">
              <a:spcBef>
                <a:spcPct val="100000"/>
              </a:spcBef>
              <a:buClr>
                <a:srgbClr val="00337F"/>
              </a:buClr>
              <a:buSzPct val="150000"/>
              <a:buFont typeface="Wingdings" pitchFamily="2" charset="2"/>
              <a:buBlip>
                <a:blip r:embed="rId3"/>
              </a:buBlip>
              <a:tabLst>
                <a:tab pos="285750" algn="l"/>
              </a:tabLst>
              <a:defRPr/>
            </a:pPr>
            <a:r>
              <a:rPr lang="de-DE" sz="1800" kern="0" dirty="0" smtClean="0">
                <a:latin typeface="+mn-lt"/>
              </a:rPr>
              <a:t>„</a:t>
            </a:r>
            <a:r>
              <a:rPr lang="de-DE" sz="1800" kern="0" dirty="0" err="1">
                <a:latin typeface="+mn-lt"/>
              </a:rPr>
              <a:t>saveDocument</a:t>
            </a:r>
            <a:r>
              <a:rPr lang="de-DE" sz="1800" kern="0" dirty="0">
                <a:latin typeface="+mn-lt"/>
              </a:rPr>
              <a:t>“ speichert in eine Datei, diese Methode wird wie folgt geprüft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303213"/>
            <a:ext cx="8156575" cy="427037"/>
          </a:xfrm>
        </p:spPr>
        <p:txBody>
          <a:bodyPr/>
          <a:lstStyle/>
          <a:p>
            <a:r>
              <a:rPr lang="de-DE" b="1" dirty="0" smtClean="0"/>
              <a:t>Ausnahmen in </a:t>
            </a:r>
            <a:r>
              <a:rPr lang="de-DE" b="1" dirty="0" err="1" smtClean="0"/>
              <a:t>Junit</a:t>
            </a:r>
            <a:r>
              <a:rPr lang="de-DE" b="1" dirty="0" smtClean="0"/>
              <a:t> (2)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49779" y="1342496"/>
            <a:ext cx="8277753" cy="2475971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de-DE" sz="1400" b="1" dirty="0" err="1">
                <a:ea typeface="Arial Unicode MS" pitchFamily="34" charset="-128"/>
                <a:cs typeface="Arial Unicode MS" pitchFamily="34" charset="-128"/>
              </a:rPr>
              <a:t>public</a:t>
            </a:r>
            <a:r>
              <a:rPr lang="de-DE" sz="1400" b="1" dirty="0">
                <a:ea typeface="Arial Unicode MS" pitchFamily="34" charset="-128"/>
                <a:cs typeface="Arial Unicode MS" pitchFamily="34" charset="-128"/>
              </a:rPr>
              <a:t> String </a:t>
            </a:r>
            <a:r>
              <a:rPr lang="de-DE" sz="1400" b="1" dirty="0" err="1">
                <a:ea typeface="Arial Unicode MS" pitchFamily="34" charset="-128"/>
                <a:cs typeface="Arial Unicode MS" pitchFamily="34" charset="-128"/>
              </a:rPr>
              <a:t>saveDocument</a:t>
            </a:r>
            <a:r>
              <a:rPr lang="de-DE" sz="1400" b="1" dirty="0">
                <a:ea typeface="Arial Unicode MS" pitchFamily="34" charset="-128"/>
                <a:cs typeface="Arial Unicode MS" pitchFamily="34" charset="-128"/>
              </a:rPr>
              <a:t>(String </a:t>
            </a:r>
            <a:r>
              <a:rPr lang="de-DE" sz="1400" b="1" dirty="0" err="1">
                <a:ea typeface="Arial Unicode MS" pitchFamily="34" charset="-128"/>
                <a:cs typeface="Arial Unicode MS" pitchFamily="34" charset="-128"/>
              </a:rPr>
              <a:t>content</a:t>
            </a:r>
            <a:r>
              <a:rPr lang="de-DE" sz="1400" b="1" dirty="0">
                <a:ea typeface="Arial Unicode MS" pitchFamily="34" charset="-128"/>
                <a:cs typeface="Arial Unicode MS" pitchFamily="34" charset="-128"/>
              </a:rPr>
              <a:t>, String </a:t>
            </a:r>
            <a:r>
              <a:rPr lang="de-DE" sz="1400" b="1" dirty="0" err="1">
                <a:ea typeface="Arial Unicode MS" pitchFamily="34" charset="-128"/>
                <a:cs typeface="Arial Unicode MS" pitchFamily="34" charset="-128"/>
              </a:rPr>
              <a:t>document</a:t>
            </a:r>
            <a:r>
              <a:rPr lang="de-DE" sz="1400" b="1" dirty="0">
                <a:ea typeface="Arial Unicode MS" pitchFamily="34" charset="-128"/>
                <a:cs typeface="Arial Unicode MS" pitchFamily="34" charset="-128"/>
              </a:rPr>
              <a:t>){</a:t>
            </a:r>
          </a:p>
          <a:p>
            <a:pPr>
              <a:defRPr/>
            </a:pPr>
            <a:r>
              <a:rPr lang="de-DE" sz="1400" b="1" dirty="0">
                <a:ea typeface="Arial Unicode MS" pitchFamily="34" charset="-128"/>
                <a:cs typeface="Arial Unicode MS" pitchFamily="34" charset="-128"/>
              </a:rPr>
              <a:t>   </a:t>
            </a:r>
            <a:r>
              <a:rPr lang="de-DE" sz="1400" b="1" dirty="0" err="1">
                <a:ea typeface="Arial Unicode MS" pitchFamily="34" charset="-128"/>
                <a:cs typeface="Arial Unicode MS" pitchFamily="34" charset="-128"/>
              </a:rPr>
              <a:t>try</a:t>
            </a:r>
            <a:r>
              <a:rPr lang="de-DE" sz="1400" b="1" dirty="0">
                <a:ea typeface="Arial Unicode MS" pitchFamily="34" charset="-128"/>
                <a:cs typeface="Arial Unicode MS" pitchFamily="34" charset="-128"/>
              </a:rPr>
              <a:t> { </a:t>
            </a:r>
          </a:p>
          <a:p>
            <a:pPr>
              <a:defRPr/>
            </a:pPr>
            <a:r>
              <a:rPr lang="de-DE" sz="1400" b="1" dirty="0">
                <a:ea typeface="Arial Unicode MS" pitchFamily="34" charset="-128"/>
                <a:cs typeface="Arial Unicode MS" pitchFamily="34" charset="-128"/>
              </a:rPr>
              <a:t>      </a:t>
            </a:r>
            <a:r>
              <a:rPr lang="de-DE" sz="1400" b="1" dirty="0" err="1">
                <a:ea typeface="Arial Unicode MS" pitchFamily="34" charset="-128"/>
                <a:cs typeface="Arial Unicode MS" pitchFamily="34" charset="-128"/>
              </a:rPr>
              <a:t>FileOutputStream</a:t>
            </a:r>
            <a:r>
              <a:rPr lang="de-DE" sz="1400" b="1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1400" b="1" dirty="0" err="1">
                <a:ea typeface="Arial Unicode MS" pitchFamily="34" charset="-128"/>
                <a:cs typeface="Arial Unicode MS" pitchFamily="34" charset="-128"/>
              </a:rPr>
              <a:t>fs</a:t>
            </a:r>
            <a:r>
              <a:rPr lang="de-DE" sz="1400" b="1" dirty="0">
                <a:ea typeface="Arial Unicode MS" pitchFamily="34" charset="-128"/>
                <a:cs typeface="Arial Unicode MS" pitchFamily="34" charset="-128"/>
              </a:rPr>
              <a:t> = </a:t>
            </a:r>
            <a:r>
              <a:rPr lang="de-DE" sz="1400" b="1" dirty="0" err="1">
                <a:ea typeface="Arial Unicode MS" pitchFamily="34" charset="-128"/>
                <a:cs typeface="Arial Unicode MS" pitchFamily="34" charset="-128"/>
              </a:rPr>
              <a:t>new</a:t>
            </a:r>
            <a:r>
              <a:rPr lang="de-DE" sz="1400" b="1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1400" b="1" dirty="0" err="1">
                <a:ea typeface="Arial Unicode MS" pitchFamily="34" charset="-128"/>
                <a:cs typeface="Arial Unicode MS" pitchFamily="34" charset="-128"/>
              </a:rPr>
              <a:t>FileOutputStream</a:t>
            </a:r>
            <a:r>
              <a:rPr lang="de-DE" sz="1400" b="1" dirty="0"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de-DE" sz="1400" b="1" dirty="0" err="1">
                <a:ea typeface="Arial Unicode MS" pitchFamily="34" charset="-128"/>
                <a:cs typeface="Arial Unicode MS" pitchFamily="34" charset="-128"/>
              </a:rPr>
              <a:t>document</a:t>
            </a:r>
            <a:r>
              <a:rPr lang="de-DE" sz="1400" b="1" dirty="0">
                <a:ea typeface="Arial Unicode MS" pitchFamily="34" charset="-128"/>
                <a:cs typeface="Arial Unicode MS" pitchFamily="34" charset="-128"/>
              </a:rPr>
              <a:t>);</a:t>
            </a:r>
          </a:p>
          <a:p>
            <a:pPr>
              <a:defRPr/>
            </a:pPr>
            <a:r>
              <a:rPr lang="de-DE" sz="1400" b="1" dirty="0">
                <a:ea typeface="Arial Unicode MS" pitchFamily="34" charset="-128"/>
                <a:cs typeface="Arial Unicode MS" pitchFamily="34" charset="-128"/>
              </a:rPr>
              <a:t>      </a:t>
            </a:r>
            <a:r>
              <a:rPr lang="de-DE" sz="1400" b="1" dirty="0" err="1">
                <a:ea typeface="Arial Unicode MS" pitchFamily="34" charset="-128"/>
                <a:cs typeface="Arial Unicode MS" pitchFamily="34" charset="-128"/>
              </a:rPr>
              <a:t>ObjectOutputStream</a:t>
            </a:r>
            <a:r>
              <a:rPr lang="de-DE" sz="1400" b="1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1400" b="1" dirty="0" err="1">
                <a:ea typeface="Arial Unicode MS" pitchFamily="34" charset="-128"/>
                <a:cs typeface="Arial Unicode MS" pitchFamily="34" charset="-128"/>
              </a:rPr>
              <a:t>os</a:t>
            </a:r>
            <a:r>
              <a:rPr lang="de-DE" sz="1400" b="1" dirty="0">
                <a:ea typeface="Arial Unicode MS" pitchFamily="34" charset="-128"/>
                <a:cs typeface="Arial Unicode MS" pitchFamily="34" charset="-128"/>
              </a:rPr>
              <a:t> = </a:t>
            </a:r>
            <a:r>
              <a:rPr lang="de-DE" sz="1400" b="1" dirty="0" err="1" smtClean="0">
                <a:ea typeface="Arial Unicode MS" pitchFamily="34" charset="-128"/>
                <a:cs typeface="Arial Unicode MS" pitchFamily="34" charset="-128"/>
              </a:rPr>
              <a:t>new</a:t>
            </a:r>
            <a:r>
              <a:rPr lang="de-DE" sz="1400" b="1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1400" b="1" dirty="0" err="1">
                <a:ea typeface="Arial Unicode MS" pitchFamily="34" charset="-128"/>
                <a:cs typeface="Arial Unicode MS" pitchFamily="34" charset="-128"/>
              </a:rPr>
              <a:t>ObjectOutputStream</a:t>
            </a:r>
            <a:r>
              <a:rPr lang="de-DE" sz="1400" b="1" dirty="0"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de-DE" sz="1400" b="1" dirty="0" err="1">
                <a:ea typeface="Arial Unicode MS" pitchFamily="34" charset="-128"/>
                <a:cs typeface="Arial Unicode MS" pitchFamily="34" charset="-128"/>
              </a:rPr>
              <a:t>fs</a:t>
            </a:r>
            <a:r>
              <a:rPr lang="de-DE" sz="1400" b="1" dirty="0">
                <a:ea typeface="Arial Unicode MS" pitchFamily="34" charset="-128"/>
                <a:cs typeface="Arial Unicode MS" pitchFamily="34" charset="-128"/>
              </a:rPr>
              <a:t>);  </a:t>
            </a:r>
          </a:p>
          <a:p>
            <a:pPr>
              <a:defRPr/>
            </a:pPr>
            <a:r>
              <a:rPr lang="de-DE" sz="1400" b="1" dirty="0">
                <a:ea typeface="Arial Unicode MS" pitchFamily="34" charset="-128"/>
                <a:cs typeface="Arial Unicode MS" pitchFamily="34" charset="-128"/>
              </a:rPr>
              <a:t>      </a:t>
            </a:r>
            <a:r>
              <a:rPr lang="de-DE" sz="1400" b="1" dirty="0" err="1">
                <a:ea typeface="Arial Unicode MS" pitchFamily="34" charset="-128"/>
                <a:cs typeface="Arial Unicode MS" pitchFamily="34" charset="-128"/>
              </a:rPr>
              <a:t>os.writeObject</a:t>
            </a:r>
            <a:r>
              <a:rPr lang="de-DE" sz="1400" b="1" dirty="0"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de-DE" sz="1400" b="1" dirty="0" err="1">
                <a:ea typeface="Arial Unicode MS" pitchFamily="34" charset="-128"/>
                <a:cs typeface="Arial Unicode MS" pitchFamily="34" charset="-128"/>
              </a:rPr>
              <a:t>content</a:t>
            </a:r>
            <a:r>
              <a:rPr lang="de-DE" sz="1400" b="1" dirty="0">
                <a:ea typeface="Arial Unicode MS" pitchFamily="34" charset="-128"/>
                <a:cs typeface="Arial Unicode MS" pitchFamily="34" charset="-128"/>
              </a:rPr>
              <a:t>); </a:t>
            </a:r>
          </a:p>
          <a:p>
            <a:pPr>
              <a:defRPr/>
            </a:pPr>
            <a:r>
              <a:rPr lang="de-DE" sz="1400" b="1" dirty="0">
                <a:ea typeface="Arial Unicode MS" pitchFamily="34" charset="-128"/>
                <a:cs typeface="Arial Unicode MS" pitchFamily="34" charset="-128"/>
              </a:rPr>
              <a:t>      </a:t>
            </a:r>
            <a:r>
              <a:rPr lang="de-DE" sz="1400" b="1" dirty="0" err="1">
                <a:ea typeface="Arial Unicode MS" pitchFamily="34" charset="-128"/>
                <a:cs typeface="Arial Unicode MS" pitchFamily="34" charset="-128"/>
              </a:rPr>
              <a:t>os.close</a:t>
            </a:r>
            <a:r>
              <a:rPr lang="de-DE" sz="1400" b="1" dirty="0">
                <a:ea typeface="Arial Unicode MS" pitchFamily="34" charset="-128"/>
                <a:cs typeface="Arial Unicode MS" pitchFamily="34" charset="-128"/>
              </a:rPr>
              <a:t>();</a:t>
            </a:r>
          </a:p>
          <a:p>
            <a:pPr>
              <a:defRPr/>
            </a:pPr>
            <a:r>
              <a:rPr lang="de-DE" sz="1400" b="1" dirty="0">
                <a:ea typeface="Arial Unicode MS" pitchFamily="34" charset="-128"/>
                <a:cs typeface="Arial Unicode MS" pitchFamily="34" charset="-128"/>
              </a:rPr>
              <a:t>      </a:t>
            </a:r>
            <a:r>
              <a:rPr lang="de-DE" sz="1400" b="1" dirty="0" err="1">
                <a:ea typeface="Arial Unicode MS" pitchFamily="34" charset="-128"/>
                <a:cs typeface="Arial Unicode MS" pitchFamily="34" charset="-128"/>
              </a:rPr>
              <a:t>return</a:t>
            </a:r>
            <a:r>
              <a:rPr lang="de-DE" sz="1400" b="1" dirty="0">
                <a:ea typeface="Arial Unicode MS" pitchFamily="34" charset="-128"/>
                <a:cs typeface="Arial Unicode MS" pitchFamily="34" charset="-128"/>
              </a:rPr>
              <a:t> "Datei erfolgreich gespeichert!";</a:t>
            </a:r>
          </a:p>
          <a:p>
            <a:pPr>
              <a:defRPr/>
            </a:pPr>
            <a:r>
              <a:rPr lang="de-DE" sz="1400" b="1" dirty="0">
                <a:ea typeface="Arial Unicode MS" pitchFamily="34" charset="-128"/>
                <a:cs typeface="Arial Unicode MS" pitchFamily="34" charset="-128"/>
              </a:rPr>
              <a:t>   } catch (</a:t>
            </a:r>
            <a:r>
              <a:rPr lang="de-DE" sz="1400" b="1" dirty="0" err="1">
                <a:ea typeface="Arial Unicode MS" pitchFamily="34" charset="-128"/>
                <a:cs typeface="Arial Unicode MS" pitchFamily="34" charset="-128"/>
              </a:rPr>
              <a:t>IOException</a:t>
            </a:r>
            <a:r>
              <a:rPr lang="de-DE" sz="1400" b="1" dirty="0">
                <a:ea typeface="Arial Unicode MS" pitchFamily="34" charset="-128"/>
                <a:cs typeface="Arial Unicode MS" pitchFamily="34" charset="-128"/>
              </a:rPr>
              <a:t> e) {</a:t>
            </a:r>
          </a:p>
          <a:p>
            <a:pPr>
              <a:defRPr/>
            </a:pPr>
            <a:r>
              <a:rPr lang="de-DE" sz="1400" b="1" dirty="0">
                <a:ea typeface="Arial Unicode MS" pitchFamily="34" charset="-128"/>
                <a:cs typeface="Arial Unicode MS" pitchFamily="34" charset="-128"/>
              </a:rPr>
              <a:t>         </a:t>
            </a:r>
            <a:r>
              <a:rPr lang="de-DE" sz="1400" b="1" dirty="0" err="1">
                <a:ea typeface="Arial Unicode MS" pitchFamily="34" charset="-128"/>
                <a:cs typeface="Arial Unicode MS" pitchFamily="34" charset="-128"/>
              </a:rPr>
              <a:t>return</a:t>
            </a:r>
            <a:r>
              <a:rPr lang="de-DE" sz="1400" b="1" dirty="0">
                <a:ea typeface="Arial Unicode MS" pitchFamily="34" charset="-128"/>
                <a:cs typeface="Arial Unicode MS" pitchFamily="34" charset="-128"/>
              </a:rPr>
              <a:t> "Fehler beim Speichern!"; </a:t>
            </a:r>
          </a:p>
          <a:p>
            <a:pPr>
              <a:defRPr/>
            </a:pPr>
            <a:r>
              <a:rPr lang="de-DE" sz="1400" b="1" dirty="0">
                <a:ea typeface="Arial Unicode MS" pitchFamily="34" charset="-128"/>
                <a:cs typeface="Arial Unicode MS" pitchFamily="34" charset="-128"/>
              </a:rPr>
              <a:t>   } </a:t>
            </a:r>
          </a:p>
          <a:p>
            <a:pPr>
              <a:defRPr/>
            </a:pPr>
            <a:r>
              <a:rPr lang="de-DE" sz="1400" b="1" dirty="0">
                <a:ea typeface="Arial Unicode MS" pitchFamily="34" charset="-128"/>
                <a:cs typeface="Arial Unicode MS" pitchFamily="34" charset="-128"/>
              </a:rPr>
              <a:t>} </a:t>
            </a:r>
            <a:endParaRPr lang="de-DE" sz="1400" b="1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3798" name="Rectangle 3"/>
          <p:cNvSpPr txBox="1">
            <a:spLocks noChangeArrowheads="1"/>
          </p:cNvSpPr>
          <p:nvPr/>
        </p:nvSpPr>
        <p:spPr bwMode="auto">
          <a:xfrm>
            <a:off x="330199" y="3953933"/>
            <a:ext cx="8305801" cy="2226205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DE" sz="1400" b="1" dirty="0" err="1">
                <a:ea typeface="Arial Unicode MS" pitchFamily="34" charset="-128"/>
                <a:cs typeface="Arial Unicode MS" pitchFamily="34" charset="-128"/>
              </a:rPr>
              <a:t>public</a:t>
            </a:r>
            <a:r>
              <a:rPr lang="de-DE" sz="1400" b="1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1400" b="1" dirty="0" err="1">
                <a:ea typeface="Arial Unicode MS" pitchFamily="34" charset="-128"/>
                <a:cs typeface="Arial Unicode MS" pitchFamily="34" charset="-128"/>
              </a:rPr>
              <a:t>void</a:t>
            </a:r>
            <a:r>
              <a:rPr lang="de-DE" sz="1400" b="1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1400" b="1" dirty="0" err="1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testSaveDocument</a:t>
            </a:r>
            <a:r>
              <a:rPr lang="de-DE" sz="1400" b="1" dirty="0">
                <a:ea typeface="Arial Unicode MS" pitchFamily="34" charset="-128"/>
                <a:cs typeface="Arial Unicode MS" pitchFamily="34" charset="-128"/>
              </a:rPr>
              <a:t>() {</a:t>
            </a:r>
          </a:p>
          <a:p>
            <a:r>
              <a:rPr lang="de-DE" sz="1400" b="1" dirty="0">
                <a:ea typeface="Arial Unicode MS" pitchFamily="34" charset="-128"/>
                <a:cs typeface="Arial Unicode MS" pitchFamily="34" charset="-128"/>
              </a:rPr>
              <a:t>   …</a:t>
            </a:r>
          </a:p>
          <a:p>
            <a:r>
              <a:rPr lang="de-DE" sz="1400" b="1" dirty="0">
                <a:ea typeface="Arial Unicode MS" pitchFamily="34" charset="-128"/>
                <a:cs typeface="Arial Unicode MS" pitchFamily="34" charset="-128"/>
              </a:rPr>
              <a:t>   // date.ser ist eine verfügbare Datei</a:t>
            </a:r>
          </a:p>
          <a:p>
            <a:r>
              <a:rPr lang="de-DE" sz="1400" b="1" dirty="0">
                <a:ea typeface="Arial Unicode MS" pitchFamily="34" charset="-128"/>
                <a:cs typeface="Arial Unicode MS" pitchFamily="34" charset="-128"/>
              </a:rPr>
              <a:t>   String </a:t>
            </a:r>
            <a:r>
              <a:rPr lang="de-DE" sz="1400" b="1" dirty="0" err="1">
                <a:ea typeface="Arial Unicode MS" pitchFamily="34" charset="-128"/>
                <a:cs typeface="Arial Unicode MS" pitchFamily="34" charset="-128"/>
              </a:rPr>
              <a:t>result</a:t>
            </a:r>
            <a:r>
              <a:rPr lang="de-DE" sz="1400" b="1" dirty="0">
                <a:ea typeface="Arial Unicode MS" pitchFamily="34" charset="-128"/>
                <a:cs typeface="Arial Unicode MS" pitchFamily="34" charset="-128"/>
              </a:rPr>
              <a:t> = </a:t>
            </a:r>
            <a:r>
              <a:rPr lang="de-DE" sz="1400" b="1" dirty="0" err="1">
                <a:ea typeface="Arial Unicode MS" pitchFamily="34" charset="-128"/>
                <a:cs typeface="Arial Unicode MS" pitchFamily="34" charset="-128"/>
              </a:rPr>
              <a:t>saveDocument</a:t>
            </a:r>
            <a:r>
              <a:rPr lang="de-DE" sz="1400" b="1" dirty="0">
                <a:ea typeface="Arial Unicode MS" pitchFamily="34" charset="-128"/>
                <a:cs typeface="Arial Unicode MS" pitchFamily="34" charset="-128"/>
              </a:rPr>
              <a:t>("Text", "date.ser");</a:t>
            </a:r>
          </a:p>
          <a:p>
            <a:r>
              <a:rPr lang="de-DE" sz="1400" b="1" dirty="0">
                <a:ea typeface="Arial Unicode MS" pitchFamily="34" charset="-128"/>
                <a:cs typeface="Arial Unicode MS" pitchFamily="34" charset="-128"/>
              </a:rPr>
              <a:t>   </a:t>
            </a:r>
            <a:r>
              <a:rPr lang="de-DE" sz="1400" b="1" dirty="0" err="1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assertEquals</a:t>
            </a:r>
            <a:r>
              <a:rPr lang="de-DE" sz="1400" b="1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de-DE" sz="1400" b="1" dirty="0" err="1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result</a:t>
            </a:r>
            <a:r>
              <a:rPr lang="de-DE" sz="1400" b="1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, "Datei erfolgreich gespeichert!");</a:t>
            </a:r>
          </a:p>
          <a:p>
            <a:r>
              <a:rPr lang="de-DE" sz="1400" b="1" dirty="0">
                <a:ea typeface="Arial Unicode MS" pitchFamily="34" charset="-128"/>
                <a:cs typeface="Arial Unicode MS" pitchFamily="34" charset="-128"/>
              </a:rPr>
              <a:t>   // readonly.ser ist nicht verfügbar (</a:t>
            </a:r>
            <a:r>
              <a:rPr lang="de-DE" sz="1400" b="1" dirty="0" err="1">
                <a:ea typeface="Arial Unicode MS" pitchFamily="34" charset="-128"/>
                <a:cs typeface="Arial Unicode MS" pitchFamily="34" charset="-128"/>
              </a:rPr>
              <a:t>read</a:t>
            </a:r>
            <a:r>
              <a:rPr lang="de-DE" sz="1400" b="1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1400" b="1" dirty="0" err="1">
                <a:ea typeface="Arial Unicode MS" pitchFamily="34" charset="-128"/>
                <a:cs typeface="Arial Unicode MS" pitchFamily="34" charset="-128"/>
              </a:rPr>
              <a:t>only</a:t>
            </a:r>
            <a:r>
              <a:rPr lang="de-DE" sz="1400" b="1" dirty="0"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r>
              <a:rPr lang="de-DE" sz="1400" b="1" dirty="0">
                <a:ea typeface="Arial Unicode MS" pitchFamily="34" charset="-128"/>
                <a:cs typeface="Arial Unicode MS" pitchFamily="34" charset="-128"/>
              </a:rPr>
              <a:t>   </a:t>
            </a:r>
            <a:r>
              <a:rPr lang="de-DE" sz="1400" b="1" dirty="0" err="1">
                <a:ea typeface="Arial Unicode MS" pitchFamily="34" charset="-128"/>
                <a:cs typeface="Arial Unicode MS" pitchFamily="34" charset="-128"/>
              </a:rPr>
              <a:t>result</a:t>
            </a:r>
            <a:r>
              <a:rPr lang="de-DE" sz="1400" b="1" dirty="0">
                <a:ea typeface="Arial Unicode MS" pitchFamily="34" charset="-128"/>
                <a:cs typeface="Arial Unicode MS" pitchFamily="34" charset="-128"/>
              </a:rPr>
              <a:t> = </a:t>
            </a:r>
            <a:r>
              <a:rPr lang="de-DE" sz="1400" b="1" dirty="0" err="1">
                <a:ea typeface="Arial Unicode MS" pitchFamily="34" charset="-128"/>
                <a:cs typeface="Arial Unicode MS" pitchFamily="34" charset="-128"/>
              </a:rPr>
              <a:t>saveDocument</a:t>
            </a:r>
            <a:r>
              <a:rPr lang="de-DE" sz="1400" b="1" dirty="0">
                <a:ea typeface="Arial Unicode MS" pitchFamily="34" charset="-128"/>
                <a:cs typeface="Arial Unicode MS" pitchFamily="34" charset="-128"/>
              </a:rPr>
              <a:t>("Text", “readonly.ser");</a:t>
            </a:r>
          </a:p>
          <a:p>
            <a:r>
              <a:rPr lang="de-DE" sz="1400" b="1" dirty="0">
                <a:ea typeface="Arial Unicode MS" pitchFamily="34" charset="-128"/>
                <a:cs typeface="Arial Unicode MS" pitchFamily="34" charset="-128"/>
              </a:rPr>
              <a:t>   </a:t>
            </a:r>
            <a:r>
              <a:rPr lang="de-DE" sz="1400" b="1" dirty="0" err="1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assertEquals</a:t>
            </a:r>
            <a:r>
              <a:rPr lang="de-DE" sz="1400" b="1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de-DE" sz="1400" b="1" dirty="0" err="1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result</a:t>
            </a:r>
            <a:r>
              <a:rPr lang="de-DE" sz="1400" b="1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, "Fehler beim Speichern!");</a:t>
            </a:r>
          </a:p>
          <a:p>
            <a:r>
              <a:rPr lang="de-DE" sz="1400" b="1" dirty="0">
                <a:ea typeface="Arial Unicode MS" pitchFamily="34" charset="-128"/>
                <a:cs typeface="Arial Unicode MS" pitchFamily="34" charset="-128"/>
              </a:rPr>
              <a:t>   …</a:t>
            </a:r>
          </a:p>
          <a:p>
            <a:r>
              <a:rPr lang="de-DE" sz="1400" b="1" dirty="0">
                <a:ea typeface="Arial Unicode MS" pitchFamily="34" charset="-128"/>
                <a:cs typeface="Arial Unicode MS" pitchFamily="34" charset="-128"/>
              </a:rPr>
              <a:t>}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>
              <a:defRPr/>
            </a:pPr>
            <a:r>
              <a:rPr lang="de-DE" dirty="0" smtClean="0"/>
              <a:t>      FH Rosenheim                  Programmieren 3                                       Wintersemester </a:t>
            </a:r>
            <a:r>
              <a:rPr lang="de-DE" dirty="0" smtClean="0"/>
              <a:t>2015                                   </a:t>
            </a:r>
            <a:r>
              <a:rPr lang="de-DE" dirty="0" smtClean="0"/>
              <a:t>© </a:t>
            </a:r>
            <a:r>
              <a:rPr lang="de-DE" dirty="0" smtClean="0"/>
              <a:t>2015  </a:t>
            </a:r>
            <a:r>
              <a:rPr lang="de-DE" dirty="0" smtClean="0"/>
              <a:t>• Stand 01.12.14 •     Kapitel 6         </a:t>
            </a:r>
            <a:endParaRPr lang="en-GB" sz="1000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 defTabSz="1397000">
              <a:tabLst>
                <a:tab pos="8115300" algn="l"/>
              </a:tabLst>
              <a:defRPr/>
            </a:pPr>
            <a:r>
              <a:rPr lang="de-DE" dirty="0" smtClean="0">
                <a:latin typeface="+mn-lt"/>
              </a:rPr>
              <a:t>      FH Rosenheim                  Programmieren 3                                       Wintersemester </a:t>
            </a:r>
            <a:r>
              <a:rPr lang="de-DE" dirty="0" smtClean="0">
                <a:latin typeface="+mn-lt"/>
              </a:rPr>
              <a:t>2015                                   </a:t>
            </a:r>
            <a:r>
              <a:rPr lang="de-DE" dirty="0" smtClean="0">
                <a:latin typeface="+mn-lt"/>
              </a:rPr>
              <a:t>© </a:t>
            </a:r>
            <a:r>
              <a:rPr lang="de-DE" dirty="0" smtClean="0">
                <a:latin typeface="+mn-lt"/>
              </a:rPr>
              <a:t>2015  </a:t>
            </a:r>
            <a:r>
              <a:rPr lang="de-DE" dirty="0" smtClean="0">
                <a:latin typeface="+mn-lt"/>
              </a:rPr>
              <a:t>• Stand 01.12.14 •     Kapitel 6         </a:t>
            </a:r>
            <a:endParaRPr lang="en-GB" sz="1000" dirty="0">
              <a:latin typeface="+mn-lt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Regeln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936625"/>
            <a:ext cx="8888412" cy="5291138"/>
          </a:xfrm>
        </p:spPr>
        <p:txBody>
          <a:bodyPr/>
          <a:lstStyle/>
          <a:p>
            <a:pPr marL="457200" indent="-457200" defTabSz="914400">
              <a:lnSpc>
                <a:spcPct val="90000"/>
              </a:lnSpc>
              <a:buClr>
                <a:schemeClr val="accent2"/>
              </a:buClr>
              <a:buSzTx/>
              <a:buFont typeface="Wingdings" pitchFamily="2" charset="2"/>
              <a:buAutoNum type="arabicParenBoth"/>
              <a:tabLst/>
            </a:pPr>
            <a:r>
              <a:rPr lang="de-DE" sz="1800" dirty="0" smtClean="0"/>
              <a:t>Unterscheide normale und abnorme Ergebnisse.</a:t>
            </a:r>
          </a:p>
          <a:p>
            <a:pPr marL="457200" indent="-457200" defTabSz="914400">
              <a:lnSpc>
                <a:spcPct val="90000"/>
              </a:lnSpc>
              <a:buClr>
                <a:schemeClr val="accent2"/>
              </a:buClr>
              <a:buSzTx/>
              <a:buFont typeface="Wingdings" pitchFamily="2" charset="2"/>
              <a:buAutoNum type="arabicParenBoth"/>
              <a:tabLst/>
            </a:pPr>
            <a:r>
              <a:rPr lang="de-DE" sz="1800" dirty="0" smtClean="0"/>
              <a:t>Entdecke Ausnahmen so früh wie möglich.</a:t>
            </a:r>
          </a:p>
          <a:p>
            <a:pPr marL="457200" indent="-457200" defTabSz="914400">
              <a:lnSpc>
                <a:spcPct val="90000"/>
              </a:lnSpc>
              <a:buClr>
                <a:schemeClr val="accent2"/>
              </a:buClr>
              <a:buSzTx/>
              <a:buFont typeface="Wingdings" pitchFamily="2" charset="2"/>
              <a:buAutoNum type="arabicParenBoth"/>
              <a:tabLst/>
            </a:pPr>
            <a:r>
              <a:rPr lang="de-DE" sz="1800" dirty="0" smtClean="0"/>
              <a:t>Weise verletzte Vorbedingungen mit einer Ausnahme zurück.</a:t>
            </a:r>
          </a:p>
          <a:p>
            <a:pPr marL="457200" indent="-457200" defTabSz="914400">
              <a:lnSpc>
                <a:spcPct val="90000"/>
              </a:lnSpc>
              <a:buClr>
                <a:schemeClr val="accent2"/>
              </a:buClr>
              <a:buSzTx/>
              <a:buFont typeface="Wingdings" pitchFamily="2" charset="2"/>
              <a:buAutoNum type="arabicParenBoth"/>
              <a:tabLst/>
            </a:pPr>
            <a:r>
              <a:rPr lang="de-DE" sz="1800" dirty="0" smtClean="0"/>
              <a:t>Setze alle Parameter als nicht null voraus.</a:t>
            </a:r>
          </a:p>
          <a:p>
            <a:pPr marL="457200" indent="-457200" defTabSz="914400">
              <a:lnSpc>
                <a:spcPct val="90000"/>
              </a:lnSpc>
              <a:buClr>
                <a:schemeClr val="accent2"/>
              </a:buClr>
              <a:buSzTx/>
              <a:buFont typeface="Wingdings" pitchFamily="2" charset="2"/>
              <a:buAutoNum type="arabicParenBoth"/>
              <a:tabLst/>
            </a:pPr>
            <a:r>
              <a:rPr lang="de-DE" sz="1800" dirty="0" smtClean="0"/>
              <a:t>Bilde sinnvolle Risikogemeinschaften.</a:t>
            </a:r>
          </a:p>
          <a:p>
            <a:pPr marL="457200" indent="-457200" defTabSz="914400">
              <a:lnSpc>
                <a:spcPct val="90000"/>
              </a:lnSpc>
              <a:buClr>
                <a:schemeClr val="accent2"/>
              </a:buClr>
              <a:buSzTx/>
              <a:buFont typeface="Wingdings" pitchFamily="2" charset="2"/>
              <a:buAutoNum type="arabicParenBoth"/>
              <a:tabLst/>
            </a:pPr>
            <a:r>
              <a:rPr lang="de-DE" sz="1800" dirty="0" smtClean="0">
                <a:latin typeface="Arial" pitchFamily="34" charset="0"/>
                <a:cs typeface="Arial" pitchFamily="34" charset="0"/>
              </a:rPr>
              <a:t>Ausnahmen werden zentral behandelt (z.B. durch </a:t>
            </a:r>
            <a:r>
              <a:rPr lang="de-DE" sz="1800" dirty="0" smtClean="0"/>
              <a:t>Sicherheitsfassaden) – und sonst von niemand.</a:t>
            </a:r>
          </a:p>
          <a:p>
            <a:pPr marL="457200" indent="-457200" defTabSz="914400">
              <a:lnSpc>
                <a:spcPct val="90000"/>
              </a:lnSpc>
              <a:buClr>
                <a:schemeClr val="accent2"/>
              </a:buClr>
              <a:buSzTx/>
              <a:buFont typeface="Wingdings" pitchFamily="2" charset="2"/>
              <a:buAutoNum type="arabicParenBoth"/>
              <a:tabLst/>
            </a:pPr>
            <a:r>
              <a:rPr lang="de-DE" sz="1800" dirty="0" smtClean="0"/>
              <a:t>Melde Fehler (= normale Ergebnisse) über spezielle Werte, </a:t>
            </a:r>
            <a:r>
              <a:rPr lang="de-DE" sz="1800" dirty="0" err="1" smtClean="0"/>
              <a:t>Returncodes</a:t>
            </a:r>
            <a:r>
              <a:rPr lang="de-DE" sz="1800" dirty="0" smtClean="0"/>
              <a:t> oder vorgefertigte Ausnahmen.</a:t>
            </a:r>
          </a:p>
          <a:p>
            <a:pPr marL="457200" indent="-457200" defTabSz="914400">
              <a:lnSpc>
                <a:spcPct val="90000"/>
              </a:lnSpc>
              <a:buClr>
                <a:schemeClr val="accent2"/>
              </a:buClr>
              <a:buSzTx/>
              <a:buFont typeface="Wingdings" pitchFamily="2" charset="2"/>
              <a:buAutoNum type="arabicParenBoth"/>
              <a:tabLst/>
            </a:pPr>
            <a:r>
              <a:rPr lang="de-DE" sz="1800" dirty="0" smtClean="0"/>
              <a:t>Behandle Fehler sofort beim unmittelbaren Aufrufer.</a:t>
            </a:r>
          </a:p>
          <a:p>
            <a:pPr marL="457200" indent="-457200" defTabSz="914400">
              <a:lnSpc>
                <a:spcPct val="90000"/>
              </a:lnSpc>
              <a:buClr>
                <a:schemeClr val="accent2"/>
              </a:buClr>
              <a:buSzTx/>
              <a:buFont typeface="Wingdings" pitchFamily="2" charset="2"/>
              <a:buAutoNum type="arabicParenBoth"/>
              <a:tabLst/>
            </a:pPr>
            <a:r>
              <a:rPr lang="de-DE" sz="1800" dirty="0" smtClean="0"/>
              <a:t>Selbstdefinierte Ausnahmeklassen sind nur gerechtfertigt, wenn sie in eigenen Catch-Klauseln behandelt werden.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 defTabSz="1397000">
              <a:tabLst>
                <a:tab pos="8115300" algn="l"/>
              </a:tabLst>
              <a:defRPr/>
            </a:pPr>
            <a:r>
              <a:rPr lang="de-DE" dirty="0" smtClean="0">
                <a:latin typeface="+mn-lt"/>
              </a:rPr>
              <a:t>      FH Rosenheim                  Programmieren 3                                       Wintersemester </a:t>
            </a:r>
            <a:r>
              <a:rPr lang="de-DE" dirty="0" smtClean="0">
                <a:latin typeface="+mn-lt"/>
              </a:rPr>
              <a:t>2015                                   </a:t>
            </a:r>
            <a:r>
              <a:rPr lang="de-DE" dirty="0" smtClean="0">
                <a:latin typeface="+mn-lt"/>
              </a:rPr>
              <a:t>© </a:t>
            </a:r>
            <a:r>
              <a:rPr lang="de-DE" dirty="0" smtClean="0">
                <a:latin typeface="+mn-lt"/>
              </a:rPr>
              <a:t>2015  </a:t>
            </a:r>
            <a:r>
              <a:rPr lang="de-DE" dirty="0" smtClean="0">
                <a:latin typeface="+mn-lt"/>
              </a:rPr>
              <a:t>• Stand 01.12.14 •     Kapitel 6         </a:t>
            </a:r>
            <a:endParaRPr lang="en-GB" sz="1000" dirty="0">
              <a:latin typeface="+mn-lt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8566150" cy="427037"/>
          </a:xfrm>
        </p:spPr>
        <p:txBody>
          <a:bodyPr/>
          <a:lstStyle/>
          <a:p>
            <a:r>
              <a:rPr lang="de-DE" b="1" smtClean="0"/>
              <a:t>Zusammenfassung Fehler und Ausnahmen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Behandlung von Ausnahmen muss in einem Projekt geregelt  und einheitlich  sein</a:t>
            </a:r>
          </a:p>
          <a:p>
            <a:r>
              <a:rPr lang="de-DE" dirty="0" smtClean="0"/>
              <a:t>Wir unterscheiden zwischen normalen Ergebnissen (z.B. Fehlern) und abnormen (Ausnahmen)</a:t>
            </a:r>
          </a:p>
          <a:p>
            <a:r>
              <a:rPr lang="de-DE" dirty="0" smtClean="0"/>
              <a:t>Es gibt mehrere Optionen bei der Ausnahmebehandlung (Protokollieren, Wiederholen, </a:t>
            </a:r>
            <a:r>
              <a:rPr lang="de-DE" dirty="0" err="1" smtClean="0"/>
              <a:t>Rekonfiguration</a:t>
            </a:r>
            <a:r>
              <a:rPr lang="de-DE" dirty="0" smtClean="0"/>
              <a:t>, Schaden begrenzen)</a:t>
            </a:r>
          </a:p>
          <a:p>
            <a:r>
              <a:rPr lang="de-DE" dirty="0" smtClean="0"/>
              <a:t>Ausnahmen einer Komponente werden an einer zentralen Stelle behandelt (Sicherheitsfassade)</a:t>
            </a:r>
          </a:p>
          <a:p>
            <a:r>
              <a:rPr lang="de-DE" dirty="0" smtClean="0"/>
              <a:t>Ausnahmen müssen korrekt protokolliert werden (</a:t>
            </a:r>
            <a:r>
              <a:rPr lang="de-DE" dirty="0" err="1" smtClean="0"/>
              <a:t>Logging</a:t>
            </a:r>
            <a:r>
              <a:rPr lang="de-DE" dirty="0" smtClean="0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 defTabSz="1397000">
              <a:tabLst>
                <a:tab pos="8115300" algn="l"/>
              </a:tabLst>
              <a:defRPr/>
            </a:pPr>
            <a:r>
              <a:rPr lang="de-DE" dirty="0" smtClean="0">
                <a:latin typeface="+mn-lt"/>
              </a:rPr>
              <a:t>      FH Rosenheim                  Programmieren 3                                       Wintersemester </a:t>
            </a:r>
            <a:r>
              <a:rPr lang="de-DE" dirty="0" smtClean="0">
                <a:latin typeface="+mn-lt"/>
              </a:rPr>
              <a:t>2015                                   </a:t>
            </a:r>
            <a:r>
              <a:rPr lang="de-DE" dirty="0" smtClean="0">
                <a:latin typeface="+mn-lt"/>
              </a:rPr>
              <a:t>© </a:t>
            </a:r>
            <a:r>
              <a:rPr lang="de-DE" dirty="0" smtClean="0">
                <a:latin typeface="+mn-lt"/>
              </a:rPr>
              <a:t>2015  </a:t>
            </a:r>
            <a:r>
              <a:rPr lang="de-DE" dirty="0" smtClean="0">
                <a:latin typeface="+mn-lt"/>
              </a:rPr>
              <a:t>• Stand 01.12.14 •     Kapitel 6         </a:t>
            </a:r>
            <a:endParaRPr lang="en-GB" sz="1000" dirty="0">
              <a:latin typeface="+mn-lt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b="1" smtClean="0"/>
              <a:t>Was ist eine Ausnahme?</a:t>
            </a:r>
          </a:p>
        </p:txBody>
      </p:sp>
      <p:grpSp>
        <p:nvGrpSpPr>
          <p:cNvPr id="7172" name="Group 3"/>
          <p:cNvGrpSpPr>
            <a:grpSpLocks/>
          </p:cNvGrpSpPr>
          <p:nvPr/>
        </p:nvGrpSpPr>
        <p:grpSpPr bwMode="auto">
          <a:xfrm>
            <a:off x="412750" y="1409700"/>
            <a:ext cx="8915400" cy="3429000"/>
            <a:chOff x="240" y="1200"/>
            <a:chExt cx="5184" cy="2160"/>
          </a:xfrm>
        </p:grpSpPr>
        <p:sp>
          <p:nvSpPr>
            <p:cNvPr id="7175" name="Rectangle 4"/>
            <p:cNvSpPr>
              <a:spLocks noChangeArrowheads="1"/>
            </p:cNvSpPr>
            <p:nvPr/>
          </p:nvSpPr>
          <p:spPr bwMode="auto">
            <a:xfrm>
              <a:off x="240" y="1200"/>
              <a:ext cx="5136" cy="216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7176" name="Text Box 5"/>
            <p:cNvSpPr txBox="1">
              <a:spLocks noChangeArrowheads="1"/>
            </p:cNvSpPr>
            <p:nvPr/>
          </p:nvSpPr>
          <p:spPr bwMode="auto">
            <a:xfrm>
              <a:off x="326" y="1280"/>
              <a:ext cx="5098" cy="2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de-DE" dirty="0" err="1">
                  <a:latin typeface="Lucida Console" pitchFamily="49" charset="0"/>
                </a:rPr>
                <a:t>public</a:t>
              </a:r>
              <a:r>
                <a:rPr lang="de-DE" dirty="0">
                  <a:latin typeface="Lucida Console" pitchFamily="49" charset="0"/>
                </a:rPr>
                <a:t> </a:t>
              </a:r>
              <a:r>
                <a:rPr lang="de-DE" dirty="0" err="1">
                  <a:latin typeface="Lucida Console" pitchFamily="49" charset="0"/>
                </a:rPr>
                <a:t>class</a:t>
              </a:r>
              <a:r>
                <a:rPr lang="de-DE" dirty="0">
                  <a:latin typeface="Lucida Console" pitchFamily="49" charset="0"/>
                </a:rPr>
                <a:t> </a:t>
              </a:r>
              <a:r>
                <a:rPr lang="de-DE" b="1" dirty="0" err="1">
                  <a:latin typeface="Lucida Console" pitchFamily="49" charset="0"/>
                </a:rPr>
                <a:t>FileUtil</a:t>
              </a:r>
              <a:r>
                <a:rPr lang="de-DE" dirty="0">
                  <a:latin typeface="Lucida Console" pitchFamily="49" charset="0"/>
                </a:rPr>
                <a:t> {</a:t>
              </a:r>
            </a:p>
            <a:p>
              <a:pPr>
                <a:buClrTx/>
                <a:buFontTx/>
                <a:buNone/>
              </a:pPr>
              <a:r>
                <a:rPr lang="de-DE" dirty="0">
                  <a:latin typeface="Lucida Console" pitchFamily="49" charset="0"/>
                </a:rPr>
                <a:t>	</a:t>
              </a:r>
              <a:r>
                <a:rPr lang="de-DE" dirty="0" err="1">
                  <a:latin typeface="Lucida Console" pitchFamily="49" charset="0"/>
                </a:rPr>
                <a:t>public</a:t>
              </a:r>
              <a:r>
                <a:rPr lang="de-DE" dirty="0">
                  <a:latin typeface="Lucida Console" pitchFamily="49" charset="0"/>
                </a:rPr>
                <a:t> </a:t>
              </a:r>
              <a:r>
                <a:rPr lang="de-DE" dirty="0" err="1">
                  <a:latin typeface="Lucida Console" pitchFamily="49" charset="0"/>
                </a:rPr>
                <a:t>static</a:t>
              </a:r>
              <a:r>
                <a:rPr lang="de-DE" dirty="0">
                  <a:latin typeface="Lucida Console" pitchFamily="49" charset="0"/>
                </a:rPr>
                <a:t> </a:t>
              </a:r>
              <a:r>
                <a:rPr lang="de-DE" b="1" dirty="0" err="1">
                  <a:latin typeface="Lucida Console" pitchFamily="49" charset="0"/>
                </a:rPr>
                <a:t>boolean</a:t>
              </a:r>
              <a:r>
                <a:rPr lang="de-DE" b="1" dirty="0">
                  <a:latin typeface="Lucida Console" pitchFamily="49" charset="0"/>
                </a:rPr>
                <a:t> open(String </a:t>
              </a:r>
              <a:r>
                <a:rPr lang="de-DE" b="1" dirty="0" err="1">
                  <a:latin typeface="Lucida Console" pitchFamily="49" charset="0"/>
                </a:rPr>
                <a:t>filename</a:t>
              </a:r>
              <a:r>
                <a:rPr lang="de-DE" b="1" dirty="0">
                  <a:latin typeface="Lucida Console" pitchFamily="49" charset="0"/>
                </a:rPr>
                <a:t>)</a:t>
              </a:r>
              <a:r>
                <a:rPr lang="de-DE" dirty="0">
                  <a:latin typeface="Lucida Console" pitchFamily="49" charset="0"/>
                </a:rPr>
                <a:t> </a:t>
              </a:r>
            </a:p>
            <a:p>
              <a:pPr>
                <a:buClrTx/>
                <a:buFontTx/>
                <a:buNone/>
              </a:pPr>
              <a:r>
                <a:rPr lang="de-DE" dirty="0">
                  <a:latin typeface="Lucida Console" pitchFamily="49" charset="0"/>
                </a:rPr>
                <a:t>		</a:t>
              </a:r>
              <a:r>
                <a:rPr lang="de-DE" b="1" dirty="0" err="1">
                  <a:latin typeface="Lucida Console" pitchFamily="49" charset="0"/>
                </a:rPr>
                <a:t>throws</a:t>
              </a:r>
              <a:r>
                <a:rPr lang="de-DE" b="1" dirty="0">
                  <a:latin typeface="Lucida Console" pitchFamily="49" charset="0"/>
                </a:rPr>
                <a:t> </a:t>
              </a:r>
              <a:r>
                <a:rPr lang="de-DE" b="1" dirty="0" err="1">
                  <a:latin typeface="Lucida Console" pitchFamily="49" charset="0"/>
                </a:rPr>
                <a:t>FileNotFoundException</a:t>
              </a:r>
              <a:r>
                <a:rPr lang="de-DE" dirty="0">
                  <a:latin typeface="Lucida Console" pitchFamily="49" charset="0"/>
                </a:rPr>
                <a:t> {</a:t>
              </a:r>
            </a:p>
            <a:p>
              <a:pPr>
                <a:buClrTx/>
                <a:buFontTx/>
                <a:buNone/>
              </a:pPr>
              <a:r>
                <a:rPr lang="de-DE" dirty="0">
                  <a:latin typeface="Lucida Console" pitchFamily="49" charset="0"/>
                </a:rPr>
                <a:t>	</a:t>
              </a:r>
            </a:p>
            <a:p>
              <a:pPr>
                <a:buClrTx/>
                <a:buFontTx/>
                <a:buNone/>
              </a:pPr>
              <a:r>
                <a:rPr lang="de-DE" dirty="0">
                  <a:latin typeface="Lucida Console" pitchFamily="49" charset="0"/>
                </a:rPr>
                <a:t>		File f = </a:t>
              </a:r>
              <a:r>
                <a:rPr lang="de-DE" dirty="0" err="1">
                  <a:latin typeface="Lucida Console" pitchFamily="49" charset="0"/>
                </a:rPr>
                <a:t>new</a:t>
              </a:r>
              <a:r>
                <a:rPr lang="de-DE" dirty="0">
                  <a:latin typeface="Lucida Console" pitchFamily="49" charset="0"/>
                </a:rPr>
                <a:t> </a:t>
              </a:r>
              <a:r>
                <a:rPr lang="de-DE" dirty="0" smtClean="0">
                  <a:latin typeface="Lucida Console" pitchFamily="49" charset="0"/>
                </a:rPr>
                <a:t>File(</a:t>
              </a:r>
              <a:r>
                <a:rPr lang="de-DE" dirty="0" err="1" smtClean="0">
                  <a:latin typeface="Lucida Console" pitchFamily="49" charset="0"/>
                </a:rPr>
                <a:t>filename</a:t>
              </a:r>
              <a:r>
                <a:rPr lang="de-DE" dirty="0">
                  <a:latin typeface="Lucida Console" pitchFamily="49" charset="0"/>
                </a:rPr>
                <a:t>);</a:t>
              </a:r>
            </a:p>
            <a:p>
              <a:pPr>
                <a:buClrTx/>
                <a:buFontTx/>
                <a:buNone/>
              </a:pPr>
              <a:r>
                <a:rPr lang="de-DE" dirty="0">
                  <a:latin typeface="Lucida Console" pitchFamily="49" charset="0"/>
                </a:rPr>
                <a:t>		</a:t>
              </a:r>
              <a:r>
                <a:rPr lang="de-DE" dirty="0" err="1">
                  <a:latin typeface="Lucida Console" pitchFamily="49" charset="0"/>
                </a:rPr>
                <a:t>if</a:t>
              </a:r>
              <a:r>
                <a:rPr lang="de-DE" dirty="0">
                  <a:latin typeface="Lucida Console" pitchFamily="49" charset="0"/>
                </a:rPr>
                <a:t> (!</a:t>
              </a:r>
              <a:r>
                <a:rPr lang="de-DE" dirty="0" err="1">
                  <a:latin typeface="Lucida Console" pitchFamily="49" charset="0"/>
                </a:rPr>
                <a:t>f.exists</a:t>
              </a:r>
              <a:r>
                <a:rPr lang="de-DE" dirty="0">
                  <a:latin typeface="Lucida Console" pitchFamily="49" charset="0"/>
                </a:rPr>
                <a:t>()) {</a:t>
              </a:r>
            </a:p>
            <a:p>
              <a:pPr>
                <a:buClrTx/>
                <a:buFontTx/>
                <a:buNone/>
              </a:pPr>
              <a:r>
                <a:rPr lang="de-DE" dirty="0">
                  <a:latin typeface="Lucida Console" pitchFamily="49" charset="0"/>
                </a:rPr>
                <a:t>			</a:t>
              </a:r>
              <a:r>
                <a:rPr lang="de-DE" b="1" dirty="0" err="1">
                  <a:latin typeface="Lucida Console" pitchFamily="49" charset="0"/>
                </a:rPr>
                <a:t>return</a:t>
              </a:r>
              <a:r>
                <a:rPr lang="de-DE" b="1" dirty="0">
                  <a:latin typeface="Lucida Console" pitchFamily="49" charset="0"/>
                </a:rPr>
                <a:t> </a:t>
              </a:r>
              <a:r>
                <a:rPr lang="de-DE" b="1" dirty="0" err="1">
                  <a:latin typeface="Lucida Console" pitchFamily="49" charset="0"/>
                </a:rPr>
                <a:t>false</a:t>
              </a:r>
              <a:r>
                <a:rPr lang="de-DE" dirty="0">
                  <a:latin typeface="Lucida Console" pitchFamily="49" charset="0"/>
                </a:rPr>
                <a:t>;</a:t>
              </a:r>
            </a:p>
            <a:p>
              <a:pPr>
                <a:buClrTx/>
                <a:buFontTx/>
                <a:buNone/>
              </a:pPr>
              <a:r>
                <a:rPr lang="de-DE" dirty="0">
                  <a:latin typeface="Lucida Console" pitchFamily="49" charset="0"/>
                </a:rPr>
                <a:t>		}</a:t>
              </a:r>
            </a:p>
            <a:p>
              <a:pPr>
                <a:buClrTx/>
                <a:buFontTx/>
                <a:buNone/>
              </a:pPr>
              <a:r>
                <a:rPr lang="de-DE" dirty="0">
                  <a:latin typeface="Lucida Console" pitchFamily="49" charset="0"/>
                </a:rPr>
                <a:t>		</a:t>
              </a:r>
              <a:r>
                <a:rPr lang="de-DE" dirty="0" err="1">
                  <a:latin typeface="Lucida Console" pitchFamily="49" charset="0"/>
                </a:rPr>
                <a:t>FileInputStream</a:t>
              </a:r>
              <a:r>
                <a:rPr lang="de-DE" dirty="0">
                  <a:latin typeface="Lucida Console" pitchFamily="49" charset="0"/>
                </a:rPr>
                <a:t> </a:t>
              </a:r>
              <a:r>
                <a:rPr lang="de-DE" dirty="0" err="1">
                  <a:latin typeface="Lucida Console" pitchFamily="49" charset="0"/>
                </a:rPr>
                <a:t>fis</a:t>
              </a:r>
              <a:r>
                <a:rPr lang="de-DE" dirty="0">
                  <a:latin typeface="Lucida Console" pitchFamily="49" charset="0"/>
                </a:rPr>
                <a:t> = </a:t>
              </a:r>
              <a:r>
                <a:rPr lang="de-DE" dirty="0" err="1">
                  <a:latin typeface="Lucida Console" pitchFamily="49" charset="0"/>
                </a:rPr>
                <a:t>new</a:t>
              </a:r>
              <a:r>
                <a:rPr lang="de-DE" dirty="0">
                  <a:latin typeface="Lucida Console" pitchFamily="49" charset="0"/>
                </a:rPr>
                <a:t> </a:t>
              </a:r>
              <a:r>
                <a:rPr lang="de-DE" dirty="0" err="1">
                  <a:latin typeface="Lucida Console" pitchFamily="49" charset="0"/>
                </a:rPr>
                <a:t>FileInputStream</a:t>
              </a:r>
              <a:r>
                <a:rPr lang="de-DE" dirty="0">
                  <a:latin typeface="Lucida Console" pitchFamily="49" charset="0"/>
                </a:rPr>
                <a:t>(f);</a:t>
              </a:r>
            </a:p>
            <a:p>
              <a:pPr>
                <a:buClrTx/>
                <a:buFontTx/>
                <a:buNone/>
              </a:pPr>
              <a:r>
                <a:rPr lang="de-DE" dirty="0">
                  <a:latin typeface="Lucida Console" pitchFamily="49" charset="0"/>
                </a:rPr>
                <a:t>		</a:t>
              </a:r>
              <a:r>
                <a:rPr lang="de-DE" b="1" dirty="0" err="1">
                  <a:latin typeface="Lucida Console" pitchFamily="49" charset="0"/>
                </a:rPr>
                <a:t>return</a:t>
              </a:r>
              <a:r>
                <a:rPr lang="de-DE" b="1" dirty="0">
                  <a:latin typeface="Lucida Console" pitchFamily="49" charset="0"/>
                </a:rPr>
                <a:t> </a:t>
              </a:r>
              <a:r>
                <a:rPr lang="de-DE" b="1" dirty="0" err="1">
                  <a:latin typeface="Lucida Console" pitchFamily="49" charset="0"/>
                </a:rPr>
                <a:t>true</a:t>
              </a:r>
              <a:r>
                <a:rPr lang="de-DE" dirty="0">
                  <a:latin typeface="Lucida Console" pitchFamily="49" charset="0"/>
                </a:rPr>
                <a:t>;</a:t>
              </a:r>
            </a:p>
            <a:p>
              <a:pPr>
                <a:buClrTx/>
                <a:buFontTx/>
                <a:buNone/>
              </a:pPr>
              <a:r>
                <a:rPr lang="de-DE" dirty="0">
                  <a:latin typeface="Lucida Console" pitchFamily="49" charset="0"/>
                </a:rPr>
                <a:t>	}</a:t>
              </a:r>
            </a:p>
            <a:p>
              <a:pPr>
                <a:buClrTx/>
                <a:buFontTx/>
                <a:buNone/>
              </a:pPr>
              <a:r>
                <a:rPr lang="de-DE" dirty="0">
                  <a:latin typeface="Lucida Console" pitchFamily="49" charset="0"/>
                </a:rPr>
                <a:t>	..</a:t>
              </a:r>
            </a:p>
            <a:p>
              <a:pPr>
                <a:buClrTx/>
                <a:buFontTx/>
                <a:buNone/>
              </a:pPr>
              <a:r>
                <a:rPr lang="de-DE" dirty="0">
                  <a:latin typeface="Lucida Console" pitchFamily="49" charset="0"/>
                </a:rPr>
                <a:t>}</a:t>
              </a:r>
            </a:p>
          </p:txBody>
        </p:sp>
      </p:grp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412750" y="1019175"/>
            <a:ext cx="4610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de-DE">
                <a:latin typeface="Arial" charset="0"/>
              </a:rPr>
              <a:t>Beispiel aus dem Pragmatischen Programmierer:</a:t>
            </a:r>
          </a:p>
        </p:txBody>
      </p: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395288" y="5146675"/>
            <a:ext cx="64912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de-DE">
                <a:latin typeface="Arial" charset="0"/>
              </a:rPr>
              <a:t>Der boolean-Wert sagt, ob die Datei existiert oder nicht.</a:t>
            </a:r>
          </a:p>
          <a:p>
            <a:pPr>
              <a:buClrTx/>
              <a:buFontTx/>
              <a:buNone/>
            </a:pPr>
            <a:r>
              <a:rPr lang="de-DE">
                <a:latin typeface="Arial" charset="0"/>
              </a:rPr>
              <a:t>Die Ausnahme sagt: Das Dateisystem ist kaputt (</a:t>
            </a:r>
            <a:r>
              <a:rPr lang="de-DE" b="1">
                <a:latin typeface="Arial" charset="0"/>
              </a:rPr>
              <a:t>this is exceptional</a:t>
            </a:r>
            <a:r>
              <a:rPr lang="de-DE">
                <a:latin typeface="Arial" charset="0"/>
              </a:rPr>
              <a:t>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 defTabSz="1397000">
              <a:tabLst>
                <a:tab pos="8115300" algn="l"/>
              </a:tabLst>
              <a:defRPr/>
            </a:pPr>
            <a:r>
              <a:rPr lang="de-DE" dirty="0" smtClean="0">
                <a:latin typeface="+mn-lt"/>
              </a:rPr>
              <a:t>      FH Rosenheim                  Programmieren 3                                       Wintersemester </a:t>
            </a:r>
            <a:r>
              <a:rPr lang="de-DE" dirty="0" smtClean="0">
                <a:latin typeface="+mn-lt"/>
              </a:rPr>
              <a:t>2015                                   </a:t>
            </a:r>
            <a:r>
              <a:rPr lang="de-DE" dirty="0" smtClean="0">
                <a:latin typeface="+mn-lt"/>
              </a:rPr>
              <a:t>© </a:t>
            </a:r>
            <a:r>
              <a:rPr lang="de-DE" dirty="0" smtClean="0">
                <a:latin typeface="+mn-lt"/>
              </a:rPr>
              <a:t>2015  </a:t>
            </a:r>
            <a:r>
              <a:rPr lang="de-DE" dirty="0" smtClean="0">
                <a:latin typeface="+mn-lt"/>
              </a:rPr>
              <a:t>• Stand 01.12.14 •     Kapitel 6         </a:t>
            </a:r>
            <a:endParaRPr lang="en-GB" sz="1000" dirty="0">
              <a:latin typeface="+mn-lt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7651750" cy="427037"/>
          </a:xfrm>
        </p:spPr>
        <p:txBody>
          <a:bodyPr/>
          <a:lstStyle/>
          <a:p>
            <a:r>
              <a:rPr lang="de-DE" b="1" smtClean="0"/>
              <a:t>Was leisten Ausnahmen in Programmiersprachen?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Sie leiten den Kontrollfluss an den nächsten passenden Catch-Block weiter.</a:t>
            </a:r>
          </a:p>
          <a:p>
            <a:r>
              <a:rPr lang="de-DE" smtClean="0"/>
              <a:t>Sie wickeln den Aufruf-Stack ab.</a:t>
            </a:r>
          </a:p>
          <a:p>
            <a:r>
              <a:rPr lang="de-DE" smtClean="0"/>
              <a:t>Sie sind ein zusätzlicher Informationskanal vom Gerufenen zum Aufrufer.</a:t>
            </a:r>
          </a:p>
          <a:p>
            <a:r>
              <a:rPr lang="de-DE" smtClean="0"/>
              <a:t>Java-Ausnahmen protokollieren den Aufruf-Stack</a:t>
            </a:r>
            <a:br>
              <a:rPr lang="de-DE" smtClean="0"/>
            </a:br>
            <a:r>
              <a:rPr lang="de-DE" smtClean="0"/>
              <a:t>(printStackTrace)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1130300" y="4365625"/>
            <a:ext cx="6999288" cy="3968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</a:pPr>
            <a:r>
              <a:rPr lang="de-DE" sz="2000">
                <a:latin typeface="Arial" charset="0"/>
              </a:rPr>
              <a:t>Ausnahmen sind also nützlich, aber sind wir damit glücklich?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 defTabSz="1397000">
              <a:tabLst>
                <a:tab pos="8115300" algn="l"/>
              </a:tabLst>
              <a:defRPr/>
            </a:pPr>
            <a:r>
              <a:rPr lang="de-DE" dirty="0" smtClean="0">
                <a:latin typeface="+mn-lt"/>
              </a:rPr>
              <a:t>      FH Rosenheim                  Programmieren 3                                       Wintersemester </a:t>
            </a:r>
            <a:r>
              <a:rPr lang="de-DE" dirty="0" smtClean="0">
                <a:latin typeface="+mn-lt"/>
              </a:rPr>
              <a:t>2015                                   </a:t>
            </a:r>
            <a:r>
              <a:rPr lang="de-DE" dirty="0" smtClean="0">
                <a:latin typeface="+mn-lt"/>
              </a:rPr>
              <a:t>© </a:t>
            </a:r>
            <a:r>
              <a:rPr lang="de-DE" dirty="0" smtClean="0">
                <a:latin typeface="+mn-lt"/>
              </a:rPr>
              <a:t>2015  </a:t>
            </a:r>
            <a:r>
              <a:rPr lang="de-DE" dirty="0" smtClean="0">
                <a:latin typeface="+mn-lt"/>
              </a:rPr>
              <a:t>• Stand 01.12.14 •     Kapitel 6         </a:t>
            </a:r>
            <a:endParaRPr lang="en-GB" sz="1000" dirty="0">
              <a:latin typeface="+mn-lt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7673975" cy="427037"/>
          </a:xfrm>
        </p:spPr>
        <p:txBody>
          <a:bodyPr/>
          <a:lstStyle/>
          <a:p>
            <a:r>
              <a:rPr lang="de-DE" b="1" dirty="0" smtClean="0"/>
              <a:t>Probleme mit Ausnahmen in Programmiersprachen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1085850"/>
            <a:ext cx="9421812" cy="4733925"/>
          </a:xfrm>
        </p:spPr>
        <p:txBody>
          <a:bodyPr/>
          <a:lstStyle/>
          <a:p>
            <a:r>
              <a:rPr lang="de-DE" smtClean="0"/>
              <a:t>Zahllose Ausnahmen fliegen quer durch das System.</a:t>
            </a:r>
          </a:p>
          <a:p>
            <a:r>
              <a:rPr lang="de-DE" smtClean="0"/>
              <a:t>Viele, manchmal alle catch-Blöcke sind entweder leer oder enthalten unsinnigen Code.</a:t>
            </a:r>
          </a:p>
          <a:p>
            <a:r>
              <a:rPr lang="de-DE" smtClean="0"/>
              <a:t>Eine Unzahl von Ausnahmeklassen machen das System unübersichtlich und schaffen überflüssige Abhängigkeiten.</a:t>
            </a:r>
          </a:p>
          <a:p>
            <a:r>
              <a:rPr lang="de-DE" smtClean="0"/>
              <a:t>Ausnahmen werden für die Rückgabe normaler Ergebnisse missbraucht.</a:t>
            </a:r>
          </a:p>
          <a:p>
            <a:r>
              <a:rPr lang="de-DE" smtClean="0"/>
              <a:t>throw-catch verursacht oft undurchsichtige Strukturen (veredeltes goto); geschachtelte throw-catch-Klauseln machen den Code oft völlig unverständlich. </a:t>
            </a:r>
          </a:p>
          <a:p>
            <a:endParaRPr lang="de-DE" smtClean="0"/>
          </a:p>
          <a:p>
            <a:endParaRPr lang="de-DE" smtClean="0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585788" y="5329238"/>
            <a:ext cx="8666162" cy="533400"/>
          </a:xfrm>
          <a:prstGeom prst="rect">
            <a:avLst/>
          </a:prstGeom>
          <a:solidFill>
            <a:srgbClr val="FFCC99"/>
          </a:solidFill>
          <a:ln w="31750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100000"/>
              </a:spcBef>
              <a:buClr>
                <a:srgbClr val="00337F"/>
              </a:buClr>
              <a:buSzPct val="150000"/>
              <a:buFont typeface="Wingdings 3" pitchFamily="18" charset="2"/>
              <a:buChar char="a"/>
            </a:pPr>
            <a:r>
              <a:rPr lang="de-DE" sz="1800">
                <a:solidFill>
                  <a:srgbClr val="000000"/>
                </a:solidFill>
                <a:latin typeface="Arial" charset="0"/>
              </a:rPr>
              <a:t>Die Behandlung der Ausnahmen muss kontrolliert und immer gleich erfolgen.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 defTabSz="1397000">
              <a:tabLst>
                <a:tab pos="8115300" algn="l"/>
              </a:tabLst>
              <a:defRPr/>
            </a:pPr>
            <a:r>
              <a:rPr lang="de-DE" dirty="0" smtClean="0">
                <a:latin typeface="+mn-lt"/>
              </a:rPr>
              <a:t>      FH Rosenheim                  Programmieren 3                                       Wintersemester </a:t>
            </a:r>
            <a:r>
              <a:rPr lang="de-DE" dirty="0" smtClean="0">
                <a:latin typeface="+mn-lt"/>
              </a:rPr>
              <a:t>2015                                   </a:t>
            </a:r>
            <a:r>
              <a:rPr lang="de-DE" dirty="0" smtClean="0">
                <a:latin typeface="+mn-lt"/>
              </a:rPr>
              <a:t>© </a:t>
            </a:r>
            <a:r>
              <a:rPr lang="de-DE" dirty="0" smtClean="0">
                <a:latin typeface="+mn-lt"/>
              </a:rPr>
              <a:t>2015  </a:t>
            </a:r>
            <a:r>
              <a:rPr lang="de-DE" dirty="0" smtClean="0">
                <a:latin typeface="+mn-lt"/>
              </a:rPr>
              <a:t>• Stand 01.12.14 •     Kapitel 6         </a:t>
            </a:r>
            <a:endParaRPr lang="en-GB" sz="1000" dirty="0">
              <a:latin typeface="+mn-lt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b="1" smtClean="0"/>
              <a:t>Fragen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1988" y="1268413"/>
            <a:ext cx="8666162" cy="4681537"/>
          </a:xfrm>
        </p:spPr>
        <p:txBody>
          <a:bodyPr/>
          <a:lstStyle/>
          <a:p>
            <a:pPr marL="457200" indent="-457200" defTabSz="914400">
              <a:tabLst/>
            </a:pPr>
            <a:r>
              <a:rPr lang="de-DE" sz="1800" smtClean="0"/>
              <a:t>Wann verwendet man Ausnahmen, wann Returncodes?</a:t>
            </a:r>
          </a:p>
          <a:p>
            <a:pPr marL="457200" indent="-457200" defTabSz="914400">
              <a:tabLst/>
            </a:pPr>
            <a:r>
              <a:rPr lang="de-DE" sz="1800" smtClean="0"/>
              <a:t>Wer trägt die Verantwortung für die Behandlung von Ausnahmen?</a:t>
            </a:r>
          </a:p>
          <a:p>
            <a:pPr marL="457200" indent="-457200" defTabSz="914400">
              <a:tabLst/>
            </a:pPr>
            <a:r>
              <a:rPr lang="de-DE" sz="1800" smtClean="0"/>
              <a:t>Wie werden Fehler/Ausnahmen aus den unteren Schichten hochgereicht?</a:t>
            </a:r>
          </a:p>
          <a:p>
            <a:pPr marL="457200" indent="-457200" defTabSz="914400">
              <a:tabLst/>
            </a:pPr>
            <a:r>
              <a:rPr lang="de-DE" sz="1800" smtClean="0"/>
              <a:t>Wann verwendet man in Java geprüfte Ausnahmen, wann ungeprüfte?</a:t>
            </a:r>
          </a:p>
          <a:p>
            <a:pPr marL="457200" indent="-457200" defTabSz="914400">
              <a:tabLst/>
            </a:pPr>
            <a:r>
              <a:rPr lang="de-DE" sz="1800" smtClean="0"/>
              <a:t>Wann soll man eigene Ausnahmeklassen definieren?</a:t>
            </a:r>
          </a:p>
          <a:p>
            <a:pPr marL="457200" indent="-457200" defTabSz="914400">
              <a:tabLst/>
            </a:pPr>
            <a:r>
              <a:rPr lang="de-DE" sz="1800" smtClean="0"/>
              <a:t>Wie geht man mit Bibliotheken um, die Ausnahmen werfen?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 defTabSz="1397000">
              <a:tabLst>
                <a:tab pos="8115300" algn="l"/>
              </a:tabLst>
              <a:defRPr/>
            </a:pPr>
            <a:r>
              <a:rPr lang="de-DE" dirty="0" smtClean="0">
                <a:latin typeface="+mn-lt"/>
              </a:rPr>
              <a:t>      FH Rosenheim                  Programmieren 3                                       Wintersemester </a:t>
            </a:r>
            <a:r>
              <a:rPr lang="de-DE" dirty="0" smtClean="0">
                <a:latin typeface="+mn-lt"/>
              </a:rPr>
              <a:t>2015                                   </a:t>
            </a:r>
            <a:r>
              <a:rPr lang="de-DE" dirty="0" smtClean="0">
                <a:latin typeface="+mn-lt"/>
              </a:rPr>
              <a:t>© </a:t>
            </a:r>
            <a:r>
              <a:rPr lang="de-DE" dirty="0" smtClean="0">
                <a:latin typeface="+mn-lt"/>
              </a:rPr>
              <a:t>2015  </a:t>
            </a:r>
            <a:r>
              <a:rPr lang="de-DE" dirty="0" smtClean="0">
                <a:latin typeface="+mn-lt"/>
              </a:rPr>
              <a:t>• Stand 01.12.14 •     Kapitel 6         </a:t>
            </a:r>
            <a:endParaRPr lang="en-GB" sz="1000" dirty="0">
              <a:latin typeface="+mn-lt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b="1" smtClean="0"/>
              <a:t>Ausnahmen und Softwarearchitektur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925513"/>
            <a:ext cx="8748712" cy="3744912"/>
          </a:xfrm>
        </p:spPr>
        <p:txBody>
          <a:bodyPr/>
          <a:lstStyle/>
          <a:p>
            <a:pPr marL="457200" indent="-457200" defTabSz="914400">
              <a:buFont typeface="Wingdings" pitchFamily="2" charset="2"/>
              <a:buNone/>
              <a:tabLst/>
            </a:pPr>
            <a:r>
              <a:rPr lang="de-DE" sz="1800" smtClean="0"/>
              <a:t>Wann verwendet man Ausnahmen, wann Returncodes? </a:t>
            </a:r>
          </a:p>
          <a:p>
            <a:pPr marL="457200" indent="-457200" defTabSz="914400">
              <a:tabLst/>
            </a:pPr>
            <a:r>
              <a:rPr lang="de-DE" sz="1800" smtClean="0"/>
              <a:t>Schnittstellen besitzen Methoden</a:t>
            </a:r>
          </a:p>
          <a:p>
            <a:pPr marL="457200" indent="-457200" defTabSz="914400">
              <a:tabLst/>
            </a:pPr>
            <a:r>
              <a:rPr lang="de-DE" sz="1800" smtClean="0"/>
              <a:t>Jede Methode hat </a:t>
            </a:r>
            <a:r>
              <a:rPr lang="de-DE" sz="1800" b="1" smtClean="0"/>
              <a:t>normale</a:t>
            </a:r>
            <a:r>
              <a:rPr lang="de-DE" sz="1800" smtClean="0"/>
              <a:t> Ergebnisse und </a:t>
            </a:r>
            <a:r>
              <a:rPr lang="de-DE" sz="1800" b="1" smtClean="0"/>
              <a:t>abnorme</a:t>
            </a:r>
            <a:r>
              <a:rPr lang="de-DE" sz="1800" smtClean="0"/>
              <a:t> Ergebnisse</a:t>
            </a:r>
          </a:p>
          <a:p>
            <a:pPr marL="457200" indent="-457200" defTabSz="914400">
              <a:tabLst/>
            </a:pPr>
            <a:r>
              <a:rPr lang="de-DE" sz="1800" smtClean="0"/>
              <a:t>Normale Ergebnisse (und Fehler)</a:t>
            </a:r>
          </a:p>
          <a:p>
            <a:pPr marL="809625" lvl="1" indent="-433388" defTabSz="914400">
              <a:tabLst/>
            </a:pPr>
            <a:r>
              <a:rPr lang="de-DE" smtClean="0"/>
              <a:t>passieren dauernd, und</a:t>
            </a:r>
          </a:p>
          <a:p>
            <a:pPr marL="809625" lvl="1" indent="-433388" defTabSz="914400">
              <a:tabLst/>
            </a:pPr>
            <a:r>
              <a:rPr lang="de-DE" smtClean="0"/>
              <a:t>sie passen zur Abstraktionsebene der Schnittstelle.</a:t>
            </a:r>
          </a:p>
          <a:p>
            <a:pPr marL="457200" indent="-457200" defTabSz="914400">
              <a:tabLst/>
            </a:pPr>
            <a:r>
              <a:rPr lang="de-DE" sz="1800" smtClean="0"/>
              <a:t>Abnorme Ergebnisse (Ausnahmen)</a:t>
            </a:r>
          </a:p>
          <a:p>
            <a:pPr marL="809625" lvl="1" indent="-433388" defTabSz="914400">
              <a:tabLst/>
            </a:pPr>
            <a:r>
              <a:rPr lang="de-DE" smtClean="0"/>
              <a:t>passieren selten, und</a:t>
            </a:r>
          </a:p>
          <a:p>
            <a:pPr marL="809625" lvl="1" indent="-433388" defTabSz="914400">
              <a:tabLst/>
            </a:pPr>
            <a:r>
              <a:rPr lang="de-DE" smtClean="0"/>
              <a:t>sie passen </a:t>
            </a:r>
            <a:r>
              <a:rPr lang="de-DE" b="1" smtClean="0"/>
              <a:t>nicht</a:t>
            </a:r>
            <a:r>
              <a:rPr lang="de-DE" smtClean="0"/>
              <a:t> zur Abstraktionsebene der Schnittstelle: Programmierfehler, technische Fehler, Berechtigungsfehler (?)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661988" y="5449888"/>
            <a:ext cx="8666162" cy="700087"/>
          </a:xfrm>
          <a:prstGeom prst="rect">
            <a:avLst/>
          </a:prstGeom>
          <a:solidFill>
            <a:srgbClr val="FFCC99"/>
          </a:solidFill>
          <a:ln w="31750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100000"/>
              </a:spcBef>
              <a:buClr>
                <a:srgbClr val="00337F"/>
              </a:buClr>
              <a:buSzPct val="150000"/>
              <a:buFont typeface="Wingdings 3" pitchFamily="18" charset="2"/>
              <a:buChar char="a"/>
            </a:pPr>
            <a:r>
              <a:rPr lang="de-DE" sz="1800">
                <a:solidFill>
                  <a:srgbClr val="000000"/>
                </a:solidFill>
                <a:latin typeface="Arial" charset="0"/>
              </a:rPr>
              <a:t>Frage nach Verwendung von Ausnahmen oder Returncodes wird entschieden durch Einteilung in </a:t>
            </a:r>
            <a:r>
              <a:rPr lang="de-DE" sz="1800" b="1">
                <a:solidFill>
                  <a:srgbClr val="000000"/>
                </a:solidFill>
                <a:latin typeface="Arial" charset="0"/>
              </a:rPr>
              <a:t>normale</a:t>
            </a:r>
            <a:r>
              <a:rPr lang="de-DE" sz="1800">
                <a:solidFill>
                  <a:srgbClr val="000000"/>
                </a:solidFill>
                <a:latin typeface="Arial" charset="0"/>
              </a:rPr>
              <a:t> und </a:t>
            </a:r>
            <a:r>
              <a:rPr lang="de-DE" sz="1800" b="1">
                <a:solidFill>
                  <a:srgbClr val="000000"/>
                </a:solidFill>
                <a:latin typeface="Arial" charset="0"/>
              </a:rPr>
              <a:t>abnorme</a:t>
            </a:r>
            <a:r>
              <a:rPr lang="de-DE" sz="1800">
                <a:solidFill>
                  <a:srgbClr val="000000"/>
                </a:solidFill>
                <a:latin typeface="Arial" charset="0"/>
              </a:rPr>
              <a:t> Ergebnisse.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/>
          <a:p>
            <a:pPr defTabSz="1397000">
              <a:tabLst>
                <a:tab pos="8115300" algn="l"/>
              </a:tabLst>
              <a:defRPr/>
            </a:pPr>
            <a:r>
              <a:rPr lang="de-DE" dirty="0" smtClean="0">
                <a:latin typeface="+mn-lt"/>
              </a:rPr>
              <a:t>      FH Rosenheim                  Programmieren 3                                       Wintersemester </a:t>
            </a:r>
            <a:r>
              <a:rPr lang="de-DE" dirty="0" smtClean="0">
                <a:latin typeface="+mn-lt"/>
              </a:rPr>
              <a:t>2015                                   </a:t>
            </a:r>
            <a:r>
              <a:rPr lang="de-DE" dirty="0" smtClean="0">
                <a:latin typeface="+mn-lt"/>
              </a:rPr>
              <a:t>© </a:t>
            </a:r>
            <a:r>
              <a:rPr lang="de-DE" dirty="0" smtClean="0">
                <a:latin typeface="+mn-lt"/>
              </a:rPr>
              <a:t>2015  </a:t>
            </a:r>
            <a:r>
              <a:rPr lang="de-DE" dirty="0" smtClean="0">
                <a:latin typeface="+mn-lt"/>
              </a:rPr>
              <a:t>• Stand 01.12.14 •     Kapitel 6         </a:t>
            </a:r>
            <a:endParaRPr lang="en-GB" sz="1000" dirty="0">
              <a:latin typeface="+mn-lt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b="1" smtClean="0"/>
              <a:t>Normal vs. abnorm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1036638"/>
            <a:ext cx="9421812" cy="4973637"/>
          </a:xfrm>
        </p:spPr>
        <p:txBody>
          <a:bodyPr/>
          <a:lstStyle/>
          <a:p>
            <a:r>
              <a:rPr lang="de-DE" dirty="0" smtClean="0"/>
              <a:t>Die Entscheidung </a:t>
            </a:r>
            <a:r>
              <a:rPr lang="de-DE" b="1" dirty="0" smtClean="0"/>
              <a:t>normal</a:t>
            </a:r>
            <a:r>
              <a:rPr lang="de-DE" dirty="0" smtClean="0"/>
              <a:t> vs. </a:t>
            </a:r>
            <a:r>
              <a:rPr lang="de-DE" b="1" dirty="0" smtClean="0"/>
              <a:t>abnorm</a:t>
            </a:r>
          </a:p>
          <a:p>
            <a:pPr lvl="1"/>
            <a:r>
              <a:rPr lang="de-DE" dirty="0" smtClean="0"/>
              <a:t>hängt ab von der Schnittstelle: Ein und dasselbe Ergebnis ist in der einen Schnittstelle normal, in der anderen abnorm.</a:t>
            </a:r>
          </a:p>
          <a:p>
            <a:pPr lvl="1"/>
            <a:r>
              <a:rPr lang="de-DE" dirty="0" smtClean="0"/>
              <a:t>ist binär: entweder-oder.</a:t>
            </a:r>
          </a:p>
          <a:p>
            <a:pPr lvl="1"/>
            <a:r>
              <a:rPr lang="de-DE" dirty="0" smtClean="0"/>
              <a:t>ist meistens, aber nicht immer klar (z.B. Berechtigungsfehler).</a:t>
            </a:r>
          </a:p>
          <a:p>
            <a:r>
              <a:rPr lang="de-DE" dirty="0" smtClean="0"/>
              <a:t>Erste Kriterien</a:t>
            </a:r>
          </a:p>
          <a:p>
            <a:pPr lvl="1"/>
            <a:r>
              <a:rPr lang="de-DE" dirty="0" smtClean="0"/>
              <a:t>Was sich zur Laufzeit nicht behandeln lässt, ist immer abnorm.</a:t>
            </a:r>
          </a:p>
          <a:p>
            <a:pPr lvl="1"/>
            <a:r>
              <a:rPr lang="de-DE" dirty="0" smtClean="0"/>
              <a:t>Normale Ergebnisse sind Bestandteil der Schnittstelle und gelten für jede Implementierung.</a:t>
            </a:r>
          </a:p>
          <a:p>
            <a:pPr lvl="1"/>
            <a:r>
              <a:rPr lang="de-DE" dirty="0" smtClean="0"/>
              <a:t>Abnorme Ergebnisse sind nicht Bestandteil der Schnittstelle; jede Implementierung hat ihre eigenen abnormen Ergebnisse.</a:t>
            </a:r>
          </a:p>
          <a:p>
            <a:pPr lvl="1"/>
            <a:r>
              <a:rPr lang="de-DE" dirty="0" smtClean="0"/>
              <a:t>Es gibt selten mehr als zwei oder drei normale Ergebnisse; die Anzahl der abnormen Ergebnisse ist unermesslich.</a:t>
            </a:r>
          </a:p>
          <a:p>
            <a:pPr lvl="1"/>
            <a:r>
              <a:rPr lang="de-DE" dirty="0" smtClean="0"/>
              <a:t>Abnorme Ergebnisse erfordern (fast) immer eine Sonderbehandlung.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rvice_demo">
  <a:themeElements>
    <a:clrScheme name="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C5C1B9"/>
      </a:accent1>
      <a:accent2>
        <a:srgbClr val="0052BA"/>
      </a:accent2>
      <a:accent3>
        <a:srgbClr val="FFFFFF"/>
      </a:accent3>
      <a:accent4>
        <a:srgbClr val="000000"/>
      </a:accent4>
      <a:accent5>
        <a:srgbClr val="DFDDD9"/>
      </a:accent5>
      <a:accent6>
        <a:srgbClr val="0049A8"/>
      </a:accent6>
      <a:hlink>
        <a:srgbClr val="FF0000"/>
      </a:hlink>
      <a:folHlink>
        <a:srgbClr val="FFCC00"/>
      </a:folHlink>
    </a:clrScheme>
    <a:fontScheme name="service_dem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service_demo 1">
        <a:dk1>
          <a:srgbClr val="5F5F5F"/>
        </a:dk1>
        <a:lt1>
          <a:srgbClr val="FFFFFF"/>
        </a:lt1>
        <a:dk2>
          <a:srgbClr val="000000"/>
        </a:dk2>
        <a:lt2>
          <a:srgbClr val="333333"/>
        </a:lt2>
        <a:accent1>
          <a:srgbClr val="009999"/>
        </a:accent1>
        <a:accent2>
          <a:srgbClr val="0033CC"/>
        </a:accent2>
        <a:accent3>
          <a:srgbClr val="FFFFFF"/>
        </a:accent3>
        <a:accent4>
          <a:srgbClr val="505050"/>
        </a:accent4>
        <a:accent5>
          <a:srgbClr val="AACACA"/>
        </a:accent5>
        <a:accent6>
          <a:srgbClr val="002DB9"/>
        </a:accent6>
        <a:hlink>
          <a:srgbClr val="CC00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D:\memIQ\Application\Demos\service_demo.pot</Template>
  <TotalTime>0</TotalTime>
  <Words>2303</Words>
  <Application>Microsoft Office PowerPoint</Application>
  <PresentationFormat>A4-Papier (210x297 mm)</PresentationFormat>
  <Paragraphs>443</Paragraphs>
  <Slides>34</Slides>
  <Notes>27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5" baseType="lpstr">
      <vt:lpstr>Arial Unicode MS</vt:lpstr>
      <vt:lpstr>ＭＳ Ｐゴシック</vt:lpstr>
      <vt:lpstr>Arial</vt:lpstr>
      <vt:lpstr>Courier New</vt:lpstr>
      <vt:lpstr>Lucida Console</vt:lpstr>
      <vt:lpstr>Tahoma</vt:lpstr>
      <vt:lpstr>Times</vt:lpstr>
      <vt:lpstr>Wingdings</vt:lpstr>
      <vt:lpstr>Wingdings 3</vt:lpstr>
      <vt:lpstr>Zapf Dingbats</vt:lpstr>
      <vt:lpstr>service_demo</vt:lpstr>
      <vt:lpstr>Programmieren 3</vt:lpstr>
      <vt:lpstr>Motivation</vt:lpstr>
      <vt:lpstr>Crashkurs Ausnahmebehandlung Java</vt:lpstr>
      <vt:lpstr>Was ist eine Ausnahme?</vt:lpstr>
      <vt:lpstr>Was leisten Ausnahmen in Programmiersprachen?</vt:lpstr>
      <vt:lpstr>Probleme mit Ausnahmen in Programmiersprachen</vt:lpstr>
      <vt:lpstr>Fragen</vt:lpstr>
      <vt:lpstr>Ausnahmen und Softwarearchitektur</vt:lpstr>
      <vt:lpstr>Normal vs. abnorm</vt:lpstr>
      <vt:lpstr>Optionen der Ausnahmebehandlung</vt:lpstr>
      <vt:lpstr>Architektur der Ausnahmebehandlung</vt:lpstr>
      <vt:lpstr>Sicherheitsfassade</vt:lpstr>
      <vt:lpstr>Experten für Diagnose und Reparatur (D&amp;R)</vt:lpstr>
      <vt:lpstr>Diagnose und Reparatur</vt:lpstr>
      <vt:lpstr>Komposition als Risikogemeinschaft</vt:lpstr>
      <vt:lpstr>Beispiel: Sicherheitsfassade </vt:lpstr>
      <vt:lpstr>Sicherheitsfassade: Code Beispiel</vt:lpstr>
      <vt:lpstr>Checked vs. Unchecked</vt:lpstr>
      <vt:lpstr>Checked Exceptions (geprüfte Ausnahmen) </vt:lpstr>
      <vt:lpstr>Behandlung von normal vs. abnorm in Java</vt:lpstr>
      <vt:lpstr>Normale Ergebnisse mit Returncodes melden</vt:lpstr>
      <vt:lpstr>Normale Ergebnisse mit vorgefertigten Ausnahmen melden</vt:lpstr>
      <vt:lpstr>Emergency: Die dokumentierte Katastrophe</vt:lpstr>
      <vt:lpstr>Abnorme Ergebnisse mit Emergency melden</vt:lpstr>
      <vt:lpstr>PowerPoint-Präsentation</vt:lpstr>
      <vt:lpstr>Verhindern, dass andere Systeme mein System instabil machen: Circuit-Breaker Pattern </vt:lpstr>
      <vt:lpstr>Ausnahmen und Protokollierung</vt:lpstr>
      <vt:lpstr>Hinweise für eine gute Protokollierung</vt:lpstr>
      <vt:lpstr>Praktische Aspekte: Loglevels</vt:lpstr>
      <vt:lpstr>Ausnahmen und Tests</vt:lpstr>
      <vt:lpstr>Ausnahmen in Junit (1) </vt:lpstr>
      <vt:lpstr>Ausnahmen in Junit (2) </vt:lpstr>
      <vt:lpstr>Regeln</vt:lpstr>
      <vt:lpstr>Zusammenfassung Fehler und Ausnahmen</vt:lpstr>
    </vt:vector>
  </TitlesOfParts>
  <Manager/>
  <Company>FH Rosenheim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Programmieren 2</dc:title>
  <dc:creator>Reiner Hüttl</dc:creator>
  <cp:lastModifiedBy>Martin Binder</cp:lastModifiedBy>
  <cp:revision>604</cp:revision>
  <cp:lastPrinted>2013-10-04T11:34:01Z</cp:lastPrinted>
  <dcterms:created xsi:type="dcterms:W3CDTF">1999-09-08T07:38:49Z</dcterms:created>
  <dcterms:modified xsi:type="dcterms:W3CDTF">2015-10-02T05:47:55Z</dcterms:modified>
</cp:coreProperties>
</file>