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374" r:id="rId2"/>
    <p:sldId id="567" r:id="rId3"/>
    <p:sldId id="550" r:id="rId4"/>
    <p:sldId id="551" r:id="rId5"/>
    <p:sldId id="552" r:id="rId6"/>
    <p:sldId id="553" r:id="rId7"/>
    <p:sldId id="554" r:id="rId8"/>
    <p:sldId id="556" r:id="rId9"/>
    <p:sldId id="557" r:id="rId10"/>
    <p:sldId id="568" r:id="rId11"/>
    <p:sldId id="558" r:id="rId12"/>
    <p:sldId id="559" r:id="rId13"/>
    <p:sldId id="560" r:id="rId14"/>
    <p:sldId id="569" r:id="rId15"/>
    <p:sldId id="562" r:id="rId16"/>
    <p:sldId id="563" r:id="rId17"/>
    <p:sldId id="564" r:id="rId18"/>
    <p:sldId id="565" r:id="rId19"/>
    <p:sldId id="566" r:id="rId20"/>
    <p:sldId id="570" r:id="rId21"/>
    <p:sldId id="571" r:id="rId22"/>
    <p:sldId id="544" r:id="rId23"/>
  </p:sldIdLst>
  <p:sldSz cx="9906000" cy="6858000" type="A4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Clr>
        <a:schemeClr val="tx1"/>
      </a:buClr>
      <a:buFont typeface="Wingdings" pitchFamily="2" charset="2"/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8">
          <p15:clr>
            <a:srgbClr val="A4A3A4"/>
          </p15:clr>
        </p15:guide>
        <p15:guide id="2" pos="1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99"/>
    <a:srgbClr val="FFFF66"/>
    <a:srgbClr val="D1D1D1"/>
    <a:srgbClr val="C0C0C0"/>
    <a:srgbClr val="FF9900"/>
    <a:srgbClr val="9C9C9C"/>
    <a:srgbClr val="AFAFAF"/>
    <a:srgbClr val="CC0000"/>
    <a:srgbClr val="A8A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2264" autoAdjust="0"/>
  </p:normalViewPr>
  <p:slideViewPr>
    <p:cSldViewPr snapToGrid="0">
      <p:cViewPr varScale="1">
        <p:scale>
          <a:sx n="105" d="100"/>
          <a:sy n="105" d="100"/>
        </p:scale>
        <p:origin x="1470" y="102"/>
      </p:cViewPr>
      <p:guideLst>
        <p:guide orient="horz" pos="1318"/>
        <p:guide pos="1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1524" y="360"/>
      </p:cViewPr>
      <p:guideLst>
        <p:guide orient="horz" pos="3224"/>
        <p:guide pos="22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5" tIns="48142" rIns="96285" bIns="48142" numCol="1" anchor="t" anchorCtr="0" compatLnSpc="1">
            <a:prstTxWarp prst="textNoShape">
              <a:avLst/>
            </a:prstTxWarp>
          </a:bodyPr>
          <a:lstStyle>
            <a:lvl1pPr defTabSz="962025">
              <a:buClrTx/>
              <a:buFontTx/>
              <a:buNone/>
              <a:defRPr sz="13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5" tIns="48142" rIns="96285" bIns="48142" numCol="1" anchor="t" anchorCtr="0" compatLnSpc="1">
            <a:prstTxWarp prst="textNoShape">
              <a:avLst/>
            </a:prstTxWarp>
          </a:bodyPr>
          <a:lstStyle>
            <a:lvl1pPr algn="r" defTabSz="962025">
              <a:buClrTx/>
              <a:buFontTx/>
              <a:buNone/>
              <a:defRPr sz="13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5" tIns="48142" rIns="96285" bIns="48142" numCol="1" anchor="b" anchorCtr="0" compatLnSpc="1">
            <a:prstTxWarp prst="textNoShape">
              <a:avLst/>
            </a:prstTxWarp>
          </a:bodyPr>
          <a:lstStyle>
            <a:lvl1pPr defTabSz="962025">
              <a:buClrTx/>
              <a:buFontTx/>
              <a:buNone/>
              <a:defRPr sz="13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5" tIns="48142" rIns="96285" bIns="48142" numCol="1" anchor="b" anchorCtr="0" compatLnSpc="1">
            <a:prstTxWarp prst="textNoShape">
              <a:avLst/>
            </a:prstTxWarp>
          </a:bodyPr>
          <a:lstStyle>
            <a:lvl1pPr algn="r" defTabSz="962025">
              <a:buClrTx/>
              <a:buFontTx/>
              <a:buNone/>
              <a:defRPr sz="1300">
                <a:latin typeface="Times" charset="0"/>
              </a:defRPr>
            </a:lvl1pPr>
          </a:lstStyle>
          <a:p>
            <a:fld id="{B52A85A6-D87E-4999-95E8-4F1433A503C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868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ctr" anchorCtr="0" compatLnSpc="1">
            <a:prstTxWarp prst="textNoShape">
              <a:avLst/>
            </a:prstTxWarp>
          </a:bodyPr>
          <a:lstStyle>
            <a:lvl1pPr defTabSz="962025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 b="1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ctr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 b="1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04900" y="5116513"/>
            <a:ext cx="5203825" cy="4349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b" anchorCtr="0" compatLnSpc="1">
            <a:prstTxWarp prst="textNoShape">
              <a:avLst/>
            </a:prstTxWarp>
          </a:bodyPr>
          <a:lstStyle>
            <a:lvl1pPr defTabSz="962025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 b="1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6285" tIns="48142" rIns="96285" bIns="48142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50000"/>
              </a:spcBef>
              <a:buClr>
                <a:srgbClr val="6699FF"/>
              </a:buClr>
              <a:buFont typeface="Zapf Dingbats" charset="2"/>
              <a:buChar char="n"/>
              <a:defRPr sz="1300" b="1">
                <a:latin typeface="Arial" pitchFamily="34" charset="0"/>
              </a:defRPr>
            </a:lvl1pPr>
          </a:lstStyle>
          <a:p>
            <a:fld id="{A4D8943F-960D-4BAC-934C-8C73FB1A508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142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3366"/>
      </a:buClr>
      <a:buSzPct val="90000"/>
      <a:buFont typeface="Wingdings" pitchFamily="2" charset="2"/>
      <a:buChar char="l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onent_(software)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Enterprise_software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eclipse.org/help33/index.jsp?topic=/org.eclipse.jdt.doc.isv/guide/jdt_api_compile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A75B4-266C-4D49-AF1F-C839FD157D27}" type="slidenum">
              <a:rPr lang="en-US"/>
              <a:pPr/>
              <a:t>1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097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Meta-Annotationen: also Informationen über die zusätzlichen Informatione</a:t>
            </a:r>
            <a:r>
              <a:rPr lang="de-DE" baseline="0" dirty="0" smtClean="0"/>
              <a:t>n über die Informationen! Sozusagen Meta-Meta-Informationen ;-)</a:t>
            </a:r>
          </a:p>
          <a:p>
            <a:endParaRPr lang="de-DE" dirty="0" smtClean="0"/>
          </a:p>
          <a:p>
            <a:r>
              <a:rPr lang="de-DE" dirty="0" smtClean="0"/>
              <a:t>@Retention(</a:t>
            </a:r>
            <a:r>
              <a:rPr lang="de-DE" dirty="0" err="1" smtClean="0"/>
              <a:t>RetentionPolicy.RUNTIME</a:t>
            </a:r>
            <a:r>
              <a:rPr lang="de-DE" dirty="0" smtClean="0"/>
              <a:t>)</a:t>
            </a:r>
            <a:r>
              <a:rPr lang="de-DE" baseline="0" dirty="0" smtClean="0"/>
              <a:t> = </a:t>
            </a:r>
            <a:r>
              <a:rPr lang="de-DE" dirty="0" smtClean="0"/>
              <a:t>@Retention(</a:t>
            </a:r>
            <a:r>
              <a:rPr lang="de-DE" dirty="0" err="1" smtClean="0"/>
              <a:t>RetentionPolicy.CLASS</a:t>
            </a:r>
            <a:r>
              <a:rPr lang="de-DE" dirty="0" smtClean="0"/>
              <a:t>) – im Binärcode vorhanden</a:t>
            </a:r>
          </a:p>
          <a:p>
            <a:r>
              <a:rPr lang="de-DE" dirty="0" smtClean="0"/>
              <a:t>@Retention(</a:t>
            </a:r>
            <a:r>
              <a:rPr lang="de-DE" dirty="0" err="1" smtClean="0"/>
              <a:t>RetentionPolicy.SOURCE</a:t>
            </a:r>
            <a:r>
              <a:rPr lang="de-DE" dirty="0" smtClean="0"/>
              <a:t>) = nur im Source Code</a:t>
            </a:r>
            <a:r>
              <a:rPr lang="de-DE" baseline="0" dirty="0" smtClean="0"/>
              <a:t> vorhanden. </a:t>
            </a:r>
          </a:p>
          <a:p>
            <a:r>
              <a:rPr lang="de-DE" baseline="0" dirty="0" smtClean="0"/>
              <a:t>Keine weiteren Retention </a:t>
            </a:r>
            <a:r>
              <a:rPr lang="de-DE" baseline="0" dirty="0" err="1" smtClean="0"/>
              <a:t>Policies</a:t>
            </a:r>
            <a:r>
              <a:rPr lang="de-DE" baseline="0" dirty="0" smtClean="0"/>
              <a:t> existieren.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 @</a:t>
            </a:r>
            <a:r>
              <a:rPr lang="de-DE" baseline="0" dirty="0" err="1" smtClean="0"/>
              <a:t>Documented</a:t>
            </a:r>
            <a:r>
              <a:rPr lang="de-DE" baseline="0" dirty="0" smtClean="0"/>
              <a:t>: die Annotation soll in der API-Dokumentation genannt werden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36461-636B-4086-AA26-3AAB0987C693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16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Enterprise JavaBeans</a:t>
            </a:r>
            <a:r>
              <a:rPr lang="en-US" dirty="0" smtClean="0"/>
              <a:t> (</a:t>
            </a:r>
            <a:r>
              <a:rPr lang="en-US" b="1" dirty="0" smtClean="0"/>
              <a:t>EJB</a:t>
            </a:r>
            <a:r>
              <a:rPr lang="en-US" dirty="0" smtClean="0"/>
              <a:t>) is a managed, server-side </a:t>
            </a:r>
            <a:r>
              <a:rPr lang="en-US" dirty="0" smtClean="0">
                <a:hlinkClick r:id="rId3" tooltip="Component (software)"/>
              </a:rPr>
              <a:t>component</a:t>
            </a:r>
            <a:r>
              <a:rPr lang="en-US" dirty="0" smtClean="0"/>
              <a:t> architecture for modular construction of </a:t>
            </a:r>
            <a:r>
              <a:rPr lang="en-US" dirty="0" smtClean="0">
                <a:hlinkClick r:id="rId4" tooltip="Enterprise software"/>
              </a:rPr>
              <a:t>enterprise applications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de-DE" dirty="0" smtClean="0"/>
              <a:t>JPA – Java </a:t>
            </a:r>
            <a:r>
              <a:rPr lang="de-DE" dirty="0" err="1" smtClean="0"/>
              <a:t>Persistence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Api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Hibernate</a:t>
            </a:r>
            <a:r>
              <a:rPr lang="de-DE" baseline="0" dirty="0" smtClean="0"/>
              <a:t> ist eine Möglichkeit dafür</a:t>
            </a:r>
          </a:p>
          <a:p>
            <a:endParaRPr lang="de-DE" baseline="0" dirty="0" smtClean="0"/>
          </a:p>
          <a:p>
            <a:pPr defTabSz="950702">
              <a:buClrTx/>
              <a:buSzTx/>
              <a:buNone/>
              <a:defRPr/>
            </a:pPr>
            <a:r>
              <a:rPr lang="de-DE" dirty="0" smtClean="0"/>
              <a:t>Bildquelle: http://office.microsoft.com/de-de/images und entsprechende Web-Sites der Tools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36461-636B-4086-AA26-3AAB0987C693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80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Folie nur </a:t>
            </a:r>
            <a:r>
              <a:rPr lang="de-DE" b="1" dirty="0" err="1" smtClean="0"/>
              <a:t>für‘s</a:t>
            </a:r>
            <a:r>
              <a:rPr lang="de-DE" b="1" dirty="0" smtClean="0"/>
              <a:t> Skript,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TestCase</a:t>
            </a:r>
            <a:r>
              <a:rPr lang="de-DE" b="1" baseline="0" dirty="0" smtClean="0"/>
              <a:t> live in </a:t>
            </a:r>
            <a:r>
              <a:rPr lang="de-DE" b="1" baseline="0" dirty="0" err="1" smtClean="0"/>
              <a:t>Eclipse</a:t>
            </a:r>
            <a:r>
              <a:rPr lang="de-DE" b="1" baseline="0" dirty="0" smtClean="0"/>
              <a:t> erstellen mittels Auto-Generation.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36461-636B-4086-AA26-3AAB0987C693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81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Bildquelle: http://office.microsoft.com/de-de/images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36461-636B-4086-AA26-3AAB0987C693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00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D8943F-960D-4BAC-934C-8C73FB1A508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0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D8943F-960D-4BAC-934C-8C73FB1A50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7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Bildquelle: http://office.microsoft.com/de-de/images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36461-636B-4086-AA26-3AAB0987C693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1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36461-636B-4086-AA26-3AAB0987C69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16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Eclipse</a:t>
            </a:r>
            <a:r>
              <a:rPr lang="de-DE" baseline="0" dirty="0" smtClean="0"/>
              <a:t> hat einen integrierten Compiler!</a:t>
            </a:r>
          </a:p>
          <a:p>
            <a:r>
              <a:rPr lang="de-DE" baseline="0" dirty="0" err="1" smtClean="0"/>
              <a:t>Eclipse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Warnings</a:t>
            </a:r>
            <a:r>
              <a:rPr lang="de-DE" baseline="0" dirty="0" smtClean="0"/>
              <a:t>: </a:t>
            </a:r>
          </a:p>
          <a:p>
            <a:r>
              <a:rPr lang="en-US" dirty="0" smtClean="0"/>
              <a:t>The Eclipse warning values for Eclipse 3.3 are </a:t>
            </a:r>
            <a:r>
              <a:rPr lang="en-US" dirty="0" smtClean="0">
                <a:hlinkClick r:id="rId3"/>
              </a:rPr>
              <a:t>documented in the JDT docs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all - suppress all warnings</a:t>
            </a:r>
          </a:p>
          <a:p>
            <a:r>
              <a:rPr lang="en-US" dirty="0" smtClean="0"/>
              <a:t>boxing - suppress warnings relative to boxing/unboxing operations</a:t>
            </a:r>
          </a:p>
          <a:p>
            <a:r>
              <a:rPr lang="en-US" dirty="0" smtClean="0"/>
              <a:t>cast - suppress warnings relative to cast operations</a:t>
            </a:r>
          </a:p>
          <a:p>
            <a:r>
              <a:rPr lang="en-US" dirty="0" err="1" smtClean="0"/>
              <a:t>dep-ann</a:t>
            </a:r>
            <a:r>
              <a:rPr lang="en-US" dirty="0" smtClean="0"/>
              <a:t> - suppress warnings relative to deprecated annotation</a:t>
            </a:r>
          </a:p>
          <a:p>
            <a:r>
              <a:rPr lang="en-US" dirty="0" smtClean="0"/>
              <a:t>deprecation - suppress warnings relative to deprecation</a:t>
            </a:r>
          </a:p>
          <a:p>
            <a:r>
              <a:rPr lang="en-US" dirty="0" err="1" smtClean="0"/>
              <a:t>fallthrough</a:t>
            </a:r>
            <a:r>
              <a:rPr lang="en-US" dirty="0" smtClean="0"/>
              <a:t> - suppress warnings relative to missing breaks in switch statements</a:t>
            </a:r>
          </a:p>
          <a:p>
            <a:r>
              <a:rPr lang="en-US" dirty="0" smtClean="0"/>
              <a:t>finally - suppress warnings relative to finally block that don't return</a:t>
            </a:r>
          </a:p>
          <a:p>
            <a:r>
              <a:rPr lang="en-US" dirty="0" smtClean="0"/>
              <a:t>hiding - suppress warnings relative to locals that hide variable</a:t>
            </a:r>
          </a:p>
          <a:p>
            <a:r>
              <a:rPr lang="en-US" dirty="0" smtClean="0"/>
              <a:t>incomplete-switch - suppress warnings relative to missing entries in a switch statement (</a:t>
            </a:r>
            <a:r>
              <a:rPr lang="en-US" dirty="0" err="1" smtClean="0"/>
              <a:t>enum</a:t>
            </a:r>
            <a:r>
              <a:rPr lang="en-US" dirty="0" smtClean="0"/>
              <a:t> case)</a:t>
            </a:r>
          </a:p>
          <a:p>
            <a:r>
              <a:rPr lang="en-US" dirty="0" err="1" smtClean="0"/>
              <a:t>nls</a:t>
            </a:r>
            <a:r>
              <a:rPr lang="en-US" dirty="0" smtClean="0"/>
              <a:t> - suppress warnings relative to non-</a:t>
            </a:r>
            <a:r>
              <a:rPr lang="en-US" dirty="0" err="1" smtClean="0"/>
              <a:t>nls</a:t>
            </a:r>
            <a:r>
              <a:rPr lang="en-US" dirty="0" smtClean="0"/>
              <a:t> string literals </a:t>
            </a:r>
          </a:p>
          <a:p>
            <a:r>
              <a:rPr lang="en-US" dirty="0" smtClean="0"/>
              <a:t>null - suppress warnings relative to null analysis</a:t>
            </a:r>
          </a:p>
          <a:p>
            <a:r>
              <a:rPr lang="en-US" dirty="0" smtClean="0"/>
              <a:t>restriction - suppress warnings relative to usage of discouraged or forbidden references</a:t>
            </a:r>
          </a:p>
          <a:p>
            <a:r>
              <a:rPr lang="en-US" dirty="0" smtClean="0"/>
              <a:t>serial - suppress warnings relative to missing </a:t>
            </a:r>
            <a:r>
              <a:rPr lang="en-US" dirty="0" err="1" smtClean="0"/>
              <a:t>serialVersionUID</a:t>
            </a:r>
            <a:r>
              <a:rPr lang="en-US" dirty="0" smtClean="0"/>
              <a:t> field for a </a:t>
            </a:r>
            <a:r>
              <a:rPr lang="en-US" dirty="0" err="1" smtClean="0"/>
              <a:t>serializable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static-access - suppress warnings relative to incorrect static access</a:t>
            </a:r>
          </a:p>
          <a:p>
            <a:r>
              <a:rPr lang="en-US" dirty="0" smtClean="0"/>
              <a:t>synthetic-access - suppress warnings relative to </a:t>
            </a:r>
            <a:r>
              <a:rPr lang="en-US" dirty="0" err="1" smtClean="0"/>
              <a:t>unoptimized</a:t>
            </a:r>
            <a:r>
              <a:rPr lang="en-US" dirty="0" smtClean="0"/>
              <a:t> access from inner classes</a:t>
            </a:r>
          </a:p>
          <a:p>
            <a:r>
              <a:rPr lang="en-US" dirty="0" smtClean="0"/>
              <a:t>unchecked - suppress warnings relative to unchecked operations</a:t>
            </a:r>
          </a:p>
          <a:p>
            <a:r>
              <a:rPr lang="en-US" dirty="0" smtClean="0"/>
              <a:t>unqualified-field-access - suppress warnings relative to field access unqualified</a:t>
            </a:r>
          </a:p>
          <a:p>
            <a:r>
              <a:rPr lang="en-US" dirty="0" smtClean="0"/>
              <a:t>unused - suppress warnings relative to unused code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36461-636B-4086-AA26-3AAB0987C69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16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„Benutzen“</a:t>
            </a:r>
            <a:r>
              <a:rPr lang="de-DE" baseline="0" dirty="0" smtClean="0"/>
              <a:t> heißt: aufrufen, überschreiben, </a:t>
            </a:r>
            <a:r>
              <a:rPr lang="de-DE" baseline="0" dirty="0" err="1" smtClean="0"/>
              <a:t>etc</a:t>
            </a:r>
            <a:endParaRPr lang="de-DE" baseline="0" dirty="0" smtClean="0"/>
          </a:p>
          <a:p>
            <a:r>
              <a:rPr lang="de-DE" baseline="0" dirty="0" smtClean="0"/>
              <a:t>Keine Warnung wenn 1) Nutzung in einer anderen </a:t>
            </a:r>
            <a:r>
              <a:rPr lang="de-DE" baseline="0" dirty="0" err="1" smtClean="0"/>
              <a:t>Deprecated</a:t>
            </a:r>
            <a:r>
              <a:rPr lang="de-DE" baseline="0" dirty="0" smtClean="0"/>
              <a:t> Methode oder 2) in gleicher Klasse oder 3) </a:t>
            </a:r>
            <a:r>
              <a:rPr lang="de-DE" dirty="0" smtClean="0"/>
              <a:t>@</a:t>
            </a:r>
            <a:r>
              <a:rPr lang="de-DE" dirty="0" err="1" smtClean="0"/>
              <a:t>SuppressWarnings</a:t>
            </a:r>
            <a:r>
              <a:rPr lang="de-DE" dirty="0" smtClean="0"/>
              <a:t>("</a:t>
            </a:r>
            <a:r>
              <a:rPr lang="de-DE" dirty="0" err="1" smtClean="0"/>
              <a:t>deprecation</a:t>
            </a:r>
            <a:r>
              <a:rPr lang="de-DE" dirty="0" smtClean="0"/>
              <a:t>") angegeben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Viele weitere existieren,</a:t>
            </a:r>
            <a:r>
              <a:rPr lang="de-DE" baseline="0" dirty="0" smtClean="0"/>
              <a:t> einige werden wir noch kennen lernen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36461-636B-4086-AA26-3AAB0987C693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16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Falls Rückgabetyp: Annotation -&gt; geschachtelte Annotationen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D8943F-960D-4BAC-934C-8C73FB1A50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79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de-DE" dirty="0" smtClean="0"/>
              <a:t>Beachte: Für zweite Methode </a:t>
            </a:r>
            <a:r>
              <a:rPr lang="de-DE" b="1" i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dirty="0" smtClean="0"/>
              <a:t> in Annotation kein Wert </a:t>
            </a:r>
            <a:br>
              <a:rPr lang="de-DE" dirty="0" smtClean="0"/>
            </a:br>
            <a:r>
              <a:rPr lang="de-DE" dirty="0" smtClean="0"/>
              <a:t>              -&gt; dann Default-Wert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b="1" dirty="0" smtClean="0">
                <a:latin typeface="Courier New" pitchFamily="49" charset="0"/>
              </a:rPr>
              <a:t>VARCHAR2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de-DE" dirty="0" smtClean="0"/>
              <a:t> 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D8943F-960D-4BAC-934C-8C73FB1A508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Weitere Möglichkeiten: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Felder</a:t>
            </a:r>
            <a:r>
              <a:rPr lang="de-DE" baseline="0" dirty="0" smtClean="0"/>
              <a:t> von Annotationselementen: </a:t>
            </a:r>
          </a:p>
          <a:p>
            <a:pPr>
              <a:buNone/>
            </a:pPr>
            <a:r>
              <a:rPr lang="de-DE" baseline="0" dirty="0" smtClean="0"/>
              <a:t>Definition:         String[] </a:t>
            </a:r>
            <a:r>
              <a:rPr lang="de-DE" baseline="0" dirty="0" err="1" smtClean="0"/>
              <a:t>assignedTo</a:t>
            </a:r>
            <a:r>
              <a:rPr lang="de-DE" baseline="0" dirty="0" smtClean="0"/>
              <a:t>();</a:t>
            </a:r>
          </a:p>
          <a:p>
            <a:pPr>
              <a:buNone/>
            </a:pPr>
            <a:r>
              <a:rPr lang="de-DE" baseline="0" dirty="0" smtClean="0"/>
              <a:t>Verwendung:   @</a:t>
            </a:r>
            <a:r>
              <a:rPr lang="de-DE" baseline="0" dirty="0" err="1" smtClean="0"/>
              <a:t>Optimize</a:t>
            </a:r>
            <a:r>
              <a:rPr lang="de-DE" baseline="0" dirty="0" smtClean="0"/>
              <a:t>(</a:t>
            </a:r>
            <a:r>
              <a:rPr lang="de-DE" baseline="0" dirty="0" err="1" smtClean="0"/>
              <a:t>assignedTo</a:t>
            </a:r>
            <a:r>
              <a:rPr lang="de-DE" baseline="0" dirty="0" smtClean="0"/>
              <a:t>={„Christian“, „Maria“})</a:t>
            </a:r>
          </a:p>
          <a:p>
            <a:pPr>
              <a:buNone/>
            </a:pPr>
            <a:endParaRPr lang="de-DE" baseline="0" dirty="0" smtClean="0"/>
          </a:p>
          <a:p>
            <a:pPr>
              <a:buNone/>
            </a:pPr>
            <a:r>
              <a:rPr lang="de-DE" baseline="0" dirty="0" err="1" smtClean="0"/>
              <a:t>Enumerationen</a:t>
            </a:r>
            <a:r>
              <a:rPr lang="de-DE" baseline="0" dirty="0" smtClean="0"/>
              <a:t> als Annotationen:</a:t>
            </a:r>
          </a:p>
          <a:p>
            <a:pPr>
              <a:buNone/>
            </a:pPr>
            <a:r>
              <a:rPr lang="de-DE" baseline="0" dirty="0" smtClean="0"/>
              <a:t>Definition:    </a:t>
            </a:r>
            <a:r>
              <a:rPr lang="de-DE" baseline="0" dirty="0" err="1" smtClean="0"/>
              <a:t>public</a:t>
            </a:r>
            <a:r>
              <a:rPr lang="de-DE" baseline="0" dirty="0" smtClean="0"/>
              <a:t> @</a:t>
            </a:r>
            <a:r>
              <a:rPr lang="de-DE" baseline="0" dirty="0" err="1" smtClean="0"/>
              <a:t>interface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Optimize</a:t>
            </a:r>
            <a:r>
              <a:rPr lang="de-DE" baseline="0" dirty="0" smtClean="0"/>
              <a:t>{</a:t>
            </a:r>
          </a:p>
          <a:p>
            <a:pPr>
              <a:buNone/>
            </a:pPr>
            <a:r>
              <a:rPr lang="de-DE" baseline="0" dirty="0" smtClean="0"/>
              <a:t>                   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Priority</a:t>
            </a:r>
            <a:r>
              <a:rPr lang="de-DE" baseline="0" dirty="0" smtClean="0"/>
              <a:t> { LOW, NORM, HIGH }</a:t>
            </a:r>
          </a:p>
          <a:p>
            <a:pPr>
              <a:buNone/>
            </a:pPr>
            <a:r>
              <a:rPr lang="de-DE" dirty="0" smtClean="0"/>
              <a:t>                    </a:t>
            </a:r>
            <a:r>
              <a:rPr lang="de-DE" dirty="0" err="1" smtClean="0"/>
              <a:t>Priority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();</a:t>
            </a:r>
          </a:p>
          <a:p>
            <a:pPr>
              <a:buNone/>
            </a:pPr>
            <a:r>
              <a:rPr lang="de-DE" dirty="0" smtClean="0"/>
              <a:t>                    }</a:t>
            </a:r>
          </a:p>
          <a:p>
            <a:pPr>
              <a:buNone/>
            </a:pPr>
            <a:r>
              <a:rPr lang="de-DE" dirty="0" smtClean="0"/>
              <a:t>Verwendung:  @</a:t>
            </a:r>
            <a:r>
              <a:rPr lang="de-DE" dirty="0" err="1" smtClean="0"/>
              <a:t>Optimize</a:t>
            </a:r>
            <a:r>
              <a:rPr lang="de-DE" dirty="0" smtClean="0"/>
              <a:t>(</a:t>
            </a:r>
            <a:r>
              <a:rPr lang="de-DE" dirty="0" err="1" smtClean="0"/>
              <a:t>priority</a:t>
            </a:r>
            <a:r>
              <a:rPr lang="de-DE" dirty="0" smtClean="0"/>
              <a:t> = </a:t>
            </a:r>
            <a:r>
              <a:rPr lang="de-DE" dirty="0" err="1" smtClean="0"/>
              <a:t>Optimize.Priority.HIGH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D8943F-960D-4BAC-934C-8C73FB1A508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57250" y="1381125"/>
            <a:ext cx="8780463" cy="366713"/>
          </a:xfrm>
          <a:ln w="12700">
            <a:headEnd type="none" w="sm" len="sm"/>
            <a:tailEnd type="none" w="sm" len="sm"/>
          </a:ln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 lIns="91440" tIns="45720" rIns="91440" bIns="45720">
            <a:spAutoFit/>
          </a:bodyPr>
          <a:lstStyle>
            <a:lvl1pPr marL="0" indent="0" defTabSz="914400">
              <a:spcBef>
                <a:spcPct val="50000"/>
              </a:spcBef>
              <a:buClr>
                <a:srgbClr val="6699FF"/>
              </a:buClr>
              <a:buSzTx/>
              <a:buFont typeface="Zapf Dingbats" charset="2"/>
              <a:buNone/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Click to edit Master subtitle style</a:t>
            </a:r>
          </a:p>
        </p:txBody>
      </p:sp>
      <p:grpSp>
        <p:nvGrpSpPr>
          <p:cNvPr id="273419" name="Group 11"/>
          <p:cNvGrpSpPr>
            <a:grpSpLocks/>
          </p:cNvGrpSpPr>
          <p:nvPr userDrawn="1"/>
        </p:nvGrpSpPr>
        <p:grpSpPr bwMode="auto">
          <a:xfrm>
            <a:off x="1003300" y="6149975"/>
            <a:ext cx="363538" cy="334963"/>
            <a:chOff x="1306" y="3863"/>
            <a:chExt cx="229" cy="211"/>
          </a:xfrm>
        </p:grpSpPr>
        <p:sp>
          <p:nvSpPr>
            <p:cNvPr id="273414" name="Freeform 6"/>
            <p:cNvSpPr>
              <a:spLocks/>
            </p:cNvSpPr>
            <p:nvPr/>
          </p:nvSpPr>
          <p:spPr bwMode="auto">
            <a:xfrm>
              <a:off x="1306" y="3863"/>
              <a:ext cx="229" cy="211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79" y="0"/>
                </a:cxn>
                <a:cxn ang="0">
                  <a:pos x="794" y="0"/>
                </a:cxn>
                <a:cxn ang="0">
                  <a:pos x="809" y="5"/>
                </a:cxn>
                <a:cxn ang="0">
                  <a:pos x="821" y="9"/>
                </a:cxn>
                <a:cxn ang="0">
                  <a:pos x="833" y="17"/>
                </a:cxn>
                <a:cxn ang="0">
                  <a:pos x="840" y="26"/>
                </a:cxn>
                <a:cxn ang="0">
                  <a:pos x="845" y="38"/>
                </a:cxn>
                <a:cxn ang="0">
                  <a:pos x="850" y="52"/>
                </a:cxn>
                <a:cxn ang="0">
                  <a:pos x="851" y="71"/>
                </a:cxn>
                <a:cxn ang="0">
                  <a:pos x="851" y="776"/>
                </a:cxn>
                <a:cxn ang="0">
                  <a:pos x="850" y="779"/>
                </a:cxn>
                <a:cxn ang="0">
                  <a:pos x="850" y="783"/>
                </a:cxn>
                <a:cxn ang="0">
                  <a:pos x="850" y="791"/>
                </a:cxn>
                <a:cxn ang="0">
                  <a:pos x="845" y="805"/>
                </a:cxn>
                <a:cxn ang="0">
                  <a:pos x="840" y="818"/>
                </a:cxn>
                <a:cxn ang="0">
                  <a:pos x="833" y="829"/>
                </a:cxn>
                <a:cxn ang="0">
                  <a:pos x="821" y="836"/>
                </a:cxn>
                <a:cxn ang="0">
                  <a:pos x="809" y="842"/>
                </a:cxn>
                <a:cxn ang="0">
                  <a:pos x="794" y="846"/>
                </a:cxn>
                <a:cxn ang="0">
                  <a:pos x="786" y="846"/>
                </a:cxn>
                <a:cxn ang="0">
                  <a:pos x="782" y="846"/>
                </a:cxn>
                <a:cxn ang="0">
                  <a:pos x="779" y="848"/>
                </a:cxn>
                <a:cxn ang="0">
                  <a:pos x="72" y="848"/>
                </a:cxn>
                <a:cxn ang="0">
                  <a:pos x="53" y="846"/>
                </a:cxn>
                <a:cxn ang="0">
                  <a:pos x="39" y="842"/>
                </a:cxn>
                <a:cxn ang="0">
                  <a:pos x="26" y="836"/>
                </a:cxn>
                <a:cxn ang="0">
                  <a:pos x="17" y="829"/>
                </a:cxn>
                <a:cxn ang="0">
                  <a:pos x="8" y="818"/>
                </a:cxn>
                <a:cxn ang="0">
                  <a:pos x="4" y="805"/>
                </a:cxn>
                <a:cxn ang="0">
                  <a:pos x="0" y="791"/>
                </a:cxn>
                <a:cxn ang="0">
                  <a:pos x="0" y="776"/>
                </a:cxn>
                <a:cxn ang="0">
                  <a:pos x="0" y="71"/>
                </a:cxn>
                <a:cxn ang="0">
                  <a:pos x="0" y="52"/>
                </a:cxn>
                <a:cxn ang="0">
                  <a:pos x="4" y="38"/>
                </a:cxn>
                <a:cxn ang="0">
                  <a:pos x="8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9" y="5"/>
                </a:cxn>
                <a:cxn ang="0">
                  <a:pos x="53" y="0"/>
                </a:cxn>
                <a:cxn ang="0">
                  <a:pos x="72" y="0"/>
                </a:cxn>
              </a:cxnLst>
              <a:rect l="0" t="0" r="r" b="b"/>
              <a:pathLst>
                <a:path w="851" h="848">
                  <a:moveTo>
                    <a:pt x="72" y="0"/>
                  </a:moveTo>
                  <a:lnTo>
                    <a:pt x="779" y="0"/>
                  </a:lnTo>
                  <a:lnTo>
                    <a:pt x="794" y="0"/>
                  </a:lnTo>
                  <a:lnTo>
                    <a:pt x="809" y="5"/>
                  </a:lnTo>
                  <a:lnTo>
                    <a:pt x="821" y="9"/>
                  </a:lnTo>
                  <a:lnTo>
                    <a:pt x="833" y="17"/>
                  </a:lnTo>
                  <a:lnTo>
                    <a:pt x="840" y="26"/>
                  </a:lnTo>
                  <a:lnTo>
                    <a:pt x="845" y="38"/>
                  </a:lnTo>
                  <a:lnTo>
                    <a:pt x="850" y="52"/>
                  </a:lnTo>
                  <a:lnTo>
                    <a:pt x="851" y="71"/>
                  </a:lnTo>
                  <a:lnTo>
                    <a:pt x="851" y="776"/>
                  </a:lnTo>
                  <a:lnTo>
                    <a:pt x="850" y="779"/>
                  </a:lnTo>
                  <a:lnTo>
                    <a:pt x="850" y="783"/>
                  </a:lnTo>
                  <a:lnTo>
                    <a:pt x="850" y="791"/>
                  </a:lnTo>
                  <a:lnTo>
                    <a:pt x="845" y="805"/>
                  </a:lnTo>
                  <a:lnTo>
                    <a:pt x="840" y="818"/>
                  </a:lnTo>
                  <a:lnTo>
                    <a:pt x="833" y="829"/>
                  </a:lnTo>
                  <a:lnTo>
                    <a:pt x="821" y="836"/>
                  </a:lnTo>
                  <a:lnTo>
                    <a:pt x="809" y="842"/>
                  </a:lnTo>
                  <a:lnTo>
                    <a:pt x="794" y="846"/>
                  </a:lnTo>
                  <a:lnTo>
                    <a:pt x="786" y="846"/>
                  </a:lnTo>
                  <a:lnTo>
                    <a:pt x="782" y="846"/>
                  </a:lnTo>
                  <a:lnTo>
                    <a:pt x="779" y="848"/>
                  </a:lnTo>
                  <a:lnTo>
                    <a:pt x="72" y="848"/>
                  </a:lnTo>
                  <a:lnTo>
                    <a:pt x="53" y="846"/>
                  </a:lnTo>
                  <a:lnTo>
                    <a:pt x="39" y="842"/>
                  </a:lnTo>
                  <a:lnTo>
                    <a:pt x="26" y="836"/>
                  </a:lnTo>
                  <a:lnTo>
                    <a:pt x="17" y="829"/>
                  </a:lnTo>
                  <a:lnTo>
                    <a:pt x="8" y="818"/>
                  </a:lnTo>
                  <a:lnTo>
                    <a:pt x="4" y="805"/>
                  </a:lnTo>
                  <a:lnTo>
                    <a:pt x="0" y="791"/>
                  </a:lnTo>
                  <a:lnTo>
                    <a:pt x="0" y="776"/>
                  </a:lnTo>
                  <a:lnTo>
                    <a:pt x="0" y="71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9" y="5"/>
                  </a:lnTo>
                  <a:lnTo>
                    <a:pt x="53" y="0"/>
                  </a:lnTo>
                  <a:lnTo>
                    <a:pt x="72" y="0"/>
                  </a:lnTo>
                </a:path>
              </a:pathLst>
            </a:custGeom>
            <a:solidFill>
              <a:srgbClr val="CC0000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73415" name="Freeform 7"/>
            <p:cNvSpPr>
              <a:spLocks/>
            </p:cNvSpPr>
            <p:nvPr/>
          </p:nvSpPr>
          <p:spPr bwMode="auto">
            <a:xfrm>
              <a:off x="1387" y="3906"/>
              <a:ext cx="68" cy="125"/>
            </a:xfrm>
            <a:custGeom>
              <a:avLst/>
              <a:gdLst/>
              <a:ahLst/>
              <a:cxnLst>
                <a:cxn ang="0">
                  <a:pos x="252" y="248"/>
                </a:cxn>
                <a:cxn ang="0">
                  <a:pos x="0" y="0"/>
                </a:cxn>
                <a:cxn ang="0">
                  <a:pos x="0" y="500"/>
                </a:cxn>
                <a:cxn ang="0">
                  <a:pos x="252" y="248"/>
                </a:cxn>
              </a:cxnLst>
              <a:rect l="0" t="0" r="r" b="b"/>
              <a:pathLst>
                <a:path w="252" h="500">
                  <a:moveTo>
                    <a:pt x="252" y="248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252" y="2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73416" name="Text Box 8"/>
          <p:cNvSpPr txBox="1">
            <a:spLocks noChangeArrowheads="1"/>
          </p:cNvSpPr>
          <p:nvPr/>
        </p:nvSpPr>
        <p:spPr bwMode="auto">
          <a:xfrm>
            <a:off x="1466850" y="6170613"/>
            <a:ext cx="7848600" cy="29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6699FF"/>
              </a:buClr>
              <a:buFont typeface="Zapf Dingbats" charset="2"/>
              <a:buNone/>
            </a:pPr>
            <a:r>
              <a:rPr lang="de-DE" sz="1300" b="1" dirty="0" smtClean="0">
                <a:latin typeface="Arial" pitchFamily="34" charset="0"/>
              </a:rPr>
              <a:t>FH </a:t>
            </a:r>
            <a:r>
              <a:rPr lang="de-DE" sz="1300" b="1" dirty="0">
                <a:latin typeface="Arial" pitchFamily="34" charset="0"/>
              </a:rPr>
              <a:t>Rosenheim, </a:t>
            </a:r>
            <a:r>
              <a:rPr lang="en-GB" sz="1300" b="1" dirty="0">
                <a:latin typeface="Arial" pitchFamily="34" charset="0"/>
              </a:rPr>
              <a:t>© </a:t>
            </a:r>
            <a:r>
              <a:rPr lang="de-DE" sz="1300" b="1" dirty="0" smtClean="0">
                <a:latin typeface="Arial" pitchFamily="34" charset="0"/>
              </a:rPr>
              <a:t>2015</a:t>
            </a:r>
            <a:endParaRPr lang="de-DE" sz="1300" b="1" dirty="0">
              <a:latin typeface="Arial" pitchFamily="34" charset="0"/>
            </a:endParaRPr>
          </a:p>
        </p:txBody>
      </p:sp>
      <p:sp>
        <p:nvSpPr>
          <p:cNvPr id="27341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857250" y="923925"/>
            <a:ext cx="8780463" cy="565150"/>
          </a:xfrm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/>
          <a:lstStyle>
            <a:lvl1pPr>
              <a:defRPr sz="3100" b="1"/>
            </a:lvl1pPr>
          </a:lstStyle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48538" y="265113"/>
            <a:ext cx="2354262" cy="57070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0988" y="265113"/>
            <a:ext cx="6915150" cy="57070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85750" y="6292850"/>
            <a:ext cx="9386888" cy="2154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  <p:sp>
        <p:nvSpPr>
          <p:cNvPr id="5" name="Foliennummernplatzhalter 27"/>
          <p:cNvSpPr>
            <a:spLocks noGrp="1"/>
          </p:cNvSpPr>
          <p:nvPr userDrawn="1"/>
        </p:nvSpPr>
        <p:spPr bwMode="auto">
          <a:xfrm>
            <a:off x="9074331" y="6280173"/>
            <a:ext cx="831668" cy="376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fld id="{F0970F20-D3EB-47DD-9421-3892B2888F4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988" y="1238250"/>
            <a:ext cx="4633912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7300" y="1238250"/>
            <a:ext cx="46355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238250"/>
            <a:ext cx="9421812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Zweite Ebene Klicken Sie, um die Formate des Vorlagentextes zu bearbeiten</a:t>
            </a:r>
          </a:p>
          <a:p>
            <a:pPr lvl="2"/>
            <a:r>
              <a:rPr lang="en-GB" smtClean="0"/>
              <a:t>Dritte Ebene Klicken Sie, um die Formate des Vorlagentextes zu bearbeiten</a:t>
            </a:r>
            <a:r>
              <a:rPr lang="de-DE" smtClean="0"/>
              <a:t> hsdgkhskksjkskj</a:t>
            </a:r>
            <a:endParaRPr lang="en-GB" smtClean="0"/>
          </a:p>
          <a:p>
            <a:pPr lvl="3"/>
            <a:r>
              <a:rPr lang="en-GB" smtClean="0"/>
              <a:t>Vierte Ebene Klicken Sie, um die Formate des Vorlagentextes zu bearbeiten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874000" y="1246188"/>
            <a:ext cx="13176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/>
          </a:p>
        </p:txBody>
      </p:sp>
      <p:sp>
        <p:nvSpPr>
          <p:cNvPr id="272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292850"/>
            <a:ext cx="93868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  <a:spAutoFit/>
          </a:bodyPr>
          <a:lstStyle>
            <a:lvl1pPr defTabSz="1397000">
              <a:buClrTx/>
              <a:buFontTx/>
              <a:buNone/>
              <a:tabLst>
                <a:tab pos="8115300" algn="l"/>
              </a:tabLst>
              <a:defRPr sz="800">
                <a:solidFill>
                  <a:srgbClr val="4D4D4D"/>
                </a:solidFill>
                <a:latin typeface="+mn-lt"/>
              </a:defRPr>
            </a:lvl1pPr>
          </a:lstStyle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  <p:sp>
        <p:nvSpPr>
          <p:cNvPr id="27239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265113"/>
            <a:ext cx="5713413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GB" smtClean="0"/>
          </a:p>
        </p:txBody>
      </p:sp>
      <p:sp>
        <p:nvSpPr>
          <p:cNvPr id="272396" name="Freeform 12"/>
          <p:cNvSpPr>
            <a:spLocks/>
          </p:cNvSpPr>
          <p:nvPr/>
        </p:nvSpPr>
        <p:spPr bwMode="auto">
          <a:xfrm>
            <a:off x="282575" y="314325"/>
            <a:ext cx="363538" cy="334963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79" y="0"/>
              </a:cxn>
              <a:cxn ang="0">
                <a:pos x="794" y="0"/>
              </a:cxn>
              <a:cxn ang="0">
                <a:pos x="809" y="5"/>
              </a:cxn>
              <a:cxn ang="0">
                <a:pos x="821" y="9"/>
              </a:cxn>
              <a:cxn ang="0">
                <a:pos x="833" y="17"/>
              </a:cxn>
              <a:cxn ang="0">
                <a:pos x="840" y="26"/>
              </a:cxn>
              <a:cxn ang="0">
                <a:pos x="845" y="38"/>
              </a:cxn>
              <a:cxn ang="0">
                <a:pos x="850" y="52"/>
              </a:cxn>
              <a:cxn ang="0">
                <a:pos x="851" y="71"/>
              </a:cxn>
              <a:cxn ang="0">
                <a:pos x="851" y="776"/>
              </a:cxn>
              <a:cxn ang="0">
                <a:pos x="850" y="779"/>
              </a:cxn>
              <a:cxn ang="0">
                <a:pos x="850" y="783"/>
              </a:cxn>
              <a:cxn ang="0">
                <a:pos x="850" y="791"/>
              </a:cxn>
              <a:cxn ang="0">
                <a:pos x="845" y="805"/>
              </a:cxn>
              <a:cxn ang="0">
                <a:pos x="840" y="818"/>
              </a:cxn>
              <a:cxn ang="0">
                <a:pos x="833" y="829"/>
              </a:cxn>
              <a:cxn ang="0">
                <a:pos x="821" y="836"/>
              </a:cxn>
              <a:cxn ang="0">
                <a:pos x="809" y="842"/>
              </a:cxn>
              <a:cxn ang="0">
                <a:pos x="794" y="846"/>
              </a:cxn>
              <a:cxn ang="0">
                <a:pos x="786" y="846"/>
              </a:cxn>
              <a:cxn ang="0">
                <a:pos x="782" y="846"/>
              </a:cxn>
              <a:cxn ang="0">
                <a:pos x="779" y="848"/>
              </a:cxn>
              <a:cxn ang="0">
                <a:pos x="72" y="848"/>
              </a:cxn>
              <a:cxn ang="0">
                <a:pos x="53" y="846"/>
              </a:cxn>
              <a:cxn ang="0">
                <a:pos x="39" y="842"/>
              </a:cxn>
              <a:cxn ang="0">
                <a:pos x="26" y="836"/>
              </a:cxn>
              <a:cxn ang="0">
                <a:pos x="17" y="829"/>
              </a:cxn>
              <a:cxn ang="0">
                <a:pos x="8" y="818"/>
              </a:cxn>
              <a:cxn ang="0">
                <a:pos x="4" y="805"/>
              </a:cxn>
              <a:cxn ang="0">
                <a:pos x="0" y="791"/>
              </a:cxn>
              <a:cxn ang="0">
                <a:pos x="0" y="776"/>
              </a:cxn>
              <a:cxn ang="0">
                <a:pos x="0" y="71"/>
              </a:cxn>
              <a:cxn ang="0">
                <a:pos x="0" y="52"/>
              </a:cxn>
              <a:cxn ang="0">
                <a:pos x="4" y="38"/>
              </a:cxn>
              <a:cxn ang="0">
                <a:pos x="8" y="26"/>
              </a:cxn>
              <a:cxn ang="0">
                <a:pos x="17" y="17"/>
              </a:cxn>
              <a:cxn ang="0">
                <a:pos x="26" y="9"/>
              </a:cxn>
              <a:cxn ang="0">
                <a:pos x="39" y="5"/>
              </a:cxn>
              <a:cxn ang="0">
                <a:pos x="53" y="0"/>
              </a:cxn>
              <a:cxn ang="0">
                <a:pos x="72" y="0"/>
              </a:cxn>
            </a:cxnLst>
            <a:rect l="0" t="0" r="r" b="b"/>
            <a:pathLst>
              <a:path w="851" h="848">
                <a:moveTo>
                  <a:pt x="72" y="0"/>
                </a:moveTo>
                <a:lnTo>
                  <a:pt x="779" y="0"/>
                </a:lnTo>
                <a:lnTo>
                  <a:pt x="794" y="0"/>
                </a:lnTo>
                <a:lnTo>
                  <a:pt x="809" y="5"/>
                </a:lnTo>
                <a:lnTo>
                  <a:pt x="821" y="9"/>
                </a:lnTo>
                <a:lnTo>
                  <a:pt x="833" y="17"/>
                </a:lnTo>
                <a:lnTo>
                  <a:pt x="840" y="26"/>
                </a:lnTo>
                <a:lnTo>
                  <a:pt x="845" y="38"/>
                </a:lnTo>
                <a:lnTo>
                  <a:pt x="850" y="52"/>
                </a:lnTo>
                <a:lnTo>
                  <a:pt x="851" y="71"/>
                </a:lnTo>
                <a:lnTo>
                  <a:pt x="851" y="776"/>
                </a:lnTo>
                <a:lnTo>
                  <a:pt x="850" y="779"/>
                </a:lnTo>
                <a:lnTo>
                  <a:pt x="850" y="783"/>
                </a:lnTo>
                <a:lnTo>
                  <a:pt x="850" y="791"/>
                </a:lnTo>
                <a:lnTo>
                  <a:pt x="845" y="805"/>
                </a:lnTo>
                <a:lnTo>
                  <a:pt x="840" y="818"/>
                </a:lnTo>
                <a:lnTo>
                  <a:pt x="833" y="829"/>
                </a:lnTo>
                <a:lnTo>
                  <a:pt x="821" y="836"/>
                </a:lnTo>
                <a:lnTo>
                  <a:pt x="809" y="842"/>
                </a:lnTo>
                <a:lnTo>
                  <a:pt x="794" y="846"/>
                </a:lnTo>
                <a:lnTo>
                  <a:pt x="786" y="846"/>
                </a:lnTo>
                <a:lnTo>
                  <a:pt x="782" y="846"/>
                </a:lnTo>
                <a:lnTo>
                  <a:pt x="779" y="848"/>
                </a:lnTo>
                <a:lnTo>
                  <a:pt x="72" y="848"/>
                </a:lnTo>
                <a:lnTo>
                  <a:pt x="53" y="846"/>
                </a:lnTo>
                <a:lnTo>
                  <a:pt x="39" y="842"/>
                </a:lnTo>
                <a:lnTo>
                  <a:pt x="26" y="836"/>
                </a:lnTo>
                <a:lnTo>
                  <a:pt x="17" y="829"/>
                </a:lnTo>
                <a:lnTo>
                  <a:pt x="8" y="818"/>
                </a:lnTo>
                <a:lnTo>
                  <a:pt x="4" y="805"/>
                </a:lnTo>
                <a:lnTo>
                  <a:pt x="0" y="791"/>
                </a:lnTo>
                <a:lnTo>
                  <a:pt x="0" y="776"/>
                </a:lnTo>
                <a:lnTo>
                  <a:pt x="0" y="71"/>
                </a:lnTo>
                <a:lnTo>
                  <a:pt x="0" y="52"/>
                </a:lnTo>
                <a:lnTo>
                  <a:pt x="4" y="38"/>
                </a:lnTo>
                <a:lnTo>
                  <a:pt x="8" y="26"/>
                </a:lnTo>
                <a:lnTo>
                  <a:pt x="17" y="17"/>
                </a:lnTo>
                <a:lnTo>
                  <a:pt x="26" y="9"/>
                </a:lnTo>
                <a:lnTo>
                  <a:pt x="39" y="5"/>
                </a:lnTo>
                <a:lnTo>
                  <a:pt x="53" y="0"/>
                </a:lnTo>
                <a:lnTo>
                  <a:pt x="72" y="0"/>
                </a:lnTo>
              </a:path>
            </a:pathLst>
          </a:custGeom>
          <a:solidFill>
            <a:srgbClr val="CC0000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72397" name="Freeform 13"/>
          <p:cNvSpPr>
            <a:spLocks/>
          </p:cNvSpPr>
          <p:nvPr/>
        </p:nvSpPr>
        <p:spPr bwMode="auto">
          <a:xfrm>
            <a:off x="411163" y="382588"/>
            <a:ext cx="107950" cy="198437"/>
          </a:xfrm>
          <a:custGeom>
            <a:avLst/>
            <a:gdLst/>
            <a:ahLst/>
            <a:cxnLst>
              <a:cxn ang="0">
                <a:pos x="252" y="248"/>
              </a:cxn>
              <a:cxn ang="0">
                <a:pos x="0" y="0"/>
              </a:cxn>
              <a:cxn ang="0">
                <a:pos x="0" y="500"/>
              </a:cxn>
              <a:cxn ang="0">
                <a:pos x="252" y="248"/>
              </a:cxn>
            </a:cxnLst>
            <a:rect l="0" t="0" r="r" b="b"/>
            <a:pathLst>
              <a:path w="252" h="500">
                <a:moveTo>
                  <a:pt x="252" y="248"/>
                </a:moveTo>
                <a:lnTo>
                  <a:pt x="0" y="0"/>
                </a:lnTo>
                <a:lnTo>
                  <a:pt x="0" y="500"/>
                </a:lnTo>
                <a:lnTo>
                  <a:pt x="252" y="24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2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defTabSz="630238" rtl="0" eaLnBrk="0" fontAlgn="base" hangingPunct="0">
        <a:spcBef>
          <a:spcPct val="100000"/>
        </a:spcBef>
        <a:spcAft>
          <a:spcPct val="0"/>
        </a:spcAft>
        <a:buClr>
          <a:srgbClr val="00337F"/>
        </a:buClr>
        <a:buSzPct val="150000"/>
        <a:buFont typeface="Wingdings" pitchFamily="2" charset="2"/>
        <a:buBlip>
          <a:blip r:embed="rId13"/>
        </a:buBlip>
        <a:tabLst>
          <a:tab pos="285750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62000" indent="-285750" algn="l" defTabSz="630238" rtl="0" eaLnBrk="0" fontAlgn="base" hangingPunct="0">
        <a:spcBef>
          <a:spcPct val="20000"/>
        </a:spcBef>
        <a:spcAft>
          <a:spcPct val="0"/>
        </a:spcAft>
        <a:buClr>
          <a:srgbClr val="00337F"/>
        </a:buClr>
        <a:buSzPct val="150000"/>
        <a:buFont typeface="Wingdings" pitchFamily="2" charset="2"/>
        <a:buBlip>
          <a:blip r:embed="rId13"/>
        </a:buBlip>
        <a:tabLst>
          <a:tab pos="285750" algn="l"/>
        </a:tabLst>
        <a:defRPr>
          <a:solidFill>
            <a:srgbClr val="000000"/>
          </a:solidFill>
          <a:latin typeface="+mn-lt"/>
        </a:defRPr>
      </a:lvl2pPr>
      <a:lvl3pPr marL="1181100" indent="-228600" algn="l" defTabSz="630238" rtl="0" eaLnBrk="0" fontAlgn="base" hangingPunct="0">
        <a:spcBef>
          <a:spcPct val="0"/>
        </a:spcBef>
        <a:spcAft>
          <a:spcPct val="0"/>
        </a:spcAft>
        <a:buClr>
          <a:srgbClr val="00337F"/>
        </a:buClr>
        <a:buSzPct val="150000"/>
        <a:buBlip>
          <a:blip r:embed="rId13"/>
        </a:buBlip>
        <a:tabLst>
          <a:tab pos="285750" algn="l"/>
        </a:tabLst>
        <a:defRPr sz="1600">
          <a:solidFill>
            <a:schemeClr val="tx1"/>
          </a:solidFill>
          <a:latin typeface="+mn-lt"/>
        </a:defRPr>
      </a:lvl3pPr>
      <a:lvl4pPr marL="16002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7F"/>
        </a:buClr>
        <a:buSzPct val="150000"/>
        <a:buFont typeface="Wingdings" pitchFamily="2" charset="2"/>
        <a:buBlip>
          <a:blip r:embed="rId13"/>
        </a:buBlip>
        <a:tabLst>
          <a:tab pos="285750" algn="l"/>
        </a:tabLst>
        <a:defRPr sz="1400">
          <a:solidFill>
            <a:schemeClr val="tx1"/>
          </a:solidFill>
          <a:latin typeface="+mn-lt"/>
        </a:defRPr>
      </a:lvl4pPr>
      <a:lvl5pPr marL="20193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5pPr>
      <a:lvl6pPr marL="24765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6pPr>
      <a:lvl7pPr marL="29337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7pPr>
      <a:lvl8pPr marL="33909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8pPr>
      <a:lvl9pPr marL="3848100" indent="-228600" algn="l" defTabSz="630238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85750" algn="l"/>
        </a:tabLst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4650" y="1419225"/>
            <a:ext cx="8780463" cy="565150"/>
          </a:xfrm>
          <a:effectLst/>
        </p:spPr>
        <p:txBody>
          <a:bodyPr/>
          <a:lstStyle/>
          <a:p>
            <a:pPr algn="ctr"/>
            <a:r>
              <a:rPr lang="de-DE" dirty="0"/>
              <a:t>Programmieren 3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4650" y="2994025"/>
            <a:ext cx="8780463" cy="523220"/>
          </a:xfrm>
          <a:effectLst/>
        </p:spPr>
        <p:txBody>
          <a:bodyPr/>
          <a:lstStyle/>
          <a:p>
            <a:pPr algn="ctr"/>
            <a:r>
              <a:rPr lang="de-DE" sz="2800" b="1" dirty="0"/>
              <a:t>Kapitel </a:t>
            </a:r>
            <a:r>
              <a:rPr lang="de-DE" sz="2800" b="1" dirty="0" smtClean="0"/>
              <a:t>8: Annotationen</a:t>
            </a:r>
            <a:endParaRPr lang="de-DE" sz="2800" b="1" dirty="0"/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3159125" y="3603625"/>
            <a:ext cx="5576888" cy="237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en-US" sz="2000" dirty="0" smtClean="0">
                <a:latin typeface="Arial" pitchFamily="34" charset="0"/>
              </a:rPr>
              <a:t> </a:t>
            </a:r>
            <a:r>
              <a:rPr lang="de-DE" sz="2000" dirty="0" smtClean="0">
                <a:latin typeface="+mn-lt"/>
              </a:rPr>
              <a:t>Annotationen </a:t>
            </a:r>
            <a:r>
              <a:rPr lang="de-DE" sz="2000" dirty="0">
                <a:latin typeface="+mn-lt"/>
              </a:rPr>
              <a:t>-  Motivation und </a:t>
            </a:r>
            <a:r>
              <a:rPr lang="de-DE" sz="2000" dirty="0" smtClean="0">
                <a:latin typeface="+mn-lt"/>
              </a:rPr>
              <a:t>Verwendung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dirty="0" smtClean="0">
                <a:latin typeface="+mn-lt"/>
              </a:rPr>
              <a:t> Definition </a:t>
            </a:r>
            <a:r>
              <a:rPr lang="de-DE" sz="2000" dirty="0">
                <a:latin typeface="+mn-lt"/>
              </a:rPr>
              <a:t>eigener </a:t>
            </a:r>
            <a:r>
              <a:rPr lang="de-DE" sz="2000" dirty="0" smtClean="0">
                <a:latin typeface="+mn-lt"/>
              </a:rPr>
              <a:t>Annotationen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6699FF"/>
              </a:buClr>
              <a:buFont typeface="Zapf Dingbats" charset="2"/>
              <a:buBlip>
                <a:blip r:embed="rId3"/>
              </a:buBlip>
            </a:pPr>
            <a:r>
              <a:rPr lang="de-DE" sz="2000" dirty="0" smtClean="0">
                <a:latin typeface="+mn-lt"/>
              </a:rPr>
              <a:t> Wichtige </a:t>
            </a:r>
            <a:r>
              <a:rPr lang="de-DE" sz="2000" dirty="0">
                <a:latin typeface="+mn-lt"/>
              </a:rPr>
              <a:t>Anwendungen von </a:t>
            </a:r>
            <a:r>
              <a:rPr lang="de-DE" sz="2000" dirty="0" smtClean="0">
                <a:latin typeface="+mn-lt"/>
              </a:rPr>
              <a:t>Annotationen</a:t>
            </a:r>
            <a:br>
              <a:rPr lang="de-DE" sz="2000" dirty="0" smtClean="0">
                <a:latin typeface="+mn-lt"/>
              </a:rPr>
            </a:br>
            <a:r>
              <a:rPr lang="de-DE" sz="2000" dirty="0" smtClean="0">
                <a:latin typeface="+mn-lt"/>
              </a:rPr>
              <a:t>  </a:t>
            </a:r>
            <a:r>
              <a:rPr lang="de-DE" sz="2000" dirty="0">
                <a:latin typeface="+mn-lt"/>
              </a:rPr>
              <a:t>(</a:t>
            </a:r>
            <a:r>
              <a:rPr lang="de-DE" sz="2000" dirty="0" err="1">
                <a:latin typeface="+mn-lt"/>
              </a:rPr>
              <a:t>JUnit</a:t>
            </a:r>
            <a:r>
              <a:rPr lang="de-DE" sz="2000" dirty="0">
                <a:latin typeface="+mn-lt"/>
              </a:rPr>
              <a:t> 4 </a:t>
            </a:r>
            <a:r>
              <a:rPr lang="de-DE" sz="2000" dirty="0" err="1">
                <a:latin typeface="+mn-lt"/>
              </a:rPr>
              <a:t>etc</a:t>
            </a:r>
            <a:r>
              <a:rPr lang="de-DE" sz="2000" dirty="0" smtClean="0">
                <a:latin typeface="+mn-lt"/>
              </a:rPr>
              <a:t>)</a:t>
            </a:r>
            <a:endParaRPr lang="de-DE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Beispiel Annotation @</a:t>
            </a:r>
            <a:r>
              <a:rPr lang="de-DE" b="1" dirty="0" err="1" smtClean="0"/>
              <a:t>Column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b="1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cs typeface="Courier New" pitchFamily="49" charset="0"/>
              </a:rPr>
              <a:t>legt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dirty="0"/>
              <a:t>jedes Attribut </a:t>
            </a:r>
            <a:r>
              <a:rPr lang="de-DE" dirty="0" smtClean="0"/>
              <a:t>einer Klasse die </a:t>
            </a:r>
            <a:r>
              <a:rPr lang="de-DE" dirty="0"/>
              <a:t>Spalte zu einer Tabelle </a:t>
            </a:r>
            <a:r>
              <a:rPr lang="de-DE" dirty="0" smtClean="0"/>
              <a:t>fest</a:t>
            </a:r>
          </a:p>
          <a:p>
            <a:r>
              <a:rPr lang="de-DE" dirty="0" smtClean="0"/>
              <a:t>Definition der Annotation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Verwendung der Annotation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9312" y="2347091"/>
            <a:ext cx="8108950" cy="9794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 b="1" dirty="0">
                <a:latin typeface="Courier New" pitchFamily="49" charset="0"/>
              </a:rPr>
              <a:t>public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@interface</a:t>
            </a:r>
            <a:r>
              <a:rPr lang="en-US" sz="1600" b="1" dirty="0">
                <a:latin typeface="Courier New" pitchFamily="49" charset="0"/>
              </a:rPr>
              <a:t> Column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1" dirty="0">
                <a:latin typeface="Courier New" pitchFamily="49" charset="0"/>
              </a:rPr>
              <a:t>    String name();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1" dirty="0">
                <a:latin typeface="Courier New" pitchFamily="49" charset="0"/>
              </a:rPr>
              <a:t>    String type() default = “VARCHAR2”;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11200" y="4181640"/>
            <a:ext cx="8108950" cy="1816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@Table(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CustomerTable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defRPr/>
            </a:pP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Kunde {</a:t>
            </a:r>
          </a:p>
          <a:p>
            <a:pPr>
              <a:defRPr/>
            </a:pP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de-DE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de-DE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", type="VARCHAR2(10)")</a:t>
            </a:r>
          </a:p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  private String nummer;</a:t>
            </a:r>
          </a:p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de-DE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vorname</a:t>
            </a:r>
            <a:r>
              <a:rPr lang="de-DE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  private String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vorname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3680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775" y="265113"/>
            <a:ext cx="6894207" cy="769441"/>
          </a:xfrm>
        </p:spPr>
        <p:txBody>
          <a:bodyPr/>
          <a:lstStyle/>
          <a:p>
            <a:r>
              <a:rPr lang="de-DE" b="1" dirty="0" smtClean="0"/>
              <a:t>Schreibvereinfachungen für Annotationen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Annotationen ohne Methoden: </a:t>
            </a:r>
            <a:r>
              <a:rPr lang="de-DE" dirty="0" smtClean="0">
                <a:solidFill>
                  <a:srgbClr val="FF9900"/>
                </a:solidFill>
              </a:rPr>
              <a:t>Marker-Annotationen</a:t>
            </a:r>
          </a:p>
          <a:p>
            <a:pPr lvl="1"/>
            <a:r>
              <a:rPr lang="de-DE" dirty="0" smtClean="0"/>
              <a:t>Runde Klammern können entfallen</a:t>
            </a:r>
          </a:p>
          <a:p>
            <a:pPr lvl="1"/>
            <a:r>
              <a:rPr lang="de-DE" dirty="0" smtClean="0"/>
              <a:t>Beispiel: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, @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Deprecated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/>
              <a:t>Annotationen mit genau einer Methode: </a:t>
            </a:r>
            <a:r>
              <a:rPr lang="de-DE" dirty="0" smtClean="0">
                <a:solidFill>
                  <a:srgbClr val="FF9900"/>
                </a:solidFill>
              </a:rPr>
              <a:t>Value-Annotationen</a:t>
            </a:r>
          </a:p>
          <a:p>
            <a:pPr lvl="1"/>
            <a:r>
              <a:rPr lang="de-DE" dirty="0" smtClean="0"/>
              <a:t>Nur eine einzige Methode mit Namen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value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/>
              <a:t>Bezeichner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de-DE" dirty="0" smtClean="0"/>
              <a:t> kann bei Verwendung weggelassen werden</a:t>
            </a:r>
          </a:p>
          <a:p>
            <a:pPr lvl="1"/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63146" y="3907940"/>
            <a:ext cx="8089911" cy="2086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public </a:t>
            </a:r>
            <a:r>
              <a:rPr lang="en-US" sz="1600" b="1" dirty="0">
                <a:latin typeface="Courier New" pitchFamily="49" charset="0"/>
              </a:rPr>
              <a:t>@interface </a:t>
            </a:r>
            <a:r>
              <a:rPr lang="en-US" sz="1600" dirty="0" err="1" smtClean="0">
                <a:latin typeface="Courier New" pitchFamily="49" charset="0"/>
              </a:rPr>
              <a:t>ReleaseVersion</a:t>
            </a:r>
            <a:r>
              <a:rPr lang="en-US" sz="1600" dirty="0" smtClean="0">
                <a:latin typeface="Courier New" pitchFamily="49" charset="0"/>
              </a:rPr>
              <a:t> {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String </a:t>
            </a:r>
            <a:r>
              <a:rPr lang="en-US" sz="1600" dirty="0">
                <a:latin typeface="Courier New" pitchFamily="49" charset="0"/>
              </a:rPr>
              <a:t>value() 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0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en-US" sz="16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1" dirty="0" smtClean="0">
                <a:latin typeface="Courier New" pitchFamily="49" charset="0"/>
              </a:rPr>
              <a:t>@</a:t>
            </a:r>
            <a:r>
              <a:rPr lang="en-US" sz="1600" b="1" dirty="0" err="1" smtClean="0">
                <a:latin typeface="Courier New" pitchFamily="49" charset="0"/>
              </a:rPr>
              <a:t>ReleaseVersion</a:t>
            </a:r>
            <a:r>
              <a:rPr lang="en-US" sz="1600" b="1" dirty="0" smtClean="0">
                <a:latin typeface="Courier New" pitchFamily="49" charset="0"/>
              </a:rPr>
              <a:t>(“1.2.5")</a:t>
            </a:r>
            <a:endParaRPr lang="en-US" sz="1600" b="1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public class </a:t>
            </a:r>
            <a:r>
              <a:rPr lang="en-US" sz="1600" dirty="0" smtClean="0">
                <a:latin typeface="Courier New" pitchFamily="49" charset="0"/>
              </a:rPr>
              <a:t>Calculator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...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1043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Vordefinierte Meta-Annotationen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Meta-Annotationen:  Annotieren neu-definierte Annotationen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@Target</a:t>
            </a:r>
          </a:p>
          <a:p>
            <a:pPr lvl="1"/>
            <a:r>
              <a:rPr lang="de-DE" dirty="0" smtClean="0"/>
              <a:t>Legt fest, zu welcher Art von Java-Element die Annotationen gehört</a:t>
            </a:r>
          </a:p>
          <a:p>
            <a:pPr lvl="1"/>
            <a:r>
              <a:rPr lang="de-DE" dirty="0"/>
              <a:t>Beispiel: </a:t>
            </a:r>
            <a:r>
              <a:rPr lang="de-DE" dirty="0" smtClean="0"/>
              <a:t>	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Target({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ElementType.FIELD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ElementType.METHOD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})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Fixed{ … 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>
                <a:latin typeface="Courier New" pitchFamily="49" charset="0"/>
                <a:cs typeface="Courier New" pitchFamily="49" charset="0"/>
              </a:rPr>
              <a:t>@Retention</a:t>
            </a:r>
          </a:p>
          <a:p>
            <a:pPr lvl="1"/>
            <a:r>
              <a:rPr lang="de-DE" dirty="0" smtClean="0"/>
              <a:t>Legt fest, ob eine Annotation nur im Source-Code vorhanden ist, oder auch im Binärcode (</a:t>
            </a:r>
            <a:r>
              <a:rPr lang="de-DE" dirty="0" err="1" smtClean="0"/>
              <a:t>default</a:t>
            </a:r>
            <a:r>
              <a:rPr lang="de-DE" dirty="0" smtClean="0"/>
              <a:t>-Fall)</a:t>
            </a:r>
          </a:p>
          <a:p>
            <a:pPr lvl="1"/>
            <a:r>
              <a:rPr lang="de-DE" dirty="0" smtClean="0"/>
              <a:t>Beispiele:	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Retention(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RetentionPolicy.RUNTIME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Retention(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RetentionPolicy.CLASS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		@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Retention(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RetentionPolicy.SOURCE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DE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Inherited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/>
              <a:t>Legt fest, dass die Annotation an Unterklasse vererbt wird</a:t>
            </a:r>
          </a:p>
          <a:p>
            <a:pPr lvl="1"/>
            <a:r>
              <a:rPr lang="de-DE" dirty="0"/>
              <a:t>Beispiel: </a:t>
            </a:r>
            <a:r>
              <a:rPr lang="de-DE" dirty="0" smtClean="0"/>
              <a:t>	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Inherited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Gefaltete Ecke 3"/>
          <p:cNvSpPr/>
          <p:nvPr/>
        </p:nvSpPr>
        <p:spPr bwMode="auto">
          <a:xfrm>
            <a:off x="7329264" y="4293096"/>
            <a:ext cx="2448272" cy="1944216"/>
          </a:xfrm>
          <a:prstGeom prst="foldedCorner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endParaRPr lang="de-DE" sz="1600" b="1" dirty="0" smtClean="0">
              <a:latin typeface="+mj-lt"/>
              <a:cs typeface="Times New Roman" pitchFamily="18" charset="0"/>
            </a:endParaRPr>
          </a:p>
          <a:p>
            <a:r>
              <a:rPr lang="de-DE" sz="1600" b="1" dirty="0" smtClean="0">
                <a:latin typeface="+mj-lt"/>
                <a:cs typeface="Times New Roman" pitchFamily="18" charset="0"/>
              </a:rPr>
              <a:t>Meta-Annotationen</a:t>
            </a:r>
            <a:r>
              <a:rPr lang="de-DE" sz="1600" dirty="0" smtClean="0">
                <a:latin typeface="+mj-lt"/>
                <a:cs typeface="Times New Roman" pitchFamily="18" charset="0"/>
              </a:rPr>
              <a:t> sind Meta-Informationen über Meta-Informationen</a:t>
            </a:r>
            <a:br>
              <a:rPr lang="de-DE" sz="1600" dirty="0" smtClean="0">
                <a:latin typeface="+mj-lt"/>
                <a:cs typeface="Times New Roman" pitchFamily="18" charset="0"/>
              </a:rPr>
            </a:br>
            <a:r>
              <a:rPr lang="de-DE" sz="1600" dirty="0" smtClean="0">
                <a:latin typeface="+mj-lt"/>
                <a:cs typeface="Times New Roman" pitchFamily="18" charset="0"/>
              </a:rPr>
              <a:t/>
            </a:r>
            <a:br>
              <a:rPr lang="de-DE" sz="1600" dirty="0" smtClean="0">
                <a:latin typeface="+mj-lt"/>
                <a:cs typeface="Times New Roman" pitchFamily="18" charset="0"/>
              </a:rPr>
            </a:br>
            <a:r>
              <a:rPr lang="de-DE" sz="1600" dirty="0" smtClean="0">
                <a:latin typeface="+mj-lt"/>
                <a:cs typeface="Times New Roman" pitchFamily="18" charset="0"/>
              </a:rPr>
              <a:t>(d.h. Informationen über Informationen über Informationen).</a:t>
            </a:r>
            <a:endParaRPr lang="de-DE" sz="1600" b="1" dirty="0">
              <a:latin typeface="+mj-lt"/>
              <a:cs typeface="Times New Roman" pitchFamily="18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134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Auswerten von Annotationen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Das JDK enthält zwei Tools die das Auswerten von Annotationen ermöglichen:</a:t>
            </a:r>
          </a:p>
          <a:p>
            <a:pPr marL="457200" indent="-457200">
              <a:buAutoNum type="arabicParenR"/>
            </a:pPr>
            <a:r>
              <a:rPr lang="en-US" dirty="0" smtClean="0"/>
              <a:t>Annotation </a:t>
            </a:r>
            <a:r>
              <a:rPr lang="en-US" dirty="0"/>
              <a:t>Processing Tool (APT</a:t>
            </a:r>
            <a:r>
              <a:rPr lang="en-US" dirty="0" smtClean="0"/>
              <a:t>)</a:t>
            </a:r>
          </a:p>
          <a:p>
            <a:pPr lvl="1"/>
            <a:r>
              <a:rPr lang="de-DE" dirty="0" smtClean="0"/>
              <a:t>ermöglicht </a:t>
            </a:r>
            <a:r>
              <a:rPr lang="de-DE" dirty="0"/>
              <a:t>das Auslesen von Annotationen aus dem </a:t>
            </a:r>
            <a:r>
              <a:rPr lang="de-DE" dirty="0" smtClean="0"/>
              <a:t>Quell- oder dem </a:t>
            </a:r>
            <a:r>
              <a:rPr lang="de-DE" dirty="0"/>
              <a:t>Bytecode</a:t>
            </a:r>
            <a:r>
              <a:rPr lang="de-DE" dirty="0" smtClean="0"/>
              <a:t>.</a:t>
            </a:r>
          </a:p>
          <a:p>
            <a:pPr lvl="1"/>
            <a:endParaRPr lang="de-DE" dirty="0"/>
          </a:p>
          <a:p>
            <a:pPr marL="457200" indent="-457200">
              <a:buAutoNum type="arabicParenR"/>
            </a:pPr>
            <a:r>
              <a:rPr lang="de-DE" dirty="0" err="1" smtClean="0"/>
              <a:t>Reflection</a:t>
            </a:r>
            <a:r>
              <a:rPr lang="de-DE" dirty="0" smtClean="0"/>
              <a:t>-API</a:t>
            </a:r>
          </a:p>
          <a:p>
            <a:pPr lvl="1"/>
            <a:r>
              <a:rPr lang="de-DE" dirty="0" smtClean="0"/>
              <a:t>erlaubt </a:t>
            </a:r>
            <a:r>
              <a:rPr lang="de-DE" dirty="0"/>
              <a:t>das Abfragen </a:t>
            </a:r>
            <a:r>
              <a:rPr lang="de-DE" dirty="0" smtClean="0"/>
              <a:t>von </a:t>
            </a:r>
            <a:r>
              <a:rPr lang="de-DE" dirty="0"/>
              <a:t>Annotationen zur Laufzeit eines Java-Programms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Interface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AnnotatedElement</a:t>
            </a:r>
            <a:r>
              <a:rPr lang="de-DE" dirty="0" smtClean="0"/>
              <a:t> 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Von den </a:t>
            </a:r>
            <a:r>
              <a:rPr lang="de-DE" dirty="0" err="1" smtClean="0"/>
              <a:t>Reflection</a:t>
            </a:r>
            <a:r>
              <a:rPr lang="de-DE" dirty="0" smtClean="0"/>
              <a:t>-Klassen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dirty="0" smtClean="0"/>
              <a:t>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de-DE" dirty="0" smtClean="0"/>
              <a:t>,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Field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r>
              <a:rPr lang="de-DE" dirty="0" smtClean="0"/>
              <a:t> implementiert 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Enthält Methoden zum Zugriff auf die Annotationen (wie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getAnnotations</a:t>
            </a:r>
            <a:r>
              <a:rPr lang="de-DE" dirty="0" smtClean="0"/>
              <a:t> oder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isAnnotationPresent</a:t>
            </a:r>
            <a:r>
              <a:rPr lang="de-DE" dirty="0" smtClean="0"/>
              <a:t> etc.)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268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Auslesen der Annotation zur Laufzeit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>
          <a:xfrm>
            <a:off x="507340" y="4569936"/>
            <a:ext cx="9047823" cy="1154112"/>
          </a:xfrm>
        </p:spPr>
        <p:txBody>
          <a:bodyPr/>
          <a:lstStyle/>
          <a:p>
            <a:r>
              <a:rPr lang="de-DE" sz="2000" smtClean="0"/>
              <a:t>Nutzung Java-Reflection API für @Table und @Column</a:t>
            </a:r>
          </a:p>
          <a:p>
            <a:r>
              <a:rPr lang="de-DE" sz="2000" smtClean="0"/>
              <a:t>Auslesen der Attribute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0266" y="1281767"/>
            <a:ext cx="808426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static void print(Class&lt;? extends Object&gt;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6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Table </a:t>
            </a:r>
            <a:r>
              <a:rPr lang="de-DE" sz="1600" b="1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de-DE" sz="16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(Table) </a:t>
            </a:r>
            <a:r>
              <a:rPr lang="de-DE" sz="1600" b="1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cls.getAnnotation</a:t>
            </a:r>
            <a:r>
              <a:rPr lang="de-DE" sz="16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Table.class</a:t>
            </a:r>
            <a:r>
              <a:rPr lang="de-DE" sz="16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("Tabelle = " + </a:t>
            </a:r>
            <a:r>
              <a:rPr lang="de-DE" sz="16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table.name()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de-DE" sz="16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  Field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fields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[] = 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cls.getDeclaredFields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(Field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field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fields</a:t>
            </a:r>
            <a:r>
              <a:rPr lang="de-DE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600" b="1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de-DE" sz="16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b="1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de-DE" sz="16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de-DE" sz="1600" b="1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</a:t>
            </a:r>
            <a:r>
              <a:rPr lang="de-DE" sz="16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600" b="1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field.getAnnotation</a:t>
            </a:r>
            <a:r>
              <a:rPr lang="de-DE" sz="16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Column.class</a:t>
            </a:r>
            <a:r>
              <a:rPr lang="de-DE" sz="16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6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de-DE" sz="1600" b="1" i="1" dirty="0" err="1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de-DE" sz="1600" b="1" i="1" dirty="0">
                <a:latin typeface="Courier New" pitchFamily="49" charset="0"/>
                <a:cs typeface="Courier New" pitchFamily="49" charset="0"/>
              </a:rPr>
              <a:t>("  " + </a:t>
            </a:r>
            <a:r>
              <a:rPr lang="de-DE" sz="16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column.name()</a:t>
            </a:r>
            <a:r>
              <a:rPr lang="de-DE" sz="1600" b="1" i="1" dirty="0">
                <a:latin typeface="Courier New" pitchFamily="49" charset="0"/>
                <a:cs typeface="Courier New" pitchFamily="49" charset="0"/>
              </a:rPr>
              <a:t> + </a:t>
            </a:r>
            <a:br>
              <a:rPr lang="de-DE" sz="1600" b="1" i="1" dirty="0">
                <a:latin typeface="Courier New" pitchFamily="49" charset="0"/>
                <a:cs typeface="Courier New" pitchFamily="49" charset="0"/>
              </a:rPr>
            </a:br>
            <a:r>
              <a:rPr lang="de-DE" sz="1600" b="1" i="1" dirty="0">
                <a:latin typeface="Courier New" pitchFamily="49" charset="0"/>
                <a:cs typeface="Courier New" pitchFamily="49" charset="0"/>
              </a:rPr>
              <a:t>         "(" + </a:t>
            </a:r>
            <a:r>
              <a:rPr lang="de-DE" sz="1600" b="1" i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column.type</a:t>
            </a:r>
            <a:r>
              <a:rPr lang="de-DE" sz="1600" b="1" i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de-DE" sz="1600" b="1" i="1" dirty="0">
                <a:latin typeface="Courier New" pitchFamily="49" charset="0"/>
                <a:cs typeface="Courier New" pitchFamily="49" charset="0"/>
              </a:rPr>
              <a:t>+ ")");</a:t>
            </a:r>
          </a:p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defRPr/>
            </a:pPr>
            <a:r>
              <a:rPr lang="de-DE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de-D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971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Anwendungsbeispiele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Beispiele für Anwendungen </a:t>
            </a:r>
            <a:r>
              <a:rPr lang="de-DE" dirty="0"/>
              <a:t>des neuen Annotationsmechanismus </a:t>
            </a:r>
            <a:endParaRPr lang="de-DE" dirty="0" smtClean="0"/>
          </a:p>
          <a:p>
            <a:r>
              <a:rPr lang="de-DE" dirty="0" smtClean="0"/>
              <a:t>Java </a:t>
            </a:r>
            <a:r>
              <a:rPr lang="de-DE" dirty="0"/>
              <a:t>Enterprise </a:t>
            </a:r>
            <a:r>
              <a:rPr lang="de-DE" dirty="0" err="1" smtClean="0"/>
              <a:t>Beans</a:t>
            </a:r>
            <a:r>
              <a:rPr lang="de-DE" dirty="0" smtClean="0"/>
              <a:t> (EJB)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notwendige </a:t>
            </a:r>
            <a:r>
              <a:rPr lang="de-DE" dirty="0" smtClean="0"/>
              <a:t>Informationen nicht </a:t>
            </a:r>
            <a:r>
              <a:rPr lang="de-DE" dirty="0"/>
              <a:t>mehr </a:t>
            </a:r>
            <a:r>
              <a:rPr lang="de-DE" dirty="0" smtClean="0"/>
              <a:t>in separaten </a:t>
            </a:r>
            <a:br>
              <a:rPr lang="de-DE" dirty="0" smtClean="0"/>
            </a:br>
            <a:r>
              <a:rPr lang="de-DE" dirty="0" smtClean="0"/>
              <a:t>Konfigurationsdateien im XML-Format</a:t>
            </a:r>
            <a:r>
              <a:rPr lang="de-DE" dirty="0"/>
              <a:t>, sondern durch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Annotationen spezifiziert.</a:t>
            </a:r>
            <a:endParaRPr lang="de-DE" dirty="0"/>
          </a:p>
          <a:p>
            <a:r>
              <a:rPr lang="de-DE" dirty="0" smtClean="0"/>
              <a:t>Objekt-relationale Abbildung (JPA, </a:t>
            </a:r>
            <a:r>
              <a:rPr lang="de-DE" dirty="0" err="1" smtClean="0"/>
              <a:t>Hibernate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Alle </a:t>
            </a:r>
            <a:r>
              <a:rPr lang="de-DE" dirty="0"/>
              <a:t>notwendige </a:t>
            </a:r>
            <a:r>
              <a:rPr lang="de-DE" dirty="0" smtClean="0"/>
              <a:t>Zusatzinformation zum </a:t>
            </a:r>
            <a:br>
              <a:rPr lang="de-DE" dirty="0" smtClean="0"/>
            </a:br>
            <a:r>
              <a:rPr lang="de-DE" dirty="0" smtClean="0"/>
              <a:t>Generieren entsprechender Wertklassen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der </a:t>
            </a:r>
            <a:r>
              <a:rPr lang="de-DE" dirty="0"/>
              <a:t>notwendigen </a:t>
            </a:r>
            <a:r>
              <a:rPr lang="de-DE" dirty="0" smtClean="0"/>
              <a:t>Datenbankzugriffe über </a:t>
            </a:r>
            <a:br>
              <a:rPr lang="de-DE" dirty="0" smtClean="0"/>
            </a:br>
            <a:r>
              <a:rPr lang="de-DE" dirty="0" smtClean="0"/>
              <a:t>Annotationen spezifiziert (alternativ: XML-Konfigurationsdateien)</a:t>
            </a:r>
          </a:p>
          <a:p>
            <a:r>
              <a:rPr lang="de-DE" dirty="0" err="1" smtClean="0"/>
              <a:t>JUnit</a:t>
            </a:r>
            <a:r>
              <a:rPr lang="de-DE" dirty="0" smtClean="0"/>
              <a:t> 4</a:t>
            </a:r>
          </a:p>
          <a:p>
            <a:pPr lvl="1"/>
            <a:r>
              <a:rPr lang="de-DE" dirty="0" smtClean="0"/>
              <a:t>Testframework – Annotation der </a:t>
            </a:r>
            <a:r>
              <a:rPr lang="de-DE" dirty="0" err="1" smtClean="0"/>
              <a:t>Testcases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0" y="3415655"/>
            <a:ext cx="32385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01" y="5826256"/>
            <a:ext cx="60102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brm\Downloads\MC900250845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48" y="1700808"/>
            <a:ext cx="1026567" cy="108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377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JUnit</a:t>
            </a:r>
            <a:r>
              <a:rPr lang="de-DE" b="1" dirty="0" smtClean="0"/>
              <a:t> 4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r>
              <a:rPr lang="de-DE" dirty="0" smtClean="0"/>
              <a:t> 4 ist die (erhebliche) Weiterentwicklung von </a:t>
            </a:r>
            <a:r>
              <a:rPr lang="de-DE" dirty="0" err="1" smtClean="0"/>
              <a:t>JUnit</a:t>
            </a:r>
            <a:r>
              <a:rPr lang="de-DE" dirty="0" smtClean="0"/>
              <a:t> 3</a:t>
            </a:r>
          </a:p>
          <a:p>
            <a:r>
              <a:rPr lang="de-DE" dirty="0" smtClean="0"/>
              <a:t>Statt Methodennamen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testXXX</a:t>
            </a:r>
            <a:r>
              <a:rPr lang="de-DE" dirty="0" smtClean="0"/>
              <a:t> werden Annotationen zur Markierung der </a:t>
            </a:r>
            <a:r>
              <a:rPr lang="de-DE" dirty="0" err="1" smtClean="0"/>
              <a:t>Testcases</a:t>
            </a:r>
            <a:r>
              <a:rPr lang="de-DE" dirty="0" smtClean="0"/>
              <a:t> verwendet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annotation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based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testing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Änderungen gegenüber </a:t>
            </a:r>
            <a:r>
              <a:rPr lang="de-DE" dirty="0" err="1" smtClean="0">
                <a:sym typeface="Wingdings" pitchFamily="2" charset="2"/>
              </a:rPr>
              <a:t>JUnit</a:t>
            </a:r>
            <a:r>
              <a:rPr lang="de-DE" dirty="0" smtClean="0">
                <a:sym typeface="Wingdings" pitchFamily="2" charset="2"/>
              </a:rPr>
              <a:t> 3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Nicht mehr von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TestCase</a:t>
            </a:r>
            <a:r>
              <a:rPr lang="de-DE" dirty="0" smtClean="0">
                <a:sym typeface="Wingdings" pitchFamily="2" charset="2"/>
              </a:rPr>
              <a:t> erben</a:t>
            </a:r>
          </a:p>
          <a:p>
            <a:pPr lvl="1"/>
            <a:r>
              <a:rPr lang="de-DE" dirty="0" smtClean="0"/>
              <a:t>Methoden müssen nicht mehr mit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de-DE" dirty="0" smtClean="0"/>
              <a:t>… beginnen (sollten aber)</a:t>
            </a:r>
          </a:p>
          <a:p>
            <a:pPr lvl="1"/>
            <a:r>
              <a:rPr lang="de-DE" dirty="0" smtClean="0"/>
              <a:t>Statt dessen mit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@Test </a:t>
            </a:r>
            <a:r>
              <a:rPr lang="de-DE" dirty="0" smtClean="0"/>
              <a:t>annotieren</a:t>
            </a:r>
          </a:p>
          <a:p>
            <a:pPr lvl="1"/>
            <a:r>
              <a:rPr lang="de-DE" dirty="0" smtClean="0"/>
              <a:t>Statt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setup</a:t>
            </a:r>
            <a:r>
              <a:rPr lang="de-DE" dirty="0" smtClean="0"/>
              <a:t> und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tearDown</a:t>
            </a:r>
            <a:r>
              <a:rPr lang="de-DE" dirty="0" smtClean="0"/>
              <a:t>, Methoden die vor/nach jedem </a:t>
            </a:r>
            <a:r>
              <a:rPr lang="de-DE" dirty="0" err="1" smtClean="0"/>
              <a:t>Testcase</a:t>
            </a:r>
            <a:r>
              <a:rPr lang="de-DE" dirty="0" smtClean="0"/>
              <a:t> laufen sollen mit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Before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/>
              <a:t>und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@After </a:t>
            </a:r>
            <a:r>
              <a:rPr lang="de-DE" dirty="0" smtClean="0"/>
              <a:t>annotieren</a:t>
            </a:r>
          </a:p>
          <a:p>
            <a:pPr lvl="1"/>
            <a:r>
              <a:rPr lang="de-DE" dirty="0" smtClean="0"/>
              <a:t>Methoden, die einmalig vor/nach allen </a:t>
            </a:r>
            <a:r>
              <a:rPr lang="de-DE" dirty="0" err="1" smtClean="0"/>
              <a:t>Testcases</a:t>
            </a:r>
            <a:r>
              <a:rPr lang="de-DE" dirty="0" smtClean="0"/>
              <a:t> laufen sollen mit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BeforeClass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/>
              <a:t>und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AfterClass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/>
              <a:t>annotieren, diese Methoden müssen statisch sein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650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Junit</a:t>
            </a:r>
            <a:r>
              <a:rPr lang="de-DE" b="1" dirty="0" smtClean="0"/>
              <a:t> 4 Beispiel</a:t>
            </a:r>
            <a:endParaRPr lang="de-DE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4282" y="717811"/>
            <a:ext cx="9095221" cy="5582322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public class </a:t>
            </a:r>
            <a:r>
              <a:rPr lang="en-US" sz="1400" b="1" dirty="0" err="1">
                <a:latin typeface="Courier New" pitchFamily="49" charset="0"/>
              </a:rPr>
              <a:t>SimpleClassTest</a:t>
            </a:r>
            <a:r>
              <a:rPr lang="en-US" sz="1400" dirty="0"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private </a:t>
            </a:r>
            <a:r>
              <a:rPr lang="en-US" sz="1400" dirty="0" err="1" smtClean="0">
                <a:latin typeface="Courier New" pitchFamily="49" charset="0"/>
              </a:rPr>
              <a:t>SimpleClass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sc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private </a:t>
            </a:r>
            <a:r>
              <a:rPr lang="en-US" sz="1400" dirty="0">
                <a:latin typeface="Courier New" pitchFamily="49" charset="0"/>
              </a:rPr>
              <a:t>static Logger </a:t>
            </a:r>
            <a:r>
              <a:rPr lang="en-US" sz="1400" dirty="0" err="1">
                <a:latin typeface="Courier New" pitchFamily="49" charset="0"/>
              </a:rPr>
              <a:t>logger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Logger.getLogger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SimpleClassTest.class.getName</a:t>
            </a:r>
            <a:r>
              <a:rPr lang="en-US" sz="1400" dirty="0">
                <a:latin typeface="Courier New" pitchFamily="49" charset="0"/>
              </a:rPr>
              <a:t>());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	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@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BeforeClass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public </a:t>
            </a:r>
            <a:r>
              <a:rPr lang="en-US" sz="1400" dirty="0">
                <a:latin typeface="Courier New" pitchFamily="49" charset="0"/>
              </a:rPr>
              <a:t>static void </a:t>
            </a:r>
            <a:r>
              <a:rPr lang="en-US" sz="1400" dirty="0" err="1">
                <a:latin typeface="Courier New" pitchFamily="49" charset="0"/>
              </a:rPr>
              <a:t>setUpBeforeClass</a:t>
            </a:r>
            <a:r>
              <a:rPr lang="en-US" sz="1400" dirty="0" smtClean="0">
                <a:latin typeface="Courier New" pitchFamily="49" charset="0"/>
              </a:rPr>
              <a:t>() </a:t>
            </a:r>
            <a:r>
              <a:rPr lang="en-US" sz="1400" dirty="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logger.info</a:t>
            </a:r>
            <a:r>
              <a:rPr lang="en-US" sz="1400" dirty="0">
                <a:latin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</a:rPr>
              <a:t>Starte</a:t>
            </a:r>
            <a:r>
              <a:rPr lang="en-US" sz="1400" dirty="0">
                <a:latin typeface="Courier New" pitchFamily="49" charset="0"/>
              </a:rPr>
              <a:t> Test</a:t>
            </a:r>
            <a:r>
              <a:rPr lang="en-US" sz="1400" dirty="0" smtClean="0">
                <a:latin typeface="Courier New" pitchFamily="49" charset="0"/>
              </a:rPr>
              <a:t>");  }</a:t>
            </a:r>
            <a:endParaRPr lang="en-US" sz="14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  @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</a:rPr>
              <a:t>AfterClass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public </a:t>
            </a:r>
            <a:r>
              <a:rPr lang="en-US" sz="1400" dirty="0">
                <a:latin typeface="Courier New" pitchFamily="49" charset="0"/>
              </a:rPr>
              <a:t>static void </a:t>
            </a:r>
            <a:r>
              <a:rPr lang="en-US" sz="1400" dirty="0" err="1">
                <a:latin typeface="Courier New" pitchFamily="49" charset="0"/>
              </a:rPr>
              <a:t>tearDownAfterClass</a:t>
            </a:r>
            <a:r>
              <a:rPr lang="en-US" sz="1400" dirty="0" smtClean="0">
                <a:latin typeface="Courier New" pitchFamily="49" charset="0"/>
              </a:rPr>
              <a:t>() {</a:t>
            </a:r>
            <a:endParaRPr lang="en-US" sz="14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logger.info</a:t>
            </a:r>
            <a:r>
              <a:rPr lang="en-US" sz="1400" dirty="0">
                <a:latin typeface="Courier New" pitchFamily="49" charset="0"/>
              </a:rPr>
              <a:t>("Test </a:t>
            </a:r>
            <a:r>
              <a:rPr lang="en-US" sz="1400" dirty="0" err="1">
                <a:latin typeface="Courier New" pitchFamily="49" charset="0"/>
              </a:rPr>
              <a:t>Fertig</a:t>
            </a:r>
            <a:r>
              <a:rPr lang="en-US" sz="1400" dirty="0" smtClean="0">
                <a:latin typeface="Courier New" pitchFamily="49" charset="0"/>
              </a:rPr>
              <a:t>");  }</a:t>
            </a:r>
            <a:endParaRPr lang="en-US" sz="14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@Before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public </a:t>
            </a: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setUp</a:t>
            </a:r>
            <a:r>
              <a:rPr lang="en-US" sz="1400" dirty="0">
                <a:latin typeface="Courier New" pitchFamily="49" charset="0"/>
              </a:rPr>
              <a:t>() throws Exception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logger.info</a:t>
            </a:r>
            <a:r>
              <a:rPr lang="en-US" sz="1400" dirty="0">
                <a:latin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</a:rPr>
              <a:t>Init</a:t>
            </a:r>
            <a:r>
              <a:rPr lang="en-US" sz="1400" dirty="0">
                <a:latin typeface="Courier New" pitchFamily="49" charset="0"/>
              </a:rPr>
              <a:t> Case");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sc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new </a:t>
            </a:r>
            <a:r>
              <a:rPr lang="en-US" sz="1400" dirty="0" err="1">
                <a:latin typeface="Courier New" pitchFamily="49" charset="0"/>
              </a:rPr>
              <a:t>SimpleClass</a:t>
            </a:r>
            <a:r>
              <a:rPr lang="en-US" sz="1400" dirty="0" smtClean="0">
                <a:latin typeface="Courier New" pitchFamily="49" charset="0"/>
              </a:rPr>
              <a:t>();  }</a:t>
            </a:r>
            <a:endParaRPr lang="en-US" sz="14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@After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public </a:t>
            </a: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tearDown</a:t>
            </a:r>
            <a:r>
              <a:rPr lang="en-US" sz="1400" dirty="0">
                <a:latin typeface="Courier New" pitchFamily="49" charset="0"/>
              </a:rPr>
              <a:t>() throws Exception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logger.info</a:t>
            </a:r>
            <a:r>
              <a:rPr lang="en-US" sz="1400" dirty="0">
                <a:latin typeface="Courier New" pitchFamily="49" charset="0"/>
              </a:rPr>
              <a:t>("Cleanup Case");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sc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null</a:t>
            </a:r>
            <a:r>
              <a:rPr lang="en-US" sz="1400" dirty="0" smtClean="0">
                <a:latin typeface="Courier New" pitchFamily="49" charset="0"/>
              </a:rPr>
              <a:t>;  }</a:t>
            </a:r>
            <a:endParaRPr lang="en-US" sz="14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@Test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public </a:t>
            </a: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testAdd</a:t>
            </a:r>
            <a:r>
              <a:rPr lang="en-US" sz="1400" dirty="0">
                <a:latin typeface="Courier New" pitchFamily="49" charset="0"/>
              </a:rPr>
              <a:t>()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logger.info</a:t>
            </a:r>
            <a:r>
              <a:rPr lang="en-US" sz="1400" dirty="0">
                <a:latin typeface="Courier New" pitchFamily="49" charset="0"/>
              </a:rPr>
              <a:t>("testing add");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assertEquals</a:t>
            </a:r>
            <a:r>
              <a:rPr lang="en-US" sz="1400" dirty="0" smtClean="0">
                <a:latin typeface="Courier New" pitchFamily="49" charset="0"/>
              </a:rPr>
              <a:t>(13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sc.add</a:t>
            </a:r>
            <a:r>
              <a:rPr lang="en-US" sz="1400" dirty="0" smtClean="0">
                <a:latin typeface="Courier New" pitchFamily="49" charset="0"/>
              </a:rPr>
              <a:t>(8,5));  }</a:t>
            </a:r>
            <a:endParaRPr lang="en-US" sz="14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@Test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public </a:t>
            </a: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testSubtract</a:t>
            </a:r>
            <a:r>
              <a:rPr lang="en-US" sz="1400" dirty="0">
                <a:latin typeface="Courier New" pitchFamily="49" charset="0"/>
              </a:rPr>
              <a:t>()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logger.info</a:t>
            </a:r>
            <a:r>
              <a:rPr lang="en-US" sz="1400" dirty="0">
                <a:latin typeface="Courier New" pitchFamily="49" charset="0"/>
              </a:rPr>
              <a:t>("testing subtract");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assertEquals</a:t>
            </a:r>
            <a:r>
              <a:rPr lang="en-US" sz="1400" dirty="0" smtClean="0">
                <a:latin typeface="Courier New" pitchFamily="49" charset="0"/>
              </a:rPr>
              <a:t>(10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</a:rPr>
              <a:t>sc.subtract</a:t>
            </a:r>
            <a:r>
              <a:rPr lang="en-US" sz="1400" dirty="0">
                <a:latin typeface="Courier New" pitchFamily="49" charset="0"/>
              </a:rPr>
              <a:t>(20, 10));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}</a:t>
            </a:r>
            <a:endParaRPr lang="en-US" sz="14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189295" y="4263749"/>
            <a:ext cx="4536504" cy="1837426"/>
          </a:xfrm>
          <a:prstGeom prst="rect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public class </a:t>
            </a:r>
            <a:r>
              <a:rPr lang="en-US" sz="1400" b="1" dirty="0" err="1">
                <a:latin typeface="Courier New" pitchFamily="49" charset="0"/>
              </a:rPr>
              <a:t>SimpleClass</a:t>
            </a:r>
            <a:r>
              <a:rPr lang="en-US" sz="1400" dirty="0"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public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add(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a,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b)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</a:rPr>
              <a:t>a+b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}</a:t>
            </a:r>
            <a:endParaRPr lang="en-US" sz="14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	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public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subtract(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a,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b)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return </a:t>
            </a:r>
            <a:r>
              <a:rPr lang="en-US" sz="1400" dirty="0">
                <a:latin typeface="Courier New" pitchFamily="49" charset="0"/>
              </a:rPr>
              <a:t>a-b;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}</a:t>
            </a:r>
            <a:endParaRPr lang="en-US" sz="14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54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JUnit</a:t>
            </a:r>
            <a:r>
              <a:rPr lang="de-DE" b="1" dirty="0" smtClean="0"/>
              <a:t> 4 – Fortgeschrittenes (1)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Ignore</a:t>
            </a:r>
            <a:r>
              <a:rPr lang="de-DE" dirty="0" smtClean="0"/>
              <a:t>: (Temporäres) Abschalten von Tests.</a:t>
            </a:r>
          </a:p>
          <a:p>
            <a:pPr lvl="1"/>
            <a:r>
              <a:rPr lang="de-DE" dirty="0" smtClean="0"/>
              <a:t>Optionaler String-Parameter mit dem Grund</a:t>
            </a:r>
          </a:p>
          <a:p>
            <a:pPr lvl="1"/>
            <a:r>
              <a:rPr lang="de-DE" dirty="0" smtClean="0"/>
              <a:t>Beispiel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r>
              <a:rPr lang="de-DE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imeout</a:t>
            </a:r>
            <a:r>
              <a:rPr lang="de-DE" dirty="0" smtClean="0"/>
              <a:t>-Parameter</a:t>
            </a:r>
          </a:p>
          <a:p>
            <a:pPr lvl="1"/>
            <a:r>
              <a:rPr lang="de-DE" dirty="0" smtClean="0"/>
              <a:t>Test „</a:t>
            </a:r>
            <a:r>
              <a:rPr lang="de-DE" dirty="0" err="1" smtClean="0"/>
              <a:t>failed</a:t>
            </a:r>
            <a:r>
              <a:rPr lang="de-DE" dirty="0" smtClean="0"/>
              <a:t>“ automatisch, falls er länger als die angegebenen Millisekunden läuft</a:t>
            </a:r>
          </a:p>
          <a:p>
            <a:pPr lvl="1"/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37979" y="2376137"/>
            <a:ext cx="8280920" cy="1067215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  @Ignore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("Not Ready to Run") 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</a:rPr>
              <a:t>@</a:t>
            </a:r>
            <a:r>
              <a:rPr lang="en-US" sz="1400" dirty="0">
                <a:latin typeface="Courier New" pitchFamily="49" charset="0"/>
              </a:rPr>
              <a:t>Test 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multiplicationstest</a:t>
            </a:r>
            <a:r>
              <a:rPr lang="en-US" sz="1400" dirty="0" smtClean="0">
                <a:latin typeface="Courier New" pitchFamily="49" charset="0"/>
              </a:rPr>
              <a:t>() </a:t>
            </a:r>
            <a:r>
              <a:rPr lang="en-US" sz="1400" dirty="0">
                <a:latin typeface="Courier New" pitchFamily="49" charset="0"/>
              </a:rPr>
              <a:t>{ 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assertEquals</a:t>
            </a:r>
            <a:r>
              <a:rPr lang="en-US" sz="1400" dirty="0">
                <a:latin typeface="Courier New" pitchFamily="49" charset="0"/>
              </a:rPr>
              <a:t>(15, </a:t>
            </a:r>
            <a:r>
              <a:rPr lang="en-US" sz="1400" dirty="0" err="1" smtClean="0">
                <a:latin typeface="Courier New" pitchFamily="49" charset="0"/>
              </a:rPr>
              <a:t>sc.multiply</a:t>
            </a:r>
            <a:r>
              <a:rPr lang="en-US" sz="1400" dirty="0" smtClean="0">
                <a:latin typeface="Courier New" pitchFamily="49" charset="0"/>
              </a:rPr>
              <a:t>(3</a:t>
            </a:r>
            <a:r>
              <a:rPr lang="en-US" sz="1400" dirty="0">
                <a:latin typeface="Courier New" pitchFamily="49" charset="0"/>
              </a:rPr>
              <a:t>, 5)); 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</a:rPr>
              <a:t>} 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63146" y="4930996"/>
            <a:ext cx="8280920" cy="1067215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 @Test(timeout = 1000)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 public void </a:t>
            </a:r>
            <a:r>
              <a:rPr lang="en-US" sz="1400" dirty="0" err="1">
                <a:latin typeface="Courier New" pitchFamily="49" charset="0"/>
              </a:rPr>
              <a:t>testSubtract</a:t>
            </a:r>
            <a:r>
              <a:rPr lang="en-US" sz="1400" dirty="0">
                <a:latin typeface="Courier New" pitchFamily="49" charset="0"/>
              </a:rPr>
              <a:t>()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   logger.info("testing subtract");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</a:rPr>
              <a:t>assertEquals</a:t>
            </a:r>
            <a:r>
              <a:rPr lang="en-US" sz="1400" dirty="0">
                <a:latin typeface="Courier New" pitchFamily="49" charset="0"/>
              </a:rPr>
              <a:t>(10, </a:t>
            </a:r>
            <a:r>
              <a:rPr lang="en-US" sz="1400" dirty="0" err="1">
                <a:latin typeface="Courier New" pitchFamily="49" charset="0"/>
              </a:rPr>
              <a:t>sc.subtract</a:t>
            </a:r>
            <a:r>
              <a:rPr lang="en-US" sz="1400" dirty="0">
                <a:latin typeface="Courier New" pitchFamily="49" charset="0"/>
              </a:rPr>
              <a:t>(20, 10));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 }</a:t>
            </a:r>
          </a:p>
        </p:txBody>
      </p:sp>
      <p:pic>
        <p:nvPicPr>
          <p:cNvPr id="2050" name="Picture 2" descr="C:\Users\brm\Downloads\MC90007883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301" y="4646513"/>
            <a:ext cx="2121211" cy="1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2174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JUnit</a:t>
            </a:r>
            <a:r>
              <a:rPr lang="de-DE" b="1" dirty="0" smtClean="0"/>
              <a:t> 4 – Fortgeschrittenes (2)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Testen von </a:t>
            </a:r>
            <a:r>
              <a:rPr lang="de-DE" dirty="0" err="1" smtClean="0"/>
              <a:t>Exceptions</a:t>
            </a:r>
            <a:r>
              <a:rPr lang="de-DE" dirty="0" smtClean="0"/>
              <a:t> –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expected</a:t>
            </a:r>
            <a:r>
              <a:rPr lang="de-DE" dirty="0" smtClean="0"/>
              <a:t>-Parameter</a:t>
            </a:r>
          </a:p>
          <a:p>
            <a:pPr lvl="1"/>
            <a:r>
              <a:rPr lang="de-DE" dirty="0" smtClean="0"/>
              <a:t>Erwartete </a:t>
            </a:r>
            <a:r>
              <a:rPr lang="de-DE" dirty="0" err="1" smtClean="0"/>
              <a:t>Exception</a:t>
            </a:r>
            <a:r>
              <a:rPr lang="de-DE" dirty="0" smtClean="0"/>
              <a:t> angeben</a:t>
            </a:r>
          </a:p>
          <a:p>
            <a:pPr lvl="1"/>
            <a:r>
              <a:rPr lang="de-DE" dirty="0" smtClean="0"/>
              <a:t>Beispiel:</a:t>
            </a:r>
            <a:br>
              <a:rPr lang="de-DE" dirty="0" smtClean="0"/>
            </a:br>
            <a:r>
              <a:rPr lang="de-DE" dirty="0" smtClean="0"/>
              <a:t>bisher (in </a:t>
            </a:r>
            <a:r>
              <a:rPr lang="de-DE" dirty="0" err="1" smtClean="0"/>
              <a:t>JUnit</a:t>
            </a:r>
            <a:r>
              <a:rPr lang="de-DE" dirty="0" smtClean="0"/>
              <a:t> 3)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Nun (in </a:t>
            </a:r>
            <a:r>
              <a:rPr lang="de-DE" dirty="0" err="1" smtClean="0"/>
              <a:t>JUnit</a:t>
            </a:r>
            <a:r>
              <a:rPr lang="de-DE" dirty="0" smtClean="0"/>
              <a:t> 4)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54757" y="2606469"/>
            <a:ext cx="8280920" cy="1449628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public </a:t>
            </a: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</a:rPr>
              <a:t>test</a:t>
            </a:r>
            <a:r>
              <a:rPr lang="en-US" sz="1400" dirty="0" err="1" smtClean="0">
                <a:latin typeface="Courier New" pitchFamily="49" charset="0"/>
              </a:rPr>
              <a:t>DivideWithException</a:t>
            </a:r>
            <a:r>
              <a:rPr lang="en-US" sz="1400" dirty="0" smtClean="0">
                <a:latin typeface="Courier New" pitchFamily="49" charset="0"/>
              </a:rPr>
              <a:t>()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try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</a:rPr>
              <a:t>sc.divide</a:t>
            </a:r>
            <a:r>
              <a:rPr lang="en-US" sz="1400" dirty="0" smtClean="0">
                <a:latin typeface="Courier New" pitchFamily="49" charset="0"/>
              </a:rPr>
              <a:t>(3,0); // </a:t>
            </a:r>
            <a:r>
              <a:rPr lang="en-US" sz="1400" dirty="0" err="1" smtClean="0">
                <a:latin typeface="Courier New" pitchFamily="49" charset="0"/>
              </a:rPr>
              <a:t>sollte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ArithmeticException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werfen</a:t>
            </a:r>
            <a:endParaRPr lang="en-US" sz="1400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  </a:t>
            </a:r>
            <a:r>
              <a:rPr lang="en-US" sz="1400" b="1" dirty="0" smtClean="0">
                <a:latin typeface="Courier New" pitchFamily="49" charset="0"/>
              </a:rPr>
              <a:t>fail();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} catch(</a:t>
            </a:r>
            <a:r>
              <a:rPr lang="en-US" sz="1400" dirty="0" err="1" smtClean="0">
                <a:latin typeface="Courier New" pitchFamily="49" charset="0"/>
              </a:rPr>
              <a:t>ArithmeticException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ae</a:t>
            </a:r>
            <a:r>
              <a:rPr lang="en-US" sz="1400" dirty="0" smtClean="0">
                <a:latin typeface="Courier New" pitchFamily="49" charset="0"/>
              </a:rPr>
              <a:t>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}</a:t>
            </a:r>
            <a:endParaRPr lang="en-US" sz="14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} 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54757" y="4738049"/>
            <a:ext cx="8280920" cy="86793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@Test(expected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</a:rPr>
              <a:t>ArithmeticException.class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 public void </a:t>
            </a:r>
            <a:r>
              <a:rPr lang="en-US" sz="1400" dirty="0" err="1" smtClean="0">
                <a:latin typeface="Courier New" pitchFamily="49" charset="0"/>
              </a:rPr>
              <a:t>testDivideWithException</a:t>
            </a:r>
            <a:r>
              <a:rPr lang="en-US" sz="1400" dirty="0" smtClean="0">
                <a:latin typeface="Courier New" pitchFamily="49" charset="0"/>
              </a:rPr>
              <a:t>()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</a:rPr>
              <a:t>sc.divide</a:t>
            </a:r>
            <a:r>
              <a:rPr lang="en-US" sz="1400" dirty="0" smtClean="0">
                <a:latin typeface="Courier New" pitchFamily="49" charset="0"/>
              </a:rPr>
              <a:t>(3,0)</a:t>
            </a:r>
            <a:endParaRPr lang="en-US" sz="14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 }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282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Worum geht es?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sind Annotationen?</a:t>
            </a:r>
          </a:p>
          <a:p>
            <a:r>
              <a:rPr lang="de-DE" dirty="0" smtClean="0"/>
              <a:t>Wie verwende ich Annotationen?</a:t>
            </a:r>
          </a:p>
          <a:p>
            <a:r>
              <a:rPr lang="de-DE" dirty="0" smtClean="0"/>
              <a:t>Wie definiere ich eigene Annotationen?</a:t>
            </a:r>
          </a:p>
          <a:p>
            <a:r>
              <a:rPr lang="de-DE" dirty="0" smtClean="0"/>
              <a:t>Welche Annotationen gibt es bereits?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6161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209014" y="4372927"/>
            <a:ext cx="8268758" cy="1655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209014" y="1894006"/>
            <a:ext cx="8268758" cy="2087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8" name="Titel 1"/>
          <p:cNvSpPr>
            <a:spLocks noGrp="1"/>
          </p:cNvSpPr>
          <p:nvPr>
            <p:ph type="title"/>
          </p:nvPr>
        </p:nvSpPr>
        <p:spPr>
          <a:xfrm>
            <a:off x="739775" y="265113"/>
            <a:ext cx="6683913" cy="769441"/>
          </a:xfrm>
        </p:spPr>
        <p:txBody>
          <a:bodyPr/>
          <a:lstStyle/>
          <a:p>
            <a:r>
              <a:rPr lang="de-DE" b="1" dirty="0" smtClean="0"/>
              <a:t>Verarbeitung von Annotationen durch Tools</a:t>
            </a:r>
          </a:p>
        </p:txBody>
      </p:sp>
      <p:sp>
        <p:nvSpPr>
          <p:cNvPr id="26629" name="Inhaltsplatzhalter 2"/>
          <p:cNvSpPr>
            <a:spLocks noGrp="1"/>
          </p:cNvSpPr>
          <p:nvPr>
            <p:ph idx="1"/>
          </p:nvPr>
        </p:nvSpPr>
        <p:spPr>
          <a:xfrm>
            <a:off x="741231" y="931365"/>
            <a:ext cx="8420100" cy="4114800"/>
          </a:xfrm>
        </p:spPr>
        <p:txBody>
          <a:bodyPr/>
          <a:lstStyle/>
          <a:p>
            <a:r>
              <a:rPr lang="de-DE" dirty="0" smtClean="0"/>
              <a:t>Beispiel: XML Schema Generator aus JAXB</a:t>
            </a:r>
          </a:p>
          <a:p>
            <a:r>
              <a:rPr lang="de-DE" dirty="0" smtClean="0">
                <a:cs typeface="Courier New" pitchFamily="49" charset="0"/>
              </a:rPr>
              <a:t>Aufruf von: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schemagen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Kunde.java</a:t>
            </a:r>
          </a:p>
          <a:p>
            <a:pPr lvl="1">
              <a:buFontTx/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XmlRootElement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2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KundeRoot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FontTx/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XmlAccessorType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XmlAccessType.</a:t>
            </a:r>
            <a:r>
              <a:rPr lang="de-DE" sz="1200" b="1" i="1" dirty="0" err="1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de-DE" sz="1200" b="1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XmlType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=„</a:t>
            </a:r>
            <a:r>
              <a:rPr lang="de-DE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Customer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FontTx/>
              <a:buNone/>
            </a:pP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Kunde {</a:t>
            </a:r>
          </a:p>
          <a:p>
            <a:pPr lvl="1">
              <a:buFontTx/>
              <a:buNone/>
            </a:pP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XmlAttribute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de-DE" sz="12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nummer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XmlElement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(name="</a:t>
            </a:r>
            <a:r>
              <a:rPr lang="en-US" sz="12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", required=false)</a:t>
            </a:r>
          </a:p>
          <a:p>
            <a:pPr lvl="1">
              <a:buFontTx/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Tx/>
              <a:buNone/>
            </a:pP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de-DE" sz="12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&lt;?xml version="1.0" encoding="UTF-8" standalone="yes"?&gt;</a:t>
            </a:r>
          </a:p>
          <a:p>
            <a:pPr lvl="1">
              <a:buFontTx/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xs:schema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xmlns:xs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="http://www.w3.org/2001/XMLSchema"&gt;</a:t>
            </a:r>
          </a:p>
          <a:p>
            <a:pPr lvl="1">
              <a:buFontTx/>
              <a:buNone/>
            </a:pPr>
            <a:r>
              <a:rPr lang="nl-NL" sz="1200" b="1" dirty="0" smtClean="0">
                <a:latin typeface="Courier New" pitchFamily="49" charset="0"/>
                <a:cs typeface="Courier New" pitchFamily="49" charset="0"/>
              </a:rPr>
              <a:t>  &lt;xs:element name="</a:t>
            </a:r>
            <a:r>
              <a:rPr lang="nl-NL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KundeRoot</a:t>
            </a:r>
            <a:r>
              <a:rPr lang="nl-NL" sz="1200" b="1" dirty="0" smtClean="0">
                <a:latin typeface="Courier New" pitchFamily="49" charset="0"/>
                <a:cs typeface="Courier New" pitchFamily="49" charset="0"/>
              </a:rPr>
              <a:t>" type=“</a:t>
            </a:r>
            <a:r>
              <a:rPr lang="nl-NL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Customer</a:t>
            </a:r>
            <a:r>
              <a:rPr lang="nl-NL" sz="1200" b="1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lvl="1">
              <a:buFontTx/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xs:complexType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=„</a:t>
            </a:r>
            <a:r>
              <a:rPr lang="de-DE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Customer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>
              <a:buFontTx/>
              <a:buNone/>
            </a:pP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xs:sequence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xs:element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200" b="1" i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lvl="1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xs:attribute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2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use="required"/&gt;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924247" y="2134849"/>
            <a:ext cx="156502" cy="25923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393588" y="2537230"/>
            <a:ext cx="388673" cy="24479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324796" y="3632229"/>
            <a:ext cx="467783" cy="18002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29223" y="3972817"/>
            <a:ext cx="60548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000" dirty="0">
                <a:latin typeface="+mn-lt"/>
              </a:rPr>
              <a:t>Generiert aus Java-Klasse eine XML-Schema Datei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6553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775" y="265113"/>
            <a:ext cx="7598313" cy="427037"/>
          </a:xfrm>
        </p:spPr>
        <p:txBody>
          <a:bodyPr/>
          <a:lstStyle/>
          <a:p>
            <a:r>
              <a:rPr lang="de-DE" b="1" dirty="0" smtClean="0"/>
              <a:t>Beispiel: Annotationen bei Java Webservices</a:t>
            </a:r>
            <a:endParaRPr lang="de-DE" b="1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80988" y="898070"/>
            <a:ext cx="9421812" cy="4733925"/>
          </a:xfrm>
        </p:spPr>
        <p:txBody>
          <a:bodyPr/>
          <a:lstStyle/>
          <a:p>
            <a:r>
              <a:rPr lang="de-DE" sz="1800" dirty="0" smtClean="0"/>
              <a:t>Soap Webservice</a:t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REST Webservice</a:t>
            </a:r>
            <a:br>
              <a:rPr lang="de-DE" sz="1800" dirty="0" smtClean="0"/>
            </a:br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Frameworks, Tools oder </a:t>
            </a:r>
            <a:r>
              <a:rPr lang="de-DE" sz="1800" dirty="0" err="1" smtClean="0"/>
              <a:t>Applicationserver</a:t>
            </a:r>
            <a:r>
              <a:rPr lang="de-DE" sz="1800" dirty="0" smtClean="0"/>
              <a:t> erzeugen aus Annotationen Service-Schnittstellenbeschreibung und Proxy-Klassen für Serviceaufruf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74172" y="3394210"/>
            <a:ext cx="8834954" cy="2154436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@Path("/</a:t>
            </a:r>
            <a:r>
              <a:rPr lang="de-DE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customerservice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/")</a:t>
            </a:r>
            <a:b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Produces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"); // Alternativ: @</a:t>
            </a:r>
            <a:r>
              <a:rPr lang="de-DE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Produces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de-DE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json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");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ICustomerService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>
              <a:buFont typeface="Wingdings" pitchFamily="2" charset="2"/>
              <a:buNone/>
            </a:pP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@GET </a:t>
            </a:r>
            <a:b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@Path("/</a:t>
            </a:r>
            <a:r>
              <a:rPr lang="de-DE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customers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/{</a:t>
            </a:r>
            <a:r>
              <a:rPr lang="de-DE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}/")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getCustomer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de-DE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PathParam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@POST</a:t>
            </a:r>
            <a:b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@Path("/</a:t>
            </a:r>
            <a:r>
              <a:rPr lang="de-DE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customers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/") 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Response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addCustomer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(Customer </a:t>
            </a:r>
            <a:r>
              <a:rPr lang="de-DE" sz="1400" b="1" dirty="0" err="1">
                <a:latin typeface="Courier New" pitchFamily="49" charset="0"/>
                <a:cs typeface="Courier New" pitchFamily="49" charset="0"/>
              </a:rPr>
              <a:t>customer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); </a:t>
            </a:r>
            <a:br>
              <a:rPr lang="de-DE" sz="1400" b="1" dirty="0">
                <a:latin typeface="Courier New" pitchFamily="49" charset="0"/>
                <a:cs typeface="Courier New" pitchFamily="49" charset="0"/>
              </a:rPr>
            </a:br>
            <a:r>
              <a:rPr lang="de-DE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3175" y="1254376"/>
            <a:ext cx="8865950" cy="1723549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de-DE" sz="1400" b="1" noProof="1" smtClean="0">
                <a:solidFill>
                  <a:schemeClr val="accent2"/>
                </a:solidFill>
                <a:latin typeface="Courier New" pitchFamily="49" charset="0"/>
              </a:rPr>
              <a:t>@</a:t>
            </a:r>
            <a:r>
              <a:rPr lang="de-DE" sz="1400" b="1" noProof="1">
                <a:solidFill>
                  <a:schemeClr val="accent2"/>
                </a:solidFill>
                <a:latin typeface="Courier New" pitchFamily="49" charset="0"/>
              </a:rPr>
              <a:t>WebService(targetNamespace = "http://duke.example.org", name="AddNumbers")</a:t>
            </a:r>
            <a:r>
              <a:rPr lang="de-DE" sz="1400" b="1" dirty="0">
                <a:latin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</a:rPr>
            </a:br>
            <a:r>
              <a:rPr lang="de-DE" sz="1400" b="1" noProof="1">
                <a:latin typeface="Courier New" pitchFamily="49" charset="0"/>
              </a:rPr>
              <a:t>public interface AddNumbersIF </a:t>
            </a:r>
            <a:r>
              <a:rPr lang="de-DE" sz="1400" b="1" noProof="1" smtClean="0">
                <a:latin typeface="Courier New" pitchFamily="49" charset="0"/>
              </a:rPr>
              <a:t>{</a:t>
            </a:r>
            <a:r>
              <a:rPr lang="de-DE" sz="1400" b="1" dirty="0">
                <a:latin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</a:rPr>
            </a:br>
            <a:r>
              <a:rPr lang="de-DE" sz="1400" b="1" noProof="1">
                <a:latin typeface="Courier New" pitchFamily="49" charset="0"/>
              </a:rPr>
              <a:t>    </a:t>
            </a:r>
            <a:r>
              <a:rPr lang="de-DE" sz="1400" b="1" noProof="1">
                <a:solidFill>
                  <a:schemeClr val="accent2"/>
                </a:solidFill>
                <a:latin typeface="Courier New" pitchFamily="49" charset="0"/>
              </a:rPr>
              <a:t>@WebMethod(operationName="add", action="urn:addNumbers")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de-DE" sz="1400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de-DE" sz="1400" b="1" noProof="1">
                <a:solidFill>
                  <a:schemeClr val="accent2"/>
                </a:solidFill>
                <a:latin typeface="Courier New" pitchFamily="49" charset="0"/>
              </a:rPr>
              <a:t>@WebResult(name="return")</a:t>
            </a:r>
            <a:r>
              <a:rPr lang="de-DE" sz="1400" b="1" dirty="0">
                <a:latin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</a:rPr>
            </a:br>
            <a:r>
              <a:rPr lang="de-DE" sz="1400" b="1" dirty="0" smtClean="0">
                <a:latin typeface="Courier New" pitchFamily="49" charset="0"/>
              </a:rPr>
              <a:t>    </a:t>
            </a:r>
            <a:r>
              <a:rPr lang="de-DE" sz="1400" b="1" noProof="1" smtClean="0">
                <a:latin typeface="Courier New" pitchFamily="49" charset="0"/>
              </a:rPr>
              <a:t>public </a:t>
            </a:r>
            <a:r>
              <a:rPr lang="de-DE" sz="1400" b="1" noProof="1">
                <a:latin typeface="Courier New" pitchFamily="49" charset="0"/>
              </a:rPr>
              <a:t>int addNumbers</a:t>
            </a:r>
            <a:r>
              <a:rPr lang="de-DE" sz="1400" b="1" noProof="1">
                <a:solidFill>
                  <a:schemeClr val="accent2"/>
                </a:solidFill>
                <a:latin typeface="Courier New" pitchFamily="49" charset="0"/>
              </a:rPr>
              <a:t>(@WebParam(name="num1")</a:t>
            </a:r>
            <a:r>
              <a:rPr lang="de-DE" sz="1400" b="1" noProof="1">
                <a:latin typeface="Courier New" pitchFamily="49" charset="0"/>
              </a:rPr>
              <a:t>int number1, </a:t>
            </a:r>
            <a:r>
              <a:rPr lang="de-DE" sz="1400" b="1" dirty="0">
                <a:latin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</a:rPr>
            </a:br>
            <a:r>
              <a:rPr lang="de-DE" sz="1400" b="1" dirty="0">
                <a:latin typeface="Courier New" pitchFamily="49" charset="0"/>
              </a:rPr>
              <a:t>                          </a:t>
            </a:r>
            <a:r>
              <a:rPr lang="de-DE" sz="1400" b="1" dirty="0">
                <a:solidFill>
                  <a:schemeClr val="accent2"/>
                </a:solidFill>
                <a:latin typeface="Courier New" pitchFamily="49" charset="0"/>
              </a:rPr>
              <a:t>@</a:t>
            </a:r>
            <a:r>
              <a:rPr lang="de-DE" sz="1400" b="1" noProof="1">
                <a:solidFill>
                  <a:schemeClr val="accent2"/>
                </a:solidFill>
                <a:latin typeface="Courier New" pitchFamily="49" charset="0"/>
              </a:rPr>
              <a:t>WebParam(name="num2")</a:t>
            </a:r>
            <a:r>
              <a:rPr lang="de-DE" sz="1400" b="1" noProof="1">
                <a:latin typeface="Courier New" pitchFamily="49" charset="0"/>
              </a:rPr>
              <a:t>int number2) </a:t>
            </a:r>
            <a:r>
              <a:rPr lang="de-DE" sz="1400" b="1" dirty="0">
                <a:latin typeface="Courier New" pitchFamily="49" charset="0"/>
              </a:rPr>
              <a:t> </a:t>
            </a:r>
            <a:br>
              <a:rPr lang="de-DE" sz="1400" b="1" dirty="0">
                <a:latin typeface="Courier New" pitchFamily="49" charset="0"/>
              </a:rPr>
            </a:br>
            <a:r>
              <a:rPr lang="de-DE" sz="1400" b="1" dirty="0">
                <a:latin typeface="Courier New" pitchFamily="49" charset="0"/>
              </a:rPr>
              <a:t>                          </a:t>
            </a:r>
            <a:r>
              <a:rPr lang="de-DE" sz="1400" b="1" noProof="1">
                <a:latin typeface="Courier New" pitchFamily="49" charset="0"/>
              </a:rPr>
              <a:t>throws AddNumbersException;</a:t>
            </a:r>
            <a:r>
              <a:rPr lang="de-DE" sz="1400" b="1" dirty="0">
                <a:latin typeface="Courier New" pitchFamily="49" charset="0"/>
              </a:rPr>
              <a:t/>
            </a:r>
            <a:br>
              <a:rPr lang="de-DE" sz="1400" b="1" dirty="0">
                <a:latin typeface="Courier New" pitchFamily="49" charset="0"/>
              </a:rPr>
            </a:br>
            <a:r>
              <a:rPr lang="de-DE" sz="1400" b="1" noProof="1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15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65113"/>
            <a:ext cx="7459663" cy="430887"/>
          </a:xfrm>
        </p:spPr>
        <p:txBody>
          <a:bodyPr/>
          <a:lstStyle/>
          <a:p>
            <a:r>
              <a:rPr lang="de-DE" b="1" dirty="0"/>
              <a:t>Zusammenfassung </a:t>
            </a:r>
            <a:r>
              <a:rPr lang="de-DE" b="1" dirty="0" smtClean="0"/>
              <a:t>Annotationen</a:t>
            </a:r>
            <a:endParaRPr lang="de-DE" b="1" dirty="0"/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Annotationen ermöglichen Metainformationen in Programmcode einzufügen</a:t>
            </a:r>
          </a:p>
          <a:p>
            <a:r>
              <a:rPr lang="de-DE" dirty="0" smtClean="0"/>
              <a:t>Annotationen sind ein Schritt in die deklarative Programmierung</a:t>
            </a:r>
          </a:p>
          <a:p>
            <a:r>
              <a:rPr lang="de-DE" dirty="0" smtClean="0"/>
              <a:t>Annotationen sind sehr stark mit dem Quellcode verbunden und können nur dort geändert werden</a:t>
            </a:r>
          </a:p>
          <a:p>
            <a:r>
              <a:rPr lang="de-DE" dirty="0" smtClean="0"/>
              <a:t>Klassen mit Annotationen sind invasiv, d.h. sie binden die Implementierungen der Annotationen an den Klassenpfad</a:t>
            </a:r>
          </a:p>
          <a:p>
            <a:r>
              <a:rPr lang="de-DE" dirty="0" smtClean="0"/>
              <a:t>Annotationen werden häufig von Tools ausgewertet</a:t>
            </a:r>
          </a:p>
          <a:p>
            <a:r>
              <a:rPr lang="de-DE" dirty="0" err="1" smtClean="0"/>
              <a:t>JUnit</a:t>
            </a:r>
            <a:r>
              <a:rPr lang="de-DE" dirty="0" smtClean="0"/>
              <a:t> 4 verwendet Annotationen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Java 5 wurden </a:t>
            </a:r>
            <a:r>
              <a:rPr lang="de-DE" dirty="0"/>
              <a:t>als </a:t>
            </a:r>
            <a:r>
              <a:rPr lang="de-DE" dirty="0" smtClean="0"/>
              <a:t>neues Sprachkonzept </a:t>
            </a:r>
            <a:r>
              <a:rPr lang="de-DE" dirty="0"/>
              <a:t>Annotationen </a:t>
            </a:r>
            <a:r>
              <a:rPr lang="de-DE" dirty="0" smtClean="0"/>
              <a:t>eingeführt</a:t>
            </a:r>
            <a:r>
              <a:rPr lang="de-DE" dirty="0"/>
              <a:t>.</a:t>
            </a:r>
          </a:p>
          <a:p>
            <a:r>
              <a:rPr lang="de-DE" dirty="0" smtClean="0"/>
              <a:t>Annotationen = „Bemerkungen“</a:t>
            </a:r>
          </a:p>
          <a:p>
            <a:pPr lvl="1"/>
            <a:r>
              <a:rPr lang="de-DE" dirty="0" smtClean="0"/>
              <a:t>sind (im Quelltext des Programmes aufgeführte) </a:t>
            </a:r>
            <a:br>
              <a:rPr lang="de-DE" dirty="0" smtClean="0"/>
            </a:br>
            <a:r>
              <a:rPr lang="de-DE" dirty="0" smtClean="0"/>
              <a:t>Metainformationen.</a:t>
            </a:r>
            <a:endParaRPr lang="de-DE" dirty="0"/>
          </a:p>
          <a:p>
            <a:pPr lvl="1"/>
            <a:r>
              <a:rPr lang="de-DE" dirty="0" smtClean="0"/>
              <a:t>stellen zusätzliche </a:t>
            </a:r>
            <a:r>
              <a:rPr lang="de-DE" dirty="0"/>
              <a:t>semantische Informationen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zum Programm </a:t>
            </a:r>
            <a:r>
              <a:rPr lang="de-DE" dirty="0"/>
              <a:t>bereit</a:t>
            </a:r>
            <a:r>
              <a:rPr lang="de-DE" dirty="0" smtClean="0"/>
              <a:t>.</a:t>
            </a:r>
          </a:p>
          <a:p>
            <a:r>
              <a:rPr lang="de-DE" dirty="0" smtClean="0"/>
              <a:t>Semantik von Annotationen</a:t>
            </a:r>
            <a:endParaRPr lang="de-DE" dirty="0"/>
          </a:p>
          <a:p>
            <a:pPr lvl="1"/>
            <a:r>
              <a:rPr lang="de-DE" dirty="0" smtClean="0"/>
              <a:t>Semantik </a:t>
            </a:r>
            <a:r>
              <a:rPr lang="de-DE" dirty="0"/>
              <a:t>von Annotationen wird vom Compiler </a:t>
            </a:r>
            <a:r>
              <a:rPr lang="de-DE" dirty="0" smtClean="0"/>
              <a:t>nicht „direkt“ bearbeitet, d.h. haben keinen direkten Einfluss auf die Semantik des Elements, bei dem sie aufgeführt werden</a:t>
            </a:r>
          </a:p>
          <a:p>
            <a:pPr lvl="1"/>
            <a:r>
              <a:rPr lang="de-DE" dirty="0" smtClean="0"/>
              <a:t>Beeinflussen jedoch die Semantik von „Dingen“, die diese Elemente verwenden</a:t>
            </a:r>
          </a:p>
        </p:txBody>
      </p:sp>
      <p:sp>
        <p:nvSpPr>
          <p:cNvPr id="4" name="Gefaltete Ecke 3"/>
          <p:cNvSpPr/>
          <p:nvPr/>
        </p:nvSpPr>
        <p:spPr bwMode="auto">
          <a:xfrm>
            <a:off x="7185248" y="1844824"/>
            <a:ext cx="2304256" cy="1296144"/>
          </a:xfrm>
          <a:prstGeom prst="foldedCorner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/>
          <a:p>
            <a:r>
              <a:rPr lang="de-DE" sz="1600" b="1" dirty="0" smtClean="0">
                <a:latin typeface="+mj-lt"/>
                <a:cs typeface="Times New Roman" pitchFamily="18" charset="0"/>
              </a:rPr>
              <a:t>Annotationen</a:t>
            </a:r>
            <a:r>
              <a:rPr lang="de-DE" sz="1600" dirty="0" smtClean="0">
                <a:latin typeface="+mj-lt"/>
                <a:cs typeface="Times New Roman" pitchFamily="18" charset="0"/>
              </a:rPr>
              <a:t> sind Meta-Informationen (d.h. Informationen über Informationen).</a:t>
            </a:r>
            <a:endParaRPr lang="de-DE" sz="1600" b="1" dirty="0">
              <a:latin typeface="+mj-lt"/>
              <a:cs typeface="Times New Roman" pitchFamily="18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165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Verwendung von Annotationen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Annotationen </a:t>
            </a:r>
            <a:r>
              <a:rPr lang="de-DE" dirty="0" smtClean="0"/>
              <a:t>können </a:t>
            </a:r>
            <a:r>
              <a:rPr lang="de-DE" dirty="0"/>
              <a:t>zu verschiedenen Zwecken </a:t>
            </a:r>
            <a:r>
              <a:rPr lang="de-DE" dirty="0" smtClean="0"/>
              <a:t>verwendet werden:</a:t>
            </a:r>
            <a:endParaRPr lang="de-DE" dirty="0"/>
          </a:p>
          <a:p>
            <a:pPr lvl="1"/>
            <a:r>
              <a:rPr lang="de-DE" dirty="0" smtClean="0"/>
              <a:t>Informationen für </a:t>
            </a:r>
            <a:r>
              <a:rPr lang="de-DE" dirty="0"/>
              <a:t>den </a:t>
            </a:r>
            <a:r>
              <a:rPr lang="de-DE" b="1" dirty="0" smtClean="0">
                <a:solidFill>
                  <a:srgbClr val="FF9900"/>
                </a:solidFill>
              </a:rPr>
              <a:t>Compiler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Annotationen können z.B. vom </a:t>
            </a:r>
            <a:r>
              <a:rPr lang="de-DE" dirty="0"/>
              <a:t>Compiler verwendet werden, um Fehler zu </a:t>
            </a:r>
            <a:r>
              <a:rPr lang="de-DE" dirty="0" smtClean="0"/>
              <a:t>erkennen, Warnungen </a:t>
            </a:r>
            <a:r>
              <a:rPr lang="de-DE" dirty="0"/>
              <a:t>zu </a:t>
            </a:r>
            <a:r>
              <a:rPr lang="de-DE" dirty="0" smtClean="0"/>
              <a:t>generieren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Informationen für </a:t>
            </a:r>
            <a:r>
              <a:rPr lang="de-DE" b="1" dirty="0">
                <a:solidFill>
                  <a:srgbClr val="FF9900"/>
                </a:solidFill>
              </a:rPr>
              <a:t>Werkzeuge</a:t>
            </a:r>
            <a:r>
              <a:rPr lang="de-DE" dirty="0">
                <a:solidFill>
                  <a:srgbClr val="FF9900"/>
                </a:solidFill>
              </a:rPr>
              <a:t> </a:t>
            </a:r>
            <a:r>
              <a:rPr lang="de-DE" dirty="0"/>
              <a:t>(</a:t>
            </a:r>
            <a:r>
              <a:rPr lang="de-DE" dirty="0" smtClean="0"/>
              <a:t>Tools)</a:t>
            </a:r>
            <a:br>
              <a:rPr lang="de-DE" dirty="0" smtClean="0"/>
            </a:br>
            <a:r>
              <a:rPr lang="de-DE" dirty="0" smtClean="0"/>
              <a:t>Tools können vor dem Übersetzen </a:t>
            </a:r>
            <a:r>
              <a:rPr lang="de-DE" dirty="0"/>
              <a:t>(</a:t>
            </a:r>
            <a:r>
              <a:rPr lang="de-DE" dirty="0" err="1"/>
              <a:t>Compile</a:t>
            </a:r>
            <a:r>
              <a:rPr lang="de-DE" dirty="0"/>
              <a:t>-time) oder zum </a:t>
            </a:r>
            <a:r>
              <a:rPr lang="de-DE" dirty="0" err="1" smtClean="0"/>
              <a:t>Deployment</a:t>
            </a:r>
            <a:r>
              <a:rPr lang="de-DE" dirty="0" smtClean="0"/>
              <a:t> (</a:t>
            </a:r>
            <a:r>
              <a:rPr lang="de-DE" dirty="0" err="1" smtClean="0"/>
              <a:t>Deployment</a:t>
            </a:r>
            <a:r>
              <a:rPr lang="de-DE" dirty="0" smtClean="0"/>
              <a:t>-time</a:t>
            </a:r>
            <a:r>
              <a:rPr lang="de-DE" dirty="0"/>
              <a:t>) Annotationen abfragen, um </a:t>
            </a:r>
            <a:r>
              <a:rPr lang="de-DE" dirty="0" smtClean="0"/>
              <a:t>Java Quellcode</a:t>
            </a:r>
            <a:r>
              <a:rPr lang="de-DE" dirty="0"/>
              <a:t>, XML-Dateien oder anderes zu </a:t>
            </a:r>
            <a:r>
              <a:rPr lang="de-DE" dirty="0" smtClean="0"/>
              <a:t>erzeugen (Beispiele: </a:t>
            </a:r>
            <a:r>
              <a:rPr lang="de-DE" dirty="0" err="1" smtClean="0"/>
              <a:t>Junit</a:t>
            </a:r>
            <a:r>
              <a:rPr lang="de-DE" dirty="0" smtClean="0"/>
              <a:t> 4, </a:t>
            </a:r>
            <a:r>
              <a:rPr lang="de-DE" dirty="0" err="1" smtClean="0"/>
              <a:t>Hibernate</a:t>
            </a:r>
            <a:r>
              <a:rPr lang="de-DE" dirty="0" smtClean="0"/>
              <a:t>)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Informationen </a:t>
            </a:r>
            <a:r>
              <a:rPr lang="de-DE" dirty="0"/>
              <a:t>zur </a:t>
            </a:r>
            <a:r>
              <a:rPr lang="de-DE" b="1" dirty="0" smtClean="0">
                <a:solidFill>
                  <a:srgbClr val="FF9900"/>
                </a:solidFill>
              </a:rPr>
              <a:t>Laufzeit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Gewisse Annotationen stehen </a:t>
            </a:r>
            <a:r>
              <a:rPr lang="de-DE" dirty="0"/>
              <a:t>auch zur Laufzeit zur Abfrage </a:t>
            </a:r>
            <a:r>
              <a:rPr lang="de-DE" dirty="0" smtClean="0"/>
              <a:t>über ein entsprechendes </a:t>
            </a:r>
            <a:r>
              <a:rPr lang="de-DE" dirty="0"/>
              <a:t>API zur </a:t>
            </a:r>
            <a:r>
              <a:rPr lang="de-DE" dirty="0" smtClean="0"/>
              <a:t>Verfügung (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Reflection</a:t>
            </a:r>
            <a:r>
              <a:rPr lang="de-DE" dirty="0" smtClean="0">
                <a:sym typeface="Wingdings" pitchFamily="2" charset="2"/>
              </a:rPr>
              <a:t>!)</a:t>
            </a:r>
            <a:r>
              <a:rPr lang="de-DE" dirty="0" smtClean="0"/>
              <a:t>.</a:t>
            </a:r>
          </a:p>
          <a:p>
            <a:r>
              <a:rPr lang="de-DE" dirty="0" smtClean="0"/>
              <a:t>Im Programmieralltag:</a:t>
            </a:r>
            <a:br>
              <a:rPr lang="de-DE" dirty="0" smtClean="0"/>
            </a:br>
            <a:r>
              <a:rPr lang="de-DE" dirty="0" smtClean="0"/>
              <a:t>Annotationen </a:t>
            </a:r>
            <a:r>
              <a:rPr lang="de-DE" b="1" dirty="0" smtClean="0"/>
              <a:t>häufig</a:t>
            </a:r>
            <a:r>
              <a:rPr lang="de-DE" dirty="0" smtClean="0"/>
              <a:t> </a:t>
            </a:r>
            <a:r>
              <a:rPr lang="de-DE" b="1" dirty="0" smtClean="0"/>
              <a:t>verwenden</a:t>
            </a:r>
            <a:r>
              <a:rPr lang="de-DE" dirty="0" smtClean="0"/>
              <a:t>, jedoch </a:t>
            </a:r>
            <a:r>
              <a:rPr lang="de-DE" b="1" dirty="0" smtClean="0"/>
              <a:t>selten</a:t>
            </a:r>
            <a:r>
              <a:rPr lang="de-DE" dirty="0" smtClean="0"/>
              <a:t> neue </a:t>
            </a:r>
            <a:r>
              <a:rPr lang="de-DE" b="1" dirty="0" smtClean="0"/>
              <a:t>definieren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1026" name="Picture 2" descr="C:\Users\brm\Downloads\MC90007875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37376" y="3717032"/>
            <a:ext cx="1190775" cy="126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5592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Wichtige Vordefinierte Annotationen (1)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/>
              <a:t>Typischer Programmierfehler: man will eine Methode überschreiben, überlädt sie jedoch statt dessen. </a:t>
            </a:r>
          </a:p>
          <a:p>
            <a:pPr lvl="2"/>
            <a:r>
              <a:rPr lang="de-DE" dirty="0" smtClean="0"/>
              <a:t>Beispiel:</a:t>
            </a:r>
            <a:br>
              <a:rPr lang="de-DE" dirty="0" smtClean="0"/>
            </a:br>
            <a:endParaRPr lang="de-DE" dirty="0" smtClean="0"/>
          </a:p>
          <a:p>
            <a:pPr lvl="2"/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de-DE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annotieren</a:t>
            </a:r>
            <a:r>
              <a:rPr lang="en-US" dirty="0" smtClean="0"/>
              <a:t> der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@Override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frühzeitig</a:t>
            </a:r>
            <a:r>
              <a:rPr lang="en-US" dirty="0" smtClean="0"/>
              <a:t> </a:t>
            </a:r>
            <a:r>
              <a:rPr lang="en-US" dirty="0" err="1" smtClean="0"/>
              <a:t>entdeckt</a:t>
            </a:r>
            <a:r>
              <a:rPr lang="en-US" dirty="0" smtClean="0"/>
              <a:t> (</a:t>
            </a:r>
            <a:r>
              <a:rPr lang="en-US" dirty="0" err="1" smtClean="0"/>
              <a:t>Compilerfehler</a:t>
            </a:r>
            <a:r>
              <a:rPr lang="en-US" dirty="0" smtClean="0"/>
              <a:t>)</a:t>
            </a:r>
            <a:endParaRPr lang="de-DE" dirty="0" smtClean="0"/>
          </a:p>
          <a:p>
            <a:pPr lvl="2"/>
            <a:r>
              <a:rPr lang="de-DE" dirty="0" smtClean="0"/>
              <a:t>Beispiel:</a:t>
            </a:r>
            <a:br>
              <a:rPr lang="de-DE" dirty="0" smtClean="0"/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86805" y="2528542"/>
            <a:ext cx="7848872" cy="10672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// </a:t>
            </a:r>
            <a:r>
              <a:rPr lang="en-US" sz="1400" dirty="0" err="1" smtClean="0">
                <a:latin typeface="Courier New" pitchFamily="49" charset="0"/>
              </a:rPr>
              <a:t>falsch</a:t>
            </a:r>
            <a:r>
              <a:rPr lang="en-US" sz="1400" dirty="0" smtClean="0">
                <a:latin typeface="Courier New" pitchFamily="49" charset="0"/>
              </a:rPr>
              <a:t> und </a:t>
            </a:r>
            <a:r>
              <a:rPr lang="en-US" sz="1400" dirty="0" err="1" smtClean="0">
                <a:latin typeface="Courier New" pitchFamily="49" charset="0"/>
              </a:rPr>
              <a:t>nicht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entdeckt</a:t>
            </a:r>
            <a:endParaRPr lang="en-US" sz="1400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equals(Rational other) { ...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    // </a:t>
            </a:r>
            <a:r>
              <a:rPr lang="en-US" sz="1400" dirty="0" err="1" smtClean="0">
                <a:latin typeface="Courier New" pitchFamily="49" charset="0"/>
              </a:rPr>
              <a:t>richtig</a:t>
            </a:r>
            <a:r>
              <a:rPr lang="en-US" sz="1400" dirty="0">
                <a:latin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public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boolean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 equals(Object other) { ...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  <a:endParaRPr lang="en-US" sz="14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11972" y="4625163"/>
            <a:ext cx="7848872" cy="14496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// </a:t>
            </a:r>
            <a:r>
              <a:rPr lang="en-US" sz="1400" dirty="0" err="1" smtClean="0">
                <a:latin typeface="Courier New" pitchFamily="49" charset="0"/>
              </a:rPr>
              <a:t>falsch</a:t>
            </a:r>
            <a:r>
              <a:rPr lang="en-US" sz="1400" dirty="0" smtClean="0">
                <a:latin typeface="Courier New" pitchFamily="49" charset="0"/>
              </a:rPr>
              <a:t> und </a:t>
            </a:r>
            <a:r>
              <a:rPr lang="en-US" sz="1400" dirty="0" err="1" smtClean="0">
                <a:latin typeface="Courier New" pitchFamily="49" charset="0"/>
              </a:rPr>
              <a:t>sofort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entdeckt</a:t>
            </a:r>
            <a:r>
              <a:rPr lang="en-US" sz="1400" dirty="0">
                <a:latin typeface="Courier New" pitchFamily="49" charset="0"/>
              </a:rPr>
              <a:t>!</a:t>
            </a:r>
            <a:endParaRPr lang="en-US" sz="1400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b="1" dirty="0" smtClean="0">
                <a:latin typeface="Courier New" pitchFamily="49" charset="0"/>
              </a:rPr>
              <a:t>    @</a:t>
            </a:r>
            <a:r>
              <a:rPr lang="en-US" sz="1400" b="1" dirty="0">
                <a:latin typeface="Courier New" pitchFamily="49" charset="0"/>
              </a:rPr>
              <a:t>Override</a:t>
            </a:r>
            <a:r>
              <a:rPr lang="en-US" sz="1400" dirty="0">
                <a:latin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equals(Rational other) { ... }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</a:rPr>
              <a:t>// compilation error</a:t>
            </a:r>
            <a:r>
              <a:rPr lang="en-US" sz="1400" dirty="0">
                <a:latin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</a:rPr>
            </a:br>
            <a:endParaRPr lang="en-US" sz="1400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// </a:t>
            </a:r>
            <a:r>
              <a:rPr lang="en-US" sz="1400" dirty="0" err="1" smtClean="0">
                <a:latin typeface="Courier New" pitchFamily="49" charset="0"/>
              </a:rPr>
              <a:t>richtig</a:t>
            </a:r>
            <a:endParaRPr lang="en-US" sz="1400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</a:rPr>
              <a:t>@Override</a:t>
            </a:r>
            <a:r>
              <a:rPr lang="en-US" sz="1400" dirty="0">
                <a:latin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public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boolean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 equals(Object other) { ... }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</a:rPr>
              <a:t>// ok</a:t>
            </a:r>
            <a:endParaRPr lang="en-US" sz="14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178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Wichtige Vordefinierte Annotationen (2)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SuppressWarnings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/>
              <a:t>Aktuelle Java-Compiler erzeugen sehr viele Warnungen</a:t>
            </a:r>
          </a:p>
          <a:p>
            <a:pPr lvl="1"/>
            <a:r>
              <a:rPr lang="de-DE" dirty="0" smtClean="0"/>
              <a:t>Viele davon sind berechtigt und weisen auf Programmierfehler hin</a:t>
            </a:r>
          </a:p>
          <a:p>
            <a:pPr lvl="1"/>
            <a:r>
              <a:rPr lang="de-DE" dirty="0" smtClean="0"/>
              <a:t>Einige sind jedoch „falsch“, d.h. der Code ist so gewollt </a:t>
            </a:r>
            <a:r>
              <a:rPr lang="de-DE" dirty="0" smtClean="0">
                <a:sym typeface="Wingdings" pitchFamily="2" charset="2"/>
              </a:rPr>
              <a:t> Wunsch, Warnungen abschalten &amp; gleichzeitig dokumentieren, dass man sich sicher ist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Art der zu unterdrückenden Warnung ist Parameter (und Compiler-spezifisch)</a:t>
            </a:r>
          </a:p>
          <a:p>
            <a:pPr lvl="1"/>
            <a:r>
              <a:rPr lang="de-DE" dirty="0" smtClean="0"/>
              <a:t>Beispiel für </a:t>
            </a:r>
            <a:r>
              <a:rPr lang="de-DE" dirty="0" err="1" smtClean="0"/>
              <a:t>Eclipse</a:t>
            </a:r>
            <a:r>
              <a:rPr lang="de-DE" dirty="0" smtClean="0"/>
              <a:t>: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45575" y="3663892"/>
            <a:ext cx="828092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sz="1600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    ....</a:t>
            </a:r>
            <a:br>
              <a:rPr lang="en-US" sz="1600" dirty="0" smtClean="0">
                <a:latin typeface="Courier New" pitchFamily="49" charset="0"/>
              </a:rPr>
            </a:br>
            <a:endParaRPr lang="en-US" sz="1600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@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SuppressWarnings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("unchecked")</a:t>
            </a:r>
            <a:b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public void </a:t>
            </a:r>
            <a:r>
              <a:rPr lang="en-US" sz="1600" dirty="0" err="1" smtClean="0">
                <a:latin typeface="Courier New" pitchFamily="49" charset="0"/>
              </a:rPr>
              <a:t>methodWithScaryWarning</a:t>
            </a:r>
            <a:r>
              <a:rPr lang="en-US" sz="1600" dirty="0" smtClean="0">
                <a:latin typeface="Courier New" pitchFamily="49" charset="0"/>
              </a:rPr>
              <a:t>() </a:t>
            </a:r>
            <a:r>
              <a:rPr lang="en-US" sz="1600" dirty="0">
                <a:latin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List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rawList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= new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ArrayList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  <a:b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</a:rPr>
              <a:t>List&lt;String&gt; </a:t>
            </a:r>
            <a:r>
              <a:rPr lang="en-US" sz="1600" dirty="0" err="1">
                <a:latin typeface="Courier New" pitchFamily="49" charset="0"/>
              </a:rPr>
              <a:t>stringList</a:t>
            </a:r>
            <a:r>
              <a:rPr lang="en-US" sz="1600" dirty="0">
                <a:latin typeface="Courier New" pitchFamily="49" charset="0"/>
              </a:rPr>
              <a:t> = (List&lt;String&gt;)</a:t>
            </a:r>
            <a:r>
              <a:rPr lang="en-US" sz="1600" dirty="0" err="1">
                <a:latin typeface="Courier New" pitchFamily="49" charset="0"/>
              </a:rPr>
              <a:t>rawList</a:t>
            </a:r>
            <a:r>
              <a:rPr lang="en-US" sz="1600" dirty="0">
                <a:latin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0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    ....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2424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Wichtige Vordefinierte Annotationen (3)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0988" y="1171138"/>
            <a:ext cx="9421812" cy="4733925"/>
          </a:xfrm>
        </p:spPr>
        <p:txBody>
          <a:bodyPr/>
          <a:lstStyle/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Deprecated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smtClean="0"/>
              <a:t>Hinweis an den Programmierer, diese Methode/Klasse/etc. nicht (mehr) zu verwenden</a:t>
            </a:r>
          </a:p>
          <a:p>
            <a:pPr lvl="1"/>
            <a:r>
              <a:rPr lang="de-DE" dirty="0" smtClean="0"/>
              <a:t>Mögliche Gründe:</a:t>
            </a:r>
          </a:p>
          <a:p>
            <a:pPr lvl="2"/>
            <a:r>
              <a:rPr lang="de-DE" dirty="0" smtClean="0"/>
              <a:t>Fehler in bestimmten Fällen</a:t>
            </a:r>
          </a:p>
          <a:p>
            <a:pPr lvl="2"/>
            <a:r>
              <a:rPr lang="de-DE" dirty="0" smtClean="0"/>
              <a:t>Bessere (neuere) Alternative existiert</a:t>
            </a:r>
          </a:p>
          <a:p>
            <a:pPr lvl="1"/>
            <a:r>
              <a:rPr lang="de-DE" dirty="0" smtClean="0"/>
              <a:t>Compiler erzeugt eine Warnung, wenn Elemente die als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deprecated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/>
              <a:t>annotiert sind, benutzt werden</a:t>
            </a:r>
          </a:p>
          <a:p>
            <a:pPr lvl="1"/>
            <a:r>
              <a:rPr lang="de-DE" dirty="0" smtClean="0"/>
              <a:t>Beispiel:</a:t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27880" y="3703745"/>
            <a:ext cx="7251012" cy="2419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AlteKlasse</a:t>
            </a:r>
            <a:r>
              <a:rPr lang="en-US" sz="1400" dirty="0" smtClean="0">
                <a:latin typeface="Courier New" pitchFamily="49" charset="0"/>
              </a:rPr>
              <a:t> {</a:t>
            </a:r>
            <a:br>
              <a:rPr lang="en-US" sz="1400" dirty="0" smtClean="0">
                <a:latin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</a:rPr>
              <a:t>@Deprecated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</a:rPr>
              <a:t>public </a:t>
            </a:r>
            <a:r>
              <a:rPr lang="en-US" sz="1400" dirty="0" smtClean="0">
                <a:latin typeface="Courier New" pitchFamily="49" charset="0"/>
              </a:rPr>
              <a:t>static void </a:t>
            </a:r>
            <a:r>
              <a:rPr lang="en-US" sz="1400" dirty="0" err="1" smtClean="0">
                <a:latin typeface="Courier New" pitchFamily="49" charset="0"/>
              </a:rPr>
              <a:t>doofeAlteMethode</a:t>
            </a:r>
            <a:r>
              <a:rPr lang="en-US" sz="1400" dirty="0" smtClean="0">
                <a:latin typeface="Courier New" pitchFamily="49" charset="0"/>
              </a:rPr>
              <a:t>() </a:t>
            </a:r>
            <a:r>
              <a:rPr lang="en-US" sz="1400" dirty="0">
                <a:latin typeface="Courier New" pitchFamily="49" charset="0"/>
              </a:rPr>
              <a:t>{</a:t>
            </a:r>
            <a:br>
              <a:rPr lang="en-US" sz="1400" dirty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        ....</a:t>
            </a:r>
            <a:r>
              <a:rPr lang="en-US" sz="1400" dirty="0">
                <a:latin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</a:rPr>
            </a:br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400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</a:rPr>
              <a:t>NeueKlasse</a:t>
            </a:r>
            <a:r>
              <a:rPr lang="en-US" sz="1400" dirty="0" smtClean="0">
                <a:latin typeface="Courier New" pitchFamily="49" charset="0"/>
              </a:rPr>
              <a:t> {</a:t>
            </a:r>
            <a:endParaRPr lang="en-US" sz="14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public </a:t>
            </a:r>
            <a:r>
              <a:rPr lang="en-US" sz="1400" dirty="0" err="1" smtClean="0">
                <a:latin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meineNeueMethode</a:t>
            </a:r>
            <a:r>
              <a:rPr lang="en-US" sz="1400" dirty="0" smtClean="0">
                <a:latin typeface="Courier New" pitchFamily="49" charset="0"/>
              </a:rPr>
              <a:t>()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      </a:t>
            </a:r>
            <a:r>
              <a:rPr lang="en-US" sz="1400" dirty="0" err="1" smtClean="0">
                <a:latin typeface="Courier New" pitchFamily="49" charset="0"/>
              </a:rPr>
              <a:t>doofeAlteMethode</a:t>
            </a:r>
            <a:r>
              <a:rPr lang="en-US" sz="1400" dirty="0" smtClean="0">
                <a:latin typeface="Courier New" pitchFamily="49" charset="0"/>
              </a:rPr>
              <a:t>();  // Compiler Warning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5125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Definition von neuen Annotationen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Annotationen werden ähnlich Interfaces definiert, jedoch mit dem </a:t>
            </a:r>
            <a:r>
              <a:rPr lang="de-DE" dirty="0"/>
              <a:t>@-Zeichen </a:t>
            </a:r>
            <a:r>
              <a:rPr lang="de-DE" dirty="0" smtClean="0"/>
              <a:t>vor dem Schl</a:t>
            </a:r>
            <a:r>
              <a:rPr lang="de-DE" dirty="0"/>
              <a:t>ü</a:t>
            </a:r>
            <a:r>
              <a:rPr lang="de-DE" dirty="0" smtClean="0"/>
              <a:t>sselwort Interface</a:t>
            </a:r>
          </a:p>
          <a:p>
            <a:r>
              <a:rPr lang="de-DE" dirty="0" smtClean="0"/>
              <a:t>In </a:t>
            </a:r>
            <a:r>
              <a:rPr lang="de-DE" dirty="0"/>
              <a:t>der </a:t>
            </a:r>
            <a:r>
              <a:rPr lang="de-DE" dirty="0" smtClean="0"/>
              <a:t>Definition </a:t>
            </a:r>
            <a:r>
              <a:rPr lang="de-DE" dirty="0"/>
              <a:t>einer Annotation </a:t>
            </a:r>
            <a:r>
              <a:rPr lang="de-DE" dirty="0" smtClean="0"/>
              <a:t>können Methoden deklariert werden, die Elemente </a:t>
            </a:r>
            <a:r>
              <a:rPr lang="de-DE" dirty="0"/>
              <a:t>der </a:t>
            </a:r>
            <a:r>
              <a:rPr lang="de-DE" dirty="0" smtClean="0"/>
              <a:t>Annotation beschreiben.</a:t>
            </a:r>
            <a:endParaRPr lang="de-DE" dirty="0"/>
          </a:p>
          <a:p>
            <a:pPr lvl="1"/>
            <a:r>
              <a:rPr lang="de-DE" dirty="0"/>
              <a:t>Methoden in Annotationen besitzen keine Parameter.</a:t>
            </a:r>
          </a:p>
          <a:p>
            <a:pPr lvl="1"/>
            <a:r>
              <a:rPr lang="de-DE" dirty="0"/>
              <a:t>Erlaubte </a:t>
            </a:r>
            <a:r>
              <a:rPr lang="de-DE" dirty="0" smtClean="0"/>
              <a:t>Rückgabetypen</a:t>
            </a:r>
            <a:r>
              <a:rPr lang="de-DE" dirty="0"/>
              <a:t>: </a:t>
            </a:r>
            <a:r>
              <a:rPr lang="de-DE" dirty="0" err="1"/>
              <a:t>byte</a:t>
            </a:r>
            <a:r>
              <a:rPr lang="de-DE" dirty="0"/>
              <a:t>, </a:t>
            </a:r>
            <a:r>
              <a:rPr lang="de-DE" dirty="0" err="1"/>
              <a:t>short</a:t>
            </a:r>
            <a:r>
              <a:rPr lang="de-DE" dirty="0"/>
              <a:t>, </a:t>
            </a:r>
            <a:r>
              <a:rPr lang="de-DE" dirty="0" err="1"/>
              <a:t>int</a:t>
            </a:r>
            <a:r>
              <a:rPr lang="de-DE" dirty="0"/>
              <a:t>, </a:t>
            </a:r>
            <a:r>
              <a:rPr lang="de-DE" dirty="0" err="1"/>
              <a:t>long</a:t>
            </a:r>
            <a:r>
              <a:rPr lang="de-DE" dirty="0"/>
              <a:t>, </a:t>
            </a:r>
            <a:r>
              <a:rPr lang="de-DE" dirty="0" err="1" smtClean="0"/>
              <a:t>float</a:t>
            </a:r>
            <a:r>
              <a:rPr lang="de-DE" dirty="0" smtClean="0"/>
              <a:t>, double</a:t>
            </a:r>
            <a:r>
              <a:rPr lang="de-DE" dirty="0"/>
              <a:t>, String, </a:t>
            </a:r>
            <a:r>
              <a:rPr lang="de-DE" dirty="0" smtClean="0"/>
              <a:t>Class, Annotation </a:t>
            </a:r>
            <a:r>
              <a:rPr lang="de-DE" dirty="0"/>
              <a:t>und </a:t>
            </a:r>
            <a:r>
              <a:rPr lang="de-DE" dirty="0" err="1" smtClean="0"/>
              <a:t>Enumeration</a:t>
            </a:r>
            <a:r>
              <a:rPr lang="de-DE" dirty="0" smtClean="0"/>
              <a:t> sowie </a:t>
            </a:r>
            <a:r>
              <a:rPr lang="de-DE" dirty="0"/>
              <a:t>Felder </a:t>
            </a:r>
            <a:r>
              <a:rPr lang="de-DE" dirty="0" smtClean="0"/>
              <a:t>über diese Typen</a:t>
            </a:r>
          </a:p>
          <a:p>
            <a:pPr lvl="1"/>
            <a:r>
              <a:rPr lang="de-DE" dirty="0" smtClean="0"/>
              <a:t>Definition von </a:t>
            </a:r>
            <a:r>
              <a:rPr lang="de-DE" dirty="0" err="1" smtClean="0"/>
              <a:t>Defaultwerten</a:t>
            </a:r>
            <a:r>
              <a:rPr lang="de-DE" dirty="0" smtClean="0"/>
              <a:t> (von den Rückgabetyp) möglich.</a:t>
            </a:r>
          </a:p>
          <a:p>
            <a:r>
              <a:rPr lang="de-DE" dirty="0" smtClean="0"/>
              <a:t>Beispiel:</a:t>
            </a:r>
            <a:r>
              <a:rPr lang="de-DE" dirty="0"/>
              <a:t> Annotation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@Fixed </a:t>
            </a:r>
            <a:r>
              <a:rPr lang="de-DE" dirty="0" smtClean="0"/>
              <a:t>um </a:t>
            </a:r>
            <a:r>
              <a:rPr lang="de-DE" dirty="0"/>
              <a:t>anzuzeigen, wer </a:t>
            </a:r>
            <a:r>
              <a:rPr lang="de-DE" dirty="0" smtClean="0"/>
              <a:t>wann welchen </a:t>
            </a:r>
            <a:r>
              <a:rPr lang="de-DE" dirty="0"/>
              <a:t>Fehler zu beheben versucht hat.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5868" y="5021036"/>
            <a:ext cx="8635912" cy="12064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Courier New" pitchFamily="49" charset="0"/>
              </a:rPr>
              <a:t>public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@interface </a:t>
            </a:r>
            <a:r>
              <a:rPr lang="en-US" sz="1600" dirty="0" smtClean="0">
                <a:latin typeface="Courier New" pitchFamily="49" charset="0"/>
              </a:rPr>
              <a:t>Fixed {</a:t>
            </a:r>
            <a:endParaRPr lang="en-US" sz="1600" dirty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    String </a:t>
            </a:r>
            <a:r>
              <a:rPr lang="en-US" sz="1600" dirty="0">
                <a:latin typeface="Courier New" pitchFamily="49" charset="0"/>
              </a:rPr>
              <a:t>author() 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    String </a:t>
            </a:r>
            <a:r>
              <a:rPr lang="en-US" sz="1600" dirty="0">
                <a:latin typeface="Courier New" pitchFamily="49" charset="0"/>
              </a:rPr>
              <a:t>date() 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    String </a:t>
            </a:r>
            <a:r>
              <a:rPr lang="en-US" sz="1600" dirty="0" err="1" smtClean="0">
                <a:latin typeface="Courier New" pitchFamily="49" charset="0"/>
              </a:rPr>
              <a:t>bugsFixed</a:t>
            </a:r>
            <a:r>
              <a:rPr lang="en-US" sz="1600" dirty="0" smtClean="0">
                <a:latin typeface="Courier New" pitchFamily="49" charset="0"/>
              </a:rPr>
              <a:t>() </a:t>
            </a:r>
            <a:r>
              <a:rPr lang="en-US" sz="1600" dirty="0">
                <a:latin typeface="Courier New" pitchFamily="49" charset="0"/>
              </a:rPr>
              <a:t>default "" 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06612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Verwendung eigener Annotationen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Beachte</a:t>
            </a:r>
          </a:p>
          <a:p>
            <a:pPr lvl="1"/>
            <a:r>
              <a:rPr lang="de-DE" dirty="0" smtClean="0"/>
              <a:t>Für </a:t>
            </a:r>
            <a:r>
              <a:rPr lang="de-DE" dirty="0"/>
              <a:t>die dritte Methode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bugsFixed</a:t>
            </a:r>
            <a:r>
              <a:rPr lang="de-DE" dirty="0" smtClean="0"/>
              <a:t> in </a:t>
            </a:r>
            <a:r>
              <a:rPr lang="de-DE" dirty="0"/>
              <a:t>der Annotation </a:t>
            </a:r>
            <a:r>
              <a:rPr lang="de-DE" dirty="0" smtClean="0"/>
              <a:t>ist kein Wert angegeben. </a:t>
            </a:r>
          </a:p>
          <a:p>
            <a:pPr lvl="1"/>
            <a:r>
              <a:rPr lang="de-DE" dirty="0" smtClean="0"/>
              <a:t>Hier wird der Default-Wert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““</a:t>
            </a:r>
            <a:r>
              <a:rPr lang="de-DE" dirty="0" smtClean="0"/>
              <a:t> verwendet.</a:t>
            </a:r>
          </a:p>
          <a:p>
            <a:r>
              <a:rPr lang="de-DE" dirty="0" smtClean="0"/>
              <a:t>Annotationen können an beliebige Typdeklarationen (Objekt-/Klasse-/lokale Variablen, Parameter), Methoden oder </a:t>
            </a:r>
            <a:r>
              <a:rPr lang="de-DE" dirty="0" err="1" smtClean="0"/>
              <a:t>Konstruktoren</a:t>
            </a:r>
            <a:r>
              <a:rPr lang="de-DE" dirty="0" smtClean="0"/>
              <a:t>  hinzugefügt werden.</a:t>
            </a:r>
            <a:endParaRPr lang="de-DE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59090" y="1574444"/>
            <a:ext cx="8619134" cy="14219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sz="1600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@Fixed(author=“M.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 pitchFamily="49" charset="0"/>
              </a:rPr>
              <a:t>Breunig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",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date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</a:rPr>
              <a:t>=“29.12.2010")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  public </a:t>
            </a: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tolleFunktion</a:t>
            </a:r>
            <a:r>
              <a:rPr lang="en-US" sz="1600" dirty="0" smtClean="0">
                <a:latin typeface="Courier New" pitchFamily="49" charset="0"/>
              </a:rPr>
              <a:t>()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</a:rPr>
              <a:t>... </a:t>
            </a:r>
            <a:endParaRPr lang="en-US" sz="1600" dirty="0" smtClean="0"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FH Rosenheim                Programmieren 3                    Wintersemester </a:t>
            </a:r>
            <a:r>
              <a:rPr lang="de-DE" dirty="0" smtClean="0"/>
              <a:t>2015                                   </a:t>
            </a:r>
            <a:r>
              <a:rPr lang="de-DE" dirty="0" smtClean="0"/>
              <a:t>© </a:t>
            </a:r>
            <a:r>
              <a:rPr lang="de-DE" dirty="0" smtClean="0"/>
              <a:t>2015  </a:t>
            </a:r>
            <a:r>
              <a:rPr lang="de-DE" dirty="0" smtClean="0"/>
              <a:t>• Stand 08.01.15 •        Kapitel 8          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230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D:\memIQ\Application\Demos\service_demo.pot</Template>
  <TotalTime>0</TotalTime>
  <Words>1872</Words>
  <Application>Microsoft Office PowerPoint</Application>
  <PresentationFormat>A4-Papier (210x297 mm)</PresentationFormat>
  <Paragraphs>395</Paragraphs>
  <Slides>22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Courier New</vt:lpstr>
      <vt:lpstr>Times</vt:lpstr>
      <vt:lpstr>Times New Roman</vt:lpstr>
      <vt:lpstr>Wingdings</vt:lpstr>
      <vt:lpstr>Zapf Dingbats</vt:lpstr>
      <vt:lpstr>service_demo</vt:lpstr>
      <vt:lpstr>Programmieren 3</vt:lpstr>
      <vt:lpstr>Worum geht es?</vt:lpstr>
      <vt:lpstr>Motivation</vt:lpstr>
      <vt:lpstr>Verwendung von Annotationen</vt:lpstr>
      <vt:lpstr>Wichtige Vordefinierte Annotationen (1)</vt:lpstr>
      <vt:lpstr>Wichtige Vordefinierte Annotationen (2)</vt:lpstr>
      <vt:lpstr>Wichtige Vordefinierte Annotationen (3)</vt:lpstr>
      <vt:lpstr>Definition von neuen Annotationen</vt:lpstr>
      <vt:lpstr>Verwendung eigener Annotationen</vt:lpstr>
      <vt:lpstr>Beispiel Annotation @Column</vt:lpstr>
      <vt:lpstr>Schreibvereinfachungen für Annotationen</vt:lpstr>
      <vt:lpstr>Vordefinierte Meta-Annotationen</vt:lpstr>
      <vt:lpstr>Auswerten von Annotationen</vt:lpstr>
      <vt:lpstr>Auslesen der Annotation zur Laufzeit</vt:lpstr>
      <vt:lpstr>Anwendungsbeispiele</vt:lpstr>
      <vt:lpstr>JUnit 4</vt:lpstr>
      <vt:lpstr>Junit 4 Beispiel</vt:lpstr>
      <vt:lpstr>JUnit 4 – Fortgeschrittenes (1)</vt:lpstr>
      <vt:lpstr>JUnit 4 – Fortgeschrittenes (2)</vt:lpstr>
      <vt:lpstr>Verarbeitung von Annotationen durch Tools</vt:lpstr>
      <vt:lpstr>Beispiel: Annotationen bei Java Webservices</vt:lpstr>
      <vt:lpstr>Zusammenfassung Annotationen</vt:lpstr>
    </vt:vector>
  </TitlesOfParts>
  <Manager/>
  <Company>FH Rosenheim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2</dc:title>
  <dc:creator>Reiner Hüttl</dc:creator>
  <cp:lastModifiedBy>Martin Binder</cp:lastModifiedBy>
  <cp:revision>605</cp:revision>
  <cp:lastPrinted>2012-12-18T18:58:43Z</cp:lastPrinted>
  <dcterms:created xsi:type="dcterms:W3CDTF">1999-09-08T07:38:49Z</dcterms:created>
  <dcterms:modified xsi:type="dcterms:W3CDTF">2015-10-02T05:48:22Z</dcterms:modified>
</cp:coreProperties>
</file>