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248180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15076-8515-4FFF-90A3-B5DB89B96E74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0F6C-4398-47AD-92B5-7833AEA99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33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ines.org.uk/emc/product/2427/smpc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</a:t>
            </a:r>
          </a:p>
          <a:p>
            <a:pPr marL="0" lvl="0" indent="0">
              <a:buFont typeface="+mj-lt"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Wallace et al. BMJ 2020;368:m421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 https://rarediseases.org/rare-diseases/granulomatosis-with-polyangiitis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Gercik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Rheumatology 2019; DOI: 10.1093/rheumatology/kez062.019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Watts et al.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Nephrol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 Transplant 2015; 30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1): i14-22;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et al. Arthritis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Rheumatol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2018; 70:10;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Monti S. et al.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Rheumatol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2021;60(2):617-628;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Sarica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Arthriits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Rheum. 2021; 73: 651-59; 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Quartuccio et al.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Med. 2020.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10.1007/s11739-020-02431-y; 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Monti et al. Rhuematology 2021; 60:617–628;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Rutherford PA, et al. EMJ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Nephrol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2020;8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4):2–16; 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Mohammed et al. J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Rheumatol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2014 Jul;41(7):1366-73;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Koldingsnes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Rheumatology. 2002;41: 572 – 581;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Takala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JH et al.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Rheumatol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2011;40(4):283-8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Trejo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MACW, et al.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Rheumatology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2019;58:103-109;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Flossmann et al. Ann Rheum Dis 2011;70(3):488–94;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Walsh et al.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Arthritis Care Res (Hoboken). 2011;63(7):1055–1061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Robson J. et al. Patient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Outcome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2018;9:17-34; 4;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Ann Rheum Dis 2014;73(1):207–11;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Benarous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Clin Exp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Rheumatol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2017;35 S103(1):40-46; 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Yates et al. Ann Rheum Dis. 2016. 75;1583-94;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Ntatsaki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et al. Rheumatology 2014;53:2306-2309;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Specks et al. 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 2013;369:417-27;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Charles et al. Ann Intern Med. 2020;173(3):179-187; 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Robson J, et al.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Rheumatology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2015;54(3):471–81;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Ann Rheum Dis 2017;76:1566-1574;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Solans-Laque et al. Medicine 2017;96:8;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Gopaluni S et al. Arthritis and Rheumatol 2018. 71(5):784-791;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Yasir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 et al.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Corticosteroid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Adverse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StatPearls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Treasure Island (FL):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StatPearls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Publishing; 2020 Jan. 2020 Jul 4.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Prednisolone Summary of Product Characteristics. </a:t>
            </a:r>
            <a:r>
              <a:rPr lang="da-DK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https://www.medicines.org.uk/emc/product/2427/smpc#PRODUCTINFO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Robson et al. Ann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2015;74(1):177–84;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ujades-Rodriguez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et al.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2020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3;17(12):e1003432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 J, et al CMAJ 2019 June 24;191:E680-8.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Speer et al.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Rheumatol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 2021; 41(2):431-438; 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 et al. Ann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Rheum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2010;69(6):1036−43;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McGregor JG, et al. Clin J Am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Nephrol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2012;7(2):240–7.  </a:t>
            </a:r>
          </a:p>
          <a:p>
            <a:pPr marL="228600" indent="-228600">
              <a:buFont typeface="+mj-lt"/>
              <a:buAutoNum type="arabicPeriod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93298-6094-4361-B311-891E531296F6}" type="slidenum">
              <a:rPr kumimoji="0" lang="de-CH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4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84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509190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0B759C52-7661-4905-9559-6C27C779F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392964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12191999" cy="69127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79290" y="1774870"/>
            <a:ext cx="10098360" cy="69120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98340" y="3636913"/>
            <a:ext cx="4497660" cy="360040"/>
          </a:xfrm>
        </p:spPr>
        <p:txBody>
          <a:bodyPr/>
          <a:lstStyle>
            <a:lvl1pPr marL="0" indent="0" algn="l">
              <a:buNone/>
              <a:defRPr sz="1900" b="0"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Name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6360" y="1277883"/>
            <a:ext cx="1008000" cy="496987"/>
          </a:xfrm>
        </p:spPr>
        <p:txBody>
          <a:bodyPr/>
          <a:lstStyle>
            <a:lvl1pPr>
              <a:defRPr sz="850" b="1" cap="all" spc="3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/>
              <a:t>Enter text</a:t>
            </a:r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2"/>
          </p:nvPr>
        </p:nvSpPr>
        <p:spPr>
          <a:xfrm>
            <a:off x="1598340" y="4001495"/>
            <a:ext cx="4497660" cy="21959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000" y="1350002"/>
            <a:ext cx="791779" cy="111444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580400" y="2480156"/>
            <a:ext cx="10098000" cy="692150"/>
          </a:xfrm>
        </p:spPr>
        <p:txBody>
          <a:bodyPr/>
          <a:lstStyle>
            <a:lvl1pPr>
              <a:lnSpc>
                <a:spcPct val="100000"/>
              </a:lnSpc>
              <a:defRPr sz="4800" b="0" cap="all" baseline="0"/>
            </a:lvl1pPr>
          </a:lstStyle>
          <a:p>
            <a:pPr lvl="0"/>
            <a:r>
              <a:rPr lang="en-GB" noProof="0"/>
              <a:t>2nd line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16" t="25279" r="4319" b="25724"/>
          <a:stretch/>
        </p:blipFill>
        <p:spPr>
          <a:xfrm>
            <a:off x="515937" y="438151"/>
            <a:ext cx="4024798" cy="360000"/>
          </a:xfrm>
          <a:prstGeom prst="rect">
            <a:avLst/>
          </a:prstGeom>
        </p:spPr>
      </p:pic>
      <p:pic>
        <p:nvPicPr>
          <p:cNvPr id="13" name="Grafik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2614" y="433239"/>
            <a:ext cx="1673159" cy="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6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7330"/>
            <a:ext cx="11159035" cy="130805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301841"/>
            <a:ext cx="9681841" cy="105271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630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nly + Re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9159"/>
            <a:ext cx="11159035" cy="130805"/>
          </a:xfrm>
        </p:spPr>
        <p:txBody>
          <a:bodyPr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9FA74-47A2-446B-8789-56C2CE62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95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47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59036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377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3"/>
          </a:xfrm>
        </p:spPr>
        <p:txBody>
          <a:bodyPr/>
          <a:lstStyle>
            <a:lvl1pPr>
              <a:lnSpc>
                <a:spcPct val="90000"/>
              </a:lnSpc>
              <a:defRPr sz="5000" b="1" baseline="0">
                <a:solidFill>
                  <a:schemeClr val="accent4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6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2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53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 3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11157448" cy="2286414"/>
          </a:xfrm>
        </p:spPr>
        <p:txBody>
          <a:bodyPr tIns="7200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Company X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0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/>
            </a:lvl1pPr>
            <a:lvl2pPr>
              <a:lnSpc>
                <a:spcPct val="100000"/>
              </a:lnSpc>
              <a:spcBef>
                <a:spcPts val="18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61712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5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342900"/>
            <a:ext cx="9893048" cy="3576048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30D8-28C1-4AF1-AA45-00EEDAA89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9350" y="4638675"/>
            <a:ext cx="9893300" cy="1228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2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365024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21110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8288">
              <a:spcBef>
                <a:spcPts val="1000"/>
              </a:spcBef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5475" indent="-268288">
              <a:spcBef>
                <a:spcPts val="1000"/>
              </a:spcBef>
              <a:buFont typeface="Arial" panose="020B0604020202020204" pitchFamily="34" charset="0"/>
              <a:buChar char="–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405787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Arial" panose="020B0604020202020204" pitchFamily="34" charset="0"/>
              <a:buChar char="–"/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407539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1279-66B7-5846-9CED-F283ACB7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66" y="2537037"/>
            <a:ext cx="8517951" cy="311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9962385-53D3-E348-A2F6-826FD4F1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1820391"/>
            <a:ext cx="8521929" cy="557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D36F17-CCD5-4A50-8C06-F7CCED5AC7F4}"/>
              </a:ext>
            </a:extLst>
          </p:cNvPr>
          <p:cNvGrpSpPr/>
          <p:nvPr userDrawn="1"/>
        </p:nvGrpSpPr>
        <p:grpSpPr>
          <a:xfrm>
            <a:off x="-392111" y="-1"/>
            <a:ext cx="306596" cy="2334131"/>
            <a:chOff x="-303881" y="0"/>
            <a:chExt cx="218365" cy="1662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02B932-5CC0-42B9-801A-A3D497F16005}"/>
                </a:ext>
              </a:extLst>
            </p:cNvPr>
            <p:cNvSpPr/>
            <p:nvPr/>
          </p:nvSpPr>
          <p:spPr>
            <a:xfrm>
              <a:off x="-303881" y="218365"/>
              <a:ext cx="218365" cy="218365"/>
            </a:xfrm>
            <a:prstGeom prst="rect">
              <a:avLst/>
            </a:prstGeom>
            <a:solidFill>
              <a:srgbClr val="1EB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FDA05C-4DCB-4B7E-8E66-BA28AA46A833}"/>
                </a:ext>
              </a:extLst>
            </p:cNvPr>
            <p:cNvSpPr/>
            <p:nvPr/>
          </p:nvSpPr>
          <p:spPr>
            <a:xfrm>
              <a:off x="-303881" y="655095"/>
              <a:ext cx="218365" cy="218365"/>
            </a:xfrm>
            <a:prstGeom prst="rect">
              <a:avLst/>
            </a:prstGeom>
            <a:solidFill>
              <a:srgbClr val="EC56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24A25-718C-4C42-9DB9-0EA4A3EC7C9B}"/>
                </a:ext>
              </a:extLst>
            </p:cNvPr>
            <p:cNvSpPr/>
            <p:nvPr/>
          </p:nvSpPr>
          <p:spPr>
            <a:xfrm>
              <a:off x="-303881" y="0"/>
              <a:ext cx="218365" cy="218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F73A2-2BB6-4D6F-B0C3-AF22F44E8FFA}"/>
                </a:ext>
              </a:extLst>
            </p:cNvPr>
            <p:cNvSpPr/>
            <p:nvPr/>
          </p:nvSpPr>
          <p:spPr>
            <a:xfrm>
              <a:off x="-303881" y="1225694"/>
              <a:ext cx="218365" cy="2183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9C38C6-F9D6-4B00-BDD2-14A93E7883B3}"/>
                </a:ext>
              </a:extLst>
            </p:cNvPr>
            <p:cNvSpPr/>
            <p:nvPr/>
          </p:nvSpPr>
          <p:spPr>
            <a:xfrm>
              <a:off x="-303881" y="436730"/>
              <a:ext cx="218365" cy="2183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94722-79AF-4C13-9A99-6E4887D53DAF}"/>
                </a:ext>
              </a:extLst>
            </p:cNvPr>
            <p:cNvSpPr/>
            <p:nvPr/>
          </p:nvSpPr>
          <p:spPr>
            <a:xfrm>
              <a:off x="-303881" y="873460"/>
              <a:ext cx="218365" cy="2183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00D208-34CB-49B2-A7A3-90B8C0C2B77C}"/>
                </a:ext>
              </a:extLst>
            </p:cNvPr>
            <p:cNvSpPr/>
            <p:nvPr/>
          </p:nvSpPr>
          <p:spPr>
            <a:xfrm>
              <a:off x="-303881" y="1444059"/>
              <a:ext cx="218365" cy="218365"/>
            </a:xfrm>
            <a:prstGeom prst="rect">
              <a:avLst/>
            </a:prstGeom>
            <a:solidFill>
              <a:srgbClr val="00B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91384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orient="horz" pos="278">
          <p15:clr>
            <a:srgbClr val="F26B43"/>
          </p15:clr>
        </p15:guide>
        <p15:guide id="5" orient="horz" pos="1003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5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9">
            <a:extLst>
              <a:ext uri="{FF2B5EF4-FFF2-40B4-BE49-F238E27FC236}">
                <a16:creationId xmlns:a16="http://schemas.microsoft.com/office/drawing/2014/main" id="{AD966A14-59B0-5E80-D3DA-2BBA512627C9}"/>
              </a:ext>
            </a:extLst>
          </p:cNvPr>
          <p:cNvSpPr/>
          <p:nvPr/>
        </p:nvSpPr>
        <p:spPr>
          <a:xfrm>
            <a:off x="522536" y="1989860"/>
            <a:ext cx="1264511" cy="4050398"/>
          </a:xfrm>
          <a:custGeom>
            <a:avLst/>
            <a:gdLst>
              <a:gd name="connsiteX0" fmla="*/ 0 w 1264511"/>
              <a:gd name="connsiteY0" fmla="*/ 0 h 1983491"/>
              <a:gd name="connsiteX1" fmla="*/ 689834 w 1264511"/>
              <a:gd name="connsiteY1" fmla="*/ 0 h 1983491"/>
              <a:gd name="connsiteX2" fmla="*/ 702736 w 1264511"/>
              <a:gd name="connsiteY2" fmla="*/ 11727 h 1983491"/>
              <a:gd name="connsiteX3" fmla="*/ 1264511 w 1264511"/>
              <a:gd name="connsiteY3" fmla="*/ 1367971 h 1983491"/>
              <a:gd name="connsiteX4" fmla="*/ 1178281 w 1264511"/>
              <a:gd name="connsiteY4" fmla="*/ 1938331 h 1983491"/>
              <a:gd name="connsiteX5" fmla="*/ 1161752 w 1264511"/>
              <a:gd name="connsiteY5" fmla="*/ 1983491 h 1983491"/>
              <a:gd name="connsiteX6" fmla="*/ 0 w 1264511"/>
              <a:gd name="connsiteY6" fmla="*/ 1983491 h 19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511" h="1983491">
                <a:moveTo>
                  <a:pt x="0" y="0"/>
                </a:moveTo>
                <a:lnTo>
                  <a:pt x="689834" y="0"/>
                </a:lnTo>
                <a:lnTo>
                  <a:pt x="702736" y="11727"/>
                </a:lnTo>
                <a:cubicBezTo>
                  <a:pt x="1049830" y="358820"/>
                  <a:pt x="1264511" y="838325"/>
                  <a:pt x="1264511" y="1367971"/>
                </a:cubicBezTo>
                <a:cubicBezTo>
                  <a:pt x="1264511" y="1566589"/>
                  <a:pt x="1234321" y="1758155"/>
                  <a:pt x="1178281" y="1938331"/>
                </a:cubicBezTo>
                <a:lnTo>
                  <a:pt x="1161752" y="1983491"/>
                </a:lnTo>
                <a:lnTo>
                  <a:pt x="0" y="1983491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alpha val="15000"/>
                  <a:lumMod val="0"/>
                  <a:lumOff val="100000"/>
                </a:schemeClr>
              </a:gs>
              <a:gs pos="74000">
                <a:schemeClr val="accent6"/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1B8FBE-4401-4DB2-84CF-765D3F48644A}"/>
              </a:ext>
            </a:extLst>
          </p:cNvPr>
          <p:cNvSpPr/>
          <p:nvPr/>
        </p:nvSpPr>
        <p:spPr>
          <a:xfrm>
            <a:off x="8156198" y="1959748"/>
            <a:ext cx="3487472" cy="40805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A3947-8FD4-42FC-9AB6-1E5F75A527D5}"/>
              </a:ext>
            </a:extLst>
          </p:cNvPr>
          <p:cNvSpPr/>
          <p:nvPr/>
        </p:nvSpPr>
        <p:spPr>
          <a:xfrm>
            <a:off x="8075151" y="-186126"/>
            <a:ext cx="3487472" cy="1983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3DC1D-E294-490F-A3BB-FE00F5084C62}"/>
              </a:ext>
            </a:extLst>
          </p:cNvPr>
          <p:cNvSpPr/>
          <p:nvPr/>
        </p:nvSpPr>
        <p:spPr>
          <a:xfrm>
            <a:off x="4093142" y="1959748"/>
            <a:ext cx="3487472" cy="40909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4C9F1-46EC-4CDB-A5C8-159CA825F0D8}"/>
              </a:ext>
            </a:extLst>
          </p:cNvPr>
          <p:cNvSpPr/>
          <p:nvPr/>
        </p:nvSpPr>
        <p:spPr>
          <a:xfrm>
            <a:off x="491267" y="1959748"/>
            <a:ext cx="3487472" cy="40805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549F7-DF30-A841-83CC-3475E7F8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UNMET NEED EXECUTIVE SUMMARY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759AF40-07CE-48AC-A2A1-92FF588D83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ANCA-AV: Anti-neutrophil cytoplasmic autoantibody - associated vasculitis; ESRD: End stage renal disease; QoL: Quality of life;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93C9B9-DE63-47C7-8273-18DE73CC048D}"/>
              </a:ext>
            </a:extLst>
          </p:cNvPr>
          <p:cNvSpPr/>
          <p:nvPr/>
        </p:nvSpPr>
        <p:spPr>
          <a:xfrm>
            <a:off x="9579534" y="2545915"/>
            <a:ext cx="1809526" cy="1877437"/>
          </a:xfrm>
          <a:prstGeom prst="rect">
            <a:avLst/>
          </a:prstGeom>
        </p:spPr>
        <p:txBody>
          <a:bodyPr wrap="square" lIns="108000" tIns="0" rIns="72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European and US guidelines recommend screening for patients with the disease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Currently only 40% patients in Europe and 65% of patients in the US are screened for the disea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</a:t>
            </a:r>
            <a:r>
              <a:rPr kumimoji="0" lang="en-GB" sz="14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95A2F-8034-477F-AEBE-0D1EEA958ACA}"/>
              </a:ext>
            </a:extLst>
          </p:cNvPr>
          <p:cNvSpPr txBox="1"/>
          <p:nvPr/>
        </p:nvSpPr>
        <p:spPr>
          <a:xfrm>
            <a:off x="522536" y="1413094"/>
            <a:ext cx="3513267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Rare progressive disorder that can be life threatening</a:t>
            </a:r>
            <a:endParaRPr kumimoji="0" lang="en-GB" sz="1800" b="1" i="0" u="none" strike="noStrike" kern="1200" cap="none" spc="-50" normalizeH="0" baseline="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0FBDD-D025-4604-A414-01CF1C7401DC}"/>
              </a:ext>
            </a:extLst>
          </p:cNvPr>
          <p:cNvSpPr txBox="1"/>
          <p:nvPr/>
        </p:nvSpPr>
        <p:spPr>
          <a:xfrm>
            <a:off x="8156198" y="1364064"/>
            <a:ext cx="3133432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de-DE"/>
            </a:defPPr>
            <a:lvl1pPr>
              <a:lnSpc>
                <a:spcPct val="90000"/>
              </a:lnSpc>
              <a:defRPr b="1" spc="-50">
                <a:solidFill>
                  <a:schemeClr val="accent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-5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Clinical guidelines recommend screening for the disease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E9E1B8-3CF5-469D-A9DF-AF632E3DB25A}"/>
              </a:ext>
            </a:extLst>
          </p:cNvPr>
          <p:cNvSpPr/>
          <p:nvPr/>
        </p:nvSpPr>
        <p:spPr>
          <a:xfrm>
            <a:off x="1722244" y="2340123"/>
            <a:ext cx="2228635" cy="1436291"/>
          </a:xfrm>
          <a:prstGeom prst="rect">
            <a:avLst/>
          </a:prstGeom>
        </p:spPr>
        <p:txBody>
          <a:bodyPr wrap="square" lIns="108000" tIns="0" rIns="72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3000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disease affects 4 in 10,000 people, meeting the definition of a rare disease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disease is a progressive disorder that mainly impacts the respiratory organs and can be life threatening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Freeform: Shape 39">
            <a:extLst>
              <a:ext uri="{FF2B5EF4-FFF2-40B4-BE49-F238E27FC236}">
                <a16:creationId xmlns:a16="http://schemas.microsoft.com/office/drawing/2014/main" id="{ABECFB7E-B239-0444-6037-218EAD4E34E3}"/>
              </a:ext>
            </a:extLst>
          </p:cNvPr>
          <p:cNvSpPr/>
          <p:nvPr/>
        </p:nvSpPr>
        <p:spPr>
          <a:xfrm>
            <a:off x="4170702" y="2063437"/>
            <a:ext cx="1264511" cy="3854284"/>
          </a:xfrm>
          <a:custGeom>
            <a:avLst/>
            <a:gdLst>
              <a:gd name="connsiteX0" fmla="*/ 0 w 1264511"/>
              <a:gd name="connsiteY0" fmla="*/ 0 h 1983491"/>
              <a:gd name="connsiteX1" fmla="*/ 689834 w 1264511"/>
              <a:gd name="connsiteY1" fmla="*/ 0 h 1983491"/>
              <a:gd name="connsiteX2" fmla="*/ 702736 w 1264511"/>
              <a:gd name="connsiteY2" fmla="*/ 11727 h 1983491"/>
              <a:gd name="connsiteX3" fmla="*/ 1264511 w 1264511"/>
              <a:gd name="connsiteY3" fmla="*/ 1367971 h 1983491"/>
              <a:gd name="connsiteX4" fmla="*/ 1178281 w 1264511"/>
              <a:gd name="connsiteY4" fmla="*/ 1938331 h 1983491"/>
              <a:gd name="connsiteX5" fmla="*/ 1161752 w 1264511"/>
              <a:gd name="connsiteY5" fmla="*/ 1983491 h 1983491"/>
              <a:gd name="connsiteX6" fmla="*/ 0 w 1264511"/>
              <a:gd name="connsiteY6" fmla="*/ 1983491 h 19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511" h="1983491">
                <a:moveTo>
                  <a:pt x="0" y="0"/>
                </a:moveTo>
                <a:lnTo>
                  <a:pt x="689834" y="0"/>
                </a:lnTo>
                <a:lnTo>
                  <a:pt x="702736" y="11727"/>
                </a:lnTo>
                <a:cubicBezTo>
                  <a:pt x="1049830" y="358820"/>
                  <a:pt x="1264511" y="838325"/>
                  <a:pt x="1264511" y="1367971"/>
                </a:cubicBezTo>
                <a:cubicBezTo>
                  <a:pt x="1264511" y="1566589"/>
                  <a:pt x="1234321" y="1758155"/>
                  <a:pt x="1178281" y="1938331"/>
                </a:cubicBezTo>
                <a:lnTo>
                  <a:pt x="1161752" y="1983491"/>
                </a:lnTo>
                <a:lnTo>
                  <a:pt x="0" y="1983491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alpha val="15000"/>
                  <a:lumMod val="0"/>
                  <a:lumOff val="100000"/>
                </a:schemeClr>
              </a:gs>
              <a:gs pos="74000">
                <a:schemeClr val="accent6"/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reeform: Shape 39">
            <a:extLst>
              <a:ext uri="{FF2B5EF4-FFF2-40B4-BE49-F238E27FC236}">
                <a16:creationId xmlns:a16="http://schemas.microsoft.com/office/drawing/2014/main" id="{A82128DF-E4CB-C1BA-3F2B-F27EA6C0E710}"/>
              </a:ext>
            </a:extLst>
          </p:cNvPr>
          <p:cNvSpPr/>
          <p:nvPr/>
        </p:nvSpPr>
        <p:spPr>
          <a:xfrm>
            <a:off x="8143574" y="2020943"/>
            <a:ext cx="1264511" cy="4090929"/>
          </a:xfrm>
          <a:custGeom>
            <a:avLst/>
            <a:gdLst>
              <a:gd name="connsiteX0" fmla="*/ 0 w 1264511"/>
              <a:gd name="connsiteY0" fmla="*/ 0 h 1983491"/>
              <a:gd name="connsiteX1" fmla="*/ 689834 w 1264511"/>
              <a:gd name="connsiteY1" fmla="*/ 0 h 1983491"/>
              <a:gd name="connsiteX2" fmla="*/ 702736 w 1264511"/>
              <a:gd name="connsiteY2" fmla="*/ 11727 h 1983491"/>
              <a:gd name="connsiteX3" fmla="*/ 1264511 w 1264511"/>
              <a:gd name="connsiteY3" fmla="*/ 1367971 h 1983491"/>
              <a:gd name="connsiteX4" fmla="*/ 1178281 w 1264511"/>
              <a:gd name="connsiteY4" fmla="*/ 1938331 h 1983491"/>
              <a:gd name="connsiteX5" fmla="*/ 1161752 w 1264511"/>
              <a:gd name="connsiteY5" fmla="*/ 1983491 h 1983491"/>
              <a:gd name="connsiteX6" fmla="*/ 0 w 1264511"/>
              <a:gd name="connsiteY6" fmla="*/ 1983491 h 19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4511" h="1983491">
                <a:moveTo>
                  <a:pt x="0" y="0"/>
                </a:moveTo>
                <a:lnTo>
                  <a:pt x="689834" y="0"/>
                </a:lnTo>
                <a:lnTo>
                  <a:pt x="702736" y="11727"/>
                </a:lnTo>
                <a:cubicBezTo>
                  <a:pt x="1049830" y="358820"/>
                  <a:pt x="1264511" y="838325"/>
                  <a:pt x="1264511" y="1367971"/>
                </a:cubicBezTo>
                <a:cubicBezTo>
                  <a:pt x="1264511" y="1566589"/>
                  <a:pt x="1234321" y="1758155"/>
                  <a:pt x="1178281" y="1938331"/>
                </a:cubicBezTo>
                <a:lnTo>
                  <a:pt x="1161752" y="1983491"/>
                </a:lnTo>
                <a:lnTo>
                  <a:pt x="0" y="1983491"/>
                </a:lnTo>
                <a:close/>
              </a:path>
            </a:pathLst>
          </a:custGeom>
          <a:gradFill flip="none" rotWithShape="1">
            <a:gsLst>
              <a:gs pos="38000">
                <a:schemeClr val="accent1">
                  <a:alpha val="15000"/>
                  <a:lumMod val="0"/>
                  <a:lumOff val="100000"/>
                </a:schemeClr>
              </a:gs>
              <a:gs pos="74000">
                <a:schemeClr val="accent6"/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54AB430-F22E-5F6C-424C-517BE71C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6427" y="4101180"/>
            <a:ext cx="521777" cy="475397"/>
          </a:xfrm>
          <a:prstGeom prst="rect">
            <a:avLst/>
          </a:prstGeom>
        </p:spPr>
      </p:pic>
      <p:pic>
        <p:nvPicPr>
          <p:cNvPr id="28" name="Graphic 27" descr="Group with solid fill">
            <a:extLst>
              <a:ext uri="{FF2B5EF4-FFF2-40B4-BE49-F238E27FC236}">
                <a16:creationId xmlns:a16="http://schemas.microsoft.com/office/drawing/2014/main" id="{FC2C28EB-47AE-4181-CEA4-C5C35805F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915" y="2394204"/>
            <a:ext cx="914400" cy="914400"/>
          </a:xfrm>
          <a:prstGeom prst="rect">
            <a:avLst/>
          </a:prstGeom>
        </p:spPr>
      </p:pic>
      <p:pic>
        <p:nvPicPr>
          <p:cNvPr id="30" name="Graphic 29" descr="Lungs outline">
            <a:extLst>
              <a:ext uri="{FF2B5EF4-FFF2-40B4-BE49-F238E27FC236}">
                <a16:creationId xmlns:a16="http://schemas.microsoft.com/office/drawing/2014/main" id="{FF7C1CF6-4336-A28E-D436-B091B5B20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019" y="3282754"/>
            <a:ext cx="657580" cy="7172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0ED5159-7223-2A37-7165-4F34E6FFA020}"/>
              </a:ext>
            </a:extLst>
          </p:cNvPr>
          <p:cNvSpPr txBox="1"/>
          <p:nvPr/>
        </p:nvSpPr>
        <p:spPr>
          <a:xfrm>
            <a:off x="5512773" y="2445797"/>
            <a:ext cx="1918655" cy="308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disease is most common in the elderly, with the highest proportion of costs attributed to hospitalisations 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3.4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320675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disease affects approximately 8% of the adult population in Europe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3</a:t>
            </a:r>
          </a:p>
          <a:p>
            <a:pPr marL="320675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675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It affects as many as 6 % of people &gt; 60 years of age 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3,4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4" name="Graphic 33" descr="Man with cane outline">
            <a:extLst>
              <a:ext uri="{FF2B5EF4-FFF2-40B4-BE49-F238E27FC236}">
                <a16:creationId xmlns:a16="http://schemas.microsoft.com/office/drawing/2014/main" id="{38B9C58E-857A-5293-C0D9-45081B43DC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0227" y="2336421"/>
            <a:ext cx="696830" cy="696830"/>
          </a:xfrm>
          <a:prstGeom prst="rect">
            <a:avLst/>
          </a:prstGeom>
        </p:spPr>
      </p:pic>
      <p:pic>
        <p:nvPicPr>
          <p:cNvPr id="39" name="Graphic 38" descr="Ambulance outline">
            <a:extLst>
              <a:ext uri="{FF2B5EF4-FFF2-40B4-BE49-F238E27FC236}">
                <a16:creationId xmlns:a16="http://schemas.microsoft.com/office/drawing/2014/main" id="{EC3E1B21-E852-C24B-DA19-1E53246FFB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76222" y="3082112"/>
            <a:ext cx="805041" cy="805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1858F4-56B5-820B-A5A1-56326ABA2768}"/>
              </a:ext>
            </a:extLst>
          </p:cNvPr>
          <p:cNvSpPr txBox="1"/>
          <p:nvPr/>
        </p:nvSpPr>
        <p:spPr>
          <a:xfrm>
            <a:off x="4205152" y="1346814"/>
            <a:ext cx="34239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Elderly and frail patients with the disease are most at risk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778E75D8-3328-0C43-5CA9-7EDCD69C58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50383" y="2417805"/>
            <a:ext cx="686095" cy="686095"/>
          </a:xfrm>
          <a:prstGeom prst="rect">
            <a:avLst/>
          </a:prstGeom>
        </p:spPr>
      </p:pic>
      <p:pic>
        <p:nvPicPr>
          <p:cNvPr id="16" name="Graphic 15" descr="Closed book outline">
            <a:extLst>
              <a:ext uri="{FF2B5EF4-FFF2-40B4-BE49-F238E27FC236}">
                <a16:creationId xmlns:a16="http://schemas.microsoft.com/office/drawing/2014/main" id="{A2967850-234A-3B7D-8A88-37CBC92036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10524" y="3424478"/>
            <a:ext cx="914400" cy="6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592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Tavenos">
      <a:dk1>
        <a:srgbClr val="FFFFFF"/>
      </a:dk1>
      <a:lt1>
        <a:srgbClr val="084EA3"/>
      </a:lt1>
      <a:dk2>
        <a:srgbClr val="FEFFFF"/>
      </a:dk2>
      <a:lt2>
        <a:srgbClr val="3C3834"/>
      </a:lt2>
      <a:accent1>
        <a:srgbClr val="084EA3"/>
      </a:accent1>
      <a:accent2>
        <a:srgbClr val="28CFB3"/>
      </a:accent2>
      <a:accent3>
        <a:srgbClr val="F0837D"/>
      </a:accent3>
      <a:accent4>
        <a:srgbClr val="B7CFBC"/>
      </a:accent4>
      <a:accent5>
        <a:srgbClr val="F2CEAE"/>
      </a:accent5>
      <a:accent6>
        <a:srgbClr val="888C23"/>
      </a:accent6>
      <a:hlink>
        <a:srgbClr val="00B1DA"/>
      </a:hlink>
      <a:folHlink>
        <a:srgbClr val="8989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lnSpc>
            <a:spcPct val="106000"/>
          </a:lnSpc>
          <a:spcAft>
            <a:spcPts val="800"/>
          </a:spcAft>
          <a:defRPr sz="15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617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2_Office Theme</vt:lpstr>
      <vt:lpstr>UNMET NEED 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UNMET NEED EXECUTIVE SUMMARY</dc:title>
  <dc:creator>Andrius Kvaraciejus</dc:creator>
  <cp:lastModifiedBy>Andrius Kvaraciejus</cp:lastModifiedBy>
  <cp:revision>1</cp:revision>
  <dcterms:created xsi:type="dcterms:W3CDTF">2022-08-22T21:46:16Z</dcterms:created>
  <dcterms:modified xsi:type="dcterms:W3CDTF">2022-08-22T22:10:24Z</dcterms:modified>
</cp:coreProperties>
</file>