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gradFill>
                <a:gsLst>
                  <a:gs pos="34000">
                    <a:schemeClr val="accent6">
                      <a:lumMod val="60000"/>
                      <a:lumOff val="40000"/>
                    </a:schemeClr>
                  </a:gs>
                  <a:gs pos="65000">
                    <a:schemeClr val="accent6">
                      <a:lumMod val="40000"/>
                      <a:lumOff val="60000"/>
                    </a:schemeClr>
                  </a:gs>
                  <a:gs pos="86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D9-4917-9C8B-21A6A63C57A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D9-4917-9C8B-21A6A63C57AC}"/>
              </c:ext>
            </c:extLst>
          </c:dPt>
          <c:cat>
            <c:strRef>
              <c:f>Sheet1!$A$2:$A$3</c:f>
              <c:strCache>
                <c:ptCount val="2"/>
                <c:pt idx="0">
                  <c:v>Product X</c:v>
                </c:pt>
                <c:pt idx="1">
                  <c:v>SOC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9-4917-9C8B-21A6A63C5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0D5EF-1FFA-4421-A956-E54661BC0066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A6179-2B31-44AB-8900-C91C4963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3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6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26907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11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7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6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9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9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71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67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3704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69236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3205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53668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A8F5FBA-A978-4056-B21B-E3FABB97D0E5}"/>
              </a:ext>
            </a:extLst>
          </p:cNvPr>
          <p:cNvGraphicFramePr/>
          <p:nvPr/>
        </p:nvGraphicFramePr>
        <p:xfrm>
          <a:off x="1272988" y="2511849"/>
          <a:ext cx="2858062" cy="2515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36D36D0-5372-44B4-88D0-3A3FFBC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rgbClr val="424242"/>
                </a:solidFill>
              </a:rPr>
              <a:t>Product X reduces the cost of treatment related adverse event versus treatment with SoC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A56EC-84D1-4852-941F-DFFBB1F60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588" y="5606041"/>
            <a:ext cx="11159035" cy="271869"/>
          </a:xfrm>
        </p:spPr>
        <p:txBody>
          <a:bodyPr/>
          <a:lstStyle/>
          <a:p>
            <a:r>
              <a:rPr lang="en-GB" dirty="0"/>
              <a:t>Percentages are approximate  </a:t>
            </a:r>
          </a:p>
          <a:p>
            <a:r>
              <a:rPr lang="en-GB" dirty="0"/>
              <a:t>1. Ann et al. Lancet, 1999 v3, 444-467 </a:t>
            </a:r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0F3F20-3FA3-4B81-94B6-61482F5EA600}"/>
              </a:ext>
            </a:extLst>
          </p:cNvPr>
          <p:cNvCxnSpPr>
            <a:cxnSpLocks/>
          </p:cNvCxnSpPr>
          <p:nvPr/>
        </p:nvCxnSpPr>
        <p:spPr>
          <a:xfrm>
            <a:off x="5699702" y="1606557"/>
            <a:ext cx="0" cy="364488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F35CA-8F57-41CF-9F02-21E9C4775ECF}"/>
              </a:ext>
            </a:extLst>
          </p:cNvPr>
          <p:cNvSpPr txBox="1"/>
          <p:nvPr/>
        </p:nvSpPr>
        <p:spPr>
          <a:xfrm>
            <a:off x="527847" y="1403365"/>
            <a:ext cx="5323468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8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 related adverse events were experienced in  80 % of patients treated with SoC,</a:t>
            </a:r>
            <a:r>
              <a:rPr kumimoji="0" lang="en-GB" sz="2000" b="1" i="0" u="none" strike="noStrike" kern="1200" cap="none" spc="-80" normalizeH="0" baseline="3000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GB" sz="2000" b="1" i="0" u="none" strike="noStrike" kern="1200" cap="none" spc="-8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versus 38% treated with Product X</a:t>
            </a:r>
            <a:r>
              <a:rPr kumimoji="0" lang="en-GB" sz="2000" b="1" i="0" u="none" strike="noStrike" kern="1200" cap="none" spc="-80" normalizeH="0" baseline="3000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7D91A-0FB9-4917-8892-FB5B6452C6F3}"/>
              </a:ext>
            </a:extLst>
          </p:cNvPr>
          <p:cNvSpPr txBox="1"/>
          <p:nvPr/>
        </p:nvSpPr>
        <p:spPr>
          <a:xfrm>
            <a:off x="6167535" y="1403365"/>
            <a:ext cx="561368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8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 related adverse events  yearly cost-per-patient is  ₤31,532 for the UK’s NHS</a:t>
            </a:r>
            <a:r>
              <a:rPr kumimoji="0" lang="en-GB" sz="2000" b="1" i="0" u="none" strike="noStrike" kern="1200" cap="none" spc="-80" normalizeH="0" baseline="3000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2B203-7BEB-4C3C-B539-C05B9F133C5F}"/>
              </a:ext>
            </a:extLst>
          </p:cNvPr>
          <p:cNvSpPr txBox="1"/>
          <p:nvPr/>
        </p:nvSpPr>
        <p:spPr>
          <a:xfrm>
            <a:off x="7745750" y="2284963"/>
            <a:ext cx="2301912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-80" normalizeH="0" baseline="0" noProof="0" dirty="0">
                <a:ln>
                  <a:noFill/>
                </a:ln>
                <a:solidFill>
                  <a:srgbClr val="888C2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₤31,532 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888C23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61F32-57F7-48EF-943C-F5FA71E999DB}"/>
              </a:ext>
            </a:extLst>
          </p:cNvPr>
          <p:cNvSpPr txBox="1"/>
          <p:nvPr/>
        </p:nvSpPr>
        <p:spPr>
          <a:xfrm>
            <a:off x="3909858" y="2564191"/>
            <a:ext cx="1218282" cy="615553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>
            <a:defPPr>
              <a:defRPr lang="de-DE"/>
            </a:defPPr>
            <a:lvl1pPr>
              <a:defRPr sz="2000" b="1" spc="-5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5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5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20%</a:t>
            </a:r>
            <a:endParaRPr kumimoji="0" lang="en-GB" sz="2000" b="1" i="0" u="none" strike="noStrike" kern="1200" cap="none" spc="-50" normalizeH="0" baseline="30000" noProof="0" dirty="0">
              <a:ln>
                <a:noFill/>
              </a:ln>
              <a:solidFill>
                <a:srgbClr val="888C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39D8F-A963-4B75-A51B-8EA09188D061}"/>
              </a:ext>
            </a:extLst>
          </p:cNvPr>
          <p:cNvSpPr txBox="1"/>
          <p:nvPr/>
        </p:nvSpPr>
        <p:spPr>
          <a:xfrm>
            <a:off x="866824" y="3681454"/>
            <a:ext cx="557845" cy="92333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>
            <a:defPPr>
              <a:defRPr lang="de-DE"/>
            </a:defPPr>
            <a:lvl1pPr>
              <a:defRPr sz="2000" b="1" spc="-5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000" b="1" i="0" u="none" strike="noStrike" kern="1200" cap="none" spc="-50" normalizeH="0" baseline="0" noProof="0" dirty="0">
                <a:ln>
                  <a:noFill/>
                </a:ln>
                <a:solidFill>
                  <a:srgbClr val="28CFB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2000" b="1" i="0" u="none" strike="noStrike" kern="1200" cap="none" spc="-50" normalizeH="0" baseline="0" noProof="0" dirty="0">
                <a:ln>
                  <a:noFill/>
                </a:ln>
                <a:solidFill>
                  <a:srgbClr val="888C23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-50" normalizeH="0" baseline="0" noProof="0" dirty="0">
                <a:ln>
                  <a:noFill/>
                </a:ln>
                <a:solidFill>
                  <a:srgbClr val="888C23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80% </a:t>
            </a:r>
            <a:endParaRPr kumimoji="0" lang="en-GB" sz="2000" b="1" i="0" u="none" strike="noStrike" kern="1200" cap="none" spc="-50" normalizeH="0" baseline="30000" noProof="0" dirty="0">
              <a:ln>
                <a:noFill/>
              </a:ln>
              <a:solidFill>
                <a:srgbClr val="888C23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F850030-1F48-4813-BF01-732156E1D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750" y="3429000"/>
            <a:ext cx="2044514" cy="923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002C6C-777A-42C8-B670-3B957650DFA3}"/>
              </a:ext>
            </a:extLst>
          </p:cNvPr>
          <p:cNvSpPr txBox="1"/>
          <p:nvPr/>
        </p:nvSpPr>
        <p:spPr>
          <a:xfrm>
            <a:off x="404510" y="5183130"/>
            <a:ext cx="1152605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-80" normalizeH="0" baseline="3000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6F4CC-CB6C-D0D5-8D19-0B0AFC899223}"/>
              </a:ext>
            </a:extLst>
          </p:cNvPr>
          <p:cNvSpPr/>
          <p:nvPr/>
        </p:nvSpPr>
        <p:spPr>
          <a:xfrm>
            <a:off x="1294051" y="4960280"/>
            <a:ext cx="3834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 related adverse events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16806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Product X reduces the cost of treatment related adverse event versus treatment with SoC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X reduces the cost of treatment related adverse event versus treatment with SoC </dc:title>
  <dc:creator>Andrius Kvaraciejus</dc:creator>
  <cp:lastModifiedBy>Andrius Kvaraciejus</cp:lastModifiedBy>
  <cp:revision>1</cp:revision>
  <dcterms:created xsi:type="dcterms:W3CDTF">2022-08-22T22:08:55Z</dcterms:created>
  <dcterms:modified xsi:type="dcterms:W3CDTF">2022-08-22T22:14:46Z</dcterms:modified>
</cp:coreProperties>
</file>