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2481801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C3849-F248-40EB-94A8-9CA2BC54649A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E5507-2F42-4E85-B75D-B44B683C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85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93298-6094-4361-B311-891E531296F6}" type="slidenum">
              <a:rPr kumimoji="0" lang="de-CH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CH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310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54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B85DBD4B-772D-C44F-B711-19318CCA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8" y="71122"/>
            <a:ext cx="11509190" cy="979896"/>
          </a:xfrm>
        </p:spPr>
        <p:txBody>
          <a:bodyPr anchor="b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platzhalter 8">
            <a:extLst>
              <a:ext uri="{FF2B5EF4-FFF2-40B4-BE49-F238E27FC236}">
                <a16:creationId xmlns:a16="http://schemas.microsoft.com/office/drawing/2014/main" id="{0B759C52-7661-4905-9559-6C27C779F1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588" y="6444000"/>
            <a:ext cx="11159035" cy="123111"/>
          </a:xfrm>
        </p:spPr>
        <p:txBody>
          <a:bodyPr lIns="9000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</p:spTree>
    <p:extLst>
      <p:ext uri="{BB962C8B-B14F-4D97-AF65-F5344CB8AC3E}">
        <p14:creationId xmlns:p14="http://schemas.microsoft.com/office/powerpoint/2010/main" val="150665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384"/>
            <a:ext cx="12191999" cy="691276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79290" y="1774870"/>
            <a:ext cx="10098360" cy="691200"/>
          </a:xfrm>
        </p:spPr>
        <p:txBody>
          <a:bodyPr anchor="t" anchorCtr="0"/>
          <a:lstStyle>
            <a:lvl1pPr algn="l">
              <a:defRPr sz="4800"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598340" y="3636913"/>
            <a:ext cx="4497660" cy="360040"/>
          </a:xfrm>
        </p:spPr>
        <p:txBody>
          <a:bodyPr/>
          <a:lstStyle>
            <a:lvl1pPr marL="0" indent="0" algn="l">
              <a:buNone/>
              <a:defRPr sz="1900" b="0">
                <a:latin typeface="Arial Black" panose="020B0A04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Name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6360" y="1277883"/>
            <a:ext cx="1008000" cy="496987"/>
          </a:xfrm>
        </p:spPr>
        <p:txBody>
          <a:bodyPr/>
          <a:lstStyle>
            <a:lvl1pPr>
              <a:defRPr sz="850" b="1" cap="all" spc="3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/>
              <a:t>Enter text</a:t>
            </a:r>
          </a:p>
        </p:txBody>
      </p:sp>
      <p:sp>
        <p:nvSpPr>
          <p:cNvPr id="22" name="Datumsplatzhalter 3"/>
          <p:cNvSpPr>
            <a:spLocks noGrp="1"/>
          </p:cNvSpPr>
          <p:nvPr>
            <p:ph type="dt" sz="half" idx="2"/>
          </p:nvPr>
        </p:nvSpPr>
        <p:spPr>
          <a:xfrm>
            <a:off x="1598340" y="4001495"/>
            <a:ext cx="4497660" cy="21959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000" y="1350002"/>
            <a:ext cx="791779" cy="1114445"/>
          </a:xfrm>
          <a:prstGeom prst="rect">
            <a:avLst/>
          </a:prstGeom>
        </p:spPr>
      </p:pic>
      <p:sp>
        <p:nvSpPr>
          <p:cNvPr id="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580400" y="2480156"/>
            <a:ext cx="10098000" cy="692150"/>
          </a:xfrm>
        </p:spPr>
        <p:txBody>
          <a:bodyPr/>
          <a:lstStyle>
            <a:lvl1pPr>
              <a:lnSpc>
                <a:spcPct val="100000"/>
              </a:lnSpc>
              <a:defRPr sz="4800" b="0" cap="all" baseline="0"/>
            </a:lvl1pPr>
          </a:lstStyle>
          <a:p>
            <a:pPr lvl="0"/>
            <a:r>
              <a:rPr lang="en-GB" noProof="0"/>
              <a:t>2nd line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9963600" y="1340768"/>
            <a:ext cx="2228400" cy="30876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685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685 w 8000"/>
              <a:gd name="connsiteY1" fmla="*/ 0 h 10000"/>
              <a:gd name="connsiteX2" fmla="*/ 8000 w 8000"/>
              <a:gd name="connsiteY2" fmla="*/ 0 h 10000"/>
              <a:gd name="connsiteX3" fmla="*/ 8000 w 8000"/>
              <a:gd name="connsiteY3" fmla="*/ 10000 h 10000"/>
              <a:gd name="connsiteX4" fmla="*/ 0 w 8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0" h="10000">
                <a:moveTo>
                  <a:pt x="0" y="10000"/>
                </a:moveTo>
                <a:cubicBezTo>
                  <a:pt x="228" y="6667"/>
                  <a:pt x="457" y="3333"/>
                  <a:pt x="685" y="0"/>
                </a:cubicBezTo>
                <a:lnTo>
                  <a:pt x="8000" y="0"/>
                </a:lnTo>
                <a:lnTo>
                  <a:pt x="8000" y="10000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anchor="ctr"/>
          <a:lstStyle>
            <a:lvl1pPr marL="234000" indent="0">
              <a:defRPr sz="800" b="1" cap="all" spc="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 </a:t>
            </a: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116" t="25279" r="4319" b="25724"/>
          <a:stretch/>
        </p:blipFill>
        <p:spPr>
          <a:xfrm>
            <a:off x="515937" y="438151"/>
            <a:ext cx="4024798" cy="360000"/>
          </a:xfrm>
          <a:prstGeom prst="rect">
            <a:avLst/>
          </a:prstGeom>
        </p:spPr>
      </p:pic>
      <p:pic>
        <p:nvPicPr>
          <p:cNvPr id="13" name="Grafik 10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2614" y="433239"/>
            <a:ext cx="1673159" cy="49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55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18615" y="1883392"/>
            <a:ext cx="11159035" cy="42819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8614" y="6357330"/>
            <a:ext cx="11159035" cy="130805"/>
          </a:xfrm>
        </p:spPr>
        <p:txBody>
          <a:bodyPr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850">
                <a:solidFill>
                  <a:schemeClr val="accent5"/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518615" y="301841"/>
            <a:ext cx="9681841" cy="105271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9963600" y="1340768"/>
            <a:ext cx="2228400" cy="30876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685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685 w 8000"/>
              <a:gd name="connsiteY1" fmla="*/ 0 h 10000"/>
              <a:gd name="connsiteX2" fmla="*/ 8000 w 8000"/>
              <a:gd name="connsiteY2" fmla="*/ 0 h 10000"/>
              <a:gd name="connsiteX3" fmla="*/ 8000 w 8000"/>
              <a:gd name="connsiteY3" fmla="*/ 10000 h 10000"/>
              <a:gd name="connsiteX4" fmla="*/ 0 w 8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0" h="10000">
                <a:moveTo>
                  <a:pt x="0" y="10000"/>
                </a:moveTo>
                <a:cubicBezTo>
                  <a:pt x="228" y="6667"/>
                  <a:pt x="457" y="3333"/>
                  <a:pt x="685" y="0"/>
                </a:cubicBezTo>
                <a:lnTo>
                  <a:pt x="8000" y="0"/>
                </a:lnTo>
                <a:lnTo>
                  <a:pt x="8000" y="10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234000" indent="0">
              <a:defRPr sz="800" b="1" cap="all" spc="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17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nly + Re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8614" y="6359159"/>
            <a:ext cx="11159035" cy="130805"/>
          </a:xfrm>
        </p:spPr>
        <p:txBody>
          <a:bodyPr tIns="0" bIns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850">
                <a:solidFill>
                  <a:schemeClr val="accent5"/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9FA74-47A2-446B-8789-56C2CE62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227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8615" y="1862666"/>
            <a:ext cx="7809633" cy="2286414"/>
          </a:xfrm>
        </p:spPr>
        <p:txBody>
          <a:bodyPr/>
          <a:lstStyle>
            <a:lvl1pPr>
              <a:lnSpc>
                <a:spcPct val="90000"/>
              </a:lnSpc>
              <a:defRPr sz="5000">
                <a:solidFill>
                  <a:schemeClr val="accent3"/>
                </a:solidFill>
              </a:defRPr>
            </a:lvl1pPr>
          </a:lstStyle>
          <a:p>
            <a:r>
              <a:rPr lang="en-GB" noProof="0"/>
              <a:t>TEXT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ußzeilenplatzhalter 4"/>
          <p:cNvSpPr txBox="1">
            <a:spLocks/>
          </p:cNvSpPr>
          <p:nvPr userDrawn="1"/>
        </p:nvSpPr>
        <p:spPr>
          <a:xfrm>
            <a:off x="518615" y="6563999"/>
            <a:ext cx="1121982" cy="12162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50" noProof="0">
                <a:solidFill>
                  <a:schemeClr val="bg1"/>
                </a:solidFill>
              </a:rPr>
              <a:t>© Vifor</a:t>
            </a:r>
            <a:r>
              <a:rPr lang="en-GB" sz="850" baseline="0" noProof="0">
                <a:solidFill>
                  <a:schemeClr val="bg1"/>
                </a:solidFill>
              </a:rPr>
              <a:t> Pharma</a:t>
            </a:r>
            <a:endParaRPr lang="en-GB" sz="8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702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8614" y="6336000"/>
            <a:ext cx="11159036" cy="138499"/>
          </a:xfrm>
        </p:spPr>
        <p:txBody>
          <a:bodyPr wrap="square" tIns="0" bIns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900">
                <a:solidFill>
                  <a:schemeClr val="accent5"/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B8D08-6679-4608-935D-FC06BB31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234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8615" y="1862666"/>
            <a:ext cx="7809633" cy="2286413"/>
          </a:xfrm>
        </p:spPr>
        <p:txBody>
          <a:bodyPr/>
          <a:lstStyle>
            <a:lvl1pPr>
              <a:lnSpc>
                <a:spcPct val="90000"/>
              </a:lnSpc>
              <a:defRPr sz="5000" b="1" baseline="0">
                <a:solidFill>
                  <a:schemeClr val="accent4"/>
                </a:solidFill>
              </a:defRPr>
            </a:lvl1pPr>
          </a:lstStyle>
          <a:p>
            <a:r>
              <a:rPr lang="en-GB" noProof="0"/>
              <a:t>TEXT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ußzeilenplatzhalter 4"/>
          <p:cNvSpPr txBox="1">
            <a:spLocks/>
          </p:cNvSpPr>
          <p:nvPr userDrawn="1"/>
        </p:nvSpPr>
        <p:spPr>
          <a:xfrm>
            <a:off x="518615" y="6563999"/>
            <a:ext cx="1121982" cy="12162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50" noProof="0">
                <a:solidFill>
                  <a:schemeClr val="bg1"/>
                </a:solidFill>
              </a:rPr>
              <a:t>© Vifor</a:t>
            </a:r>
            <a:r>
              <a:rPr lang="en-GB" sz="850" baseline="0" noProof="0">
                <a:solidFill>
                  <a:schemeClr val="bg1"/>
                </a:solidFill>
              </a:rPr>
              <a:t> Pharma</a:t>
            </a:r>
            <a:endParaRPr lang="en-GB" sz="8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675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8615" y="1862666"/>
            <a:ext cx="7809633" cy="2286414"/>
          </a:xfrm>
        </p:spPr>
        <p:txBody>
          <a:bodyPr/>
          <a:lstStyle>
            <a:lvl1pPr>
              <a:lnSpc>
                <a:spcPct val="90000"/>
              </a:lnSpc>
              <a:defRPr sz="5000">
                <a:solidFill>
                  <a:schemeClr val="accent2"/>
                </a:solidFill>
              </a:defRPr>
            </a:lvl1pPr>
          </a:lstStyle>
          <a:p>
            <a:r>
              <a:rPr lang="en-GB" noProof="0"/>
              <a:t>TEXT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ußzeilenplatzhalter 4"/>
          <p:cNvSpPr txBox="1">
            <a:spLocks/>
          </p:cNvSpPr>
          <p:nvPr userDrawn="1"/>
        </p:nvSpPr>
        <p:spPr>
          <a:xfrm>
            <a:off x="518615" y="6563999"/>
            <a:ext cx="1121982" cy="12162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50" noProof="0">
                <a:solidFill>
                  <a:schemeClr val="bg1"/>
                </a:solidFill>
              </a:rPr>
              <a:t>© Vifor</a:t>
            </a:r>
            <a:r>
              <a:rPr lang="en-GB" sz="850" baseline="0" noProof="0">
                <a:solidFill>
                  <a:schemeClr val="bg1"/>
                </a:solidFill>
              </a:rPr>
              <a:t> Pharma</a:t>
            </a:r>
            <a:endParaRPr lang="en-GB" sz="8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371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Slide 3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8615" y="1862666"/>
            <a:ext cx="11157448" cy="2286414"/>
          </a:xfrm>
        </p:spPr>
        <p:txBody>
          <a:bodyPr tIns="72000"/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TEXT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ußzeilenplatzhalter 4"/>
          <p:cNvSpPr txBox="1">
            <a:spLocks/>
          </p:cNvSpPr>
          <p:nvPr userDrawn="1"/>
        </p:nvSpPr>
        <p:spPr>
          <a:xfrm>
            <a:off x="518615" y="6563999"/>
            <a:ext cx="1121982" cy="12162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50" noProof="0">
                <a:solidFill>
                  <a:schemeClr val="bg1"/>
                </a:solidFill>
              </a:rPr>
              <a:t>© Company X</a:t>
            </a:r>
            <a:r>
              <a:rPr lang="en-GB" sz="850" baseline="0" noProof="0">
                <a:solidFill>
                  <a:schemeClr val="bg1"/>
                </a:solidFill>
              </a:rPr>
              <a:t> Pharma</a:t>
            </a:r>
            <a:endParaRPr lang="en-GB" sz="8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589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18615" y="1883392"/>
            <a:ext cx="11159035" cy="4281912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/>
            </a:lvl1pPr>
            <a:lvl2pPr>
              <a:lnSpc>
                <a:spcPct val="100000"/>
              </a:lnSpc>
              <a:spcBef>
                <a:spcPts val="18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8614" y="6336000"/>
            <a:ext cx="11161712" cy="138499"/>
          </a:xfrm>
        </p:spPr>
        <p:txBody>
          <a:bodyPr wrap="square" tIns="0" bIns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900">
                <a:solidFill>
                  <a:schemeClr val="accent5"/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B8D08-6679-4608-935D-FC06BB31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219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0A8E3-936F-41BB-9671-EE2906056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291AB89-921C-AB4D-BEB1-9A629E9E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6" y="342900"/>
            <a:ext cx="9893048" cy="3576048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E30D8-28C1-4AF1-AA45-00EEDAA898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9350" y="4638675"/>
            <a:ext cx="9893300" cy="12287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57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0A8E3-936F-41BB-9671-EE2906056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291AB89-921C-AB4D-BEB1-9A629E9E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6" y="2939052"/>
            <a:ext cx="9893048" cy="979896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5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0A8E3-936F-41BB-9671-EE2906056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291AB89-921C-AB4D-BEB1-9A629E9E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6" y="2939052"/>
            <a:ext cx="9893048" cy="979896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7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0A8E3-936F-41BB-9671-EE2906056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291AB89-921C-AB4D-BEB1-9A629E9E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6" y="2939052"/>
            <a:ext cx="9893048" cy="979896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6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0A8E3-936F-41BB-9671-EE2906056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291AB89-921C-AB4D-BEB1-9A629E9E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6" y="2939052"/>
            <a:ext cx="9893048" cy="979896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1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9A0683F-1486-8042-A22F-0FA99B048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66" y="1607943"/>
            <a:ext cx="11365334" cy="4408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85DBD4B-772D-C44F-B711-19318CCA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8" y="71122"/>
            <a:ext cx="11369312" cy="979896"/>
          </a:xfrm>
        </p:spPr>
        <p:txBody>
          <a:bodyPr anchor="b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E55E858E-24F5-4DF0-B95F-C0BA1AC9A5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588" y="6365024"/>
            <a:ext cx="11159035" cy="123111"/>
          </a:xfrm>
        </p:spPr>
        <p:txBody>
          <a:bodyPr lIns="9000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</p:spTree>
    <p:extLst>
      <p:ext uri="{BB962C8B-B14F-4D97-AF65-F5344CB8AC3E}">
        <p14:creationId xmlns:p14="http://schemas.microsoft.com/office/powerpoint/2010/main" val="200864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9A0683F-1486-8042-A22F-0FA99B0489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7566" y="1607943"/>
            <a:ext cx="11365334" cy="4408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8288">
              <a:spcBef>
                <a:spcPts val="1000"/>
              </a:spcBef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5475" indent="-268288">
              <a:spcBef>
                <a:spcPts val="1000"/>
              </a:spcBef>
              <a:buFont typeface="Arial" panose="020B0604020202020204" pitchFamily="34" charset="0"/>
              <a:buChar char="–"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85DBD4B-772D-C44F-B711-19318CCA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8" y="71122"/>
            <a:ext cx="11369312" cy="979896"/>
          </a:xfrm>
        </p:spPr>
        <p:txBody>
          <a:bodyPr anchor="b">
            <a:noAutofit/>
          </a:bodyPr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E55E858E-24F5-4DF0-B95F-C0BA1AC9A5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588" y="6444000"/>
            <a:ext cx="11159035" cy="123111"/>
          </a:xfrm>
        </p:spPr>
        <p:txBody>
          <a:bodyPr lIns="9000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</p:spTree>
    <p:extLst>
      <p:ext uri="{BB962C8B-B14F-4D97-AF65-F5344CB8AC3E}">
        <p14:creationId xmlns:p14="http://schemas.microsoft.com/office/powerpoint/2010/main" val="88553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9A0683F-1486-8042-A22F-0FA99B0489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7566" y="1607943"/>
            <a:ext cx="11365334" cy="4408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8288" indent="-268288">
              <a:buFont typeface="Arial" panose="020B0604020202020204" pitchFamily="34" charset="0"/>
              <a:buChar char="•"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Font typeface="Arial" panose="020B0604020202020204" pitchFamily="34" charset="0"/>
              <a:buChar char="–"/>
              <a:defRPr sz="18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85DBD4B-772D-C44F-B711-19318CCA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8" y="71122"/>
            <a:ext cx="11369312" cy="979896"/>
          </a:xfrm>
        </p:spPr>
        <p:txBody>
          <a:bodyPr anchor="b">
            <a:noAutofit/>
          </a:bodyPr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E55E858E-24F5-4DF0-B95F-C0BA1AC9A5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588" y="6444000"/>
            <a:ext cx="11159035" cy="123111"/>
          </a:xfrm>
        </p:spPr>
        <p:txBody>
          <a:bodyPr lIns="9000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</p:spTree>
    <p:extLst>
      <p:ext uri="{BB962C8B-B14F-4D97-AF65-F5344CB8AC3E}">
        <p14:creationId xmlns:p14="http://schemas.microsoft.com/office/powerpoint/2010/main" val="189416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E1279-66B7-5846-9CED-F283ACB72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566" y="2537037"/>
            <a:ext cx="8517951" cy="3111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E9962385-53D3-E348-A2F6-826FD4F1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8" y="1820391"/>
            <a:ext cx="8521929" cy="5577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D36F17-CCD5-4A50-8C06-F7CCED5AC7F4}"/>
              </a:ext>
            </a:extLst>
          </p:cNvPr>
          <p:cNvGrpSpPr/>
          <p:nvPr userDrawn="1"/>
        </p:nvGrpSpPr>
        <p:grpSpPr>
          <a:xfrm>
            <a:off x="-392111" y="-1"/>
            <a:ext cx="306596" cy="2334131"/>
            <a:chOff x="-303881" y="0"/>
            <a:chExt cx="218365" cy="16624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02B932-5CC0-42B9-801A-A3D497F16005}"/>
                </a:ext>
              </a:extLst>
            </p:cNvPr>
            <p:cNvSpPr/>
            <p:nvPr/>
          </p:nvSpPr>
          <p:spPr>
            <a:xfrm>
              <a:off x="-303881" y="218365"/>
              <a:ext cx="218365" cy="218365"/>
            </a:xfrm>
            <a:prstGeom prst="rect">
              <a:avLst/>
            </a:prstGeom>
            <a:solidFill>
              <a:srgbClr val="1EB5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FDA05C-4DCB-4B7E-8E66-BA28AA46A833}"/>
                </a:ext>
              </a:extLst>
            </p:cNvPr>
            <p:cNvSpPr/>
            <p:nvPr/>
          </p:nvSpPr>
          <p:spPr>
            <a:xfrm>
              <a:off x="-303881" y="655095"/>
              <a:ext cx="218365" cy="218365"/>
            </a:xfrm>
            <a:prstGeom prst="rect">
              <a:avLst/>
            </a:prstGeom>
            <a:solidFill>
              <a:srgbClr val="EC56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224A25-718C-4C42-9DB9-0EA4A3EC7C9B}"/>
                </a:ext>
              </a:extLst>
            </p:cNvPr>
            <p:cNvSpPr/>
            <p:nvPr/>
          </p:nvSpPr>
          <p:spPr>
            <a:xfrm>
              <a:off x="-303881" y="0"/>
              <a:ext cx="218365" cy="218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8F73A2-2BB6-4D6F-B0C3-AF22F44E8FFA}"/>
                </a:ext>
              </a:extLst>
            </p:cNvPr>
            <p:cNvSpPr/>
            <p:nvPr/>
          </p:nvSpPr>
          <p:spPr>
            <a:xfrm>
              <a:off x="-303881" y="1225694"/>
              <a:ext cx="218365" cy="2183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9C38C6-F9D6-4B00-BDD2-14A93E7883B3}"/>
                </a:ext>
              </a:extLst>
            </p:cNvPr>
            <p:cNvSpPr/>
            <p:nvPr/>
          </p:nvSpPr>
          <p:spPr>
            <a:xfrm>
              <a:off x="-303881" y="436730"/>
              <a:ext cx="218365" cy="2183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C94722-79AF-4C13-9A99-6E4887D53DAF}"/>
                </a:ext>
              </a:extLst>
            </p:cNvPr>
            <p:cNvSpPr/>
            <p:nvPr/>
          </p:nvSpPr>
          <p:spPr>
            <a:xfrm>
              <a:off x="-303881" y="873460"/>
              <a:ext cx="218365" cy="2183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00D208-34CB-49B2-A7A3-90B8C0C2B77C}"/>
                </a:ext>
              </a:extLst>
            </p:cNvPr>
            <p:cNvSpPr/>
            <p:nvPr/>
          </p:nvSpPr>
          <p:spPr>
            <a:xfrm>
              <a:off x="-303881" y="1444059"/>
              <a:ext cx="218365" cy="218365"/>
            </a:xfrm>
            <a:prstGeom prst="rect">
              <a:avLst/>
            </a:prstGeom>
            <a:solidFill>
              <a:srgbClr val="00B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60980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orient="horz" pos="278">
          <p15:clr>
            <a:srgbClr val="F26B43"/>
          </p15:clr>
        </p15:guide>
        <p15:guide id="5" orient="horz" pos="1003">
          <p15:clr>
            <a:srgbClr val="F26B43"/>
          </p15:clr>
        </p15:guide>
        <p15:guide id="6" pos="7355">
          <p15:clr>
            <a:srgbClr val="F26B43"/>
          </p15:clr>
        </p15:guide>
        <p15:guide id="7" orient="horz" pos="5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A58747-A4FD-48BD-98DD-45D427B6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Less treatment related adverse events were experienced in patients treated with Product X vs. patients treated with SoC</a:t>
            </a:r>
            <a:r>
              <a:rPr lang="en-GB" sz="2400" baseline="30000" dirty="0"/>
              <a:t>4</a:t>
            </a:r>
            <a:r>
              <a:rPr lang="en-GB" sz="2400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E3790-3A0A-44AB-8FB2-4049945C37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3588" y="5959065"/>
            <a:ext cx="11159035" cy="271869"/>
          </a:xfrm>
        </p:spPr>
        <p:txBody>
          <a:bodyPr/>
          <a:lstStyle/>
          <a:p>
            <a:r>
              <a:rPr lang="en-GB" dirty="0"/>
              <a:t>* Percentages are approximate</a:t>
            </a:r>
          </a:p>
          <a:p>
            <a:r>
              <a:rPr lang="en-GB" dirty="0"/>
              <a:t>1. </a:t>
            </a:r>
            <a:r>
              <a:rPr lang="it-IT" dirty="0" err="1"/>
              <a:t>Jad</a:t>
            </a:r>
            <a:r>
              <a:rPr lang="it-IT" dirty="0"/>
              <a:t>  et al. </a:t>
            </a:r>
            <a:r>
              <a:rPr lang="it-IT" dirty="0" err="1"/>
              <a:t>Am</a:t>
            </a:r>
            <a:r>
              <a:rPr lang="it-IT" dirty="0"/>
              <a:t> </a:t>
            </a:r>
            <a:r>
              <a:rPr lang="it-IT" dirty="0" err="1"/>
              <a:t>J</a:t>
            </a:r>
            <a:r>
              <a:rPr lang="it-IT" dirty="0"/>
              <a:t> </a:t>
            </a:r>
            <a:r>
              <a:rPr lang="it-IT" dirty="0" err="1"/>
              <a:t>Med</a:t>
            </a:r>
            <a:r>
              <a:rPr lang="it-IT" dirty="0"/>
              <a:t> 2021;364:99-120</a:t>
            </a:r>
            <a:r>
              <a:rPr lang="en-GB" dirty="0"/>
              <a:t>. 2. Data on file. 3. Sim et. al. Ann Rare Dis 2012, ;72:1904-15. 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4462D3FE-3376-40FB-A075-942C0D220A65}"/>
              </a:ext>
            </a:extLst>
          </p:cNvPr>
          <p:cNvGraphicFramePr>
            <a:graphicFrameLocks noGrp="1"/>
          </p:cNvGraphicFramePr>
          <p:nvPr/>
        </p:nvGraphicFramePr>
        <p:xfrm>
          <a:off x="514349" y="2140914"/>
          <a:ext cx="10987186" cy="298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958">
                  <a:extLst>
                    <a:ext uri="{9D8B030D-6E8A-4147-A177-3AD203B41FA5}">
                      <a16:colId xmlns:a16="http://schemas.microsoft.com/office/drawing/2014/main" val="2614376553"/>
                    </a:ext>
                  </a:extLst>
                </a:gridCol>
                <a:gridCol w="1389958">
                  <a:extLst>
                    <a:ext uri="{9D8B030D-6E8A-4147-A177-3AD203B41FA5}">
                      <a16:colId xmlns:a16="http://schemas.microsoft.com/office/drawing/2014/main" val="4149390058"/>
                    </a:ext>
                  </a:extLst>
                </a:gridCol>
                <a:gridCol w="8207270">
                  <a:extLst>
                    <a:ext uri="{9D8B030D-6E8A-4147-A177-3AD203B41FA5}">
                      <a16:colId xmlns:a16="http://schemas.microsoft.com/office/drawing/2014/main" val="291287001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solidFill>
                            <a:schemeClr val="tx2"/>
                          </a:solidFill>
                        </a:rPr>
                        <a:t>Percentage of patients reporting AEs**</a:t>
                      </a:r>
                    </a:p>
                  </a:txBody>
                  <a:tcPr marL="72000" marR="72000" marT="108000" marB="144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GB" sz="1400" b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108000" marB="144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644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2"/>
                          </a:solidFill>
                        </a:rPr>
                        <a:t>Product X  </a:t>
                      </a:r>
                      <a:endParaRPr lang="en-GB" sz="1400" b="0" dirty="0">
                        <a:solidFill>
                          <a:schemeClr val="tx2"/>
                        </a:solidFill>
                      </a:endParaRPr>
                    </a:p>
                  </a:txBody>
                  <a:tcPr marL="72000" marR="72000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2"/>
                          </a:solidFill>
                        </a:rPr>
                        <a:t>SoC</a:t>
                      </a:r>
                      <a:endParaRPr lang="en-GB" sz="1400" b="0" baseline="30000" dirty="0">
                        <a:solidFill>
                          <a:schemeClr val="tx2"/>
                        </a:solidFill>
                      </a:endParaRPr>
                    </a:p>
                  </a:txBody>
                  <a:tcPr marL="72000" marR="72000" marT="72000" marB="144000" anchor="b"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>
                          <a:solidFill>
                            <a:schemeClr val="tx2"/>
                          </a:solidFill>
                        </a:rPr>
                        <a:t>System organ classes with</a:t>
                      </a:r>
                      <a:br>
                        <a:rPr lang="en-GB" sz="1400" b="0">
                          <a:solidFill>
                            <a:schemeClr val="tx2"/>
                          </a:solidFill>
                        </a:rPr>
                      </a:br>
                      <a:r>
                        <a:rPr lang="en-GB" sz="1400" b="0">
                          <a:solidFill>
                            <a:schemeClr val="tx2"/>
                          </a:solidFill>
                        </a:rPr>
                        <a:t>largest treatment differences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rgbClr val="00B0F0"/>
                          </a:solidFill>
                        </a:rPr>
                        <a:t>33.3%</a:t>
                      </a:r>
                    </a:p>
                  </a:txBody>
                  <a:tcPr marL="72000" marR="72000" marT="144000" marB="144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2"/>
                          </a:solidFill>
                        </a:rPr>
                        <a:t>85.5% </a:t>
                      </a:r>
                    </a:p>
                  </a:txBody>
                  <a:tcPr marL="72000" marR="72000" marT="144000" marB="144000"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2"/>
                          </a:solidFill>
                        </a:rPr>
                        <a:t>All AEs</a:t>
                      </a:r>
                      <a:endParaRPr lang="en-GB" sz="1400">
                        <a:solidFill>
                          <a:schemeClr val="tx2"/>
                        </a:solidFill>
                      </a:endParaRPr>
                    </a:p>
                  </a:txBody>
                  <a:tcPr marL="72000" marR="72000" marT="144000" marB="14400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780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rgbClr val="00B0F0"/>
                          </a:solidFill>
                        </a:rPr>
                        <a:t>13.9%</a:t>
                      </a:r>
                    </a:p>
                  </a:txBody>
                  <a:tcPr marL="72000" marR="72000" marT="144000" marB="144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2"/>
                          </a:solidFill>
                        </a:rPr>
                        <a:t>35.2% </a:t>
                      </a:r>
                    </a:p>
                  </a:txBody>
                  <a:tcPr marL="72000" marR="72000" marT="144000" marB="144000"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Cardiovascular </a:t>
                      </a:r>
                      <a:endParaRPr lang="en-GB" sz="1400" dirty="0">
                        <a:solidFill>
                          <a:schemeClr val="tx2"/>
                        </a:solidFill>
                      </a:endParaRPr>
                    </a:p>
                  </a:txBody>
                  <a:tcPr marL="72000" marR="72000" marT="144000" marB="14400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078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rgbClr val="00B0F0"/>
                          </a:solidFill>
                        </a:rPr>
                        <a:t>12.1%</a:t>
                      </a:r>
                    </a:p>
                  </a:txBody>
                  <a:tcPr marL="72000" marR="72000" marT="144000" marB="144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2"/>
                          </a:solidFill>
                        </a:rPr>
                        <a:t>15.1%% </a:t>
                      </a:r>
                    </a:p>
                  </a:txBody>
                  <a:tcPr marL="72000" marR="72000" marT="144000" marB="144000"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Metabolic </a:t>
                      </a:r>
                      <a:endParaRPr lang="en-GB" sz="1400" dirty="0">
                        <a:solidFill>
                          <a:schemeClr val="tx2"/>
                        </a:solidFill>
                      </a:endParaRPr>
                    </a:p>
                  </a:txBody>
                  <a:tcPr marL="72000" marR="72000" marT="144000" marB="14400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90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0B0F0"/>
                          </a:solidFill>
                        </a:rPr>
                        <a:t>25.2%</a:t>
                      </a:r>
                    </a:p>
                  </a:txBody>
                  <a:tcPr marL="72000" marR="72000" marT="144000" marB="144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2"/>
                          </a:solidFill>
                        </a:rPr>
                        <a:t>60.1% </a:t>
                      </a:r>
                    </a:p>
                  </a:txBody>
                  <a:tcPr marL="72000" marR="72000" marT="144000" marB="144000"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Dermatological </a:t>
                      </a:r>
                      <a:endParaRPr lang="en-GB" sz="1400" dirty="0">
                        <a:solidFill>
                          <a:schemeClr val="tx2"/>
                        </a:solidFill>
                      </a:endParaRPr>
                    </a:p>
                  </a:txBody>
                  <a:tcPr marL="72000" marR="72000" marT="144000" marB="144000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273276"/>
                  </a:ext>
                </a:extLst>
              </a:tr>
            </a:tbl>
          </a:graphicData>
        </a:graphic>
      </p:graphicFrame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9A8A9A7-4E4F-480C-A38F-12ABCBDAE86D}"/>
              </a:ext>
            </a:extLst>
          </p:cNvPr>
          <p:cNvCxnSpPr>
            <a:cxnSpLocks/>
          </p:cNvCxnSpPr>
          <p:nvPr/>
        </p:nvCxnSpPr>
        <p:spPr>
          <a:xfrm>
            <a:off x="8620954" y="2444621"/>
            <a:ext cx="0" cy="2693437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A09CF1-8DF7-447B-B7A0-20DE91595666}"/>
              </a:ext>
            </a:extLst>
          </p:cNvPr>
          <p:cNvGrpSpPr/>
          <p:nvPr/>
        </p:nvGrpSpPr>
        <p:grpSpPr>
          <a:xfrm>
            <a:off x="5690020" y="3384599"/>
            <a:ext cx="2556309" cy="154589"/>
            <a:chOff x="5247409" y="2340449"/>
            <a:chExt cx="896215" cy="154589"/>
          </a:xfrm>
          <a:solidFill>
            <a:schemeClr val="accent1"/>
          </a:solidFill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DF7202-F7DB-4CC2-A4BE-3916BDFBFE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7409" y="2416394"/>
              <a:ext cx="896215" cy="2698"/>
            </a:xfrm>
            <a:prstGeom prst="line">
              <a:avLst/>
            </a:prstGeom>
            <a:grpFill/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7F83C8B-B709-4044-ACA7-7C75BF3546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7409" y="2340449"/>
              <a:ext cx="0" cy="154589"/>
            </a:xfrm>
            <a:prstGeom prst="line">
              <a:avLst/>
            </a:prstGeom>
            <a:grpFill/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0E35BF-EAD5-434C-9B59-EE98DDB39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3624" y="2340449"/>
              <a:ext cx="0" cy="154589"/>
            </a:xfrm>
            <a:prstGeom prst="line">
              <a:avLst/>
            </a:prstGeom>
            <a:grpFill/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41E5D74-B39C-4359-9839-5D750864A34B}"/>
              </a:ext>
            </a:extLst>
          </p:cNvPr>
          <p:cNvGrpSpPr/>
          <p:nvPr/>
        </p:nvGrpSpPr>
        <p:grpSpPr>
          <a:xfrm>
            <a:off x="5923466" y="3919321"/>
            <a:ext cx="1772798" cy="154589"/>
            <a:chOff x="5247409" y="2340449"/>
            <a:chExt cx="896215" cy="15458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A5AB263-4330-4EF8-AE3E-11921C0944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7409" y="2416394"/>
              <a:ext cx="896215" cy="269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B08C7F-59F0-4948-88E7-89A9D12256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7409" y="2340449"/>
              <a:ext cx="0" cy="15458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66D9BA-EC01-4DE6-BA17-7EE2B358F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3624" y="2340449"/>
              <a:ext cx="0" cy="15458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6CFC7F-EB28-4FCC-964F-32C977C7928D}"/>
              </a:ext>
            </a:extLst>
          </p:cNvPr>
          <p:cNvGrpSpPr/>
          <p:nvPr/>
        </p:nvGrpSpPr>
        <p:grpSpPr>
          <a:xfrm>
            <a:off x="6775263" y="4413668"/>
            <a:ext cx="1724243" cy="128745"/>
            <a:chOff x="5247409" y="2340449"/>
            <a:chExt cx="896215" cy="154589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7A790C-F19A-4414-A293-E332B09EC9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7409" y="2416394"/>
              <a:ext cx="896215" cy="269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188B99D-9FD4-47E3-93F6-7B3025C1EB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7409" y="2340449"/>
              <a:ext cx="0" cy="15458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D780E18-C4E4-460F-B7E5-47DE836343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3624" y="2340449"/>
              <a:ext cx="0" cy="15458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C3359F7-E44C-4453-901B-1A4B2DDFADAB}"/>
              </a:ext>
            </a:extLst>
          </p:cNvPr>
          <p:cNvGrpSpPr/>
          <p:nvPr/>
        </p:nvGrpSpPr>
        <p:grpSpPr>
          <a:xfrm>
            <a:off x="6501315" y="4878961"/>
            <a:ext cx="2340324" cy="154589"/>
            <a:chOff x="5247409" y="2340449"/>
            <a:chExt cx="896215" cy="154589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0FE38D-5502-4DFA-B68A-244B2F1B6C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7409" y="2416394"/>
              <a:ext cx="896215" cy="269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964E021-C551-49AC-AD7E-32F543676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7409" y="2340449"/>
              <a:ext cx="0" cy="15458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D27A5AF-8308-450F-8A18-A457CEA18C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3624" y="2340449"/>
              <a:ext cx="0" cy="15458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38FDC0-05E3-468A-A0DC-0CE99306657E}"/>
              </a:ext>
            </a:extLst>
          </p:cNvPr>
          <p:cNvGrpSpPr/>
          <p:nvPr/>
        </p:nvGrpSpPr>
        <p:grpSpPr>
          <a:xfrm>
            <a:off x="5012378" y="5198550"/>
            <a:ext cx="6056372" cy="550552"/>
            <a:chOff x="5362359" y="6133779"/>
            <a:chExt cx="6056372" cy="55055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7B96EE-52BE-4555-9823-570253978931}"/>
                </a:ext>
              </a:extLst>
            </p:cNvPr>
            <p:cNvGrpSpPr/>
            <p:nvPr/>
          </p:nvGrpSpPr>
          <p:grpSpPr>
            <a:xfrm>
              <a:off x="5362359" y="6139942"/>
              <a:ext cx="3128890" cy="294230"/>
              <a:chOff x="5577230" y="5215230"/>
              <a:chExt cx="5353488" cy="29423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1086624-D3BF-4EE7-87FB-BE891A88EBD6}"/>
                  </a:ext>
                </a:extLst>
              </p:cNvPr>
              <p:cNvCxnSpPr/>
              <p:nvPr/>
            </p:nvCxnSpPr>
            <p:spPr>
              <a:xfrm rot="16200000" flipH="1">
                <a:off x="5762959" y="5254887"/>
                <a:ext cx="7931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F640D65-861C-47C6-BEC2-3AD6679ACE8C}"/>
                  </a:ext>
                </a:extLst>
              </p:cNvPr>
              <p:cNvCxnSpPr/>
              <p:nvPr/>
            </p:nvCxnSpPr>
            <p:spPr>
              <a:xfrm rot="16200000" flipH="1">
                <a:off x="6763576" y="5254887"/>
                <a:ext cx="7931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E1592DB-469E-4875-9186-D229382D1C99}"/>
                  </a:ext>
                </a:extLst>
              </p:cNvPr>
              <p:cNvCxnSpPr/>
              <p:nvPr/>
            </p:nvCxnSpPr>
            <p:spPr>
              <a:xfrm rot="16200000" flipH="1">
                <a:off x="7785779" y="5254887"/>
                <a:ext cx="7931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C4587DB-8340-4A07-9D96-CCC33409C08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9776579" y="5254887"/>
                <a:ext cx="7931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54857FB-8363-432A-9791-4F6B2FB2EC1E}"/>
                  </a:ext>
                </a:extLst>
              </p:cNvPr>
              <p:cNvCxnSpPr/>
              <p:nvPr/>
            </p:nvCxnSpPr>
            <p:spPr>
              <a:xfrm rot="16200000" flipH="1">
                <a:off x="10758691" y="5254887"/>
                <a:ext cx="7931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969D8AA-4CE6-468D-A3B9-AFE2E871FF0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774631" y="5254887"/>
                <a:ext cx="7931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F89F2F7-AEA5-4DD5-8C91-3979047301E5}"/>
                  </a:ext>
                </a:extLst>
              </p:cNvPr>
              <p:cNvSpPr txBox="1"/>
              <p:nvPr/>
            </p:nvSpPr>
            <p:spPr>
              <a:xfrm>
                <a:off x="5577230" y="5294016"/>
                <a:ext cx="4415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3C3834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-30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66B5E1F-A197-41CF-B32A-CEDDB2F22D8B}"/>
                  </a:ext>
                </a:extLst>
              </p:cNvPr>
              <p:cNvSpPr txBox="1"/>
              <p:nvPr/>
            </p:nvSpPr>
            <p:spPr>
              <a:xfrm>
                <a:off x="6582852" y="5294016"/>
                <a:ext cx="4415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3C3834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-25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81DC9C8-6022-48BE-B9A1-5615F95896AF}"/>
                  </a:ext>
                </a:extLst>
              </p:cNvPr>
              <p:cNvSpPr txBox="1"/>
              <p:nvPr/>
            </p:nvSpPr>
            <p:spPr>
              <a:xfrm>
                <a:off x="7601662" y="5294016"/>
                <a:ext cx="4415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3C3834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-20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4BA442D-7EC6-4F5A-9126-98CB997C4497}"/>
                  </a:ext>
                </a:extLst>
              </p:cNvPr>
              <p:cNvSpPr txBox="1"/>
              <p:nvPr/>
            </p:nvSpPr>
            <p:spPr>
              <a:xfrm>
                <a:off x="8593502" y="5294016"/>
                <a:ext cx="4415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3C3834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-15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EA8DD39-840E-4141-9450-10EE124EECF8}"/>
                  </a:ext>
                </a:extLst>
              </p:cNvPr>
              <p:cNvSpPr txBox="1"/>
              <p:nvPr/>
            </p:nvSpPr>
            <p:spPr>
              <a:xfrm>
                <a:off x="9592056" y="5294016"/>
                <a:ext cx="4415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3C3834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-10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6B99CCA-3030-4121-88D9-D39331D09B23}"/>
                  </a:ext>
                </a:extLst>
              </p:cNvPr>
              <p:cNvSpPr txBox="1"/>
              <p:nvPr/>
            </p:nvSpPr>
            <p:spPr>
              <a:xfrm>
                <a:off x="10659188" y="5294016"/>
                <a:ext cx="2715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3C3834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-5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19D841D-134C-4ACF-B949-9355B8E5A5A9}"/>
                </a:ext>
              </a:extLst>
            </p:cNvPr>
            <p:cNvGrpSpPr/>
            <p:nvPr/>
          </p:nvGrpSpPr>
          <p:grpSpPr>
            <a:xfrm>
              <a:off x="5491401" y="6133779"/>
              <a:ext cx="5927330" cy="550552"/>
              <a:chOff x="-158693" y="5209067"/>
              <a:chExt cx="10141583" cy="550552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CBAD0BF-63FD-4054-BAB2-87C45814C168}"/>
                  </a:ext>
                </a:extLst>
              </p:cNvPr>
              <p:cNvCxnSpPr/>
              <p:nvPr/>
            </p:nvCxnSpPr>
            <p:spPr>
              <a:xfrm rot="16200000" flipH="1">
                <a:off x="5762959" y="5254887"/>
                <a:ext cx="7931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3ECB9EB-37A1-4844-B1CD-D1D0A0DEE9F1}"/>
                  </a:ext>
                </a:extLst>
              </p:cNvPr>
              <p:cNvCxnSpPr/>
              <p:nvPr/>
            </p:nvCxnSpPr>
            <p:spPr>
              <a:xfrm rot="16200000" flipH="1">
                <a:off x="6763576" y="5254887"/>
                <a:ext cx="7931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74526C0-0294-46A7-81A5-07FFF179AC99}"/>
                  </a:ext>
                </a:extLst>
              </p:cNvPr>
              <p:cNvCxnSpPr/>
              <p:nvPr/>
            </p:nvCxnSpPr>
            <p:spPr>
              <a:xfrm rot="16200000" flipH="1">
                <a:off x="7785779" y="5254887"/>
                <a:ext cx="7931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84B7D09-3A81-41DD-AC14-469081DFE9D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9776579" y="5254887"/>
                <a:ext cx="7931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02308C0-1E98-4379-B0A3-6271A776D6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774631" y="5254887"/>
                <a:ext cx="7931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6B627CC-08DB-4761-8170-B290E26F41E5}"/>
                  </a:ext>
                </a:extLst>
              </p:cNvPr>
              <p:cNvSpPr txBox="1"/>
              <p:nvPr/>
            </p:nvSpPr>
            <p:spPr>
              <a:xfrm>
                <a:off x="5712994" y="5294016"/>
                <a:ext cx="1700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3C3834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195EA7B-BD2F-4B86-B3D1-8897B0D32367}"/>
                  </a:ext>
                </a:extLst>
              </p:cNvPr>
              <p:cNvSpPr txBox="1"/>
              <p:nvPr/>
            </p:nvSpPr>
            <p:spPr>
              <a:xfrm>
                <a:off x="6718616" y="5294016"/>
                <a:ext cx="1700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3C3834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C2AE4C4-3ACB-404C-AB4C-C0753FB06D93}"/>
                  </a:ext>
                </a:extLst>
              </p:cNvPr>
              <p:cNvSpPr txBox="1"/>
              <p:nvPr/>
            </p:nvSpPr>
            <p:spPr>
              <a:xfrm>
                <a:off x="7652403" y="5294016"/>
                <a:ext cx="3400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3C3834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10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2611A7E-7772-469D-B6BD-CA040913540C}"/>
                  </a:ext>
                </a:extLst>
              </p:cNvPr>
              <p:cNvSpPr txBox="1"/>
              <p:nvPr/>
            </p:nvSpPr>
            <p:spPr>
              <a:xfrm>
                <a:off x="8644241" y="5294016"/>
                <a:ext cx="3400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3C3834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15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3228094-E74A-4940-AEB9-776CAE3B6D1F}"/>
                  </a:ext>
                </a:extLst>
              </p:cNvPr>
              <p:cNvSpPr txBox="1"/>
              <p:nvPr/>
            </p:nvSpPr>
            <p:spPr>
              <a:xfrm>
                <a:off x="9642794" y="5294016"/>
                <a:ext cx="3400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3C3834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20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947F356-5E3A-40FF-AD60-38AEE9718C7A}"/>
                  </a:ext>
                </a:extLst>
              </p:cNvPr>
              <p:cNvSpPr txBox="1"/>
              <p:nvPr/>
            </p:nvSpPr>
            <p:spPr>
              <a:xfrm>
                <a:off x="4123443" y="5544175"/>
                <a:ext cx="29921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3C3834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% difference (95% CI)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32F6EE5-C174-4D99-B1EB-541878F7F8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58693" y="5209067"/>
                <a:ext cx="9971539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9321750-A27E-4932-AECE-141D609F41EA}"/>
              </a:ext>
            </a:extLst>
          </p:cNvPr>
          <p:cNvSpPr txBox="1"/>
          <p:nvPr/>
        </p:nvSpPr>
        <p:spPr>
          <a:xfrm>
            <a:off x="6326360" y="2298691"/>
            <a:ext cx="211532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Favourable safety with Product X 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94B49F3-7E67-486A-8D3C-B3D3BA9E549B}"/>
              </a:ext>
            </a:extLst>
          </p:cNvPr>
          <p:cNvSpPr/>
          <p:nvPr/>
        </p:nvSpPr>
        <p:spPr>
          <a:xfrm rot="5400000">
            <a:off x="7551135" y="2181640"/>
            <a:ext cx="283162" cy="1516896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C8386512-A6BC-4331-8429-81FF44862C72}"/>
              </a:ext>
            </a:extLst>
          </p:cNvPr>
          <p:cNvSpPr/>
          <p:nvPr/>
        </p:nvSpPr>
        <p:spPr>
          <a:xfrm rot="16200000">
            <a:off x="9404063" y="2183924"/>
            <a:ext cx="283162" cy="15168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28AB4B-5ED4-48CD-9121-60C1567F0424}"/>
              </a:ext>
            </a:extLst>
          </p:cNvPr>
          <p:cNvSpPr txBox="1"/>
          <p:nvPr/>
        </p:nvSpPr>
        <p:spPr>
          <a:xfrm>
            <a:off x="8792523" y="2305808"/>
            <a:ext cx="186078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Favourable safety with SoC </a:t>
            </a:r>
            <a:endParaRPr kumimoji="0" lang="en-GB" sz="1400" b="0" i="0" u="none" strike="noStrike" kern="1200" cap="none" spc="0" normalizeH="0" baseline="30000" noProof="0" dirty="0">
              <a:ln>
                <a:noFill/>
              </a:ln>
              <a:solidFill>
                <a:srgbClr val="3C383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A838941-08E8-469A-8582-65DCCEDCD89E}"/>
              </a:ext>
            </a:extLst>
          </p:cNvPr>
          <p:cNvSpPr/>
          <p:nvPr/>
        </p:nvSpPr>
        <p:spPr>
          <a:xfrm>
            <a:off x="6847363" y="3352582"/>
            <a:ext cx="216000" cy="216000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180000"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84EA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-14.2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AAD27E07-8D6B-44C2-AD64-C984FACC3905}"/>
              </a:ext>
            </a:extLst>
          </p:cNvPr>
          <p:cNvSpPr/>
          <p:nvPr/>
        </p:nvSpPr>
        <p:spPr>
          <a:xfrm>
            <a:off x="6710342" y="3893616"/>
            <a:ext cx="216000" cy="216000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180000"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84EA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-15.4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6A5C7E85-4A19-4A0A-897F-7E54F84E5752}"/>
              </a:ext>
            </a:extLst>
          </p:cNvPr>
          <p:cNvSpPr/>
          <p:nvPr/>
        </p:nvSpPr>
        <p:spPr>
          <a:xfrm>
            <a:off x="7515398" y="4371738"/>
            <a:ext cx="216000" cy="216000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180000"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84EA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-8.6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7D770713-980E-443F-9CF0-91579213B91F}"/>
              </a:ext>
            </a:extLst>
          </p:cNvPr>
          <p:cNvSpPr/>
          <p:nvPr/>
        </p:nvSpPr>
        <p:spPr>
          <a:xfrm>
            <a:off x="7517727" y="4846394"/>
            <a:ext cx="216000" cy="216000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180000"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84EA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-8.5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5F0ED2E-E6AE-4E53-83CA-30836321ACD5}"/>
              </a:ext>
            </a:extLst>
          </p:cNvPr>
          <p:cNvSpPr txBox="1"/>
          <p:nvPr/>
        </p:nvSpPr>
        <p:spPr>
          <a:xfrm>
            <a:off x="514350" y="1296000"/>
            <a:ext cx="10199658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-8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Difference in the proportion of patients reporting AEs  (Product X vs. SoC )  </a:t>
            </a:r>
            <a:endParaRPr kumimoji="0" lang="en-GB" sz="2000" b="1" i="0" u="none" strike="noStrike" kern="1200" cap="none" spc="-80" normalizeH="0" baseline="30000" noProof="0" dirty="0">
              <a:ln>
                <a:noFill/>
              </a:ln>
              <a:solidFill>
                <a:srgbClr val="3C383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12346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Tavenos">
      <a:dk1>
        <a:srgbClr val="FFFFFF"/>
      </a:dk1>
      <a:lt1>
        <a:srgbClr val="084EA3"/>
      </a:lt1>
      <a:dk2>
        <a:srgbClr val="FEFFFF"/>
      </a:dk2>
      <a:lt2>
        <a:srgbClr val="3C3834"/>
      </a:lt2>
      <a:accent1>
        <a:srgbClr val="084EA3"/>
      </a:accent1>
      <a:accent2>
        <a:srgbClr val="28CFB3"/>
      </a:accent2>
      <a:accent3>
        <a:srgbClr val="F0837D"/>
      </a:accent3>
      <a:accent4>
        <a:srgbClr val="B7CFBC"/>
      </a:accent4>
      <a:accent5>
        <a:srgbClr val="F2CEAE"/>
      </a:accent5>
      <a:accent6>
        <a:srgbClr val="888C23"/>
      </a:accent6>
      <a:hlink>
        <a:srgbClr val="00B1DA"/>
      </a:hlink>
      <a:folHlink>
        <a:srgbClr val="8989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lnSpc>
            <a:spcPct val="106000"/>
          </a:lnSpc>
          <a:spcAft>
            <a:spcPts val="800"/>
          </a:spcAft>
          <a:defRPr sz="1500" dirty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150</Words>
  <Application>Microsoft Office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2_Office Theme</vt:lpstr>
      <vt:lpstr>Less treatment related adverse events were experienced in patients treated with Product X vs. patients treated with SoC4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 treatment related adverse events were experienced in patients treated with Product X vs. patients treated with SoC4 </dc:title>
  <dc:creator>Andrius Kvaraciejus</dc:creator>
  <cp:lastModifiedBy>Andrius Kvaraciejus</cp:lastModifiedBy>
  <cp:revision>1</cp:revision>
  <dcterms:created xsi:type="dcterms:W3CDTF">2022-08-22T22:08:36Z</dcterms:created>
  <dcterms:modified xsi:type="dcterms:W3CDTF">2022-08-22T22:12:46Z</dcterms:modified>
</cp:coreProperties>
</file>