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248180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7FDB7-D423-4C8A-8969-234D49612852}" type="datetimeFigureOut">
              <a:rPr lang="en-GB" smtClean="0"/>
              <a:t>22/08/2022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2EF5-4F6F-4114-8D3F-CC60CC1AD8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5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93298-6094-4361-B311-891E531296F6}" type="slidenum">
              <a:rPr kumimoji="0" lang="de-CH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CH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15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80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509190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0B759C52-7661-4905-9559-6C27C779F1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70781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384"/>
            <a:ext cx="12191999" cy="69127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79290" y="1774870"/>
            <a:ext cx="10098360" cy="691200"/>
          </a:xfrm>
        </p:spPr>
        <p:txBody>
          <a:bodyPr anchor="t" anchorCtr="0"/>
          <a:lstStyle>
            <a:lvl1pPr algn="l">
              <a:defRPr sz="4800"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98340" y="3636913"/>
            <a:ext cx="4497660" cy="360040"/>
          </a:xfrm>
        </p:spPr>
        <p:txBody>
          <a:bodyPr/>
          <a:lstStyle>
            <a:lvl1pPr marL="0" indent="0" algn="l">
              <a:buNone/>
              <a:defRPr sz="1900" b="0"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Name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06360" y="1277883"/>
            <a:ext cx="1008000" cy="496987"/>
          </a:xfrm>
        </p:spPr>
        <p:txBody>
          <a:bodyPr/>
          <a:lstStyle>
            <a:lvl1pPr>
              <a:defRPr sz="850" b="1" cap="all" spc="3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Enter text</a:t>
            </a:r>
          </a:p>
        </p:txBody>
      </p:sp>
      <p:sp>
        <p:nvSpPr>
          <p:cNvPr id="22" name="Datumsplatzhalter 3"/>
          <p:cNvSpPr>
            <a:spLocks noGrp="1"/>
          </p:cNvSpPr>
          <p:nvPr>
            <p:ph type="dt" sz="half" idx="2"/>
          </p:nvPr>
        </p:nvSpPr>
        <p:spPr>
          <a:xfrm>
            <a:off x="1598340" y="4001495"/>
            <a:ext cx="4497660" cy="21959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000" y="1350002"/>
            <a:ext cx="791779" cy="1114445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580400" y="2480156"/>
            <a:ext cx="10098000" cy="692150"/>
          </a:xfrm>
        </p:spPr>
        <p:txBody>
          <a:bodyPr/>
          <a:lstStyle>
            <a:lvl1pPr>
              <a:lnSpc>
                <a:spcPct val="100000"/>
              </a:lnSpc>
              <a:defRPr sz="4800" b="0" cap="all" baseline="0"/>
            </a:lvl1pPr>
          </a:lstStyle>
          <a:p>
            <a:pPr lvl="0"/>
            <a:r>
              <a:rPr lang="en-GB" noProof="0"/>
              <a:t>2nd line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noFill/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16" t="25279" r="4319" b="25724"/>
          <a:stretch/>
        </p:blipFill>
        <p:spPr>
          <a:xfrm>
            <a:off x="515937" y="438151"/>
            <a:ext cx="4024798" cy="360000"/>
          </a:xfrm>
          <a:prstGeom prst="rect">
            <a:avLst/>
          </a:prstGeom>
        </p:spPr>
      </p:pic>
      <p:pic>
        <p:nvPicPr>
          <p:cNvPr id="13" name="Grafik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2614" y="433239"/>
            <a:ext cx="1673159" cy="4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1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7330"/>
            <a:ext cx="11159035" cy="130805"/>
          </a:xfr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301841"/>
            <a:ext cx="9681841" cy="1052719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9963600" y="1340768"/>
            <a:ext cx="2228400" cy="30876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68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685 w 8000"/>
              <a:gd name="connsiteY1" fmla="*/ 0 h 10000"/>
              <a:gd name="connsiteX2" fmla="*/ 8000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cubicBezTo>
                  <a:pt x="228" y="6667"/>
                  <a:pt x="457" y="3333"/>
                  <a:pt x="685" y="0"/>
                </a:cubicBezTo>
                <a:lnTo>
                  <a:pt x="8000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/>
          <a:lstStyle>
            <a:lvl1pPr marL="234000" indent="0">
              <a:defRPr sz="800" b="1" cap="all" spc="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01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 + Re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59159"/>
            <a:ext cx="11159035" cy="130805"/>
          </a:xfrm>
        </p:spPr>
        <p:txBody>
          <a:bodyPr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85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9FA74-47A2-446B-8789-56C2CE62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52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99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59036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6612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3"/>
          </a:xfrm>
        </p:spPr>
        <p:txBody>
          <a:bodyPr/>
          <a:lstStyle>
            <a:lvl1pPr>
              <a:lnSpc>
                <a:spcPct val="90000"/>
              </a:lnSpc>
              <a:defRPr sz="5000" b="1" baseline="0">
                <a:solidFill>
                  <a:schemeClr val="accent4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42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7809633" cy="2286414"/>
          </a:xfrm>
        </p:spPr>
        <p:txBody>
          <a:bodyPr/>
          <a:lstStyle>
            <a:lvl1pPr>
              <a:lnSpc>
                <a:spcPct val="90000"/>
              </a:lnSpc>
              <a:defRPr sz="5000">
                <a:solidFill>
                  <a:schemeClr val="accent2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Vifor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87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Slide 3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18615" y="1862666"/>
            <a:ext cx="11157448" cy="2286414"/>
          </a:xfrm>
        </p:spPr>
        <p:txBody>
          <a:bodyPr tIns="72000"/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TEXT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518615" y="6563999"/>
            <a:ext cx="1121982" cy="12162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50" noProof="0">
                <a:solidFill>
                  <a:schemeClr val="bg1"/>
                </a:solidFill>
              </a:rPr>
              <a:t>© Company X</a:t>
            </a:r>
            <a:r>
              <a:rPr lang="en-GB" sz="850" baseline="0" noProof="0">
                <a:solidFill>
                  <a:schemeClr val="bg1"/>
                </a:solidFill>
              </a:rPr>
              <a:t> Pharma</a:t>
            </a:r>
            <a:endParaRPr lang="en-GB" sz="8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78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615" y="1883392"/>
            <a:ext cx="11159035" cy="4281912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/>
            </a:lvl1pPr>
            <a:lvl2pPr>
              <a:lnSpc>
                <a:spcPct val="100000"/>
              </a:lnSpc>
              <a:spcBef>
                <a:spcPts val="18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8614" y="6336000"/>
            <a:ext cx="11161712" cy="138499"/>
          </a:xfrm>
        </p:spPr>
        <p:txBody>
          <a:bodyPr wrap="square" tIns="0" bIns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900">
                <a:solidFill>
                  <a:schemeClr val="accent5"/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8D08-6679-4608-935D-FC06BB31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237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342900"/>
            <a:ext cx="9893048" cy="3576048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30D8-28C1-4AF1-AA45-00EEDAA898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9350" y="4638675"/>
            <a:ext cx="9893300" cy="1228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0A8E3-936F-41BB-9671-EE2906056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291AB89-921C-AB4D-BEB1-9A629E9E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476" y="2939052"/>
            <a:ext cx="9893048" cy="97989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365024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5295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68288" indent="-268288">
              <a:spcBef>
                <a:spcPts val="1000"/>
              </a:spcBef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5475" indent="-268288">
              <a:spcBef>
                <a:spcPts val="1000"/>
              </a:spcBef>
              <a:buFont typeface="Arial" panose="020B0604020202020204" pitchFamily="34" charset="0"/>
              <a:buChar char="–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14404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9A0683F-1486-8042-A22F-0FA99B0489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566" y="1607943"/>
            <a:ext cx="11365334" cy="4408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8288" indent="-268288">
              <a:buFont typeface="Arial" panose="020B0604020202020204" pitchFamily="34" charset="0"/>
              <a:buChar char="•"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–"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85DBD4B-772D-C44F-B711-19318CCA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71122"/>
            <a:ext cx="11369312" cy="979896"/>
          </a:xfrm>
        </p:spPr>
        <p:txBody>
          <a:bodyPr anchor="b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55E858E-24F5-4DF0-B95F-C0BA1AC9A5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588" y="6444000"/>
            <a:ext cx="11159035" cy="123111"/>
          </a:xfrm>
        </p:spPr>
        <p:txBody>
          <a:bodyPr lIns="9000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90488" indent="-904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2pPr>
            <a:lvl3pPr marL="355600" indent="-98425">
              <a:spcBef>
                <a:spcPts val="600"/>
              </a:spcBef>
              <a:defRPr sz="900">
                <a:solidFill>
                  <a:schemeClr val="accent5"/>
                </a:solidFill>
              </a:defRPr>
            </a:lvl3pPr>
            <a:lvl4pPr marL="627063" indent="-87313">
              <a:spcBef>
                <a:spcPts val="600"/>
              </a:spcBef>
              <a:defRPr sz="900">
                <a:solidFill>
                  <a:schemeClr val="accent5"/>
                </a:solidFill>
              </a:defRPr>
            </a:lvl4pPr>
            <a:lvl5pPr marL="898525" indent="-77788">
              <a:spcBef>
                <a:spcPts val="600"/>
              </a:spcBef>
              <a:defRPr sz="900">
                <a:solidFill>
                  <a:schemeClr val="accent5"/>
                </a:solidFill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GB" noProof="0"/>
              <a:t>Add references</a:t>
            </a:r>
          </a:p>
        </p:txBody>
      </p:sp>
    </p:spTree>
    <p:extLst>
      <p:ext uri="{BB962C8B-B14F-4D97-AF65-F5344CB8AC3E}">
        <p14:creationId xmlns:p14="http://schemas.microsoft.com/office/powerpoint/2010/main" val="227459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1279-66B7-5846-9CED-F283ACB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66" y="2537037"/>
            <a:ext cx="8517951" cy="311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E9962385-53D3-E348-A2F6-826FD4F1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8" y="1820391"/>
            <a:ext cx="8521929" cy="557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D36F17-CCD5-4A50-8C06-F7CCED5AC7F4}"/>
              </a:ext>
            </a:extLst>
          </p:cNvPr>
          <p:cNvGrpSpPr/>
          <p:nvPr userDrawn="1"/>
        </p:nvGrpSpPr>
        <p:grpSpPr>
          <a:xfrm>
            <a:off x="-392111" y="-1"/>
            <a:ext cx="306596" cy="2334131"/>
            <a:chOff x="-303881" y="0"/>
            <a:chExt cx="218365" cy="16624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2B932-5CC0-42B9-801A-A3D497F16005}"/>
                </a:ext>
              </a:extLst>
            </p:cNvPr>
            <p:cNvSpPr/>
            <p:nvPr/>
          </p:nvSpPr>
          <p:spPr>
            <a:xfrm>
              <a:off x="-303881" y="218365"/>
              <a:ext cx="218365" cy="218365"/>
            </a:xfrm>
            <a:prstGeom prst="rect">
              <a:avLst/>
            </a:prstGeom>
            <a:solidFill>
              <a:srgbClr val="1EB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FDA05C-4DCB-4B7E-8E66-BA28AA46A833}"/>
                </a:ext>
              </a:extLst>
            </p:cNvPr>
            <p:cNvSpPr/>
            <p:nvPr/>
          </p:nvSpPr>
          <p:spPr>
            <a:xfrm>
              <a:off x="-303881" y="655095"/>
              <a:ext cx="218365" cy="218365"/>
            </a:xfrm>
            <a:prstGeom prst="rect">
              <a:avLst/>
            </a:prstGeom>
            <a:solidFill>
              <a:srgbClr val="EC56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224A25-718C-4C42-9DB9-0EA4A3EC7C9B}"/>
                </a:ext>
              </a:extLst>
            </p:cNvPr>
            <p:cNvSpPr/>
            <p:nvPr/>
          </p:nvSpPr>
          <p:spPr>
            <a:xfrm>
              <a:off x="-303881" y="0"/>
              <a:ext cx="218365" cy="218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F73A2-2BB6-4D6F-B0C3-AF22F44E8FFA}"/>
                </a:ext>
              </a:extLst>
            </p:cNvPr>
            <p:cNvSpPr/>
            <p:nvPr/>
          </p:nvSpPr>
          <p:spPr>
            <a:xfrm>
              <a:off x="-303881" y="1225694"/>
              <a:ext cx="218365" cy="2183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9C38C6-F9D6-4B00-BDD2-14A93E7883B3}"/>
                </a:ext>
              </a:extLst>
            </p:cNvPr>
            <p:cNvSpPr/>
            <p:nvPr/>
          </p:nvSpPr>
          <p:spPr>
            <a:xfrm>
              <a:off x="-303881" y="436730"/>
              <a:ext cx="218365" cy="2183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94722-79AF-4C13-9A99-6E4887D53DAF}"/>
                </a:ext>
              </a:extLst>
            </p:cNvPr>
            <p:cNvSpPr/>
            <p:nvPr/>
          </p:nvSpPr>
          <p:spPr>
            <a:xfrm>
              <a:off x="-303881" y="873460"/>
              <a:ext cx="218365" cy="218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00D208-34CB-49B2-A7A3-90B8C0C2B77C}"/>
                </a:ext>
              </a:extLst>
            </p:cNvPr>
            <p:cNvSpPr/>
            <p:nvPr/>
          </p:nvSpPr>
          <p:spPr>
            <a:xfrm>
              <a:off x="-303881" y="1444059"/>
              <a:ext cx="218365" cy="218365"/>
            </a:xfrm>
            <a:prstGeom prst="rect">
              <a:avLst/>
            </a:prstGeom>
            <a:solidFill>
              <a:srgbClr val="00B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7757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orient="horz" pos="278">
          <p15:clr>
            <a:srgbClr val="F26B43"/>
          </p15:clr>
        </p15:guide>
        <p15:guide id="5" orient="horz" pos="1003">
          <p15:clr>
            <a:srgbClr val="F26B43"/>
          </p15:clr>
        </p15:guide>
        <p15:guide id="6" pos="7355">
          <p15:clr>
            <a:srgbClr val="F26B43"/>
          </p15:clr>
        </p15:guide>
        <p15:guide id="7" orient="horz" pos="5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56">
            <a:extLst>
              <a:ext uri="{FF2B5EF4-FFF2-40B4-BE49-F238E27FC236}">
                <a16:creationId xmlns:a16="http://schemas.microsoft.com/office/drawing/2014/main" id="{D1305AC5-2DF2-4F2E-B47B-0939813635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4651"/>
          <a:stretch/>
        </p:blipFill>
        <p:spPr>
          <a:xfrm>
            <a:off x="6838056" y="3696786"/>
            <a:ext cx="1600909" cy="215098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9F8A67-A038-4A41-AF3C-E87A5C77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b="1" dirty="0">
                <a:solidFill>
                  <a:schemeClr val="accent6"/>
                </a:solidFill>
              </a:rPr>
              <a:t>The disease is a rare, progressive disorder and can be life threatening</a:t>
            </a:r>
            <a:r>
              <a:rPr lang="en-GB" sz="2400" b="1" baseline="30000" dirty="0">
                <a:solidFill>
                  <a:schemeClr val="accent6"/>
                </a:solidFill>
              </a:rPr>
              <a:t>1</a:t>
            </a:r>
            <a:r>
              <a:rPr lang="en-GB" sz="2400" b="1" dirty="0">
                <a:solidFill>
                  <a:schemeClr val="accent6"/>
                </a:solidFill>
              </a:rPr>
              <a:t> </a:t>
            </a:r>
            <a:endParaRPr lang="en-GB" sz="2400" dirty="0">
              <a:solidFill>
                <a:schemeClr val="accent6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3073B6-4B05-40A7-84BE-799D8F7915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588" y="6444000"/>
            <a:ext cx="11159035" cy="123111"/>
          </a:xfrm>
        </p:spPr>
        <p:txBody>
          <a:bodyPr/>
          <a:lstStyle/>
          <a:p>
            <a:r>
              <a:rPr lang="en-GB" dirty="0"/>
              <a:t>1. Jones et al 2022: Smith et al 2020 </a:t>
            </a:r>
            <a:r>
              <a:rPr lang="de-DE" dirty="0" err="1"/>
              <a:t>Rheum</a:t>
            </a:r>
            <a:r>
              <a:rPr lang="de-DE" dirty="0"/>
              <a:t> Dis 2019; </a:t>
            </a:r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6B8BD5-5925-4387-BA6A-17FC03A85ECF}"/>
              </a:ext>
            </a:extLst>
          </p:cNvPr>
          <p:cNvCxnSpPr>
            <a:cxnSpLocks/>
          </p:cNvCxnSpPr>
          <p:nvPr/>
        </p:nvCxnSpPr>
        <p:spPr>
          <a:xfrm>
            <a:off x="5665865" y="1453109"/>
            <a:ext cx="0" cy="432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6D3349-1762-41CC-A648-1538EE02F1A1}"/>
              </a:ext>
            </a:extLst>
          </p:cNvPr>
          <p:cNvSpPr txBox="1"/>
          <p:nvPr/>
        </p:nvSpPr>
        <p:spPr>
          <a:xfrm>
            <a:off x="6530170" y="1973767"/>
            <a:ext cx="4061311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is a progressive  disorder that mainly impacts the  respiratory organs and can be life threatening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45AB5-7B9E-4C51-B95D-40ADB5EAC9C3}"/>
              </a:ext>
            </a:extLst>
          </p:cNvPr>
          <p:cNvSpPr txBox="1"/>
          <p:nvPr/>
        </p:nvSpPr>
        <p:spPr>
          <a:xfrm>
            <a:off x="6530169" y="1453109"/>
            <a:ext cx="2555297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-8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Progressive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B9F4F8-01F1-4897-A61B-8797DDB01406}"/>
              </a:ext>
            </a:extLst>
          </p:cNvPr>
          <p:cNvSpPr txBox="1"/>
          <p:nvPr/>
        </p:nvSpPr>
        <p:spPr>
          <a:xfrm>
            <a:off x="6530170" y="3178105"/>
            <a:ext cx="381759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Characteristics of progressive disease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:</a:t>
            </a:r>
            <a:r>
              <a:rPr kumimoji="0" lang="en-GB" sz="1100" b="0" i="0" u="none" strike="noStrike" kern="1200" cap="none" spc="0" normalizeH="0" baseline="3000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1,2,6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C7FA0A-C291-4EEB-A46B-9188CA0FBCC0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945230" y="4502115"/>
            <a:ext cx="428243" cy="35769"/>
          </a:xfrm>
          <a:prstGeom prst="line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706681B-FC70-4E6D-9930-94A92128C474}"/>
              </a:ext>
            </a:extLst>
          </p:cNvPr>
          <p:cNvSpPr/>
          <p:nvPr/>
        </p:nvSpPr>
        <p:spPr>
          <a:xfrm flipV="1">
            <a:off x="7717165" y="4103248"/>
            <a:ext cx="804535" cy="118117"/>
          </a:xfrm>
          <a:custGeom>
            <a:avLst/>
            <a:gdLst>
              <a:gd name="connsiteX0" fmla="*/ 0 w 852487"/>
              <a:gd name="connsiteY0" fmla="*/ 100013 h 100013"/>
              <a:gd name="connsiteX1" fmla="*/ 100013 w 852487"/>
              <a:gd name="connsiteY1" fmla="*/ 0 h 100013"/>
              <a:gd name="connsiteX2" fmla="*/ 852487 w 852487"/>
              <a:gd name="connsiteY2" fmla="*/ 0 h 10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487" h="100013">
                <a:moveTo>
                  <a:pt x="0" y="100013"/>
                </a:moveTo>
                <a:lnTo>
                  <a:pt x="100013" y="0"/>
                </a:lnTo>
                <a:lnTo>
                  <a:pt x="852487" y="0"/>
                </a:ln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96D48C-9818-4325-BA6D-37F7C97EC85D}"/>
              </a:ext>
            </a:extLst>
          </p:cNvPr>
          <p:cNvSpPr txBox="1"/>
          <p:nvPr/>
        </p:nvSpPr>
        <p:spPr>
          <a:xfrm>
            <a:off x="8373473" y="4476328"/>
            <a:ext cx="1201735" cy="123111"/>
          </a:xfrm>
          <a:prstGeom prst="rect">
            <a:avLst/>
          </a:prstGeom>
          <a:noFill/>
        </p:spPr>
        <p:txBody>
          <a:bodyPr wrap="none" lIns="3600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Thickening of lung tissue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EF20D-147A-BC87-2D0E-2D4A21402EE8}"/>
              </a:ext>
            </a:extLst>
          </p:cNvPr>
          <p:cNvSpPr/>
          <p:nvPr/>
        </p:nvSpPr>
        <p:spPr>
          <a:xfrm>
            <a:off x="2712580" y="1453109"/>
            <a:ext cx="3817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-8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D406D-4BA0-E83E-792B-5C0C3EA9EEE5}"/>
              </a:ext>
            </a:extLst>
          </p:cNvPr>
          <p:cNvSpPr/>
          <p:nvPr/>
        </p:nvSpPr>
        <p:spPr>
          <a:xfrm>
            <a:off x="1453441" y="2018380"/>
            <a:ext cx="3982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disease affects 4 in 10,000 people, meeting the definition of a rare disease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lang="en-GB" sz="1800" b="0" i="0" u="none" strike="sngStrike" kern="1200" cap="none" spc="0" normalizeH="0" baseline="30000" noProof="0" dirty="0">
              <a:ln>
                <a:noFill/>
              </a:ln>
              <a:solidFill>
                <a:srgbClr val="3C383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05994-7DAB-9518-1989-F0406E9DCF5A}"/>
              </a:ext>
            </a:extLst>
          </p:cNvPr>
          <p:cNvSpPr/>
          <p:nvPr/>
        </p:nvSpPr>
        <p:spPr>
          <a:xfrm>
            <a:off x="8473629" y="4106723"/>
            <a:ext cx="13821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Impact on respiratory 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434F8-9C95-4FBC-813F-4EF2771F1418}"/>
              </a:ext>
            </a:extLst>
          </p:cNvPr>
          <p:cNvSpPr/>
          <p:nvPr/>
        </p:nvSpPr>
        <p:spPr>
          <a:xfrm>
            <a:off x="1453441" y="3061741"/>
            <a:ext cx="1811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Prevalence:</a:t>
            </a:r>
            <a:endParaRPr kumimoji="0" lang="en-GB" sz="2400" b="0" i="0" u="none" strike="noStrike" kern="1200" cap="none" spc="0" normalizeH="0" baseline="30000" noProof="0" dirty="0">
              <a:ln>
                <a:noFill/>
              </a:ln>
              <a:solidFill>
                <a:srgbClr val="888C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1EF0D-7806-6C83-C283-3DB5849EE528}"/>
              </a:ext>
            </a:extLst>
          </p:cNvPr>
          <p:cNvSpPr/>
          <p:nvPr/>
        </p:nvSpPr>
        <p:spPr>
          <a:xfrm flipH="1">
            <a:off x="1453441" y="3632556"/>
            <a:ext cx="2318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30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150</a:t>
            </a:r>
            <a:endParaRPr kumimoji="0" lang="en-GB" sz="3200" b="1" i="0" u="none" strike="noStrike" kern="1200" cap="none" spc="0" normalizeH="0" baseline="30000" noProof="0" dirty="0">
              <a:ln>
                <a:noFill/>
              </a:ln>
              <a:solidFill>
                <a:srgbClr val="888C2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6FE60-C2FD-5B9C-25DE-9BFFCE8C55C6}"/>
              </a:ext>
            </a:extLst>
          </p:cNvPr>
          <p:cNvSpPr/>
          <p:nvPr/>
        </p:nvSpPr>
        <p:spPr>
          <a:xfrm flipH="1">
            <a:off x="1526818" y="4026042"/>
            <a:ext cx="15837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 million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837237-FC8A-828B-422B-EE0948FD57BE}"/>
              </a:ext>
            </a:extLst>
          </p:cNvPr>
          <p:cNvSpPr/>
          <p:nvPr/>
        </p:nvSpPr>
        <p:spPr>
          <a:xfrm>
            <a:off x="1526818" y="4599439"/>
            <a:ext cx="338746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Annual incidence rates: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2.8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–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888C2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16.4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 million</a:t>
            </a:r>
            <a:r>
              <a:rPr kumimoji="0" lang="en-GB" sz="1200" b="0" i="0" u="none" strike="noStrike" kern="1200" cap="none" spc="0" normalizeH="0" baseline="30000" noProof="0" dirty="0">
                <a:ln>
                  <a:noFill/>
                </a:ln>
                <a:solidFill>
                  <a:srgbClr val="3C383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84EA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066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Tavenos">
      <a:dk1>
        <a:srgbClr val="FFFFFF"/>
      </a:dk1>
      <a:lt1>
        <a:srgbClr val="084EA3"/>
      </a:lt1>
      <a:dk2>
        <a:srgbClr val="FEFFFF"/>
      </a:dk2>
      <a:lt2>
        <a:srgbClr val="3C3834"/>
      </a:lt2>
      <a:accent1>
        <a:srgbClr val="084EA3"/>
      </a:accent1>
      <a:accent2>
        <a:srgbClr val="28CFB3"/>
      </a:accent2>
      <a:accent3>
        <a:srgbClr val="F0837D"/>
      </a:accent3>
      <a:accent4>
        <a:srgbClr val="B7CFBC"/>
      </a:accent4>
      <a:accent5>
        <a:srgbClr val="F2CEAE"/>
      </a:accent5>
      <a:accent6>
        <a:srgbClr val="888C23"/>
      </a:accent6>
      <a:hlink>
        <a:srgbClr val="00B1DA"/>
      </a:hlink>
      <a:folHlink>
        <a:srgbClr val="8989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lnSpc>
            <a:spcPct val="106000"/>
          </a:lnSpc>
          <a:spcAft>
            <a:spcPts val="800"/>
          </a:spcAft>
          <a:defRPr sz="15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2_Office Theme</vt:lpstr>
      <vt:lpstr>The disease is a rare, progressive disorder and can be life threatening1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disease is a rare, progressive disorder and can be life threatening1 </dc:title>
  <dc:creator>Andrius Kvaraciejus</dc:creator>
  <cp:lastModifiedBy>Andrius Kvaraciejus</cp:lastModifiedBy>
  <cp:revision>1</cp:revision>
  <dcterms:created xsi:type="dcterms:W3CDTF">2022-08-22T22:08:13Z</dcterms:created>
  <dcterms:modified xsi:type="dcterms:W3CDTF">2022-08-22T22:11:05Z</dcterms:modified>
</cp:coreProperties>
</file>