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248180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3F4-FFB4-4B2F-8FFD-E1C56C41775F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80C0-ECBD-4AF4-9109-19AF0CED6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5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latin typeface="+mn-lt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93298-6094-4361-B311-891E531296F6}" type="slidenum">
              <a:rPr kumimoji="0" lang="de-CH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45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9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509190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0B759C52-7661-4905-9559-6C27C779F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350008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12191999" cy="69127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79290" y="1774870"/>
            <a:ext cx="10098360" cy="69120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98340" y="3636913"/>
            <a:ext cx="4497660" cy="360040"/>
          </a:xfrm>
        </p:spPr>
        <p:txBody>
          <a:bodyPr/>
          <a:lstStyle>
            <a:lvl1pPr marL="0" indent="0" algn="l">
              <a:buNone/>
              <a:defRPr sz="1900" b="0"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Name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6360" y="1277883"/>
            <a:ext cx="1008000" cy="496987"/>
          </a:xfrm>
        </p:spPr>
        <p:txBody>
          <a:bodyPr/>
          <a:lstStyle>
            <a:lvl1pPr>
              <a:defRPr sz="850" b="1" cap="all" spc="3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/>
              <a:t>Enter text</a:t>
            </a:r>
          </a:p>
        </p:txBody>
      </p:sp>
      <p:sp>
        <p:nvSpPr>
          <p:cNvPr id="22" name="Datumsplatzhalter 3"/>
          <p:cNvSpPr>
            <a:spLocks noGrp="1"/>
          </p:cNvSpPr>
          <p:nvPr>
            <p:ph type="dt" sz="half" idx="2"/>
          </p:nvPr>
        </p:nvSpPr>
        <p:spPr>
          <a:xfrm>
            <a:off x="1598340" y="4001495"/>
            <a:ext cx="4497660" cy="21959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000" y="1350002"/>
            <a:ext cx="791779" cy="1114445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580400" y="2480156"/>
            <a:ext cx="10098000" cy="692150"/>
          </a:xfrm>
        </p:spPr>
        <p:txBody>
          <a:bodyPr/>
          <a:lstStyle>
            <a:lvl1pPr>
              <a:lnSpc>
                <a:spcPct val="100000"/>
              </a:lnSpc>
              <a:defRPr sz="4800" b="0" cap="all" baseline="0"/>
            </a:lvl1pPr>
          </a:lstStyle>
          <a:p>
            <a:pPr lvl="0"/>
            <a:r>
              <a:rPr lang="en-GB" noProof="0"/>
              <a:t>2nd line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16" t="25279" r="4319" b="25724"/>
          <a:stretch/>
        </p:blipFill>
        <p:spPr>
          <a:xfrm>
            <a:off x="515937" y="438151"/>
            <a:ext cx="4024798" cy="360000"/>
          </a:xfrm>
          <a:prstGeom prst="rect">
            <a:avLst/>
          </a:prstGeom>
        </p:spPr>
      </p:pic>
      <p:pic>
        <p:nvPicPr>
          <p:cNvPr id="13" name="Grafik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2614" y="433239"/>
            <a:ext cx="1673159" cy="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7330"/>
            <a:ext cx="11159035" cy="130805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301841"/>
            <a:ext cx="9681841" cy="105271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46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nly + Re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9159"/>
            <a:ext cx="11159035" cy="130805"/>
          </a:xfrm>
        </p:spPr>
        <p:txBody>
          <a:bodyPr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9FA74-47A2-446B-8789-56C2CE62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48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8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59036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705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3"/>
          </a:xfrm>
        </p:spPr>
        <p:txBody>
          <a:bodyPr/>
          <a:lstStyle>
            <a:lvl1pPr>
              <a:lnSpc>
                <a:spcPct val="90000"/>
              </a:lnSpc>
              <a:defRPr sz="5000" b="1" baseline="0">
                <a:solidFill>
                  <a:schemeClr val="accent4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47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2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95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lide 3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11157448" cy="2286414"/>
          </a:xfrm>
        </p:spPr>
        <p:txBody>
          <a:bodyPr tIns="7200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Company X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20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/>
            </a:lvl1pPr>
            <a:lvl2pPr>
              <a:lnSpc>
                <a:spcPct val="100000"/>
              </a:lnSpc>
              <a:spcBef>
                <a:spcPts val="18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61712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29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342900"/>
            <a:ext cx="9893048" cy="3576048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30D8-28C1-4AF1-AA45-00EEDAA898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9350" y="4638675"/>
            <a:ext cx="9893300" cy="1228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2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0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365024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411328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8288">
              <a:spcBef>
                <a:spcPts val="1000"/>
              </a:spcBef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5475" indent="-268288">
              <a:spcBef>
                <a:spcPts val="1000"/>
              </a:spcBef>
              <a:buFont typeface="Arial" panose="020B0604020202020204" pitchFamily="34" charset="0"/>
              <a:buChar char="–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404494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Arial" panose="020B0604020202020204" pitchFamily="34" charset="0"/>
              <a:buChar char="–"/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4471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1279-66B7-5846-9CED-F283ACB7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66" y="2537037"/>
            <a:ext cx="8517951" cy="311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9962385-53D3-E348-A2F6-826FD4F1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1820391"/>
            <a:ext cx="8521929" cy="557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D36F17-CCD5-4A50-8C06-F7CCED5AC7F4}"/>
              </a:ext>
            </a:extLst>
          </p:cNvPr>
          <p:cNvGrpSpPr/>
          <p:nvPr userDrawn="1"/>
        </p:nvGrpSpPr>
        <p:grpSpPr>
          <a:xfrm>
            <a:off x="-392111" y="-1"/>
            <a:ext cx="306596" cy="2334131"/>
            <a:chOff x="-303881" y="0"/>
            <a:chExt cx="218365" cy="1662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02B932-5CC0-42B9-801A-A3D497F16005}"/>
                </a:ext>
              </a:extLst>
            </p:cNvPr>
            <p:cNvSpPr/>
            <p:nvPr/>
          </p:nvSpPr>
          <p:spPr>
            <a:xfrm>
              <a:off x="-303881" y="218365"/>
              <a:ext cx="218365" cy="218365"/>
            </a:xfrm>
            <a:prstGeom prst="rect">
              <a:avLst/>
            </a:prstGeom>
            <a:solidFill>
              <a:srgbClr val="1EB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FDA05C-4DCB-4B7E-8E66-BA28AA46A833}"/>
                </a:ext>
              </a:extLst>
            </p:cNvPr>
            <p:cNvSpPr/>
            <p:nvPr/>
          </p:nvSpPr>
          <p:spPr>
            <a:xfrm>
              <a:off x="-303881" y="655095"/>
              <a:ext cx="218365" cy="218365"/>
            </a:xfrm>
            <a:prstGeom prst="rect">
              <a:avLst/>
            </a:prstGeom>
            <a:solidFill>
              <a:srgbClr val="EC56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24A25-718C-4C42-9DB9-0EA4A3EC7C9B}"/>
                </a:ext>
              </a:extLst>
            </p:cNvPr>
            <p:cNvSpPr/>
            <p:nvPr/>
          </p:nvSpPr>
          <p:spPr>
            <a:xfrm>
              <a:off x="-303881" y="0"/>
              <a:ext cx="218365" cy="218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F73A2-2BB6-4D6F-B0C3-AF22F44E8FFA}"/>
                </a:ext>
              </a:extLst>
            </p:cNvPr>
            <p:cNvSpPr/>
            <p:nvPr/>
          </p:nvSpPr>
          <p:spPr>
            <a:xfrm>
              <a:off x="-303881" y="1225694"/>
              <a:ext cx="218365" cy="2183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9C38C6-F9D6-4B00-BDD2-14A93E7883B3}"/>
                </a:ext>
              </a:extLst>
            </p:cNvPr>
            <p:cNvSpPr/>
            <p:nvPr/>
          </p:nvSpPr>
          <p:spPr>
            <a:xfrm>
              <a:off x="-303881" y="436730"/>
              <a:ext cx="218365" cy="2183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94722-79AF-4C13-9A99-6E4887D53DAF}"/>
                </a:ext>
              </a:extLst>
            </p:cNvPr>
            <p:cNvSpPr/>
            <p:nvPr/>
          </p:nvSpPr>
          <p:spPr>
            <a:xfrm>
              <a:off x="-303881" y="873460"/>
              <a:ext cx="218365" cy="2183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00D208-34CB-49B2-A7A3-90B8C0C2B77C}"/>
                </a:ext>
              </a:extLst>
            </p:cNvPr>
            <p:cNvSpPr/>
            <p:nvPr/>
          </p:nvSpPr>
          <p:spPr>
            <a:xfrm>
              <a:off x="-303881" y="1444059"/>
              <a:ext cx="218365" cy="218365"/>
            </a:xfrm>
            <a:prstGeom prst="rect">
              <a:avLst/>
            </a:prstGeom>
            <a:solidFill>
              <a:srgbClr val="00B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1891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orient="horz" pos="278">
          <p15:clr>
            <a:srgbClr val="F26B43"/>
          </p15:clr>
        </p15:guide>
        <p15:guide id="5" orient="horz" pos="1003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5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84E6F50-06F8-452F-B478-F77D766789C6}"/>
              </a:ext>
            </a:extLst>
          </p:cNvPr>
          <p:cNvSpPr/>
          <p:nvPr/>
        </p:nvSpPr>
        <p:spPr>
          <a:xfrm>
            <a:off x="507597" y="1959749"/>
            <a:ext cx="1238923" cy="4080509"/>
          </a:xfrm>
          <a:custGeom>
            <a:avLst/>
            <a:gdLst>
              <a:gd name="connsiteX0" fmla="*/ 0 w 1028465"/>
              <a:gd name="connsiteY0" fmla="*/ 0 h 3116867"/>
              <a:gd name="connsiteX1" fmla="*/ 486209 w 1028465"/>
              <a:gd name="connsiteY1" fmla="*/ 0 h 3116867"/>
              <a:gd name="connsiteX2" fmla="*/ 571037 w 1028465"/>
              <a:gd name="connsiteY2" fmla="*/ 93335 h 3116867"/>
              <a:gd name="connsiteX3" fmla="*/ 1028465 w 1028465"/>
              <a:gd name="connsiteY3" fmla="*/ 1367540 h 3116867"/>
              <a:gd name="connsiteX4" fmla="*/ 145284 w 1028465"/>
              <a:gd name="connsiteY4" fmla="*/ 3028604 h 3116867"/>
              <a:gd name="connsiteX5" fmla="*/ 0 w 1028465"/>
              <a:gd name="connsiteY5" fmla="*/ 3116867 h 311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465" h="3116867">
                <a:moveTo>
                  <a:pt x="0" y="0"/>
                </a:moveTo>
                <a:lnTo>
                  <a:pt x="486209" y="0"/>
                </a:lnTo>
                <a:lnTo>
                  <a:pt x="571037" y="93335"/>
                </a:lnTo>
                <a:cubicBezTo>
                  <a:pt x="856802" y="439602"/>
                  <a:pt x="1028465" y="883524"/>
                  <a:pt x="1028465" y="1367540"/>
                </a:cubicBezTo>
                <a:cubicBezTo>
                  <a:pt x="1028465" y="2058992"/>
                  <a:pt x="678132" y="2668619"/>
                  <a:pt x="145284" y="3028604"/>
                </a:cubicBezTo>
                <a:lnTo>
                  <a:pt x="0" y="3116867"/>
                </a:lnTo>
                <a:close/>
              </a:path>
            </a:pathLst>
          </a:custGeom>
          <a:gradFill flip="none" rotWithShape="1">
            <a:gsLst>
              <a:gs pos="40000">
                <a:schemeClr val="accent2">
                  <a:alpha val="60000"/>
                  <a:lumMod val="2000"/>
                  <a:lumOff val="98000"/>
                </a:schemeClr>
              </a:gs>
              <a:gs pos="74000">
                <a:schemeClr val="accent6">
                  <a:lumMod val="40000"/>
                  <a:lumOff val="60000"/>
                </a:schemeClr>
              </a:gs>
              <a:gs pos="82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888C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5A8BE7-8A1C-ABF5-EFB6-B698BF749572}"/>
              </a:ext>
            </a:extLst>
          </p:cNvPr>
          <p:cNvSpPr/>
          <p:nvPr/>
        </p:nvSpPr>
        <p:spPr>
          <a:xfrm>
            <a:off x="4325332" y="1974210"/>
            <a:ext cx="1238923" cy="4080509"/>
          </a:xfrm>
          <a:custGeom>
            <a:avLst/>
            <a:gdLst>
              <a:gd name="connsiteX0" fmla="*/ 0 w 1028465"/>
              <a:gd name="connsiteY0" fmla="*/ 0 h 3116867"/>
              <a:gd name="connsiteX1" fmla="*/ 486209 w 1028465"/>
              <a:gd name="connsiteY1" fmla="*/ 0 h 3116867"/>
              <a:gd name="connsiteX2" fmla="*/ 571037 w 1028465"/>
              <a:gd name="connsiteY2" fmla="*/ 93335 h 3116867"/>
              <a:gd name="connsiteX3" fmla="*/ 1028465 w 1028465"/>
              <a:gd name="connsiteY3" fmla="*/ 1367540 h 3116867"/>
              <a:gd name="connsiteX4" fmla="*/ 145284 w 1028465"/>
              <a:gd name="connsiteY4" fmla="*/ 3028604 h 3116867"/>
              <a:gd name="connsiteX5" fmla="*/ 0 w 1028465"/>
              <a:gd name="connsiteY5" fmla="*/ 3116867 h 311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465" h="3116867">
                <a:moveTo>
                  <a:pt x="0" y="0"/>
                </a:moveTo>
                <a:lnTo>
                  <a:pt x="486209" y="0"/>
                </a:lnTo>
                <a:lnTo>
                  <a:pt x="571037" y="93335"/>
                </a:lnTo>
                <a:cubicBezTo>
                  <a:pt x="856802" y="439602"/>
                  <a:pt x="1028465" y="883524"/>
                  <a:pt x="1028465" y="1367540"/>
                </a:cubicBezTo>
                <a:cubicBezTo>
                  <a:pt x="1028465" y="2058992"/>
                  <a:pt x="678132" y="2668619"/>
                  <a:pt x="145284" y="3028604"/>
                </a:cubicBezTo>
                <a:lnTo>
                  <a:pt x="0" y="3116867"/>
                </a:lnTo>
                <a:close/>
              </a:path>
            </a:pathLst>
          </a:custGeom>
          <a:gradFill flip="none" rotWithShape="1">
            <a:gsLst>
              <a:gs pos="40000">
                <a:schemeClr val="accent2">
                  <a:alpha val="60000"/>
                  <a:lumMod val="2000"/>
                  <a:lumOff val="98000"/>
                </a:schemeClr>
              </a:gs>
              <a:gs pos="74000">
                <a:schemeClr val="accent6">
                  <a:lumMod val="40000"/>
                  <a:lumOff val="6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6E41E0-D2B5-EF7B-B882-F8AF1E745603}"/>
              </a:ext>
            </a:extLst>
          </p:cNvPr>
          <p:cNvSpPr/>
          <p:nvPr/>
        </p:nvSpPr>
        <p:spPr>
          <a:xfrm>
            <a:off x="8259962" y="1987327"/>
            <a:ext cx="1238923" cy="4080509"/>
          </a:xfrm>
          <a:custGeom>
            <a:avLst/>
            <a:gdLst>
              <a:gd name="connsiteX0" fmla="*/ 0 w 1028465"/>
              <a:gd name="connsiteY0" fmla="*/ 0 h 3116867"/>
              <a:gd name="connsiteX1" fmla="*/ 486209 w 1028465"/>
              <a:gd name="connsiteY1" fmla="*/ 0 h 3116867"/>
              <a:gd name="connsiteX2" fmla="*/ 571037 w 1028465"/>
              <a:gd name="connsiteY2" fmla="*/ 93335 h 3116867"/>
              <a:gd name="connsiteX3" fmla="*/ 1028465 w 1028465"/>
              <a:gd name="connsiteY3" fmla="*/ 1367540 h 3116867"/>
              <a:gd name="connsiteX4" fmla="*/ 145284 w 1028465"/>
              <a:gd name="connsiteY4" fmla="*/ 3028604 h 3116867"/>
              <a:gd name="connsiteX5" fmla="*/ 0 w 1028465"/>
              <a:gd name="connsiteY5" fmla="*/ 3116867 h 311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465" h="3116867">
                <a:moveTo>
                  <a:pt x="0" y="0"/>
                </a:moveTo>
                <a:lnTo>
                  <a:pt x="486209" y="0"/>
                </a:lnTo>
                <a:lnTo>
                  <a:pt x="571037" y="93335"/>
                </a:lnTo>
                <a:cubicBezTo>
                  <a:pt x="856802" y="439602"/>
                  <a:pt x="1028465" y="883524"/>
                  <a:pt x="1028465" y="1367540"/>
                </a:cubicBezTo>
                <a:cubicBezTo>
                  <a:pt x="1028465" y="2058992"/>
                  <a:pt x="678132" y="2668619"/>
                  <a:pt x="145284" y="3028604"/>
                </a:cubicBezTo>
                <a:lnTo>
                  <a:pt x="0" y="3116867"/>
                </a:lnTo>
                <a:close/>
              </a:path>
            </a:pathLst>
          </a:custGeom>
          <a:gradFill flip="none" rotWithShape="1">
            <a:gsLst>
              <a:gs pos="40000">
                <a:schemeClr val="accent2">
                  <a:alpha val="60000"/>
                  <a:lumMod val="2000"/>
                  <a:lumOff val="98000"/>
                </a:schemeClr>
              </a:gs>
              <a:gs pos="74000">
                <a:schemeClr val="accent6">
                  <a:lumMod val="40000"/>
                  <a:lumOff val="60000"/>
                </a:schemeClr>
              </a:gs>
              <a:gs pos="82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3533E-C39D-4AEA-8900-78F2086200A7}"/>
              </a:ext>
            </a:extLst>
          </p:cNvPr>
          <p:cNvSpPr/>
          <p:nvPr/>
        </p:nvSpPr>
        <p:spPr>
          <a:xfrm>
            <a:off x="1762509" y="2448960"/>
            <a:ext cx="2222962" cy="1600438"/>
          </a:xfrm>
          <a:prstGeom prst="rect">
            <a:avLst/>
          </a:prstGeom>
        </p:spPr>
        <p:txBody>
          <a:bodyPr wrap="square" lIns="108000" tIns="0" rIns="72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reduces the cost of treatment related adverse events versus treatment with SoC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3000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reduces the cost of hospitalisations due to treatment related adverse events versus SoC 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lang="en-GB" sz="1200" b="0" i="0" u="none" strike="noStrike" kern="1200" cap="none" spc="0" normalizeH="0" baseline="3000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549F7-DF30-A841-83CC-3475E7F8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ECONOMIC VALUE EXECUTIVE 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F16E1-AD25-469C-BC57-BD0ABFDAB386}"/>
              </a:ext>
            </a:extLst>
          </p:cNvPr>
          <p:cNvSpPr txBox="1"/>
          <p:nvPr/>
        </p:nvSpPr>
        <p:spPr>
          <a:xfrm>
            <a:off x="522537" y="1512614"/>
            <a:ext cx="3442738" cy="2492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-50" normalizeH="0" baseline="0" noProof="0" dirty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6CCBDF-4C6B-4D62-8E8C-909D1B5EA98B}"/>
              </a:ext>
            </a:extLst>
          </p:cNvPr>
          <p:cNvSpPr txBox="1"/>
          <p:nvPr/>
        </p:nvSpPr>
        <p:spPr>
          <a:xfrm>
            <a:off x="8226727" y="1257913"/>
            <a:ext cx="3133432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de-DE"/>
            </a:defPPr>
            <a:lvl1pPr>
              <a:lnSpc>
                <a:spcPct val="90000"/>
              </a:lnSpc>
              <a:defRPr b="1" spc="-50">
                <a:solidFill>
                  <a:schemeClr val="accent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-5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provides a cost effective treatment option for the disease </a:t>
            </a:r>
            <a:endParaRPr kumimoji="0" lang="en-GB" sz="1600" b="1" i="0" u="none" strike="noStrike" kern="1200" cap="none" spc="-50" normalizeH="0" baseline="0" noProof="0" dirty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58903-B1A6-4F10-B5CF-982974DBC847}"/>
              </a:ext>
            </a:extLst>
          </p:cNvPr>
          <p:cNvSpPr/>
          <p:nvPr/>
        </p:nvSpPr>
        <p:spPr>
          <a:xfrm>
            <a:off x="5630239" y="2506988"/>
            <a:ext cx="2091361" cy="1477328"/>
          </a:xfrm>
          <a:prstGeom prst="rect">
            <a:avLst/>
          </a:prstGeom>
        </p:spPr>
        <p:txBody>
          <a:bodyPr wrap="square" lIns="108000" tIns="0" rIns="72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has a limited and predictable budget impact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2-3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small, well defined treatment population,  provides a predicable and limited budget impact for treatment with Product X 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4-5</a:t>
            </a:r>
            <a:endParaRPr kumimoji="0" lang="en-US" sz="1200" b="0" i="0" u="none" strike="noStrike" kern="1200" cap="none" spc="0" normalizeH="0" baseline="3000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897D8F-AE2A-4BE5-8AB7-73B4ADA6885C}"/>
              </a:ext>
            </a:extLst>
          </p:cNvPr>
          <p:cNvSpPr/>
          <p:nvPr/>
        </p:nvSpPr>
        <p:spPr>
          <a:xfrm>
            <a:off x="9497970" y="2506988"/>
            <a:ext cx="2202763" cy="2108269"/>
          </a:xfrm>
          <a:prstGeom prst="rect">
            <a:avLst/>
          </a:prstGeom>
        </p:spPr>
        <p:txBody>
          <a:bodyPr wrap="square" lIns="108000" tIns="0" rIns="72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is a cost-effective option for the treatment of the disease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12700" marR="0" lvl="0" indent="-12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12700" marR="0" lvl="0" indent="-12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was found to be more effective that SoC  in  studies involving 7 European countries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EFFFF"/>
              </a:buClr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30000" noProof="0" dirty="0">
              <a:ln>
                <a:noFill/>
              </a:ln>
              <a:solidFill>
                <a:srgbClr val="084EA3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BDBC5-E4BA-44EA-956A-B8B5251D3C1D}"/>
              </a:ext>
            </a:extLst>
          </p:cNvPr>
          <p:cNvSpPr txBox="1"/>
          <p:nvPr/>
        </p:nvSpPr>
        <p:spPr>
          <a:xfrm>
            <a:off x="550629" y="1146204"/>
            <a:ext cx="348747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reduces the cost of hospitalisations associated with treatment related adverse events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6D829E-08E3-4A88-9BD8-54A356F21448}"/>
              </a:ext>
            </a:extLst>
          </p:cNvPr>
          <p:cNvSpPr/>
          <p:nvPr/>
        </p:nvSpPr>
        <p:spPr>
          <a:xfrm>
            <a:off x="8226727" y="1959748"/>
            <a:ext cx="3487472" cy="40805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9BEF7E-5C1C-4260-B1A2-571899273EC0}"/>
              </a:ext>
            </a:extLst>
          </p:cNvPr>
          <p:cNvSpPr/>
          <p:nvPr/>
        </p:nvSpPr>
        <p:spPr>
          <a:xfrm>
            <a:off x="4338798" y="1959748"/>
            <a:ext cx="3487472" cy="40805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3A7896-C118-46DC-AFA2-8308A93ED1DE}"/>
              </a:ext>
            </a:extLst>
          </p:cNvPr>
          <p:cNvSpPr/>
          <p:nvPr/>
        </p:nvSpPr>
        <p:spPr>
          <a:xfrm>
            <a:off x="507258" y="1959748"/>
            <a:ext cx="3487472" cy="40805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33F1810-E16F-4F58-8451-0F0D5258A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6921" y="3206996"/>
            <a:ext cx="649819" cy="49386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F0159F9-CB16-40F3-BF58-5CBF38C65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233" y="2933695"/>
            <a:ext cx="649819" cy="714801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85C642B-5B80-4D10-98AD-9C35E6D80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9871" y="3061256"/>
            <a:ext cx="818772" cy="68880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E48FE9-6DC9-311A-1758-C5B05A0B1BB5}"/>
              </a:ext>
            </a:extLst>
          </p:cNvPr>
          <p:cNvCxnSpPr/>
          <p:nvPr/>
        </p:nvCxnSpPr>
        <p:spPr>
          <a:xfrm>
            <a:off x="4566921" y="2933695"/>
            <a:ext cx="617380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AE12BA-3E0A-EC4D-E25D-385757284B86}"/>
              </a:ext>
            </a:extLst>
          </p:cNvPr>
          <p:cNvSpPr txBox="1"/>
          <p:nvPr/>
        </p:nvSpPr>
        <p:spPr>
          <a:xfrm>
            <a:off x="4338798" y="1192389"/>
            <a:ext cx="3487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X has a predictable budget impact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7588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Tavenos">
      <a:dk1>
        <a:srgbClr val="FFFFFF"/>
      </a:dk1>
      <a:lt1>
        <a:srgbClr val="084EA3"/>
      </a:lt1>
      <a:dk2>
        <a:srgbClr val="FEFFFF"/>
      </a:dk2>
      <a:lt2>
        <a:srgbClr val="3C3834"/>
      </a:lt2>
      <a:accent1>
        <a:srgbClr val="084EA3"/>
      </a:accent1>
      <a:accent2>
        <a:srgbClr val="28CFB3"/>
      </a:accent2>
      <a:accent3>
        <a:srgbClr val="F0837D"/>
      </a:accent3>
      <a:accent4>
        <a:srgbClr val="B7CFBC"/>
      </a:accent4>
      <a:accent5>
        <a:srgbClr val="F2CEAE"/>
      </a:accent5>
      <a:accent6>
        <a:srgbClr val="888C23"/>
      </a:accent6>
      <a:hlink>
        <a:srgbClr val="00B1DA"/>
      </a:hlink>
      <a:folHlink>
        <a:srgbClr val="8989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lnSpc>
            <a:spcPct val="106000"/>
          </a:lnSpc>
          <a:spcAft>
            <a:spcPts val="800"/>
          </a:spcAft>
          <a:defRPr sz="15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126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2_Office Theme</vt:lpstr>
      <vt:lpstr>ECONOMIC VALUE 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VALUE EXECUTIVE SUMMARY</dc:title>
  <dc:creator>Andrius Kvaraciejus</dc:creator>
  <cp:lastModifiedBy>Andrius Kvaraciejus</cp:lastModifiedBy>
  <cp:revision>1</cp:revision>
  <dcterms:created xsi:type="dcterms:W3CDTF">2022-08-22T21:50:45Z</dcterms:created>
  <dcterms:modified xsi:type="dcterms:W3CDTF">2022-08-22T22:14:22Z</dcterms:modified>
</cp:coreProperties>
</file>