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248180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9B5D-F42B-4E59-93AD-60CF3F8901C4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705B-5DFC-4351-A2D4-6B4EED0E4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stlabsgti.com/why-gti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</a:p>
          <a:p>
            <a:pPr marL="228600" lvl="0" indent="-228600">
              <a:buFont typeface="+mj-lt"/>
              <a:buAutoNum type="arabicPeriod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 et al. Nat Rev Nephrol.  2017;13(6):359-367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Bekker et al. PLoS One. 2016;11(10):e0164646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Merkel PA, et al. JMIR Res Protoc 2020;9(4):e16664. </a:t>
            </a:r>
          </a:p>
          <a:p>
            <a:pPr marL="228600" lvl="0" indent="-228600">
              <a:buFont typeface="+mj-lt"/>
              <a:buAutoNum type="arabicPeriod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Jayne DRW et al. N Engl J Med 2021;384:599-609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Jayne et al. ERA-EDTA Congress 2020.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https://www.crestlabsgti.com/why-gti/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on file.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Duru N, van der Goes MC, Jacobs JWG, et al. EULAR evidence-based and consensus-based recommendations on the management of medium to high-dose glu- cocorticoid therapy in rheumatic diseases. Ann Rheum Dis 2013;72:1905-13.</a:t>
            </a:r>
          </a:p>
          <a:p>
            <a:pPr mar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n-lt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8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0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7404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2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14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8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0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09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19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49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5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5378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437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4822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1119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9D665D-5CBC-76FE-BE83-1B7E92AEBEE7}"/>
              </a:ext>
            </a:extLst>
          </p:cNvPr>
          <p:cNvSpPr/>
          <p:nvPr/>
        </p:nvSpPr>
        <p:spPr>
          <a:xfrm>
            <a:off x="8068948" y="2027893"/>
            <a:ext cx="1264511" cy="1826001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rgbClr val="00B0F0"/>
              </a:gs>
              <a:gs pos="83000">
                <a:schemeClr val="tx1"/>
              </a:gs>
              <a:gs pos="10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1028F8-380C-26C7-5102-8422693B1592}"/>
              </a:ext>
            </a:extLst>
          </p:cNvPr>
          <p:cNvSpPr/>
          <p:nvPr/>
        </p:nvSpPr>
        <p:spPr>
          <a:xfrm>
            <a:off x="4382974" y="2027893"/>
            <a:ext cx="1264511" cy="1983491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3000">
                <a:srgbClr val="00B0F0"/>
              </a:gs>
              <a:gs pos="83000">
                <a:schemeClr val="accent1"/>
              </a:gs>
              <a:gs pos="100000">
                <a:srgbClr val="1177F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185BDE-B047-AC0B-B46D-C619BDD64347}"/>
              </a:ext>
            </a:extLst>
          </p:cNvPr>
          <p:cNvSpPr/>
          <p:nvPr/>
        </p:nvSpPr>
        <p:spPr>
          <a:xfrm>
            <a:off x="4345942" y="4131215"/>
            <a:ext cx="1264511" cy="1983491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rgbClr val="00B0F0"/>
              </a:gs>
              <a:gs pos="83000">
                <a:schemeClr val="tx1"/>
              </a:gs>
              <a:gs pos="10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97A643F-6556-7925-9CF1-5562DBAE4091}"/>
              </a:ext>
            </a:extLst>
          </p:cNvPr>
          <p:cNvSpPr/>
          <p:nvPr/>
        </p:nvSpPr>
        <p:spPr>
          <a:xfrm>
            <a:off x="536003" y="2093178"/>
            <a:ext cx="1264511" cy="1983491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rgbClr val="00B0F0"/>
              </a:gs>
              <a:gs pos="83000">
                <a:schemeClr val="accent1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28C3A7-B43A-4973-B398-9A4500613CD9}"/>
              </a:ext>
            </a:extLst>
          </p:cNvPr>
          <p:cNvSpPr/>
          <p:nvPr/>
        </p:nvSpPr>
        <p:spPr>
          <a:xfrm>
            <a:off x="4352264" y="4058860"/>
            <a:ext cx="3487472" cy="198349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BC4DC3-CF26-4976-88F1-740769FD6DD1}"/>
              </a:ext>
            </a:extLst>
          </p:cNvPr>
          <p:cNvSpPr/>
          <p:nvPr/>
        </p:nvSpPr>
        <p:spPr>
          <a:xfrm>
            <a:off x="546212" y="2019685"/>
            <a:ext cx="3487472" cy="198349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AAC2A-BCFD-4B5E-8DF6-EBD23E300570}"/>
              </a:ext>
            </a:extLst>
          </p:cNvPr>
          <p:cNvSpPr/>
          <p:nvPr/>
        </p:nvSpPr>
        <p:spPr>
          <a:xfrm>
            <a:off x="4352264" y="1959748"/>
            <a:ext cx="3487472" cy="198349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549F7-DF30-A841-83CC-3475E7F8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CLINICAL VALUE EXECUTIVE SUMMARY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74684-82E4-4C58-8BD2-7C8A57F6B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588" y="6365024"/>
            <a:ext cx="11159035" cy="123111"/>
          </a:xfrm>
        </p:spPr>
        <p:txBody>
          <a:bodyPr/>
          <a:lstStyle/>
          <a:p>
            <a:r>
              <a:rPr lang="en-GB" dirty="0"/>
              <a:t>*Percentages are approximate, AEs: Adverse Events;; SoC: Standard of Care.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6F10CB-4833-4F64-8EA0-3CC124B2B3B5}"/>
              </a:ext>
            </a:extLst>
          </p:cNvPr>
          <p:cNvSpPr txBox="1"/>
          <p:nvPr/>
        </p:nvSpPr>
        <p:spPr>
          <a:xfrm>
            <a:off x="522536" y="1652286"/>
            <a:ext cx="3487471" cy="2215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 Phase III Study Design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CB71D-07E5-4345-9051-CE02B4C1AAA0}"/>
              </a:ext>
            </a:extLst>
          </p:cNvPr>
          <p:cNvSpPr txBox="1"/>
          <p:nvPr/>
        </p:nvSpPr>
        <p:spPr>
          <a:xfrm>
            <a:off x="8158316" y="1631908"/>
            <a:ext cx="3487472" cy="50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de-DE"/>
            </a:defPPr>
            <a:lvl1pPr>
              <a:lnSpc>
                <a:spcPct val="90000"/>
              </a:lnSpc>
              <a:defRPr b="1" spc="-5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Phase III Study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27A1CF-2117-44E4-B808-ABD63AAA34F4}"/>
              </a:ext>
            </a:extLst>
          </p:cNvPr>
          <p:cNvSpPr/>
          <p:nvPr/>
        </p:nvSpPr>
        <p:spPr>
          <a:xfrm>
            <a:off x="5630239" y="2094406"/>
            <a:ext cx="2183644" cy="553998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3834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Patients  showed non-inferiority  when treated with Product X at  26 weeks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CDF00D-4392-4808-94BB-4404524BE88E}"/>
              </a:ext>
            </a:extLst>
          </p:cNvPr>
          <p:cNvSpPr txBox="1"/>
          <p:nvPr/>
        </p:nvSpPr>
        <p:spPr>
          <a:xfrm>
            <a:off x="4366992" y="1652286"/>
            <a:ext cx="3487473" cy="2215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Efficacy Outcomes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5B18FB-6A87-478C-8693-2EDAAC2DB6E2}"/>
              </a:ext>
            </a:extLst>
          </p:cNvPr>
          <p:cNvSpPr/>
          <p:nvPr/>
        </p:nvSpPr>
        <p:spPr>
          <a:xfrm>
            <a:off x="1786127" y="2219367"/>
            <a:ext cx="2199343" cy="923330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phase III trial was specifically designed to assess treatment related adverse events over short and long-term duration 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6043F-8AC7-4349-B4C1-46039001B886}"/>
              </a:ext>
            </a:extLst>
          </p:cNvPr>
          <p:cNvSpPr/>
          <p:nvPr/>
        </p:nvSpPr>
        <p:spPr>
          <a:xfrm>
            <a:off x="5545504" y="4131182"/>
            <a:ext cx="2332615" cy="738664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Significantly more patients achieved clinical improvement when treated Product over Soc at 52 weeks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47B577-368A-4DCB-864D-D738C4F4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" y="2792002"/>
            <a:ext cx="591842" cy="35109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EDC0002-1A87-45A6-9ACB-92FA10A76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1673" y="2715759"/>
            <a:ext cx="461437" cy="47146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04B809C-6EFB-4432-B922-09F89B119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4871" y="4842982"/>
            <a:ext cx="431343" cy="4313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A848B82-D60E-4EEB-B985-5D6FA4729EC3}"/>
              </a:ext>
            </a:extLst>
          </p:cNvPr>
          <p:cNvSpPr/>
          <p:nvPr/>
        </p:nvSpPr>
        <p:spPr>
          <a:xfrm>
            <a:off x="8023138" y="1975802"/>
            <a:ext cx="3487472" cy="198349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A27BDD-8189-437B-B8B3-86CE7D02B60A}"/>
              </a:ext>
            </a:extLst>
          </p:cNvPr>
          <p:cNvSpPr/>
          <p:nvPr/>
        </p:nvSpPr>
        <p:spPr>
          <a:xfrm>
            <a:off x="9320814" y="2261067"/>
            <a:ext cx="2202763" cy="738664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 is associated with a significant reduction in treatment -related adverse events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2,3,4 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B46232E-94B2-4306-BC5F-F572438CE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1259" y="2740268"/>
            <a:ext cx="719888" cy="40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7012E-F796-0E52-D012-851679EB755A}"/>
              </a:ext>
            </a:extLst>
          </p:cNvPr>
          <p:cNvSpPr txBox="1"/>
          <p:nvPr/>
        </p:nvSpPr>
        <p:spPr>
          <a:xfrm>
            <a:off x="9147321" y="4202021"/>
            <a:ext cx="2415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Significantly more patients showed improvements in QoL vs SoC at 26 and 52 weeks 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QoL was significantly improved in both elderly patients (over 65 years) and in patients 35-45 years old (55% and 25% respectively) 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   </a:t>
            </a:r>
          </a:p>
        </p:txBody>
      </p:sp>
      <p:sp>
        <p:nvSpPr>
          <p:cNvPr id="5" name="Freeform: Shape 43">
            <a:extLst>
              <a:ext uri="{FF2B5EF4-FFF2-40B4-BE49-F238E27FC236}">
                <a16:creationId xmlns:a16="http://schemas.microsoft.com/office/drawing/2014/main" id="{FB0B9F55-7D17-6897-4A1C-EA37B15CA134}"/>
              </a:ext>
            </a:extLst>
          </p:cNvPr>
          <p:cNvSpPr/>
          <p:nvPr/>
        </p:nvSpPr>
        <p:spPr>
          <a:xfrm>
            <a:off x="8120961" y="4209611"/>
            <a:ext cx="1264511" cy="1826001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rgbClr val="00B0F0"/>
              </a:gs>
              <a:gs pos="83000">
                <a:schemeClr val="tx1"/>
              </a:gs>
              <a:gs pos="10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9C2E8-ED13-5977-C08C-FB7F09AA2FAB}"/>
              </a:ext>
            </a:extLst>
          </p:cNvPr>
          <p:cNvSpPr/>
          <p:nvPr/>
        </p:nvSpPr>
        <p:spPr>
          <a:xfrm>
            <a:off x="8075151" y="4157521"/>
            <a:ext cx="3487472" cy="19834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572D00-162E-93E8-45D7-ADAC0DA26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2946" y="4753853"/>
            <a:ext cx="714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366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CLINICAL VALUE 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VALUE EXECUTIVE SUMMARY</dc:title>
  <dc:creator>Andrius Kvaraciejus</dc:creator>
  <cp:lastModifiedBy>Andrius Kvaraciejus</cp:lastModifiedBy>
  <cp:revision>1</cp:revision>
  <dcterms:created xsi:type="dcterms:W3CDTF">2022-08-22T21:49:22Z</dcterms:created>
  <dcterms:modified xsi:type="dcterms:W3CDTF">2022-08-22T22:12:10Z</dcterms:modified>
</cp:coreProperties>
</file>