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68893" y="5996580"/>
            <a:ext cx="3623107" cy="861420"/>
          </a:xfrm>
        </p:spPr>
        <p:txBody>
          <a:bodyPr/>
          <a:lstStyle/>
          <a:p>
            <a:r>
              <a:rPr lang="ru-RU" dirty="0" smtClean="0"/>
              <a:t>ЛАВРОВ Даниил 5103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561" y="1023257"/>
            <a:ext cx="7242171" cy="419283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6349" y="2264831"/>
            <a:ext cx="5472031" cy="1377358"/>
          </a:xfrm>
        </p:spPr>
        <p:txBody>
          <a:bodyPr/>
          <a:lstStyle/>
          <a:p>
            <a:r>
              <a:rPr lang="en-US" dirty="0" smtClean="0"/>
              <a:t>Ray tracing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2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9684" y="593558"/>
            <a:ext cx="10175036" cy="1196200"/>
          </a:xfrm>
        </p:spPr>
        <p:txBody>
          <a:bodyPr/>
          <a:lstStyle/>
          <a:p>
            <a:r>
              <a:rPr lang="ru-RU" sz="3600" cap="all" spc="720" dirty="0" smtClean="0">
                <a:solidFill>
                  <a:srgbClr val="FFFFFF"/>
                </a:solidFill>
              </a:rPr>
              <a:t>Задача программы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099" y="1789758"/>
            <a:ext cx="10997273" cy="6366842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9684" y="1992957"/>
            <a:ext cx="5698830" cy="303624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</a:defRPr>
            </a:pPr>
            <a:r>
              <a:rPr lang="ru-RU" sz="1800" dirty="0" smtClean="0">
                <a:solidFill>
                  <a:srgbClr val="FFFFFF"/>
                </a:solidFill>
              </a:rPr>
              <a:t>Рендеринг сцены, состоящей из нескольких сфер разного цвета, нескольких </a:t>
            </a:r>
            <a:r>
              <a:rPr lang="ru-RU" sz="1800" dirty="0">
                <a:solidFill>
                  <a:srgbClr val="FFFFFF"/>
                </a:solidFill>
              </a:rPr>
              <a:t>точечных источников </a:t>
            </a:r>
            <a:r>
              <a:rPr lang="ru-RU" sz="1800" dirty="0" smtClean="0">
                <a:solidFill>
                  <a:srgbClr val="FFFFFF"/>
                </a:solidFill>
              </a:rPr>
              <a:t>света.</a:t>
            </a:r>
            <a:endParaRPr lang="ru-RU" sz="1800" dirty="0">
              <a:solidFill>
                <a:srgbClr val="FFFFFF"/>
              </a:solidFill>
            </a:endParaRPr>
          </a:p>
          <a:p>
            <a:pPr algn="just"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</a:defRPr>
            </a:pPr>
            <a:r>
              <a:rPr lang="ru-RU" sz="1800" dirty="0">
                <a:solidFill>
                  <a:srgbClr val="FFFFFF"/>
                </a:solidFill>
              </a:rPr>
              <a:t>В</a:t>
            </a:r>
            <a:r>
              <a:rPr lang="ru-RU" sz="1800" dirty="0" smtClean="0">
                <a:solidFill>
                  <a:srgbClr val="FFFFFF"/>
                </a:solidFill>
              </a:rPr>
              <a:t>вод </a:t>
            </a:r>
            <a:r>
              <a:rPr lang="ru-RU" sz="1800" dirty="0">
                <a:solidFill>
                  <a:srgbClr val="FFFFFF"/>
                </a:solidFill>
              </a:rPr>
              <a:t>данных через текстовый </a:t>
            </a:r>
            <a:r>
              <a:rPr lang="ru-RU" sz="1800" dirty="0" smtClean="0">
                <a:solidFill>
                  <a:srgbClr val="FFFFFF"/>
                </a:solidFill>
              </a:rPr>
              <a:t>файл</a:t>
            </a:r>
            <a:r>
              <a:rPr lang="en-US" sz="1800" dirty="0" smtClean="0">
                <a:solidFill>
                  <a:srgbClr val="FFFFFF"/>
                </a:solidFill>
              </a:rPr>
              <a:t> .txt</a:t>
            </a:r>
            <a:endParaRPr lang="ru-RU" sz="1800" dirty="0">
              <a:solidFill>
                <a:srgbClr val="FFFFFF"/>
              </a:solidFill>
            </a:endParaRPr>
          </a:p>
          <a:p>
            <a:pPr algn="just"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</a:defRPr>
            </a:pPr>
            <a:r>
              <a:rPr lang="ru-RU" sz="1800" dirty="0">
                <a:solidFill>
                  <a:srgbClr val="FFFFFF"/>
                </a:solidFill>
              </a:rPr>
              <a:t>В</a:t>
            </a:r>
            <a:r>
              <a:rPr lang="ru-RU" sz="1800" dirty="0" smtClean="0">
                <a:solidFill>
                  <a:srgbClr val="FFFFFF"/>
                </a:solidFill>
              </a:rPr>
              <a:t>ывод изображения в </a:t>
            </a:r>
            <a:r>
              <a:rPr lang="ru-RU" sz="1800" dirty="0">
                <a:solidFill>
                  <a:srgbClr val="FFFFFF"/>
                </a:solidFill>
              </a:rPr>
              <a:t>формате </a:t>
            </a:r>
            <a:r>
              <a:rPr lang="ru-RU" sz="1800" dirty="0" smtClean="0">
                <a:solidFill>
                  <a:srgbClr val="FFFFFF"/>
                </a:solidFill>
              </a:rPr>
              <a:t>.</a:t>
            </a:r>
            <a:r>
              <a:rPr lang="en-US" sz="1800" dirty="0" smtClean="0">
                <a:solidFill>
                  <a:srgbClr val="FFFFFF"/>
                </a:solidFill>
              </a:rPr>
              <a:t>jpg</a:t>
            </a:r>
            <a:endParaRPr lang="ru-RU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FFFFFF"/>
                </a:solidFill>
              </a:rPr>
              <a:t>	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FF"/>
                </a:solidFill>
              </a:rPr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2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769" y="393644"/>
            <a:ext cx="9404723" cy="1400530"/>
          </a:xfrm>
        </p:spPr>
        <p:txBody>
          <a:bodyPr/>
          <a:lstStyle/>
          <a:p>
            <a:r>
              <a:rPr lang="ru-RU" dirty="0" smtClean="0"/>
              <a:t>Выгода от использования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ray tracing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1314113" y="1551436"/>
            <a:ext cx="681944" cy="5762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297769" y="2572993"/>
            <a:ext cx="4396339" cy="3741738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ru-RU" dirty="0" smtClean="0">
                <a:solidFill>
                  <a:srgbClr val="FFFFFF"/>
                </a:solidFill>
              </a:rPr>
              <a:t>Так </a:t>
            </a:r>
            <a:r>
              <a:rPr lang="ru-RU" dirty="0">
                <a:solidFill>
                  <a:srgbClr val="FFFFFF"/>
                </a:solidFill>
              </a:rPr>
              <a:t>как отследить бесконечное число  лучей, выходящих из источника света невозможно, то используется алгоритм обратной трассировки лучей (</a:t>
            </a:r>
            <a:r>
              <a:rPr lang="en-US" dirty="0">
                <a:solidFill>
                  <a:srgbClr val="FFFFFF"/>
                </a:solidFill>
              </a:rPr>
              <a:t>ray tracing</a:t>
            </a:r>
            <a:r>
              <a:rPr lang="ru-RU" dirty="0">
                <a:solidFill>
                  <a:srgbClr val="FFFFFF"/>
                </a:solidFill>
              </a:rPr>
              <a:t>)</a:t>
            </a:r>
            <a:r>
              <a:rPr lang="en-US" dirty="0">
                <a:solidFill>
                  <a:srgbClr val="FFFFFF"/>
                </a:solidFill>
              </a:rPr>
              <a:t>.</a:t>
            </a:r>
            <a:r>
              <a:rPr lang="ru-RU" dirty="0">
                <a:solidFill>
                  <a:srgbClr val="FFFFFF"/>
                </a:solidFill>
              </a:rPr>
              <a:t> </a:t>
            </a:r>
            <a:endParaRPr lang="en-US" dirty="0" smtClean="0">
              <a:solidFill>
                <a:srgbClr val="FFFFFF"/>
              </a:solidFill>
            </a:endParaRPr>
          </a:p>
          <a:p>
            <a:pPr marL="457200" lvl="1" indent="0" algn="just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Ray </a:t>
            </a:r>
            <a:r>
              <a:rPr lang="en-US" dirty="0">
                <a:solidFill>
                  <a:srgbClr val="FFFFFF"/>
                </a:solidFill>
              </a:rPr>
              <a:t>tracing </a:t>
            </a:r>
            <a:r>
              <a:rPr lang="ru-RU" dirty="0">
                <a:solidFill>
                  <a:srgbClr val="FFFFFF"/>
                </a:solidFill>
              </a:rPr>
              <a:t>действует обратным образом, отслеживая путь лучей, проходящих из камеры через каждый пиксель изображений, сводя </a:t>
            </a:r>
            <a:r>
              <a:rPr lang="ru-RU" dirty="0" smtClean="0">
                <a:solidFill>
                  <a:srgbClr val="FFFFFF"/>
                </a:solidFill>
              </a:rPr>
              <a:t>вычисления к конечному числу.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5455755" y="2188307"/>
            <a:ext cx="4396339" cy="576262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Модель </a:t>
            </a:r>
            <a:r>
              <a:rPr lang="en-US" dirty="0" smtClean="0">
                <a:solidFill>
                  <a:srgbClr val="FF0000"/>
                </a:solidFill>
              </a:rPr>
              <a:t>Ray tracing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8015937" y="393644"/>
            <a:ext cx="1777691" cy="123881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algowiki-project.org/w/ru/images/thumb/8/83/Ray_trace_diagram.svg/1200px-Ray_trace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21" y="2998560"/>
            <a:ext cx="4346773" cy="289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5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Реалистичность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38" y="1873246"/>
            <a:ext cx="7754062" cy="4984754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04294" y="1853248"/>
            <a:ext cx="5296506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Для реалистичности изображения учитывается как диффузионное освещение объекта так и блики. Помимо этого для каждого объекта введен коэффициент отражения, при максимальном значении которого  (</a:t>
            </a:r>
            <a:r>
              <a:rPr lang="en-US" dirty="0" err="1" smtClean="0"/>
              <a:t>sphere.Kd</a:t>
            </a:r>
            <a:r>
              <a:rPr lang="en-US" dirty="0" smtClean="0"/>
              <a:t> = </a:t>
            </a:r>
            <a:r>
              <a:rPr lang="ru-RU" dirty="0" smtClean="0"/>
              <a:t>1) объект не отражает другие сферы.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1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8584975" cy="1400530"/>
          </a:xfrm>
        </p:spPr>
        <p:txBody>
          <a:bodyPr/>
          <a:lstStyle/>
          <a:p>
            <a:r>
              <a:rPr lang="ru-RU" i="1" dirty="0"/>
              <a:t>Выводы по методу обратной трассировки.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2052918"/>
            <a:ext cx="8584974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Положительные </a:t>
            </a:r>
            <a:r>
              <a:rPr lang="ru-RU" dirty="0"/>
              <a:t>черты:</a:t>
            </a:r>
          </a:p>
          <a:p>
            <a:pPr lvl="0" algn="just"/>
            <a:r>
              <a:rPr lang="ru-RU" dirty="0"/>
              <a:t>Универсальность метода, его применимость для синтеза изображений достаточно сложных пространственных схем. Воплощает многие законы геометрической оптики. Просто реализуются разнообразные проекции. </a:t>
            </a:r>
          </a:p>
          <a:p>
            <a:pPr marL="0" indent="0" algn="just">
              <a:buNone/>
            </a:pPr>
            <a:r>
              <a:rPr lang="ru-RU" dirty="0"/>
              <a:t>Недостатки</a:t>
            </a:r>
            <a:r>
              <a:rPr lang="ru-RU" dirty="0" smtClean="0"/>
              <a:t>: </a:t>
            </a:r>
            <a:endParaRPr lang="ru-RU" dirty="0"/>
          </a:p>
          <a:p>
            <a:pPr lvl="0" algn="just"/>
            <a:r>
              <a:rPr lang="ru-RU" dirty="0"/>
              <a:t>Для каждой точки изображения необходимо выполнять много вычислительных операций. Трассировка относится к числу самых медленных алгоритмов синтеза изображений.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0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работы программы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8319" y="2832311"/>
            <a:ext cx="6967847" cy="4034017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88" y="3154014"/>
            <a:ext cx="5856514" cy="3390613"/>
          </a:xfr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083" y="1283306"/>
            <a:ext cx="5201832" cy="283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2702606"/>
            <a:ext cx="7177499" cy="41553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0" y="3260596"/>
            <a:ext cx="5768792" cy="3707158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43" y="0"/>
            <a:ext cx="6971294" cy="4036012"/>
          </a:xfrm>
        </p:spPr>
      </p:pic>
    </p:spTree>
    <p:extLst>
      <p:ext uri="{BB962C8B-B14F-4D97-AF65-F5344CB8AC3E}">
        <p14:creationId xmlns:p14="http://schemas.microsoft.com/office/powerpoint/2010/main" val="86767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100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Ион</vt:lpstr>
      <vt:lpstr>Ray tracing</vt:lpstr>
      <vt:lpstr>Задача программы</vt:lpstr>
      <vt:lpstr>Выгода от использования  ray tracing</vt:lpstr>
      <vt:lpstr>Реалистичность</vt:lpstr>
      <vt:lpstr>Выводы по методу обратной трассировки.  </vt:lpstr>
      <vt:lpstr>Примеры работы программы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</dc:title>
  <dc:creator>1</dc:creator>
  <cp:lastModifiedBy>1</cp:lastModifiedBy>
  <cp:revision>17</cp:revision>
  <dcterms:created xsi:type="dcterms:W3CDTF">2017-01-28T15:36:54Z</dcterms:created>
  <dcterms:modified xsi:type="dcterms:W3CDTF">2017-01-29T19:50:22Z</dcterms:modified>
</cp:coreProperties>
</file>