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71" r:id="rId5"/>
    <p:sldId id="280" r:id="rId6"/>
    <p:sldId id="272" r:id="rId7"/>
    <p:sldId id="273" r:id="rId8"/>
    <p:sldId id="279" r:id="rId9"/>
    <p:sldId id="274" r:id="rId10"/>
    <p:sldId id="275" r:id="rId11"/>
    <p:sldId id="278" r:id="rId12"/>
    <p:sldId id="276" r:id="rId13"/>
    <p:sldId id="277" r:id="rId14"/>
    <p:sldId id="262" r:id="rId15"/>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snapToObjects="1">
      <p:cViewPr varScale="1">
        <p:scale>
          <a:sx n="93" d="100"/>
          <a:sy n="93" d="100"/>
        </p:scale>
        <p:origin x="74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26/06/2020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26/06/2020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26/06/2020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1153" y="1019508"/>
            <a:ext cx="4839675" cy="1354217"/>
          </a:xfrm>
          <a:prstGeom prst="rect">
            <a:avLst/>
          </a:prstGeom>
          <a:noFill/>
        </p:spPr>
        <p:txBody>
          <a:bodyPr wrap="square" rtlCol="0">
            <a:spAutoFit/>
          </a:bodyPr>
          <a:lstStyle/>
          <a:p>
            <a:pPr algn="r"/>
            <a:r>
              <a:rPr lang="es-ES" sz="2800" b="1" dirty="0">
                <a:solidFill>
                  <a:schemeClr val="tx1">
                    <a:lumMod val="75000"/>
                    <a:lumOff val="25000"/>
                  </a:schemeClr>
                </a:solidFill>
              </a:rPr>
              <a:t>S&amp;T SERVICIO Y TROQUELADO</a:t>
            </a:r>
          </a:p>
          <a:p>
            <a:pPr algn="r"/>
            <a:r>
              <a:rPr lang="es-ES" dirty="0"/>
              <a:t>Desarrollo e implementación de una plataforma web para la planificación de entregas de productos y de servicio al cliente</a:t>
            </a:r>
            <a:endParaRPr lang="es-ES" sz="2800" b="1" dirty="0">
              <a:solidFill>
                <a:schemeClr val="tx1">
                  <a:lumMod val="75000"/>
                  <a:lumOff val="25000"/>
                </a:schemeClr>
              </a:solidFill>
            </a:endParaRPr>
          </a:p>
        </p:txBody>
      </p:sp>
      <p:sp>
        <p:nvSpPr>
          <p:cNvPr id="2" name="Rectangle 2">
            <a:extLst>
              <a:ext uri="{FF2B5EF4-FFF2-40B4-BE49-F238E27FC236}">
                <a16:creationId xmlns="" xmlns:a16="http://schemas.microsoft.com/office/drawing/2014/main" id="{99BC988A-1A5E-456A-9B25-A57B38D4F782}"/>
              </a:ext>
            </a:extLst>
          </p:cNvPr>
          <p:cNvSpPr>
            <a:spLocks noChangeArrowheads="1"/>
          </p:cNvSpPr>
          <p:nvPr/>
        </p:nvSpPr>
        <p:spPr bwMode="auto">
          <a:xfrm>
            <a:off x="923925" y="2475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a:extLst>
              <a:ext uri="{FF2B5EF4-FFF2-40B4-BE49-F238E27FC236}">
                <a16:creationId xmlns="" xmlns:a16="http://schemas.microsoft.com/office/drawing/2014/main" id="{5CF814BD-0FE9-4A9F-BA32-2F39F2A23431}"/>
              </a:ext>
            </a:extLst>
          </p:cNvPr>
          <p:cNvPicPr>
            <a:picLocks noChangeAspect="1"/>
          </p:cNvPicPr>
          <p:nvPr/>
        </p:nvPicPr>
        <p:blipFill>
          <a:blip r:embed="rId2"/>
          <a:stretch>
            <a:fillRect/>
          </a:stretch>
        </p:blipFill>
        <p:spPr>
          <a:xfrm>
            <a:off x="923925" y="2040676"/>
            <a:ext cx="3106589" cy="2051084"/>
          </a:xfrm>
          <a:prstGeom prst="rect">
            <a:avLst/>
          </a:prstGeom>
        </p:spPr>
      </p:pic>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5D4039E3-709F-4E06-B7B0-27AC7A115C31}"/>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IMPACTO ECONOMICO</a:t>
            </a:r>
          </a:p>
        </p:txBody>
      </p:sp>
      <p:sp>
        <p:nvSpPr>
          <p:cNvPr id="3" name="Rectángulo 2">
            <a:extLst>
              <a:ext uri="{FF2B5EF4-FFF2-40B4-BE49-F238E27FC236}">
                <a16:creationId xmlns="" xmlns:a16="http://schemas.microsoft.com/office/drawing/2014/main" id="{A96D5207-4404-430D-8731-B92D9B9EA521}"/>
              </a:ext>
            </a:extLst>
          </p:cNvPr>
          <p:cNvSpPr/>
          <p:nvPr/>
        </p:nvSpPr>
        <p:spPr>
          <a:xfrm>
            <a:off x="967563" y="2129693"/>
            <a:ext cx="7166344" cy="1754326"/>
          </a:xfrm>
          <a:prstGeom prst="rect">
            <a:avLst/>
          </a:prstGeom>
        </p:spPr>
        <p:txBody>
          <a:bodyPr wrap="square">
            <a:spAutoFit/>
          </a:bodyPr>
          <a:lstStyle/>
          <a:p>
            <a:pPr algn="just"/>
            <a:r>
              <a:rPr lang="es-ES" dirty="0">
                <a:latin typeface="Times New Roman" panose="02020603050405020304" pitchFamily="18" charset="0"/>
              </a:rPr>
              <a:t>La comunicación además de informar a la sociedad, tiene como tarea incrementar la producción, facilitar el intercambio y mejorar la calidad de los productos, una tarea económica de los medios de comunicación es la de inducir el máximo consumo de bienes y servicios, la creación de necesidades artificiales… logrando un proceso de administración por la planeación, mejora y presencia a la calidad del negocio</a:t>
            </a:r>
            <a:endParaRPr lang="es-CO" dirty="0"/>
          </a:p>
        </p:txBody>
      </p:sp>
    </p:spTree>
    <p:extLst>
      <p:ext uri="{BB962C8B-B14F-4D97-AF65-F5344CB8AC3E}">
        <p14:creationId xmlns:p14="http://schemas.microsoft.com/office/powerpoint/2010/main" val="238116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DD3337F3-8706-4620-AEC9-1FAE05806F83}"/>
              </a:ext>
            </a:extLst>
          </p:cNvPr>
          <p:cNvSpPr/>
          <p:nvPr/>
        </p:nvSpPr>
        <p:spPr>
          <a:xfrm>
            <a:off x="1360967" y="1158546"/>
            <a:ext cx="7230140" cy="369332"/>
          </a:xfrm>
          <a:prstGeom prst="rect">
            <a:avLst/>
          </a:prstGeom>
        </p:spPr>
        <p:txBody>
          <a:bodyPr wrap="square">
            <a:spAutoFit/>
          </a:bodyPr>
          <a:lstStyle/>
          <a:p>
            <a:endParaRPr lang="es-CO" dirty="0"/>
          </a:p>
        </p:txBody>
      </p:sp>
      <p:sp>
        <p:nvSpPr>
          <p:cNvPr id="3" name="CuadroTexto 2">
            <a:extLst>
              <a:ext uri="{FF2B5EF4-FFF2-40B4-BE49-F238E27FC236}">
                <a16:creationId xmlns="" xmlns:a16="http://schemas.microsoft.com/office/drawing/2014/main" id="{92110779-8A11-4E14-8E0F-A0E520BBA368}"/>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IMAGEN GITHUB</a:t>
            </a:r>
          </a:p>
        </p:txBody>
      </p:sp>
    </p:spTree>
    <p:extLst>
      <p:ext uri="{BB962C8B-B14F-4D97-AF65-F5344CB8AC3E}">
        <p14:creationId xmlns:p14="http://schemas.microsoft.com/office/powerpoint/2010/main" val="418915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1FC0BF6A-712C-4197-A45B-BB60C80FD167}"/>
              </a:ext>
            </a:extLst>
          </p:cNvPr>
          <p:cNvSpPr/>
          <p:nvPr/>
        </p:nvSpPr>
        <p:spPr>
          <a:xfrm>
            <a:off x="786809" y="1626603"/>
            <a:ext cx="7549117" cy="2862322"/>
          </a:xfrm>
          <a:prstGeom prst="rect">
            <a:avLst/>
          </a:prstGeom>
        </p:spPr>
        <p:txBody>
          <a:bodyPr wrap="square">
            <a:spAutoFit/>
          </a:bodyPr>
          <a:lstStyle/>
          <a:p>
            <a:pPr algn="just"/>
            <a:r>
              <a:rPr lang="es-ES" dirty="0">
                <a:latin typeface="Times New Roman" panose="02020603050405020304" pitchFamily="18" charset="0"/>
              </a:rPr>
              <a:t>Se concreto mejor el planteamiento del problema por las dificultades que se nos presento en la exposición virtual, entonces se llevo a cabo hacer unos cambios según las indicaciones que nos dieron los instructores...</a:t>
            </a:r>
          </a:p>
          <a:p>
            <a:pPr marL="285750" indent="-285750" algn="just">
              <a:buFont typeface="Arial" panose="020B0604020202020204" pitchFamily="34" charset="0"/>
              <a:buChar char="•"/>
            </a:pPr>
            <a:endParaRPr lang="es-ES" dirty="0">
              <a:latin typeface="Times New Roman" panose="02020603050405020304" pitchFamily="18" charset="0"/>
            </a:endParaRPr>
          </a:p>
          <a:p>
            <a:pPr algn="just"/>
            <a:r>
              <a:rPr lang="es-ES" b="1" dirty="0">
                <a:latin typeface="Times New Roman" panose="02020603050405020304" pitchFamily="18" charset="0"/>
              </a:rPr>
              <a:t>Anterior planteamiento del problema: </a:t>
            </a:r>
          </a:p>
          <a:p>
            <a:pPr algn="just"/>
            <a:endParaRPr lang="es-ES" b="1" dirty="0">
              <a:latin typeface="Times New Roman" panose="02020603050405020304" pitchFamily="18" charset="0"/>
            </a:endParaRPr>
          </a:p>
          <a:p>
            <a:pPr algn="just"/>
            <a:r>
              <a:rPr lang="es-ES" dirty="0">
                <a:latin typeface="Times New Roman" panose="02020603050405020304" pitchFamily="18" charset="0"/>
              </a:rPr>
              <a:t>Cuando existe una mala comunicación interna entre los clientes, empleados y</a:t>
            </a:r>
          </a:p>
          <a:p>
            <a:pPr algn="just"/>
            <a:r>
              <a:rPr lang="es-ES" dirty="0">
                <a:latin typeface="Times New Roman" panose="02020603050405020304" pitchFamily="18" charset="0"/>
              </a:rPr>
              <a:t>empleadores de la empresa se producen retrasos en la planificación de los</a:t>
            </a:r>
          </a:p>
          <a:p>
            <a:pPr algn="just"/>
            <a:r>
              <a:rPr lang="es-ES" dirty="0">
                <a:latin typeface="Times New Roman" panose="02020603050405020304" pitchFamily="18" charset="0"/>
              </a:rPr>
              <a:t>trabajos, al tener que rehacer o repetir tareas o incluso rehacer el proceso de</a:t>
            </a:r>
          </a:p>
          <a:p>
            <a:pPr algn="just"/>
            <a:r>
              <a:rPr lang="es-ES" dirty="0">
                <a:latin typeface="Times New Roman" panose="02020603050405020304" pitchFamily="18" charset="0"/>
              </a:rPr>
              <a:t>elaboración…</a:t>
            </a:r>
          </a:p>
        </p:txBody>
      </p:sp>
      <p:sp>
        <p:nvSpPr>
          <p:cNvPr id="3" name="CuadroTexto 2">
            <a:extLst>
              <a:ext uri="{FF2B5EF4-FFF2-40B4-BE49-F238E27FC236}">
                <a16:creationId xmlns="" xmlns:a16="http://schemas.microsoft.com/office/drawing/2014/main" id="{7D309A2E-827A-412F-AC19-FFC59BD359F5}"/>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AVANCE I</a:t>
            </a:r>
          </a:p>
        </p:txBody>
      </p:sp>
    </p:spTree>
    <p:extLst>
      <p:ext uri="{BB962C8B-B14F-4D97-AF65-F5344CB8AC3E}">
        <p14:creationId xmlns:p14="http://schemas.microsoft.com/office/powerpoint/2010/main" val="2260819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 xmlns:a16="http://schemas.microsoft.com/office/drawing/2014/main" id="{DA93F96A-B05C-4FC4-9111-6FC3939A637A}"/>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AVANCE II</a:t>
            </a:r>
          </a:p>
        </p:txBody>
      </p:sp>
      <p:sp>
        <p:nvSpPr>
          <p:cNvPr id="4" name="Rectángulo 3">
            <a:extLst>
              <a:ext uri="{FF2B5EF4-FFF2-40B4-BE49-F238E27FC236}">
                <a16:creationId xmlns="" xmlns:a16="http://schemas.microsoft.com/office/drawing/2014/main" id="{D30B7794-8CE2-4FE1-BDFE-B663B84E8F7D}"/>
              </a:ext>
            </a:extLst>
          </p:cNvPr>
          <p:cNvSpPr/>
          <p:nvPr/>
        </p:nvSpPr>
        <p:spPr>
          <a:xfrm>
            <a:off x="1148316" y="1335181"/>
            <a:ext cx="4572000" cy="369332"/>
          </a:xfrm>
          <a:prstGeom prst="rect">
            <a:avLst/>
          </a:prstGeom>
        </p:spPr>
        <p:txBody>
          <a:bodyPr>
            <a:spAutoFit/>
          </a:bodyPr>
          <a:lstStyle/>
          <a:p>
            <a:r>
              <a:rPr lang="es-CO" b="1" dirty="0"/>
              <a:t>Anterior objetivo general:</a:t>
            </a:r>
            <a:endParaRPr lang="es-CO" dirty="0"/>
          </a:p>
        </p:txBody>
      </p:sp>
      <p:sp>
        <p:nvSpPr>
          <p:cNvPr id="5" name="Rectángulo 4">
            <a:extLst>
              <a:ext uri="{FF2B5EF4-FFF2-40B4-BE49-F238E27FC236}">
                <a16:creationId xmlns="" xmlns:a16="http://schemas.microsoft.com/office/drawing/2014/main" id="{570D335A-1128-451C-A639-2909558AE307}"/>
              </a:ext>
            </a:extLst>
          </p:cNvPr>
          <p:cNvSpPr/>
          <p:nvPr/>
        </p:nvSpPr>
        <p:spPr>
          <a:xfrm>
            <a:off x="1148316" y="1814390"/>
            <a:ext cx="6751675" cy="1200329"/>
          </a:xfrm>
          <a:prstGeom prst="rect">
            <a:avLst/>
          </a:prstGeom>
        </p:spPr>
        <p:txBody>
          <a:bodyPr wrap="square">
            <a:spAutoFit/>
          </a:bodyPr>
          <a:lstStyle/>
          <a:p>
            <a:pPr marL="285750" indent="-285750" algn="just">
              <a:buFont typeface="Arial" panose="020B0604020202020204" pitchFamily="34" charset="0"/>
              <a:buChar char="•"/>
            </a:pPr>
            <a:r>
              <a:rPr lang="es-CO" dirty="0"/>
              <a:t>Mejorar la comunicación y presencia del negocio implementando una</a:t>
            </a:r>
          </a:p>
          <a:p>
            <a:pPr marL="285750" indent="-285750" algn="just">
              <a:buFont typeface="Arial" panose="020B0604020202020204" pitchFamily="34" charset="0"/>
              <a:buChar char="•"/>
            </a:pPr>
            <a:r>
              <a:rPr lang="es-CO" dirty="0"/>
              <a:t>Plataforma web que le permita al cliente conocer su proceso de trabajo</a:t>
            </a:r>
          </a:p>
        </p:txBody>
      </p:sp>
      <p:sp>
        <p:nvSpPr>
          <p:cNvPr id="6" name="Rectángulo 5">
            <a:extLst>
              <a:ext uri="{FF2B5EF4-FFF2-40B4-BE49-F238E27FC236}">
                <a16:creationId xmlns="" xmlns:a16="http://schemas.microsoft.com/office/drawing/2014/main" id="{66C390BC-7BBC-4618-ACED-3D722A4235CA}"/>
              </a:ext>
            </a:extLst>
          </p:cNvPr>
          <p:cNvSpPr/>
          <p:nvPr/>
        </p:nvSpPr>
        <p:spPr>
          <a:xfrm>
            <a:off x="1129015" y="3149806"/>
            <a:ext cx="3270895" cy="369332"/>
          </a:xfrm>
          <a:prstGeom prst="rect">
            <a:avLst/>
          </a:prstGeom>
        </p:spPr>
        <p:txBody>
          <a:bodyPr wrap="none">
            <a:spAutoFit/>
          </a:bodyPr>
          <a:lstStyle/>
          <a:p>
            <a:r>
              <a:rPr lang="es-CO" b="1" dirty="0"/>
              <a:t>Anteriores objetivos específicos:</a:t>
            </a:r>
          </a:p>
        </p:txBody>
      </p:sp>
      <p:sp>
        <p:nvSpPr>
          <p:cNvPr id="7" name="Rectángulo 6">
            <a:extLst>
              <a:ext uri="{FF2B5EF4-FFF2-40B4-BE49-F238E27FC236}">
                <a16:creationId xmlns="" xmlns:a16="http://schemas.microsoft.com/office/drawing/2014/main" id="{62F160E3-894D-4379-B179-EF2F2BF31396}"/>
              </a:ext>
            </a:extLst>
          </p:cNvPr>
          <p:cNvSpPr/>
          <p:nvPr/>
        </p:nvSpPr>
        <p:spPr>
          <a:xfrm>
            <a:off x="1148315" y="3710628"/>
            <a:ext cx="6751674" cy="1200329"/>
          </a:xfrm>
          <a:prstGeom prst="rect">
            <a:avLst/>
          </a:prstGeom>
        </p:spPr>
        <p:txBody>
          <a:bodyPr wrap="square">
            <a:spAutoFit/>
          </a:bodyPr>
          <a:lstStyle/>
          <a:p>
            <a:pPr marL="285750" indent="-285750" algn="just">
              <a:buFont typeface="Arial" panose="020B0604020202020204" pitchFamily="34" charset="0"/>
              <a:buChar char="•"/>
            </a:pPr>
            <a:r>
              <a:rPr lang="es-CO" dirty="0"/>
              <a:t>Desarrollar una plataforma web que tenga un inicio de sesión.</a:t>
            </a:r>
          </a:p>
          <a:p>
            <a:pPr algn="just"/>
            <a:endParaRPr lang="es-CO" dirty="0"/>
          </a:p>
          <a:p>
            <a:pPr marL="285750" indent="-285750" algn="just">
              <a:buFont typeface="Arial" panose="020B0604020202020204" pitchFamily="34" charset="0"/>
              <a:buChar char="•"/>
            </a:pPr>
            <a:r>
              <a:rPr lang="es-CO" dirty="0"/>
              <a:t>Mantener al día la plataforma con contenido relacionado al negocio</a:t>
            </a:r>
          </a:p>
        </p:txBody>
      </p:sp>
    </p:spTree>
    <p:extLst>
      <p:ext uri="{BB962C8B-B14F-4D97-AF65-F5344CB8AC3E}">
        <p14:creationId xmlns:p14="http://schemas.microsoft.com/office/powerpoint/2010/main" val="58441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74559" y="901908"/>
            <a:ext cx="4446270" cy="2246769"/>
          </a:xfrm>
          <a:prstGeom prst="rect">
            <a:avLst/>
          </a:prstGeom>
          <a:noFill/>
        </p:spPr>
        <p:txBody>
          <a:bodyPr wrap="square" rtlCol="0">
            <a:spAutoFit/>
          </a:bodyPr>
          <a:lstStyle/>
          <a:p>
            <a:pPr algn="r"/>
            <a:r>
              <a:rPr lang="es-ES" sz="2800" b="1" dirty="0">
                <a:solidFill>
                  <a:schemeClr val="tx1">
                    <a:lumMod val="75000"/>
                    <a:lumOff val="25000"/>
                  </a:schemeClr>
                </a:solidFill>
              </a:rPr>
              <a:t>INTEGRANTES</a:t>
            </a:r>
          </a:p>
          <a:p>
            <a:pPr algn="r"/>
            <a:endParaRPr lang="es-ES" sz="2800" b="1" dirty="0">
              <a:solidFill>
                <a:schemeClr val="tx1">
                  <a:lumMod val="75000"/>
                  <a:lumOff val="25000"/>
                </a:schemeClr>
              </a:solidFill>
            </a:endParaRPr>
          </a:p>
          <a:p>
            <a:pPr algn="r"/>
            <a:endParaRPr lang="es-ES" sz="2800" b="1" dirty="0">
              <a:solidFill>
                <a:schemeClr val="tx1">
                  <a:lumMod val="75000"/>
                  <a:lumOff val="25000"/>
                </a:schemeClr>
              </a:solidFill>
            </a:endParaRPr>
          </a:p>
          <a:p>
            <a:pPr algn="r"/>
            <a:r>
              <a:rPr lang="es-ES" sz="2800" b="1" dirty="0">
                <a:solidFill>
                  <a:schemeClr val="tx1">
                    <a:lumMod val="75000"/>
                    <a:lumOff val="25000"/>
                  </a:schemeClr>
                </a:solidFill>
              </a:rPr>
              <a:t>Damián Cárdenas Vélez</a:t>
            </a:r>
          </a:p>
          <a:p>
            <a:pPr algn="r"/>
            <a:r>
              <a:rPr lang="es-ES" sz="2800" b="1" dirty="0">
                <a:solidFill>
                  <a:schemeClr val="tx1">
                    <a:lumMod val="75000"/>
                    <a:lumOff val="25000"/>
                  </a:schemeClr>
                </a:solidFill>
              </a:rPr>
              <a:t>Esteban Orlas Restrepo</a:t>
            </a:r>
          </a:p>
        </p:txBody>
      </p:sp>
    </p:spTree>
    <p:extLst>
      <p:ext uri="{BB962C8B-B14F-4D97-AF65-F5344CB8AC3E}">
        <p14:creationId xmlns:p14="http://schemas.microsoft.com/office/powerpoint/2010/main" val="308326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3" name="Rectángulo 2">
            <a:extLst>
              <a:ext uri="{FF2B5EF4-FFF2-40B4-BE49-F238E27FC236}">
                <a16:creationId xmlns="" xmlns:a16="http://schemas.microsoft.com/office/drawing/2014/main" id="{177DAA8A-12F4-4F92-96B5-87E097B7509D}"/>
              </a:ext>
            </a:extLst>
          </p:cNvPr>
          <p:cNvSpPr/>
          <p:nvPr/>
        </p:nvSpPr>
        <p:spPr>
          <a:xfrm>
            <a:off x="1855381" y="1981621"/>
            <a:ext cx="5433237" cy="2031325"/>
          </a:xfrm>
          <a:prstGeom prst="rect">
            <a:avLst/>
          </a:prstGeom>
        </p:spPr>
        <p:txBody>
          <a:bodyPr wrap="square">
            <a:spAutoFit/>
          </a:bodyPr>
          <a:lstStyle/>
          <a:p>
            <a:r>
              <a:rPr lang="es-ES" dirty="0"/>
              <a:t>El problema es que algunos clientes llegan de </a:t>
            </a:r>
            <a:r>
              <a:rPr lang="es-ES" dirty="0" smtClean="0"/>
              <a:t>imprevisto </a:t>
            </a:r>
            <a:r>
              <a:rPr lang="es-ES" dirty="0"/>
              <a:t>a preguntar que si ya esta listo el trabajo que mando a realizar y eso suele generar </a:t>
            </a:r>
            <a:r>
              <a:rPr lang="es-ES" dirty="0" smtClean="0"/>
              <a:t>problemática </a:t>
            </a:r>
            <a:r>
              <a:rPr lang="es-ES" dirty="0"/>
              <a:t>ya que aparte del trabajo de el, hay otros que </a:t>
            </a:r>
            <a:r>
              <a:rPr lang="es-ES" dirty="0" smtClean="0"/>
              <a:t>quizás </a:t>
            </a:r>
            <a:r>
              <a:rPr lang="es-ES" dirty="0"/>
              <a:t>tengan que realizarse primero, por otra parte lleva a que se cometa un retraso en el proceso de elaboración y cumplimiento de los </a:t>
            </a:r>
            <a:r>
              <a:rPr lang="es-ES" dirty="0" smtClean="0"/>
              <a:t>demás </a:t>
            </a:r>
            <a:r>
              <a:rPr lang="es-ES" dirty="0"/>
              <a:t>trabajos. </a:t>
            </a:r>
          </a:p>
        </p:txBody>
      </p:sp>
    </p:spTree>
    <p:extLst>
      <p:ext uri="{BB962C8B-B14F-4D97-AF65-F5344CB8AC3E}">
        <p14:creationId xmlns:p14="http://schemas.microsoft.com/office/powerpoint/2010/main" val="206757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F5660BCD-7834-4D01-8547-1C7E02EF6FF6}"/>
              </a:ext>
            </a:extLst>
          </p:cNvPr>
          <p:cNvSpPr txBox="1"/>
          <p:nvPr/>
        </p:nvSpPr>
        <p:spPr>
          <a:xfrm>
            <a:off x="287078" y="202018"/>
            <a:ext cx="3370522" cy="646331"/>
          </a:xfrm>
          <a:prstGeom prst="rect">
            <a:avLst/>
          </a:prstGeom>
          <a:noFill/>
        </p:spPr>
        <p:txBody>
          <a:bodyPr wrap="square" rtlCol="0">
            <a:spAutoFit/>
          </a:bodyPr>
          <a:lstStyle/>
          <a:p>
            <a:r>
              <a:rPr lang="es-CO" sz="3600" b="1" dirty="0">
                <a:solidFill>
                  <a:schemeClr val="bg1"/>
                </a:solidFill>
              </a:rPr>
              <a:t>JUSTIFICACIÓN</a:t>
            </a:r>
          </a:p>
        </p:txBody>
      </p:sp>
      <p:sp>
        <p:nvSpPr>
          <p:cNvPr id="3" name="Rectángulo 2">
            <a:extLst>
              <a:ext uri="{FF2B5EF4-FFF2-40B4-BE49-F238E27FC236}">
                <a16:creationId xmlns="" xmlns:a16="http://schemas.microsoft.com/office/drawing/2014/main" id="{145517F4-D971-4724-BA0D-EE113FF56ADD}"/>
              </a:ext>
            </a:extLst>
          </p:cNvPr>
          <p:cNvSpPr/>
          <p:nvPr/>
        </p:nvSpPr>
        <p:spPr>
          <a:xfrm>
            <a:off x="1738424" y="2354081"/>
            <a:ext cx="5667152" cy="1200329"/>
          </a:xfrm>
          <a:prstGeom prst="rect">
            <a:avLst/>
          </a:prstGeom>
        </p:spPr>
        <p:txBody>
          <a:bodyPr wrap="square">
            <a:spAutoFit/>
          </a:bodyPr>
          <a:lstStyle/>
          <a:p>
            <a:pPr algn="just"/>
            <a:r>
              <a:rPr lang="es-ES" dirty="0">
                <a:latin typeface="Times New Roman" panose="02020603050405020304" pitchFamily="18" charset="0"/>
              </a:rPr>
              <a:t>Cuando se lleva una mala planificación del pedido por falta de disponibilidad ya sea por parte de un trabajador o empleado, lleva a que se cometa dificultades en el proceso y entrega del trabajo</a:t>
            </a:r>
          </a:p>
        </p:txBody>
      </p:sp>
    </p:spTree>
    <p:extLst>
      <p:ext uri="{BB962C8B-B14F-4D97-AF65-F5344CB8AC3E}">
        <p14:creationId xmlns:p14="http://schemas.microsoft.com/office/powerpoint/2010/main" val="398920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D7C7D852-8E6F-4710-BADB-6975B79B62C6}"/>
              </a:ext>
            </a:extLst>
          </p:cNvPr>
          <p:cNvSpPr/>
          <p:nvPr/>
        </p:nvSpPr>
        <p:spPr>
          <a:xfrm>
            <a:off x="861237" y="1624190"/>
            <a:ext cx="7421526" cy="2442592"/>
          </a:xfrm>
          <a:prstGeom prst="rect">
            <a:avLst/>
          </a:prstGeom>
        </p:spPr>
        <p:txBody>
          <a:bodyPr wrap="square">
            <a:spAutoFit/>
          </a:bodyPr>
          <a:lstStyle/>
          <a:p>
            <a:pPr algn="just">
              <a:lnSpc>
                <a:spcPct val="107000"/>
              </a:lnSpc>
              <a:spcAft>
                <a:spcPts val="800"/>
              </a:spcAft>
            </a:pPr>
            <a:r>
              <a:rPr lang="es-ES" dirty="0">
                <a:latin typeface="Times New Roman" panose="02020603050405020304" pitchFamily="18" charset="0"/>
                <a:cs typeface="Times New Roman" panose="02020603050405020304" pitchFamily="18" charset="0"/>
              </a:rPr>
              <a:t>A lo que queremos llegar con este proyecto es facilitarle al trabajador  que pueda estar en contacto con el cliente respecto a su trabajo y seguimiento, notificarle cuando puede recogerlo o hacérselo llegar a tal lugar o sitio</a:t>
            </a:r>
            <a:r>
              <a:rPr lang="es-ES" dirty="0" smtClean="0">
                <a:latin typeface="Times New Roman" panose="02020603050405020304" pitchFamily="18" charset="0"/>
                <a:cs typeface="Times New Roman" panose="02020603050405020304" pitchFamily="18" charset="0"/>
              </a:rPr>
              <a:t>... </a:t>
            </a:r>
            <a:r>
              <a:rPr lang="es-CO" dirty="0" smtClean="0">
                <a:latin typeface="Times New Roman" panose="02020603050405020304" pitchFamily="18" charset="0"/>
                <a:cs typeface="Times New Roman" panose="02020603050405020304" pitchFamily="18" charset="0"/>
              </a:rPr>
              <a:t>Para ello se</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s-CO" dirty="0">
                <a:latin typeface="Times New Roman" panose="02020603050405020304" pitchFamily="18" charset="0"/>
                <a:ea typeface="Times New Roman" panose="02020603050405020304" pitchFamily="18" charset="0"/>
                <a:cs typeface="Times New Roman" panose="02020603050405020304" pitchFamily="18" charset="0"/>
              </a:rPr>
              <a:t>realizará una plataforma web que permita garantizar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ese contacto </a:t>
            </a:r>
            <a:r>
              <a:rPr lang="es-CO" dirty="0">
                <a:latin typeface="Times New Roman" panose="02020603050405020304" pitchFamily="18" charset="0"/>
                <a:ea typeface="Times New Roman" panose="02020603050405020304" pitchFamily="18" charset="0"/>
                <a:cs typeface="Times New Roman" panose="02020603050405020304" pitchFamily="18" charset="0"/>
              </a:rPr>
              <a:t>perfecto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entre producto, pedido y cliente</a:t>
            </a:r>
            <a:r>
              <a:rPr lang="es-CO" dirty="0">
                <a:latin typeface="Times New Roman" panose="02020603050405020304" pitchFamily="18" charset="0"/>
                <a:ea typeface="Times New Roman" panose="02020603050405020304" pitchFamily="18" charset="0"/>
                <a:cs typeface="Times New Roman" panose="02020603050405020304" pitchFamily="18" charset="0"/>
              </a:rPr>
              <a:t>, donde los procesos de planificación de cada pedido o trabajo asuman un rol vital en el proceso de la empresa... Para ello tendrá una api de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mensajería…</a:t>
            </a:r>
            <a:endParaRPr lang="es-E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s-CO"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 xmlns:a16="http://schemas.microsoft.com/office/drawing/2014/main" id="{3D9BF47C-1E65-4330-BE75-6B21A44708B1}"/>
              </a:ext>
            </a:extLst>
          </p:cNvPr>
          <p:cNvSpPr txBox="1"/>
          <p:nvPr/>
        </p:nvSpPr>
        <p:spPr>
          <a:xfrm>
            <a:off x="287078" y="202018"/>
            <a:ext cx="3370522" cy="646331"/>
          </a:xfrm>
          <a:prstGeom prst="rect">
            <a:avLst/>
          </a:prstGeom>
          <a:noFill/>
        </p:spPr>
        <p:txBody>
          <a:bodyPr wrap="square" rtlCol="0">
            <a:spAutoFit/>
          </a:bodyPr>
          <a:lstStyle/>
          <a:p>
            <a:r>
              <a:rPr lang="es-CO" sz="3600" b="1" dirty="0">
                <a:solidFill>
                  <a:schemeClr val="bg1"/>
                </a:solidFill>
              </a:rPr>
              <a:t>SOLUCIÓN</a:t>
            </a:r>
          </a:p>
        </p:txBody>
      </p:sp>
    </p:spTree>
    <p:extLst>
      <p:ext uri="{BB962C8B-B14F-4D97-AF65-F5344CB8AC3E}">
        <p14:creationId xmlns:p14="http://schemas.microsoft.com/office/powerpoint/2010/main" val="1500125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66EACF82-971F-4D4E-9586-8F987200B991}"/>
              </a:ext>
            </a:extLst>
          </p:cNvPr>
          <p:cNvSpPr txBox="1"/>
          <p:nvPr/>
        </p:nvSpPr>
        <p:spPr>
          <a:xfrm>
            <a:off x="138222" y="202018"/>
            <a:ext cx="4167964" cy="646331"/>
          </a:xfrm>
          <a:prstGeom prst="rect">
            <a:avLst/>
          </a:prstGeom>
          <a:noFill/>
        </p:spPr>
        <p:txBody>
          <a:bodyPr wrap="square" rtlCol="0">
            <a:spAutoFit/>
          </a:bodyPr>
          <a:lstStyle/>
          <a:p>
            <a:r>
              <a:rPr lang="es-CO" sz="3600" b="1" dirty="0">
                <a:solidFill>
                  <a:schemeClr val="bg1"/>
                </a:solidFill>
              </a:rPr>
              <a:t>OBJETIVO GENERAL</a:t>
            </a:r>
          </a:p>
        </p:txBody>
      </p:sp>
      <p:sp>
        <p:nvSpPr>
          <p:cNvPr id="3" name="Rectángulo 2">
            <a:extLst>
              <a:ext uri="{FF2B5EF4-FFF2-40B4-BE49-F238E27FC236}">
                <a16:creationId xmlns="" xmlns:a16="http://schemas.microsoft.com/office/drawing/2014/main" id="{84676EF0-AE05-470D-B1D2-76928396888A}"/>
              </a:ext>
            </a:extLst>
          </p:cNvPr>
          <p:cNvSpPr/>
          <p:nvPr/>
        </p:nvSpPr>
        <p:spPr>
          <a:xfrm>
            <a:off x="1605516" y="2333093"/>
            <a:ext cx="5401340" cy="1200329"/>
          </a:xfrm>
          <a:prstGeom prst="rect">
            <a:avLst/>
          </a:prstGeom>
        </p:spPr>
        <p:txBody>
          <a:bodyPr wrap="square">
            <a:spAutoFit/>
          </a:bodyPr>
          <a:lstStyle/>
          <a:p>
            <a:pPr marL="285750" indent="-285750" algn="just">
              <a:buFont typeface="Arial" panose="020B0604020202020204" pitchFamily="34" charset="0"/>
              <a:buChar char="•"/>
            </a:pPr>
            <a:r>
              <a:rPr lang="es-ES" dirty="0">
                <a:latin typeface="Times New Roman" panose="02020603050405020304" pitchFamily="18" charset="0"/>
              </a:rPr>
              <a:t>Desarrollar una plataforma web que le permita al trabajador como al cliente gestionar información del trabajo o producto respecto a la optimización del pedido</a:t>
            </a:r>
            <a:endParaRPr lang="es-CO" dirty="0"/>
          </a:p>
        </p:txBody>
      </p:sp>
    </p:spTree>
    <p:extLst>
      <p:ext uri="{BB962C8B-B14F-4D97-AF65-F5344CB8AC3E}">
        <p14:creationId xmlns:p14="http://schemas.microsoft.com/office/powerpoint/2010/main" val="350925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0C94DC49-BBDB-45D3-BA13-2FC8BC0EDCF9}"/>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OBJETIVOS ESPECIFICOS</a:t>
            </a:r>
          </a:p>
        </p:txBody>
      </p:sp>
      <p:sp>
        <p:nvSpPr>
          <p:cNvPr id="3" name="Rectángulo 2">
            <a:extLst>
              <a:ext uri="{FF2B5EF4-FFF2-40B4-BE49-F238E27FC236}">
                <a16:creationId xmlns="" xmlns:a16="http://schemas.microsoft.com/office/drawing/2014/main" id="{46AA53F7-4471-40E9-ABB8-2236410AF1C0}"/>
              </a:ext>
            </a:extLst>
          </p:cNvPr>
          <p:cNvSpPr/>
          <p:nvPr/>
        </p:nvSpPr>
        <p:spPr>
          <a:xfrm>
            <a:off x="1887279" y="2305205"/>
            <a:ext cx="5369442" cy="1200329"/>
          </a:xfrm>
          <a:prstGeom prst="rect">
            <a:avLst/>
          </a:prstGeom>
        </p:spPr>
        <p:txBody>
          <a:bodyPr wrap="square">
            <a:spAutoFit/>
          </a:bodyPr>
          <a:lstStyle/>
          <a:p>
            <a:pPr marL="285750" indent="-285750" algn="just">
              <a:buFont typeface="Arial" panose="020B0604020202020204" pitchFamily="34" charset="0"/>
              <a:buChar char="•"/>
            </a:pPr>
            <a:r>
              <a:rPr lang="es-ES" dirty="0">
                <a:latin typeface="Times New Roman" panose="02020603050405020304" pitchFamily="18" charset="0"/>
              </a:rPr>
              <a:t>Fomentar la cultura visual como herramienta de generación de contenidos de calidad…</a:t>
            </a:r>
          </a:p>
          <a:p>
            <a:pPr algn="just"/>
            <a:endParaRPr lang="es" dirty="0">
              <a:latin typeface="Times New Roman" panose="02020603050405020304" pitchFamily="18" charset="0"/>
            </a:endParaRPr>
          </a:p>
          <a:p>
            <a:pPr marL="285750" indent="-285750" algn="just">
              <a:buFont typeface="Arial" panose="020B0604020202020204" pitchFamily="34" charset="0"/>
              <a:buChar char="•"/>
            </a:pPr>
            <a:r>
              <a:rPr lang="es-ES" dirty="0">
                <a:latin typeface="Times New Roman" panose="02020603050405020304" pitchFamily="18" charset="0"/>
              </a:rPr>
              <a:t>Crear un sentido de pertenecía a los clientes</a:t>
            </a:r>
          </a:p>
        </p:txBody>
      </p:sp>
    </p:spTree>
    <p:extLst>
      <p:ext uri="{BB962C8B-B14F-4D97-AF65-F5344CB8AC3E}">
        <p14:creationId xmlns:p14="http://schemas.microsoft.com/office/powerpoint/2010/main" val="260640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5BBD4407-D689-4286-8740-44141ABD2C2D}"/>
              </a:ext>
            </a:extLst>
          </p:cNvPr>
          <p:cNvSpPr/>
          <p:nvPr/>
        </p:nvSpPr>
        <p:spPr>
          <a:xfrm>
            <a:off x="653902" y="2127205"/>
            <a:ext cx="7836195" cy="1559529"/>
          </a:xfrm>
          <a:prstGeom prst="rect">
            <a:avLst/>
          </a:prstGeom>
        </p:spPr>
        <p:txBody>
          <a:bodyPr wrap="square">
            <a:spAutoFit/>
          </a:bodyPr>
          <a:lstStyle/>
          <a:p>
            <a:pPr algn="just">
              <a:lnSpc>
                <a:spcPct val="107000"/>
              </a:lnSpc>
              <a:spcAft>
                <a:spcPts val="800"/>
              </a:spcAft>
            </a:pPr>
            <a:r>
              <a:rPr lang="es-CO" dirty="0">
                <a:latin typeface="Times New Roman" panose="02020603050405020304" pitchFamily="18" charset="0"/>
                <a:ea typeface="Times New Roman" panose="02020603050405020304" pitchFamily="18" charset="0"/>
                <a:cs typeface="Times New Roman" panose="02020603050405020304" pitchFamily="18" charset="0"/>
              </a:rPr>
              <a:t>En nuestra etapa lectiva pensamos desarrollar una plataforma web para una micro empresa, en este caso para mi padre, el cual se informará y comunicara a los clientes como tal, sobre el procesó  del trabajo que se mandó a elaborar, contando con una API de mensajería donde también se le notifique la entrega del pedido </a:t>
            </a:r>
            <a:r>
              <a:rPr lang="es-CO" dirty="0" smtClean="0">
                <a:latin typeface="Times New Roman" panose="02020603050405020304" pitchFamily="18" charset="0"/>
                <a:ea typeface="Times New Roman" panose="02020603050405020304" pitchFamily="18" charset="0"/>
                <a:cs typeface="Times New Roman" panose="02020603050405020304" pitchFamily="18" charset="0"/>
              </a:rPr>
              <a:t>terminado, </a:t>
            </a:r>
            <a:r>
              <a:rPr lang="es-CO" dirty="0">
                <a:latin typeface="Times New Roman" panose="02020603050405020304" pitchFamily="18" charset="0"/>
                <a:ea typeface="Times New Roman" panose="02020603050405020304" pitchFamily="18" charset="0"/>
                <a:cs typeface="Times New Roman" panose="02020603050405020304" pitchFamily="18" charset="0"/>
              </a:rPr>
              <a:t>dependiendo la disponibilidad del cliente...</a:t>
            </a:r>
            <a:endParaRPr lang="es-CO"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 xmlns:a16="http://schemas.microsoft.com/office/drawing/2014/main" id="{17D34FEF-13A7-4A55-9F3C-F11B9C937C6A}"/>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ALCANCE</a:t>
            </a:r>
          </a:p>
        </p:txBody>
      </p:sp>
    </p:spTree>
    <p:extLst>
      <p:ext uri="{BB962C8B-B14F-4D97-AF65-F5344CB8AC3E}">
        <p14:creationId xmlns:p14="http://schemas.microsoft.com/office/powerpoint/2010/main" val="1922676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8248CE27-C0C4-4A6D-B8F4-CF9D491C5349}"/>
              </a:ext>
            </a:extLst>
          </p:cNvPr>
          <p:cNvSpPr/>
          <p:nvPr/>
        </p:nvSpPr>
        <p:spPr>
          <a:xfrm>
            <a:off x="882502" y="2013708"/>
            <a:ext cx="7347098" cy="2031325"/>
          </a:xfrm>
          <a:prstGeom prst="rect">
            <a:avLst/>
          </a:prstGeom>
        </p:spPr>
        <p:txBody>
          <a:bodyPr wrap="square">
            <a:spAutoFit/>
          </a:bodyPr>
          <a:lstStyle/>
          <a:p>
            <a:pPr algn="just"/>
            <a:r>
              <a:rPr lang="es-ES" dirty="0">
                <a:latin typeface="Times New Roman" panose="02020603050405020304" pitchFamily="18" charset="0"/>
              </a:rPr>
              <a:t>Hoy en día las personas tienen un fácil acceso a la información debido al gran avance de las tecnologías de comunicación. Pero cualquiera podría pensar que esto no implica ningún tipo de problema y que entre más rápido obtengamos la información es mucho mejor, pero por ello quisimos desarrollar nuestro proyecto para facilitar las necesidades, donde el trabajador podrá estar interactuando con el cliente automatizando un mensaje para estar al tanto del proceso de elaboración y entrega de un trabajo o producto del negocio…</a:t>
            </a:r>
            <a:endParaRPr lang="es-CO" dirty="0"/>
          </a:p>
        </p:txBody>
      </p:sp>
      <p:sp>
        <p:nvSpPr>
          <p:cNvPr id="3" name="CuadroTexto 2">
            <a:extLst>
              <a:ext uri="{FF2B5EF4-FFF2-40B4-BE49-F238E27FC236}">
                <a16:creationId xmlns="" xmlns:a16="http://schemas.microsoft.com/office/drawing/2014/main" id="{7B1F4D91-4585-4FCD-98CB-E9DE46A7EAD8}"/>
              </a:ext>
            </a:extLst>
          </p:cNvPr>
          <p:cNvSpPr txBox="1"/>
          <p:nvPr/>
        </p:nvSpPr>
        <p:spPr>
          <a:xfrm>
            <a:off x="138221" y="202018"/>
            <a:ext cx="5252485" cy="646331"/>
          </a:xfrm>
          <a:prstGeom prst="rect">
            <a:avLst/>
          </a:prstGeom>
          <a:noFill/>
        </p:spPr>
        <p:txBody>
          <a:bodyPr wrap="square" rtlCol="0">
            <a:spAutoFit/>
          </a:bodyPr>
          <a:lstStyle/>
          <a:p>
            <a:r>
              <a:rPr lang="es-CO" sz="3600" b="1" dirty="0">
                <a:solidFill>
                  <a:schemeClr val="bg1"/>
                </a:solidFill>
              </a:rPr>
              <a:t>IMPACTO SOCIAL</a:t>
            </a:r>
          </a:p>
        </p:txBody>
      </p:sp>
    </p:spTree>
    <p:extLst>
      <p:ext uri="{BB962C8B-B14F-4D97-AF65-F5344CB8AC3E}">
        <p14:creationId xmlns:p14="http://schemas.microsoft.com/office/powerpoint/2010/main" val="7934242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TotalTime>
  <Words>640</Words>
  <Application>Microsoft Office PowerPoint</Application>
  <PresentationFormat>Presentación en pantalla (16:9)</PresentationFormat>
  <Paragraphs>43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Esteban Restrepo</cp:lastModifiedBy>
  <cp:revision>25</cp:revision>
  <dcterms:created xsi:type="dcterms:W3CDTF">2019-11-27T03:16:21Z</dcterms:created>
  <dcterms:modified xsi:type="dcterms:W3CDTF">2020-06-26T15:24:48Z</dcterms:modified>
</cp:coreProperties>
</file>