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5" r:id="rId3"/>
    <p:sldId id="264" r:id="rId4"/>
    <p:sldId id="260" r:id="rId5"/>
    <p:sldId id="323" r:id="rId6"/>
    <p:sldId id="324" r:id="rId7"/>
    <p:sldId id="325" r:id="rId8"/>
    <p:sldId id="326" r:id="rId9"/>
    <p:sldId id="327" r:id="rId10"/>
    <p:sldId id="328" r:id="rId11"/>
    <p:sldId id="330" r:id="rId12"/>
    <p:sldId id="331" r:id="rId13"/>
    <p:sldId id="332" r:id="rId14"/>
    <p:sldId id="333" r:id="rId15"/>
    <p:sldId id="334" r:id="rId16"/>
    <p:sldId id="335" r:id="rId17"/>
    <p:sldId id="269" r:id="rId18"/>
    <p:sldId id="336" r:id="rId19"/>
    <p:sldId id="337" r:id="rId20"/>
    <p:sldId id="338" r:id="rId21"/>
    <p:sldId id="367" r:id="rId22"/>
    <p:sldId id="339" r:id="rId23"/>
    <p:sldId id="340" r:id="rId24"/>
    <p:sldId id="341" r:id="rId25"/>
    <p:sldId id="342" r:id="rId26"/>
    <p:sldId id="343" r:id="rId27"/>
    <p:sldId id="344" r:id="rId28"/>
    <p:sldId id="362" r:id="rId29"/>
    <p:sldId id="363" r:id="rId30"/>
    <p:sldId id="364" r:id="rId31"/>
    <p:sldId id="366" r:id="rId32"/>
    <p:sldId id="368" r:id="rId33"/>
    <p:sldId id="369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4105"/>
    <a:srgbClr val="2D1701"/>
    <a:srgbClr val="B74B09"/>
    <a:srgbClr val="2B200B"/>
    <a:srgbClr val="452207"/>
    <a:srgbClr val="FFFF99"/>
    <a:srgbClr val="996600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3609" autoAdjust="0"/>
  </p:normalViewPr>
  <p:slideViewPr>
    <p:cSldViewPr>
      <p:cViewPr varScale="1">
        <p:scale>
          <a:sx n="75" d="100"/>
          <a:sy n="75" d="100"/>
        </p:scale>
        <p:origin x="1550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E1BED1A-2796-4C7B-995F-885A95D8C1CC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14D342-030E-4C9F-8EFC-402BA6F7E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2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5E95EA-8AD7-4908-B2C9-12DAD53A0696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70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5E95EA-8AD7-4908-B2C9-12DAD53A0696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74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1F82-0291-4E78-AA4B-CE6BD7DE753A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86B9A-AA35-47E8-89F6-B10A34EF1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7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BA494-631F-4FC8-AB6B-86696C34F67A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1955A-3D58-49D9-86BA-98415293B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2ECD0-E987-4DDF-942D-AB43E72B99B2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9C4FA-4A3C-42C8-8AA8-B50E66C64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A9F44-E7F3-4EA0-8829-246C7C2F082F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E1E80-DE7E-4886-AA30-42053800A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60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8FD2C-371B-4036-8EE3-63C666ABDA3F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534C-F2A0-47F3-8AAB-02CB936EB8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B7358-2F90-4C91-A69E-8335B524A618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ACDF2-745D-4B51-9894-CE4DA2CF4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4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5D62A-9065-4074-9F39-C16F334AA69B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08226-341D-4649-91B3-151A4723D4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5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E3F73-5A10-481E-B211-232C0D539A62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887F9-523E-4DB9-8498-55D38C91AB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6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8E60C-3ED9-420D-8707-0E8F3B261A41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9CE4B-5259-4117-821D-6C567643C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06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388A7-5039-4978-ABAE-9A374C01A807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7870E-2602-4C93-8DB5-3D82D065E1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5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276F-512B-4B99-BDA8-76CCD0C59ED4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D2216-636E-427B-ADED-7B4E500B6E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98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F9650E-58FC-45BD-AA5A-C924D3D60844}" type="datetimeFigureOut">
              <a:rPr lang="en-US"/>
              <a:pPr>
                <a:defRPr/>
              </a:pPr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BBA3CF-973C-40DF-BF59-B0EF3C7F37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wmf"/><Relationship Id="rId3" Type="http://schemas.openxmlformats.org/officeDocument/2006/relationships/slide" Target="slide6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5.bin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4.bin"/><Relationship Id="rId4" Type="http://schemas.openxmlformats.org/officeDocument/2006/relationships/slide" Target="slide2.xml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2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6.xml"/><Relationship Id="rId7" Type="http://schemas.openxmlformats.org/officeDocument/2006/relationships/image" Target="../media/image10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image" Target="../media/image1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6096000"/>
            <a:ext cx="1905000" cy="7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http://www1.villanova.edu/content/villanova/artsci/acsp/writingcenter/_jcr_content/pagecontent/image.img.jpg/1297116872337.jpg"/>
          <p:cNvPicPr>
            <a:picLocks noChangeAspect="1" noChangeArrowheads="1"/>
          </p:cNvPicPr>
          <p:nvPr/>
        </p:nvPicPr>
        <p:blipFill>
          <a:blip r:embed="rId2" cstate="print">
            <a:lum bright="-4000" contrast="26000"/>
          </a:blip>
          <a:srcRect/>
          <a:stretch>
            <a:fillRect/>
          </a:stretch>
        </p:blipFill>
        <p:spPr bwMode="auto">
          <a:xfrm>
            <a:off x="0" y="16764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38" name="Rectangle 37"/>
          <p:cNvSpPr/>
          <p:nvPr/>
        </p:nvSpPr>
        <p:spPr>
          <a:xfrm>
            <a:off x="0" y="1676400"/>
            <a:ext cx="9144000" cy="762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198" name="Picture 12" descr="http://www1.villanova.edu/content/villanova/artsci/acsp/writingcenter/_jcr_content/pagecontent/image.img.jpg/129711687233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49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0" y="1524000"/>
            <a:ext cx="9144000" cy="76200"/>
          </a:xfrm>
          <a:prstGeom prst="rect">
            <a:avLst/>
          </a:prstGeom>
          <a:solidFill>
            <a:schemeClr val="bg1">
              <a:alpha val="85882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 bwMode="auto">
          <a:xfrm>
            <a:off x="0" y="4495800"/>
            <a:ext cx="9144000" cy="1470025"/>
          </a:xfrm>
          <a:prstGeom prst="rect">
            <a:avLst/>
          </a:prstGeom>
          <a:solidFill>
            <a:schemeClr val="bg2">
              <a:lumMod val="10000"/>
              <a:alpha val="96863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4800" dirty="0">
                <a:solidFill>
                  <a:schemeClr val="bg1"/>
                </a:solidFill>
              </a:rPr>
              <a:t>TEMPERATUR DAN PANAS</a:t>
            </a:r>
            <a:endParaRPr lang="en-US" sz="4800" b="1" dirty="0">
              <a:solidFill>
                <a:schemeClr val="bg1"/>
              </a:solidFill>
              <a:latin typeface="Arial" charset="0"/>
              <a:ea typeface="+mj-ea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8138" y="-29570"/>
            <a:ext cx="838200" cy="4525370"/>
          </a:xfrm>
          <a:prstGeom prst="rect">
            <a:avLst/>
          </a:prstGeom>
          <a:solidFill>
            <a:srgbClr val="4F2C0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29000" y="6027003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Oleh : Damar W.        </a:t>
            </a:r>
          </a:p>
          <a:p>
            <a:pPr algn="r"/>
            <a:endParaRPr lang="id-ID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685800"/>
            <a:ext cx="8077200" cy="61722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39624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>
            <a:hlinkClick r:id="rId2" action="ppaction://hlinksldjump"/>
          </p:cNvPr>
          <p:cNvSpPr/>
          <p:nvPr/>
        </p:nvSpPr>
        <p:spPr>
          <a:xfrm rot="10800000">
            <a:off x="3276600" y="6324600"/>
            <a:ext cx="5334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 bwMode="auto">
          <a:xfrm>
            <a:off x="304800" y="6096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Pemuaian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Panjang</a:t>
            </a:r>
            <a:r>
              <a:rPr kumimoji="0" lang="id-ID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luasan, volume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" name="Can 40"/>
          <p:cNvSpPr/>
          <p:nvPr/>
        </p:nvSpPr>
        <p:spPr>
          <a:xfrm rot="5400000">
            <a:off x="1790700" y="876300"/>
            <a:ext cx="457200" cy="3124200"/>
          </a:xfrm>
          <a:prstGeom prst="can">
            <a:avLst>
              <a:gd name="adj" fmla="val 39370"/>
            </a:avLst>
          </a:prstGeom>
          <a:solidFill>
            <a:srgbClr val="FB38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Can 41"/>
          <p:cNvSpPr/>
          <p:nvPr/>
        </p:nvSpPr>
        <p:spPr>
          <a:xfrm rot="5400000">
            <a:off x="1447800" y="1217613"/>
            <a:ext cx="457200" cy="2438400"/>
          </a:xfrm>
          <a:prstGeom prst="can">
            <a:avLst>
              <a:gd name="adj" fmla="val 49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04800" y="1066800"/>
            <a:ext cx="7924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koefisien</a:t>
            </a:r>
            <a:r>
              <a:rPr lang="en-US" dirty="0"/>
              <a:t> </a:t>
            </a:r>
            <a:r>
              <a:rPr lang="en-US" dirty="0" err="1"/>
              <a:t>muai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,</a:t>
            </a:r>
            <a:r>
              <a:rPr lang="el-GR" dirty="0">
                <a:cs typeface="Arial" charset="0"/>
              </a:rPr>
              <a:t>α</a:t>
            </a:r>
            <a:r>
              <a:rPr lang="en-US" dirty="0">
                <a:cs typeface="Arial" charset="0"/>
              </a:rPr>
              <a:t> , </a:t>
            </a:r>
            <a:r>
              <a:rPr lang="en-US" dirty="0" err="1">
                <a:cs typeface="Arial" charset="0"/>
              </a:rPr>
              <a:t>sebagai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perbandingan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fraksional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panjang</a:t>
            </a:r>
            <a:r>
              <a:rPr lang="en-US" dirty="0">
                <a:cs typeface="Arial" charset="0"/>
              </a:rPr>
              <a:t>,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L, </a:t>
            </a:r>
            <a:r>
              <a:rPr lang="en-US" dirty="0" err="1">
                <a:cs typeface="Arial" charset="0"/>
              </a:rPr>
              <a:t>dan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perubahan</a:t>
            </a: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suhu</a:t>
            </a:r>
            <a:r>
              <a:rPr lang="en-US" dirty="0">
                <a:cs typeface="Arial" charset="0"/>
              </a:rPr>
              <a:t>, </a:t>
            </a:r>
            <a:r>
              <a:rPr lang="el-GR" dirty="0">
                <a:cs typeface="Arial" charset="0"/>
              </a:rPr>
              <a:t>Δ</a:t>
            </a:r>
            <a:r>
              <a:rPr lang="en-US" dirty="0">
                <a:cs typeface="Arial" charset="0"/>
              </a:rPr>
              <a:t>t. </a:t>
            </a:r>
            <a:endParaRPr lang="el-GR" dirty="0">
              <a:cs typeface="Arial" charset="0"/>
            </a:endParaRPr>
          </a:p>
        </p:txBody>
      </p:sp>
      <p:graphicFrame>
        <p:nvGraphicFramePr>
          <p:cNvPr id="45" name="Object 2"/>
          <p:cNvGraphicFramePr>
            <a:graphicFrameLocks noChangeAspect="1"/>
          </p:cNvGraphicFramePr>
          <p:nvPr/>
        </p:nvGraphicFramePr>
        <p:xfrm>
          <a:off x="5105400" y="1676400"/>
          <a:ext cx="257651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1066680" progId="Equation.3">
                  <p:embed/>
                </p:oleObj>
              </mc:Choice>
              <mc:Fallback>
                <p:oleObj name="Equation" r:id="rId6" imgW="723600" imgH="10666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2576513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"/>
          <p:cNvGraphicFramePr>
            <a:graphicFrameLocks noChangeAspect="1"/>
          </p:cNvGraphicFramePr>
          <p:nvPr/>
        </p:nvGraphicFramePr>
        <p:xfrm>
          <a:off x="609600" y="3276601"/>
          <a:ext cx="442426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480" imgH="571320" progId="Equation.3">
                  <p:embed/>
                </p:oleObj>
              </mc:Choice>
              <mc:Fallback>
                <p:oleObj name="Equation" r:id="rId8" imgW="132048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76601"/>
                        <a:ext cx="4424260" cy="1347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7"/>
          <p:cNvSpPr txBox="1">
            <a:spLocks noChangeArrowheads="1"/>
          </p:cNvSpPr>
          <p:nvPr/>
        </p:nvSpPr>
        <p:spPr bwMode="auto">
          <a:xfrm>
            <a:off x="2895600" y="2754313"/>
            <a:ext cx="46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cs typeface="Arial" charset="0"/>
              </a:rPr>
              <a:t>Δ</a:t>
            </a:r>
            <a:r>
              <a:rPr lang="en-US">
                <a:cs typeface="Arial" charset="0"/>
              </a:rPr>
              <a:t>L</a:t>
            </a:r>
            <a:endParaRPr lang="id-ID"/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1524000" y="2743200"/>
            <a:ext cx="398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L</a:t>
            </a:r>
            <a:r>
              <a:rPr lang="id-ID" baseline="-25000">
                <a:cs typeface="Arial" charset="0"/>
              </a:rPr>
              <a:t>0</a:t>
            </a:r>
            <a:endParaRPr lang="id-ID"/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1905000" y="16764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L</a:t>
            </a:r>
            <a:endParaRPr lang="id-ID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2438400" y="19050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057400" y="2971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09600" y="190500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3400" y="2971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Object 3"/>
          <p:cNvGraphicFramePr>
            <a:graphicFrameLocks noChangeAspect="1"/>
          </p:cNvGraphicFramePr>
          <p:nvPr/>
        </p:nvGraphicFramePr>
        <p:xfrm>
          <a:off x="712788" y="4800600"/>
          <a:ext cx="40116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73120" imgH="228600" progId="Equation.3">
                  <p:embed/>
                </p:oleObj>
              </mc:Choice>
              <mc:Fallback>
                <p:oleObj name="Equation" r:id="rId10" imgW="14731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800600"/>
                        <a:ext cx="4011612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3"/>
          <p:cNvGraphicFramePr>
            <a:graphicFrameLocks noChangeAspect="1"/>
          </p:cNvGraphicFramePr>
          <p:nvPr/>
        </p:nvGraphicFramePr>
        <p:xfrm>
          <a:off x="247650" y="5410200"/>
          <a:ext cx="3873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22360" imgH="228600" progId="Equation.3">
                  <p:embed/>
                </p:oleObj>
              </mc:Choice>
              <mc:Fallback>
                <p:oleObj name="Equation" r:id="rId12" imgW="142236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" y="5410200"/>
                        <a:ext cx="38735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4876800" y="4267200"/>
            <a:ext cx="2514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dirty="0"/>
              <a:t>Pemuaian </a:t>
            </a:r>
            <a:r>
              <a:rPr lang="en-US" dirty="0" err="1"/>
              <a:t>panjang</a:t>
            </a:r>
            <a:r>
              <a:rPr lang="id-ID" dirty="0"/>
              <a:t>,   </a:t>
            </a:r>
            <a:endParaRPr lang="el-GR" dirty="0">
              <a:cs typeface="Arial" charset="0"/>
            </a:endParaRP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648200" y="4800600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dirty="0"/>
              <a:t>Pemuaian luas, </a:t>
            </a:r>
            <a:r>
              <a:rPr lang="id-ID" dirty="0">
                <a:sym typeface="Symbol" pitchFamily="18" charset="2"/>
              </a:rPr>
              <a:t> = 2, bila  homogen </a:t>
            </a:r>
            <a:endParaRPr lang="el-GR" dirty="0">
              <a:cs typeface="Arial" charset="0"/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4572000" y="5410200"/>
            <a:ext cx="358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dirty="0"/>
              <a:t>Pemuaian volume, </a:t>
            </a:r>
            <a:r>
              <a:rPr lang="id-ID" dirty="0">
                <a:sym typeface="Symbol" pitchFamily="18" charset="2"/>
              </a:rPr>
              <a:t> = 3, bila  homogen</a:t>
            </a:r>
            <a:r>
              <a:rPr lang="id-ID" dirty="0"/>
              <a:t> </a:t>
            </a:r>
            <a:endParaRPr lang="el-GR" dirty="0">
              <a:cs typeface="Arial" charset="0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6019800"/>
            <a:ext cx="388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dirty="0"/>
              <a:t>L, A, V : panjang, luas, volume akhir </a:t>
            </a:r>
            <a:endParaRPr lang="el-GR" dirty="0">
              <a:cs typeface="Arial" charset="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4495800" y="6019800"/>
            <a:ext cx="3505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dirty="0"/>
              <a:t>L</a:t>
            </a:r>
            <a:r>
              <a:rPr lang="id-ID" baseline="-25000" dirty="0"/>
              <a:t>0</a:t>
            </a:r>
            <a:r>
              <a:rPr lang="id-ID" dirty="0"/>
              <a:t> , A</a:t>
            </a:r>
            <a:r>
              <a:rPr lang="id-ID" baseline="-25000" dirty="0"/>
              <a:t>0</a:t>
            </a:r>
            <a:r>
              <a:rPr lang="id-ID" dirty="0"/>
              <a:t> , V</a:t>
            </a:r>
            <a:r>
              <a:rPr lang="id-ID" baseline="-25000" dirty="0"/>
              <a:t>0</a:t>
            </a:r>
            <a:r>
              <a:rPr lang="id-ID" dirty="0"/>
              <a:t> : panjang, luas, volume mula mula </a:t>
            </a:r>
            <a:endParaRPr lang="el-GR" dirty="0">
              <a:cs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685800"/>
            <a:ext cx="8077200" cy="61722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39624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>
            <a:hlinkClick r:id="rId2" action="ppaction://hlinksldjump"/>
          </p:cNvPr>
          <p:cNvSpPr/>
          <p:nvPr/>
        </p:nvSpPr>
        <p:spPr>
          <a:xfrm rot="10800000">
            <a:off x="3276600" y="6324600"/>
            <a:ext cx="5334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1557337" y="820737"/>
            <a:ext cx="385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fi-FI">
                <a:cs typeface="Times New Roman" pitchFamily="18" charset="0"/>
              </a:rPr>
              <a:t>Tabel VIII.1 Koefisien muai panjang.</a:t>
            </a:r>
            <a:endParaRPr lang="fi-FI"/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1709737" y="4191000"/>
            <a:ext cx="3778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0" hangingPunct="0"/>
            <a:r>
              <a:rPr lang="nl-NL" dirty="0">
                <a:cs typeface="Times New Roman" pitchFamily="18" charset="0"/>
              </a:rPr>
              <a:t>Tabel VIII.2 Koefisien muai volume.</a:t>
            </a:r>
            <a:endParaRPr lang="nl-NL" dirty="0"/>
          </a:p>
        </p:txBody>
      </p:sp>
      <p:pic>
        <p:nvPicPr>
          <p:cNvPr id="1026" name="Picture 2" descr="macam macam jenis logam serta koefisien muai panjangnya ? - Brainly.co.id">
            <a:extLst>
              <a:ext uri="{FF2B5EF4-FFF2-40B4-BE49-F238E27FC236}">
                <a16:creationId xmlns:a16="http://schemas.microsoft.com/office/drawing/2014/main" id="{BCA5B66D-9B9B-8140-3A23-E87EA0E2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1225910"/>
            <a:ext cx="5376863" cy="26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muaian : Zat Padat, Zat Cair, Zat Gas (Pelajaran IPA SMP/ MTs Kelas VII)">
            <a:extLst>
              <a:ext uri="{FF2B5EF4-FFF2-40B4-BE49-F238E27FC236}">
                <a16:creationId xmlns:a16="http://schemas.microsoft.com/office/drawing/2014/main" id="{8D38B04E-9EBF-D3E4-F1D7-398EB5898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4"/>
          <a:stretch/>
        </p:blipFill>
        <p:spPr bwMode="auto">
          <a:xfrm>
            <a:off x="1059180" y="4648200"/>
            <a:ext cx="6591300" cy="201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685800"/>
            <a:ext cx="8077200" cy="61722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2743200" y="714375"/>
            <a:ext cx="34290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KONSEP PANAS</a:t>
            </a:r>
          </a:p>
        </p:txBody>
      </p:sp>
      <p:sp>
        <p:nvSpPr>
          <p:cNvPr id="22" name="TextBox 3"/>
          <p:cNvSpPr txBox="1">
            <a:spLocks noChangeArrowheads="1"/>
          </p:cNvSpPr>
          <p:nvPr/>
        </p:nvSpPr>
        <p:spPr bwMode="auto">
          <a:xfrm>
            <a:off x="381000" y="1143000"/>
            <a:ext cx="7772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 </a:t>
            </a:r>
            <a:r>
              <a:rPr lang="en-US" dirty="0" err="1"/>
              <a:t>dan</a:t>
            </a:r>
            <a:r>
              <a:rPr lang="en-US" dirty="0"/>
              <a:t> B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suhunya</a:t>
            </a:r>
            <a:r>
              <a:rPr lang="en-US" dirty="0"/>
              <a:t>,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dirty="0" err="1"/>
              <a:t>setimbang</a:t>
            </a:r>
            <a:r>
              <a:rPr lang="en-US" dirty="0"/>
              <a:t>). </a:t>
            </a:r>
            <a:r>
              <a:rPr lang="en-US" dirty="0" err="1"/>
              <a:t>Perihal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perpindahan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 </a:t>
            </a:r>
            <a:r>
              <a:rPr lang="en-US" dirty="0" err="1"/>
              <a:t>ke</a:t>
            </a:r>
            <a:r>
              <a:rPr lang="en-US" dirty="0"/>
              <a:t> B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</p:txBody>
      </p:sp>
      <p:sp>
        <p:nvSpPr>
          <p:cNvPr id="24" name="TextBox 4"/>
          <p:cNvSpPr txBox="1">
            <a:spLocks noChangeArrowheads="1"/>
          </p:cNvSpPr>
          <p:nvPr/>
        </p:nvSpPr>
        <p:spPr bwMode="auto">
          <a:xfrm>
            <a:off x="381000" y="2590800"/>
            <a:ext cx="7772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energi</a:t>
            </a:r>
            <a:r>
              <a:rPr lang="en-US" dirty="0"/>
              <a:t> yang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Q.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, yang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: </a:t>
            </a:r>
          </a:p>
        </p:txBody>
      </p:sp>
      <p:sp>
        <p:nvSpPr>
          <p:cNvPr id="25" name="TextBox 5"/>
          <p:cNvSpPr txBox="1">
            <a:spLocks noChangeArrowheads="1"/>
          </p:cNvSpPr>
          <p:nvPr/>
        </p:nvSpPr>
        <p:spPr bwMode="auto">
          <a:xfrm>
            <a:off x="304800" y="3505200"/>
            <a:ext cx="792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“1 </a:t>
            </a:r>
            <a:r>
              <a:rPr lang="en-US" b="1" dirty="0" err="1">
                <a:solidFill>
                  <a:srgbClr val="FF0000"/>
                </a:solidFill>
              </a:rPr>
              <a:t>Kalori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adalah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jumlah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panas</a:t>
            </a:r>
            <a:r>
              <a:rPr lang="en-US" b="1" dirty="0">
                <a:solidFill>
                  <a:srgbClr val="FF0000"/>
                </a:solidFill>
              </a:rPr>
              <a:t> yang </a:t>
            </a:r>
            <a:r>
              <a:rPr lang="en-US" b="1" dirty="0" err="1">
                <a:solidFill>
                  <a:srgbClr val="FF0000"/>
                </a:solidFill>
              </a:rPr>
              <a:t>diperlukan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untuk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menaikkan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temperatur</a:t>
            </a:r>
            <a:r>
              <a:rPr lang="en-US" b="1" dirty="0">
                <a:solidFill>
                  <a:srgbClr val="FF0000"/>
                </a:solidFill>
              </a:rPr>
              <a:t> 1 gram air </a:t>
            </a:r>
            <a:r>
              <a:rPr lang="en-US" b="1" dirty="0" err="1">
                <a:solidFill>
                  <a:srgbClr val="FF0000"/>
                </a:solidFill>
              </a:rPr>
              <a:t>dengan</a:t>
            </a:r>
            <a:r>
              <a:rPr lang="en-US" b="1" dirty="0">
                <a:solidFill>
                  <a:srgbClr val="FF0000"/>
                </a:solidFill>
              </a:rPr>
              <a:t> 1ºC </a:t>
            </a:r>
            <a:r>
              <a:rPr lang="en-US" b="1" dirty="0" err="1">
                <a:solidFill>
                  <a:srgbClr val="FF0000"/>
                </a:solidFill>
              </a:rPr>
              <a:t>dari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temperatur</a:t>
            </a:r>
            <a:r>
              <a:rPr lang="en-US" b="1" dirty="0">
                <a:solidFill>
                  <a:srgbClr val="FF0000"/>
                </a:solidFill>
              </a:rPr>
              <a:t> 14,5ºC </a:t>
            </a:r>
            <a:r>
              <a:rPr lang="en-US" b="1" dirty="0" err="1">
                <a:solidFill>
                  <a:srgbClr val="FF0000"/>
                </a:solidFill>
              </a:rPr>
              <a:t>menjadi</a:t>
            </a:r>
            <a:r>
              <a:rPr lang="en-US" b="1" dirty="0">
                <a:solidFill>
                  <a:srgbClr val="FF0000"/>
                </a:solidFill>
              </a:rPr>
              <a:t> 15,5</a:t>
            </a:r>
            <a:r>
              <a:rPr lang="en-US" b="1" baseline="30000" dirty="0">
                <a:solidFill>
                  <a:srgbClr val="FF0000"/>
                </a:solidFill>
              </a:rPr>
              <a:t>0</a:t>
            </a:r>
            <a:r>
              <a:rPr lang="en-US" b="1" dirty="0">
                <a:solidFill>
                  <a:srgbClr val="FF0000"/>
                </a:solidFill>
              </a:rPr>
              <a:t>C </a:t>
            </a:r>
            <a:r>
              <a:rPr lang="en-US" b="1" dirty="0" err="1">
                <a:solidFill>
                  <a:srgbClr val="FF0000"/>
                </a:solidFill>
              </a:rPr>
              <a:t>pada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tekanan</a:t>
            </a:r>
            <a:r>
              <a:rPr lang="en-US" b="1" dirty="0">
                <a:solidFill>
                  <a:srgbClr val="FF0000"/>
                </a:solidFill>
              </a:rPr>
              <a:t> 1 atm.” 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Kalori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diatas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dikenal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sebagai</a:t>
            </a:r>
            <a:r>
              <a:rPr lang="en-US" dirty="0">
                <a:solidFill>
                  <a:srgbClr val="FF0000"/>
                </a:solidFill>
              </a:rPr>
              <a:t> “</a:t>
            </a:r>
            <a:r>
              <a:rPr lang="en-US" dirty="0" err="1">
                <a:solidFill>
                  <a:srgbClr val="FF0000"/>
                </a:solidFill>
              </a:rPr>
              <a:t>kalori</a:t>
            </a:r>
            <a:r>
              <a:rPr lang="en-US" dirty="0">
                <a:solidFill>
                  <a:srgbClr val="FF0000"/>
                </a:solidFill>
              </a:rPr>
              <a:t> 15º”.</a:t>
            </a:r>
          </a:p>
        </p:txBody>
      </p: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304800" y="4724400"/>
            <a:ext cx="7848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kalori</a:t>
            </a:r>
            <a:r>
              <a:rPr lang="en-US" dirty="0"/>
              <a:t>,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Joule. </a:t>
            </a:r>
          </a:p>
          <a:p>
            <a:pPr algn="just"/>
            <a:r>
              <a:rPr lang="en-US" dirty="0"/>
              <a:t>1 </a:t>
            </a:r>
            <a:r>
              <a:rPr lang="en-US" dirty="0" err="1"/>
              <a:t>Kalori</a:t>
            </a:r>
            <a:r>
              <a:rPr lang="en-US" dirty="0"/>
              <a:t> 15º (</a:t>
            </a:r>
            <a:r>
              <a:rPr lang="en-US" dirty="0" err="1"/>
              <a:t>atau</a:t>
            </a:r>
            <a:r>
              <a:rPr lang="en-US" dirty="0"/>
              <a:t> 1 </a:t>
            </a:r>
            <a:r>
              <a:rPr lang="en-US" dirty="0" err="1"/>
              <a:t>Kalori</a:t>
            </a:r>
            <a:r>
              <a:rPr lang="en-US" dirty="0"/>
              <a:t>) = 4,186 Joule </a:t>
            </a:r>
            <a:r>
              <a:rPr lang="en-US" dirty="0">
                <a:cs typeface="Arial" charset="0"/>
              </a:rPr>
              <a:t>≈ 4,2 Joule</a:t>
            </a:r>
          </a:p>
        </p:txBody>
      </p:sp>
      <p:sp>
        <p:nvSpPr>
          <p:cNvPr id="29" name="TextBox 7"/>
          <p:cNvSpPr txBox="1">
            <a:spLocks noChangeArrowheads="1"/>
          </p:cNvSpPr>
          <p:nvPr/>
        </p:nvSpPr>
        <p:spPr bwMode="auto">
          <a:xfrm>
            <a:off x="304800" y="5638800"/>
            <a:ext cx="7924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Inggris</a:t>
            </a:r>
            <a:r>
              <a:rPr lang="en-US" dirty="0"/>
              <a:t>,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kuantitas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	BTU (British Thermal Unit) yang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: </a:t>
            </a:r>
          </a:p>
          <a:p>
            <a:r>
              <a:rPr lang="en-US" dirty="0"/>
              <a:t>		1 BTU / </a:t>
            </a:r>
            <a:r>
              <a:rPr lang="en-US" dirty="0" err="1"/>
              <a:t>lbmºF</a:t>
            </a:r>
            <a:r>
              <a:rPr lang="en-US" dirty="0"/>
              <a:t> = 1 </a:t>
            </a:r>
            <a:r>
              <a:rPr lang="en-US" dirty="0" err="1"/>
              <a:t>Kal</a:t>
            </a:r>
            <a:r>
              <a:rPr lang="en-US" dirty="0"/>
              <a:t>/</a:t>
            </a:r>
            <a:r>
              <a:rPr lang="en-US" dirty="0" err="1"/>
              <a:t>gramºC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 err="1"/>
              <a:t>atau</a:t>
            </a:r>
            <a:r>
              <a:rPr lang="en-US" dirty="0"/>
              <a:t> : 	1 BTU = 251,996 </a:t>
            </a:r>
            <a:r>
              <a:rPr lang="en-US" dirty="0" err="1"/>
              <a:t>Kalori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</a:t>
            </a:r>
            <a:r>
              <a:rPr lang="en-US" dirty="0"/>
              <a:t> 252 </a:t>
            </a:r>
            <a:r>
              <a:rPr lang="en-US" dirty="0" err="1"/>
              <a:t>Kalori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685800"/>
            <a:ext cx="8077200" cy="61722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457200" y="744537"/>
            <a:ext cx="7696200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KAPASITAS PANAS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1036638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panas</a:t>
            </a:r>
            <a:r>
              <a:rPr lang="en-US" sz="2000" dirty="0"/>
              <a:t> yang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menaikkan</a:t>
            </a:r>
            <a:r>
              <a:rPr lang="en-US" sz="2000" dirty="0"/>
              <a:t> </a:t>
            </a:r>
            <a:r>
              <a:rPr lang="en-US" sz="2000" dirty="0" err="1"/>
              <a:t>temperatur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benda</a:t>
            </a:r>
            <a:r>
              <a:rPr lang="en-US" sz="2000" dirty="0"/>
              <a:t> </a:t>
            </a:r>
            <a:r>
              <a:rPr lang="en-US" sz="2000" dirty="0" err="1"/>
              <a:t>dibagi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temperatur</a:t>
            </a:r>
            <a:r>
              <a:rPr lang="en-US" sz="2000" dirty="0"/>
              <a:t> yang </a:t>
            </a:r>
            <a:r>
              <a:rPr lang="en-US" sz="2000" dirty="0" err="1"/>
              <a:t>dicapai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kapasitas</a:t>
            </a:r>
            <a:r>
              <a:rPr lang="en-US" sz="2000" dirty="0"/>
              <a:t> </a:t>
            </a:r>
            <a:r>
              <a:rPr lang="en-US" sz="2000" dirty="0" err="1"/>
              <a:t>panas</a:t>
            </a:r>
            <a:r>
              <a:rPr lang="en-US" sz="2000" dirty="0"/>
              <a:t>.</a:t>
            </a:r>
          </a:p>
          <a:p>
            <a:pPr eaLnBrk="1" hangingPunct="1">
              <a:defRPr/>
            </a:pPr>
            <a:endParaRPr lang="en-US" sz="2000" dirty="0"/>
          </a:p>
        </p:txBody>
      </p:sp>
      <p:pic>
        <p:nvPicPr>
          <p:cNvPr id="34" name="Picture 2" descr="10-13"/>
          <p:cNvPicPr>
            <a:picLocks noChangeAspect="1" noChangeArrowheads="1"/>
          </p:cNvPicPr>
          <p:nvPr/>
        </p:nvPicPr>
        <p:blipFill>
          <a:blip r:embed="rId5" cstate="print">
            <a:lum bright="-20000" contrast="40000"/>
          </a:blip>
          <a:srcRect r="78748"/>
          <a:stretch>
            <a:fillRect/>
          </a:stretch>
        </p:blipFill>
        <p:spPr bwMode="auto">
          <a:xfrm>
            <a:off x="685800" y="2667000"/>
            <a:ext cx="137160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533400" y="3352800"/>
            <a:ext cx="7543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Kapasitas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panas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jenis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didefinisikan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sebagai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perbandingan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panas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dQ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terhadap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hasil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kali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massa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m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dan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perubahan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Franklin Gothic Book" pitchFamily="34" charset="0"/>
                <a:cs typeface="Times New Roman" pitchFamily="18" charset="0"/>
              </a:rPr>
              <a:t>temperatur</a:t>
            </a:r>
            <a:r>
              <a:rPr lang="en-US" sz="2000" dirty="0">
                <a:latin typeface="Franklin Gothic Book" pitchFamily="34" charset="0"/>
                <a:cs typeface="Times New Roman" pitchFamily="18" charset="0"/>
              </a:rPr>
              <a:t>.</a:t>
            </a:r>
            <a:endParaRPr lang="en-US" sz="2000" dirty="0">
              <a:latin typeface="Franklin Gothic Book" pitchFamily="34" charset="0"/>
            </a:endParaRPr>
          </a:p>
        </p:txBody>
      </p:sp>
      <p:pic>
        <p:nvPicPr>
          <p:cNvPr id="37" name="Picture 4" descr="10-14"/>
          <p:cNvPicPr>
            <a:picLocks noChangeAspect="1" noChangeArrowheads="1"/>
          </p:cNvPicPr>
          <p:nvPr/>
        </p:nvPicPr>
        <p:blipFill>
          <a:blip r:embed="rId6" cstate="print">
            <a:lum bright="-20000" contrast="40000"/>
          </a:blip>
          <a:srcRect r="62766"/>
          <a:stretch>
            <a:fillRect/>
          </a:stretch>
        </p:blipFill>
        <p:spPr bwMode="auto">
          <a:xfrm>
            <a:off x="685800" y="4267200"/>
            <a:ext cx="26670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914400" y="5164137"/>
            <a:ext cx="6934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molekul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dituliskan</a:t>
            </a:r>
            <a:r>
              <a:rPr lang="en-US" dirty="0"/>
              <a:t> :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810000" y="4402137"/>
            <a:ext cx="297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(</a:t>
            </a:r>
            <a:r>
              <a:rPr lang="en-US" sz="2000" dirty="0" err="1"/>
              <a:t>biasa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c,  C</a:t>
            </a:r>
            <a:r>
              <a:rPr lang="en-US" sz="2000" baseline="-25000" dirty="0"/>
              <a:t>m </a:t>
            </a:r>
            <a:r>
              <a:rPr lang="en-US" sz="2000" dirty="0"/>
              <a:t> = c) </a:t>
            </a:r>
          </a:p>
        </p:txBody>
      </p:sp>
      <p:pic>
        <p:nvPicPr>
          <p:cNvPr id="41" name="Picture 5" descr="10-15"/>
          <p:cNvPicPr>
            <a:picLocks noChangeAspect="1" noChangeArrowheads="1"/>
          </p:cNvPicPr>
          <p:nvPr/>
        </p:nvPicPr>
        <p:blipFill>
          <a:blip r:embed="rId7" cstate="print">
            <a:lum bright="-20000" contrast="40000"/>
          </a:blip>
          <a:srcRect r="62366"/>
          <a:stretch>
            <a:fillRect/>
          </a:stretch>
        </p:blipFill>
        <p:spPr bwMode="auto">
          <a:xfrm>
            <a:off x="762000" y="5849937"/>
            <a:ext cx="26670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3657600" y="5956300"/>
            <a:ext cx="248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n =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molekul</a:t>
            </a:r>
            <a:r>
              <a:rPr lang="en-US" sz="2000" dirty="0"/>
              <a:t>) 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6248400" y="5926137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…………(2.3)</a:t>
            </a:r>
          </a:p>
        </p:txBody>
      </p:sp>
      <p:sp>
        <p:nvSpPr>
          <p:cNvPr id="45" name="Rectangle 7"/>
          <p:cNvSpPr>
            <a:spLocks noChangeArrowheads="1"/>
          </p:cNvSpPr>
          <p:nvPr/>
        </p:nvSpPr>
        <p:spPr bwMode="auto">
          <a:xfrm>
            <a:off x="6629400" y="4402137"/>
            <a:ext cx="1524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………(2.2)</a:t>
            </a: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5943600" y="2801937"/>
            <a:ext cx="175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…………(2.1)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685800"/>
            <a:ext cx="8077200" cy="61722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4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924800" cy="4800600"/>
          </a:xfrm>
        </p:spPr>
        <p:txBody>
          <a:bodyPr/>
          <a:lstStyle/>
          <a:p>
            <a:pPr marL="60325" indent="-60325" eaLnBrk="1" hangingPunct="1">
              <a:buFont typeface="Wingdings 2" pitchFamily="18" charset="2"/>
              <a:buNone/>
            </a:pP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persamaan</a:t>
            </a:r>
            <a:r>
              <a:rPr lang="en-US" sz="2800" dirty="0"/>
              <a:t> (2.</a:t>
            </a:r>
            <a:r>
              <a:rPr lang="id-ID" sz="2800" dirty="0"/>
              <a:t>1</a:t>
            </a:r>
            <a:r>
              <a:rPr lang="en-US" sz="2800" dirty="0"/>
              <a:t>), </a:t>
            </a:r>
            <a:r>
              <a:rPr lang="en-US" sz="2800" dirty="0" err="1"/>
              <a:t>kuantitas</a:t>
            </a:r>
            <a:r>
              <a:rPr lang="en-US" sz="2800" dirty="0"/>
              <a:t> </a:t>
            </a:r>
            <a:r>
              <a:rPr lang="en-US" sz="2800" dirty="0" err="1"/>
              <a:t>panas</a:t>
            </a:r>
            <a:r>
              <a:rPr lang="en-US" sz="2800" dirty="0"/>
              <a:t> Q yang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diberikan</a:t>
            </a:r>
            <a:r>
              <a:rPr lang="en-US" sz="2800" dirty="0"/>
              <a:t> </a:t>
            </a:r>
            <a:r>
              <a:rPr lang="en-US" sz="2800" dirty="0" err="1"/>
              <a:t>kepada</a:t>
            </a:r>
            <a:r>
              <a:rPr lang="en-US" sz="2800" dirty="0"/>
              <a:t> </a:t>
            </a:r>
            <a:r>
              <a:rPr lang="en-US" sz="2800" dirty="0" err="1"/>
              <a:t>benda</a:t>
            </a:r>
            <a:r>
              <a:rPr lang="en-US" sz="2800" dirty="0"/>
              <a:t> </a:t>
            </a:r>
            <a:r>
              <a:rPr lang="en-US" sz="2800" dirty="0" err="1"/>
              <a:t>bermassa</a:t>
            </a:r>
            <a:r>
              <a:rPr lang="en-US" sz="2800" dirty="0"/>
              <a:t> m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mengubah</a:t>
            </a:r>
            <a:r>
              <a:rPr lang="en-US" sz="2800" dirty="0"/>
              <a:t> </a:t>
            </a:r>
            <a:r>
              <a:rPr lang="en-US" sz="2800" dirty="0" err="1"/>
              <a:t>suhunya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T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T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dirty="0" err="1"/>
              <a:t>ialah</a:t>
            </a:r>
            <a:endParaRPr lang="en-US" sz="2800" dirty="0"/>
          </a:p>
          <a:p>
            <a:pPr marL="60325" indent="-60325" eaLnBrk="1" hangingPunct="1">
              <a:buFont typeface="Wingdings 2" pitchFamily="18" charset="2"/>
              <a:buNone/>
            </a:pPr>
            <a:r>
              <a:rPr lang="en-US" sz="2800" dirty="0"/>
              <a:t> 	Q = </a:t>
            </a:r>
            <a:r>
              <a:rPr lang="en-US" sz="2800" dirty="0" err="1"/>
              <a:t>m</a:t>
            </a:r>
            <a:r>
              <a:rPr lang="en-US" sz="2800" dirty="0" err="1">
                <a:sym typeface="Symbol" pitchFamily="18" charset="2"/>
              </a:rPr>
              <a:t></a:t>
            </a:r>
            <a:r>
              <a:rPr lang="en-US" sz="2800" dirty="0" err="1"/>
              <a:t>c</a:t>
            </a:r>
            <a:r>
              <a:rPr lang="en-US" sz="2800" dirty="0"/>
              <a:t> </a:t>
            </a:r>
            <a:r>
              <a:rPr lang="en-US" sz="2800" dirty="0" err="1"/>
              <a:t>dt</a:t>
            </a:r>
            <a:r>
              <a:rPr lang="en-US" sz="2800" dirty="0"/>
              <a:t> 				……..(2.4) </a:t>
            </a:r>
          </a:p>
          <a:p>
            <a:pPr marL="60325" indent="-60325" eaLnBrk="1" hangingPunct="1">
              <a:buFont typeface="Wingdings 2" pitchFamily="18" charset="2"/>
              <a:buNone/>
            </a:pPr>
            <a:r>
              <a:rPr lang="en-US" sz="2800" dirty="0" err="1"/>
              <a:t>Kapasitas</a:t>
            </a:r>
            <a:r>
              <a:rPr lang="en-US" sz="2800" dirty="0"/>
              <a:t> </a:t>
            </a:r>
            <a:r>
              <a:rPr lang="en-US" sz="2800" dirty="0" err="1"/>
              <a:t>panas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tiap</a:t>
            </a:r>
            <a:r>
              <a:rPr lang="en-US" sz="2800" dirty="0"/>
              <a:t> </a:t>
            </a: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berubah</a:t>
            </a:r>
            <a:r>
              <a:rPr lang="en-US" sz="2800" dirty="0"/>
              <a:t> </a:t>
            </a:r>
            <a:r>
              <a:rPr lang="en-US" sz="2800" dirty="0" err="1"/>
              <a:t>akibat</a:t>
            </a:r>
            <a:r>
              <a:rPr lang="en-US" sz="2800" dirty="0"/>
              <a:t> </a:t>
            </a:r>
            <a:r>
              <a:rPr lang="en-US" sz="2800" dirty="0" err="1"/>
              <a:t>suhu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c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fungsi</a:t>
            </a:r>
            <a:r>
              <a:rPr lang="en-US" sz="2800" dirty="0"/>
              <a:t> T.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daerah</a:t>
            </a:r>
            <a:r>
              <a:rPr lang="en-US" sz="2800" dirty="0"/>
              <a:t> </a:t>
            </a:r>
            <a:r>
              <a:rPr lang="en-US" sz="2800" dirty="0" err="1"/>
              <a:t>suhu</a:t>
            </a:r>
            <a:r>
              <a:rPr lang="en-US" sz="2800" dirty="0"/>
              <a:t> </a:t>
            </a:r>
            <a:r>
              <a:rPr lang="en-US" sz="2800" dirty="0" err="1"/>
              <a:t>dimana</a:t>
            </a:r>
            <a:r>
              <a:rPr lang="en-US" sz="2800" dirty="0"/>
              <a:t> c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dianggap</a:t>
            </a:r>
            <a:r>
              <a:rPr lang="en-US" sz="2800" dirty="0"/>
              <a:t> </a:t>
            </a:r>
            <a:r>
              <a:rPr lang="en-US" sz="2800" dirty="0" err="1"/>
              <a:t>konstan</a:t>
            </a:r>
            <a:r>
              <a:rPr lang="en-US" sz="2800" dirty="0"/>
              <a:t>, </a:t>
            </a:r>
            <a:r>
              <a:rPr lang="en-US" sz="2800" dirty="0" err="1"/>
              <a:t>persamaan</a:t>
            </a:r>
            <a:r>
              <a:rPr lang="en-US" sz="2800" dirty="0"/>
              <a:t> (</a:t>
            </a:r>
            <a:r>
              <a:rPr lang="id-ID" sz="2800" dirty="0"/>
              <a:t>2</a:t>
            </a:r>
            <a:r>
              <a:rPr lang="en-US" sz="2800" dirty="0"/>
              <a:t>.</a:t>
            </a:r>
            <a:r>
              <a:rPr lang="id-ID" sz="2800" dirty="0"/>
              <a:t>4</a:t>
            </a:r>
            <a:r>
              <a:rPr lang="en-US" sz="2800" dirty="0"/>
              <a:t>) </a:t>
            </a:r>
            <a:r>
              <a:rPr lang="en-US" sz="2800" dirty="0" err="1"/>
              <a:t>menjadi</a:t>
            </a:r>
            <a:r>
              <a:rPr lang="en-US" sz="2800" dirty="0"/>
              <a:t> : </a:t>
            </a:r>
          </a:p>
          <a:p>
            <a:pPr marL="60325" indent="-60325" eaLnBrk="1" hangingPunct="1">
              <a:buFont typeface="Wingdings 2" pitchFamily="18" charset="2"/>
              <a:buNone/>
            </a:pPr>
            <a:r>
              <a:rPr lang="en-US" sz="2800" dirty="0"/>
              <a:t>		Q = mc (T</a:t>
            </a:r>
            <a:r>
              <a:rPr lang="en-US" sz="2800" baseline="-25000" dirty="0"/>
              <a:t>2 </a:t>
            </a:r>
            <a:r>
              <a:rPr lang="en-US" sz="2800" dirty="0"/>
              <a:t>- T</a:t>
            </a:r>
            <a:r>
              <a:rPr lang="en-US" sz="2800" baseline="-25000" dirty="0"/>
              <a:t>1</a:t>
            </a:r>
            <a:r>
              <a:rPr lang="en-US" sz="2800" dirty="0"/>
              <a:t>)				…...(2.5) </a:t>
            </a:r>
          </a:p>
          <a:p>
            <a:pPr marL="60325" indent="-60325" eaLnBrk="1" hangingPunct="1">
              <a:buFont typeface="Wingdings 2" pitchFamily="18" charset="2"/>
              <a:buNone/>
            </a:pPr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685800"/>
            <a:ext cx="8077200" cy="61722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457200" y="701675"/>
            <a:ext cx="74676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PANAS LATEN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772400" cy="5410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peristiwa</a:t>
            </a:r>
            <a:r>
              <a:rPr lang="en-US" sz="2400" dirty="0"/>
              <a:t> </a:t>
            </a:r>
            <a:r>
              <a:rPr lang="en-US" sz="2400" dirty="0" err="1"/>
              <a:t>melebur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meleleh</a:t>
            </a:r>
            <a:r>
              <a:rPr lang="en-US" sz="2400" dirty="0"/>
              <a:t>, </a:t>
            </a:r>
            <a:r>
              <a:rPr lang="en-US" sz="2400" dirty="0" err="1"/>
              <a:t>panas</a:t>
            </a:r>
            <a:r>
              <a:rPr lang="en-US" sz="2400" dirty="0"/>
              <a:t> </a:t>
            </a:r>
            <a:r>
              <a:rPr lang="en-US" sz="2400" dirty="0" err="1"/>
              <a:t>diserap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dikeluarkan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r>
              <a:rPr lang="en-US" sz="2400" dirty="0"/>
              <a:t> yang </a:t>
            </a:r>
            <a:r>
              <a:rPr lang="en-US" sz="2400" dirty="0" err="1"/>
              <a:t>mengalami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fasa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demikian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peristiwa</a:t>
            </a:r>
            <a:r>
              <a:rPr lang="en-US" sz="2400" dirty="0"/>
              <a:t> </a:t>
            </a:r>
            <a:r>
              <a:rPr lang="en-US" sz="2400" dirty="0" err="1"/>
              <a:t>mendidih</a:t>
            </a:r>
            <a:r>
              <a:rPr lang="en-US" sz="2400" dirty="0"/>
              <a:t>, </a:t>
            </a:r>
            <a:r>
              <a:rPr lang="en-US" sz="2400" dirty="0" err="1"/>
              <a:t>mengembun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sublemasi</a:t>
            </a:r>
            <a:r>
              <a:rPr lang="en-US" sz="2400" dirty="0"/>
              <a:t>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 err="1"/>
              <a:t>Banyaknya</a:t>
            </a:r>
            <a:r>
              <a:rPr lang="en-US" sz="2400" dirty="0"/>
              <a:t> </a:t>
            </a:r>
            <a:r>
              <a:rPr lang="en-US" sz="2400" dirty="0" err="1"/>
              <a:t>panas</a:t>
            </a:r>
            <a:r>
              <a:rPr lang="en-US" sz="2400" dirty="0"/>
              <a:t> </a:t>
            </a:r>
            <a:r>
              <a:rPr lang="en-US" sz="2400" dirty="0" err="1"/>
              <a:t>persatuan</a:t>
            </a:r>
            <a:r>
              <a:rPr lang="en-US" sz="2400" dirty="0"/>
              <a:t> </a:t>
            </a:r>
            <a:r>
              <a:rPr lang="en-US" sz="2400" dirty="0" err="1"/>
              <a:t>massa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terjadi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id-ID" sz="2400" dirty="0"/>
              <a:t>f</a:t>
            </a:r>
            <a:r>
              <a:rPr lang="en-US" sz="2400" dirty="0" err="1"/>
              <a:t>asa</a:t>
            </a:r>
            <a:r>
              <a:rPr lang="en-US" sz="2400" dirty="0"/>
              <a:t> </a:t>
            </a:r>
            <a:r>
              <a:rPr lang="en-US" sz="2400" dirty="0" err="1"/>
              <a:t>disebut</a:t>
            </a:r>
            <a:r>
              <a:rPr lang="en-US" sz="2400" dirty="0"/>
              <a:t> </a:t>
            </a:r>
            <a:r>
              <a:rPr lang="en-US" sz="2400" dirty="0" err="1"/>
              <a:t>panas</a:t>
            </a:r>
            <a:r>
              <a:rPr lang="en-US" sz="2400" dirty="0"/>
              <a:t> </a:t>
            </a:r>
            <a:r>
              <a:rPr lang="en-US" sz="2400" dirty="0" err="1"/>
              <a:t>Laten</a:t>
            </a:r>
            <a:r>
              <a:rPr lang="en-US" sz="2400" dirty="0"/>
              <a:t> (L).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matematik</a:t>
            </a:r>
            <a:r>
              <a:rPr lang="en-US" sz="2400" dirty="0"/>
              <a:t> </a:t>
            </a:r>
            <a:r>
              <a:rPr lang="en-US" sz="2400" dirty="0" err="1"/>
              <a:t>ditulis</a:t>
            </a:r>
            <a:r>
              <a:rPr lang="en-US" sz="2400" dirty="0"/>
              <a:t> : </a:t>
            </a:r>
            <a:endParaRPr lang="id-ID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/>
              <a:t>	Q  =  </a:t>
            </a:r>
            <a:r>
              <a:rPr lang="en-US" sz="2400" dirty="0" err="1"/>
              <a:t>mL</a:t>
            </a:r>
            <a:r>
              <a:rPr lang="en-US" sz="2400" dirty="0"/>
              <a:t>				……....(2.6)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 err="1"/>
              <a:t>dengan</a:t>
            </a:r>
            <a:r>
              <a:rPr lang="en-US" sz="2400" dirty="0"/>
              <a:t> :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/>
              <a:t>Q  = </a:t>
            </a:r>
            <a:r>
              <a:rPr lang="en-US" sz="2400" dirty="0" err="1"/>
              <a:t>panas</a:t>
            </a:r>
            <a:r>
              <a:rPr lang="en-US" sz="2400" dirty="0"/>
              <a:t> yang </a:t>
            </a:r>
            <a:r>
              <a:rPr lang="en-US" sz="2400" dirty="0" err="1"/>
              <a:t>diserap</a:t>
            </a:r>
            <a:r>
              <a:rPr lang="en-US" sz="2400" dirty="0"/>
              <a:t> / </a:t>
            </a:r>
            <a:r>
              <a:rPr lang="en-US" sz="2400" dirty="0" err="1"/>
              <a:t>dikeluarkan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perubahan</a:t>
            </a:r>
            <a:r>
              <a:rPr lang="en-US" sz="2400" dirty="0"/>
              <a:t> </a:t>
            </a:r>
            <a:r>
              <a:rPr lang="en-US" sz="2400" dirty="0" err="1"/>
              <a:t>fasa</a:t>
            </a:r>
            <a:r>
              <a:rPr lang="en-US" sz="2400" dirty="0"/>
              <a:t> </a:t>
            </a:r>
          </a:p>
          <a:p>
            <a:pPr marL="0" lvl="2" indent="0" eaLnBrk="1" hangingPunct="1">
              <a:buFont typeface="Wingdings 2" pitchFamily="18" charset="2"/>
              <a:buNone/>
              <a:defRPr/>
            </a:pPr>
            <a:r>
              <a:rPr lang="en-US" dirty="0"/>
              <a:t>m =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benda</a:t>
            </a:r>
            <a:r>
              <a:rPr lang="en-US" dirty="0"/>
              <a:t>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/>
              <a:t>L  = </a:t>
            </a:r>
            <a:r>
              <a:rPr lang="en-US" sz="2400" dirty="0" err="1"/>
              <a:t>panas</a:t>
            </a:r>
            <a:r>
              <a:rPr lang="en-US" sz="2400" dirty="0"/>
              <a:t> </a:t>
            </a:r>
            <a:r>
              <a:rPr lang="en-US" sz="2400" dirty="0" err="1"/>
              <a:t>Laten</a:t>
            </a:r>
            <a:endParaRPr lang="en-US" sz="2400" dirty="0"/>
          </a:p>
          <a:p>
            <a:pPr eaLnBrk="1" hangingPunct="1">
              <a:defRPr/>
            </a:pPr>
            <a:endParaRPr lang="en-US" sz="2400" dirty="0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685800"/>
            <a:ext cx="8077200" cy="61722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228600" y="838200"/>
            <a:ext cx="373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750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KALORIMETER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96200" cy="1219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 err="1"/>
              <a:t>Kalorimeter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yang </a:t>
            </a:r>
            <a:r>
              <a:rPr lang="en-US" sz="2400" dirty="0" err="1"/>
              <a:t>digunakan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besarnya</a:t>
            </a:r>
            <a:r>
              <a:rPr lang="en-US" sz="2400" dirty="0"/>
              <a:t> </a:t>
            </a:r>
            <a:r>
              <a:rPr lang="en-US" sz="2400" dirty="0" err="1"/>
              <a:t>kapasitas</a:t>
            </a:r>
            <a:r>
              <a:rPr lang="en-US" sz="2400" dirty="0"/>
              <a:t> </a:t>
            </a:r>
            <a:r>
              <a:rPr lang="en-US" sz="2400" dirty="0" err="1"/>
              <a:t>panas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zat</a:t>
            </a:r>
            <a:r>
              <a:rPr lang="en-US" sz="2400" dirty="0"/>
              <a:t>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400" dirty="0" err="1"/>
              <a:t>Macam</a:t>
            </a:r>
            <a:r>
              <a:rPr lang="en-US" sz="2400" dirty="0"/>
              <a:t> </a:t>
            </a:r>
            <a:r>
              <a:rPr lang="en-US" sz="2400" dirty="0" err="1"/>
              <a:t>kalorimeter</a:t>
            </a:r>
            <a:r>
              <a:rPr lang="en-US" sz="2400" dirty="0"/>
              <a:t> :</a:t>
            </a:r>
          </a:p>
        </p:txBody>
      </p:sp>
      <p:pic>
        <p:nvPicPr>
          <p:cNvPr id="25" name="Picture 2" descr="gbr810"/>
          <p:cNvPicPr>
            <a:picLocks noChangeAspect="1" noChangeArrowheads="1"/>
          </p:cNvPicPr>
          <p:nvPr/>
        </p:nvPicPr>
        <p:blipFill>
          <a:blip r:embed="rId5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04800" y="2667000"/>
            <a:ext cx="2438400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 descr="gbr811"/>
          <p:cNvPicPr>
            <a:picLocks noChangeAspect="1" noChangeArrowheads="1"/>
          </p:cNvPicPr>
          <p:nvPr/>
        </p:nvPicPr>
        <p:blipFill>
          <a:blip r:embed="rId6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3155950" y="2057400"/>
            <a:ext cx="50736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5"/>
          <p:cNvSpPr txBox="1">
            <a:spLocks noChangeArrowheads="1"/>
          </p:cNvSpPr>
          <p:nvPr/>
        </p:nvSpPr>
        <p:spPr bwMode="auto">
          <a:xfrm>
            <a:off x="4419600" y="4267200"/>
            <a:ext cx="3090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Kalorimeter</a:t>
            </a:r>
            <a:r>
              <a:rPr lang="en-US" sz="2000" dirty="0"/>
              <a:t> </a:t>
            </a:r>
            <a:r>
              <a:rPr lang="en-US" sz="2000" dirty="0" err="1"/>
              <a:t>arus</a:t>
            </a:r>
            <a:r>
              <a:rPr lang="en-US" sz="2000" dirty="0"/>
              <a:t> </a:t>
            </a:r>
            <a:r>
              <a:rPr lang="en-US" sz="2000" dirty="0" err="1"/>
              <a:t>kontinyu</a:t>
            </a:r>
            <a:endParaRPr lang="en-US" sz="2000" dirty="0"/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347663" y="5410200"/>
            <a:ext cx="21669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Kalorimeter</a:t>
            </a:r>
            <a:r>
              <a:rPr lang="en-US" sz="2000" dirty="0"/>
              <a:t> air</a:t>
            </a:r>
          </a:p>
          <a:p>
            <a:r>
              <a:rPr lang="en-US" sz="2000" dirty="0" err="1"/>
              <a:t>berdinding</a:t>
            </a:r>
            <a:r>
              <a:rPr lang="en-US" sz="2000" dirty="0"/>
              <a:t> </a:t>
            </a:r>
            <a:r>
              <a:rPr lang="en-US" sz="2000" dirty="0" err="1"/>
              <a:t>ganda</a:t>
            </a:r>
            <a:endParaRPr lang="en-US" sz="2000" dirty="0"/>
          </a:p>
        </p:txBody>
      </p:sp>
      <p:pic>
        <p:nvPicPr>
          <p:cNvPr id="33" name="Picture 4" descr="gbr812"/>
          <p:cNvPicPr>
            <a:picLocks noChangeAspect="1" noChangeArrowheads="1"/>
          </p:cNvPicPr>
          <p:nvPr/>
        </p:nvPicPr>
        <p:blipFill>
          <a:blip r:embed="rId7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2971800" y="4648200"/>
            <a:ext cx="33909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8"/>
          <p:cNvSpPr txBox="1">
            <a:spLocks noChangeArrowheads="1"/>
          </p:cNvSpPr>
          <p:nvPr/>
        </p:nvSpPr>
        <p:spPr bwMode="auto">
          <a:xfrm>
            <a:off x="6172200" y="5638800"/>
            <a:ext cx="2065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/>
              <a:t>Kalorimeter</a:t>
            </a:r>
            <a:r>
              <a:rPr lang="en-US" sz="2000" dirty="0"/>
              <a:t> </a:t>
            </a:r>
            <a:r>
              <a:rPr lang="en-US" sz="2000" dirty="0" err="1"/>
              <a:t>bom</a:t>
            </a:r>
            <a:endParaRPr lang="en-US" sz="2000" dirty="0"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43" name="Rounded Rectangle 42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45" name="Rounded Rectangle 44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49" name="Isosceles Triangle 48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Isosceles Triangle 5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Rounded Rectangle 56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41" name="Round Diagonal Corner Rectangle 40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ight Arrow 51">
            <a:hlinkClick r:id="rId3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ight Arrow 52">
            <a:hlinkClick r:id="rId4" action="ppaction://hlinksldjump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042" name="Picture 20" descr="http://png-3.findicons.com/files/icons/1742/ecqlipse_2/128/home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ounded Rectangle 84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001000" cy="3733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b="1" dirty="0"/>
              <a:t>Cara </a:t>
            </a:r>
            <a:r>
              <a:rPr lang="en-US" sz="2400" b="1" dirty="0" err="1"/>
              <a:t>kerja</a:t>
            </a:r>
            <a:r>
              <a:rPr lang="en-US" sz="2400" b="1" dirty="0"/>
              <a:t> </a:t>
            </a:r>
            <a:r>
              <a:rPr lang="en-US" sz="2400" b="1" dirty="0" err="1"/>
              <a:t>kalorimeter</a:t>
            </a:r>
            <a:r>
              <a:rPr lang="en-US" sz="2400" b="1" dirty="0"/>
              <a:t> air </a:t>
            </a:r>
            <a:r>
              <a:rPr lang="en-US" sz="2400" b="1" dirty="0" err="1"/>
              <a:t>berdinding</a:t>
            </a:r>
            <a:r>
              <a:rPr lang="en-US" sz="2400" b="1" dirty="0"/>
              <a:t> </a:t>
            </a:r>
            <a:r>
              <a:rPr lang="en-US" sz="2400" b="1" dirty="0" err="1"/>
              <a:t>ganda</a:t>
            </a:r>
            <a:r>
              <a:rPr lang="en-US" sz="2400" b="1" dirty="0"/>
              <a:t> :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/>
              <a:t>Massa </a:t>
            </a:r>
            <a:r>
              <a:rPr lang="en-US" sz="2400" dirty="0" err="1"/>
              <a:t>kalorimeter</a:t>
            </a:r>
            <a:r>
              <a:rPr lang="en-US" sz="2400" dirty="0"/>
              <a:t> , m</a:t>
            </a:r>
            <a:r>
              <a:rPr lang="en-US" sz="2400" baseline="-25000" dirty="0"/>
              <a:t>c</a:t>
            </a:r>
            <a:r>
              <a:rPr lang="en-US" sz="2400" dirty="0"/>
              <a:t> ,</a:t>
            </a:r>
            <a:r>
              <a:rPr lang="en-US" sz="2400" dirty="0" err="1"/>
              <a:t>panas</a:t>
            </a:r>
            <a:r>
              <a:rPr lang="en-US" sz="2400" dirty="0"/>
              <a:t> </a:t>
            </a:r>
            <a:r>
              <a:rPr lang="en-US" sz="2400" dirty="0" err="1"/>
              <a:t>jeniskalorimeter</a:t>
            </a:r>
            <a:r>
              <a:rPr lang="en-US" sz="2400" dirty="0"/>
              <a:t> , c</a:t>
            </a:r>
            <a:r>
              <a:rPr lang="en-US" sz="2400" baseline="-25000" dirty="0"/>
              <a:t>c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massa</a:t>
            </a:r>
            <a:r>
              <a:rPr lang="en-US" sz="2400" dirty="0"/>
              <a:t> air,  m</a:t>
            </a:r>
            <a:r>
              <a:rPr lang="en-US" sz="2400" baseline="-25000" dirty="0"/>
              <a:t>a</a:t>
            </a:r>
            <a:r>
              <a:rPr lang="en-US" sz="2400" dirty="0"/>
              <a:t>.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 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 err="1"/>
              <a:t>Sepotong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cari</a:t>
            </a:r>
            <a:r>
              <a:rPr lang="en-US" sz="2400" dirty="0"/>
              <a:t> </a:t>
            </a:r>
            <a:r>
              <a:rPr lang="en-US" sz="2400" dirty="0" err="1"/>
              <a:t>panas</a:t>
            </a:r>
            <a:r>
              <a:rPr lang="en-US" sz="2400" dirty="0"/>
              <a:t> </a:t>
            </a:r>
            <a:r>
              <a:rPr lang="en-US" sz="2400" dirty="0" err="1"/>
              <a:t>jenisnya</a:t>
            </a:r>
            <a:r>
              <a:rPr lang="en-US" sz="2400" dirty="0"/>
              <a:t> (</a:t>
            </a:r>
            <a:r>
              <a:rPr lang="en-US" sz="2400" dirty="0" err="1"/>
              <a:t>yaitu</a:t>
            </a:r>
            <a:r>
              <a:rPr lang="en-US" sz="2400" dirty="0"/>
              <a:t>  </a:t>
            </a:r>
            <a:r>
              <a:rPr lang="en-US" sz="2400" dirty="0" err="1"/>
              <a:t>c</a:t>
            </a:r>
            <a:r>
              <a:rPr lang="en-US" sz="2400" baseline="-25000" dirty="0" err="1"/>
              <a:t>b</a:t>
            </a:r>
            <a:r>
              <a:rPr lang="en-US" sz="2400" dirty="0"/>
              <a:t>.) </a:t>
            </a:r>
            <a:r>
              <a:rPr lang="en-US" sz="2400" dirty="0" err="1"/>
              <a:t>bertemperatur</a:t>
            </a:r>
            <a:r>
              <a:rPr lang="en-US" sz="2400" dirty="0"/>
              <a:t> t</a:t>
            </a:r>
            <a:r>
              <a:rPr lang="en-US" sz="2400" baseline="-25000" dirty="0"/>
              <a:t>1</a:t>
            </a:r>
            <a:r>
              <a:rPr lang="en-US" sz="2400" dirty="0"/>
              <a:t>. </a:t>
            </a:r>
            <a:r>
              <a:rPr lang="en-US" sz="2400" dirty="0" err="1"/>
              <a:t>bermassa</a:t>
            </a:r>
            <a:r>
              <a:rPr lang="en-US" sz="2400" dirty="0"/>
              <a:t> </a:t>
            </a:r>
            <a:r>
              <a:rPr lang="en-US" sz="2400" dirty="0" err="1"/>
              <a:t>m</a:t>
            </a:r>
            <a:r>
              <a:rPr lang="en-US" sz="2400" baseline="-25000" dirty="0" err="1"/>
              <a:t>b</a:t>
            </a:r>
            <a:r>
              <a:rPr lang="en-US" sz="2400" dirty="0"/>
              <a:t> .  </a:t>
            </a:r>
            <a:r>
              <a:rPr lang="en-US" sz="2400" dirty="0" err="1"/>
              <a:t>dimasukkan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kalorimeter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diaduk-aduk</a:t>
            </a:r>
            <a:r>
              <a:rPr lang="en-US" sz="2400" dirty="0"/>
              <a:t> </a:t>
            </a:r>
            <a:r>
              <a:rPr lang="en-US" sz="2400" dirty="0" err="1"/>
              <a:t>hingga</a:t>
            </a:r>
            <a:r>
              <a:rPr lang="en-US" sz="2400" dirty="0"/>
              <a:t> </a:t>
            </a:r>
            <a:r>
              <a:rPr lang="en-US" sz="2400" dirty="0" err="1"/>
              <a:t>temperatur</a:t>
            </a:r>
            <a:r>
              <a:rPr lang="en-US" sz="2400" dirty="0"/>
              <a:t> air yang </a:t>
            </a:r>
            <a:r>
              <a:rPr lang="en-US" sz="2400" dirty="0" err="1"/>
              <a:t>ditunjukkan</a:t>
            </a:r>
            <a:r>
              <a:rPr lang="en-US" sz="2400" dirty="0"/>
              <a:t> </a:t>
            </a:r>
            <a:r>
              <a:rPr lang="en-US" sz="2400" dirty="0" err="1"/>
              <a:t>termometer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, </a:t>
            </a:r>
            <a:r>
              <a:rPr lang="en-US" sz="2400" dirty="0" err="1"/>
              <a:t>misal</a:t>
            </a:r>
            <a:r>
              <a:rPr lang="en-US" sz="2400" dirty="0"/>
              <a:t>  t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400" dirty="0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37" name="Rounded Rectangle 36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39" name="Rounded Rectangle 38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43" name="Isosceles Triangle 4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6" name="Rounded Rectangle 45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25" name="Right Arrow 24">
            <a:hlinkClick r:id="rId3" action="ppaction://hlinksldjump"/>
          </p:cNvPr>
          <p:cNvSpPr/>
          <p:nvPr/>
        </p:nvSpPr>
        <p:spPr>
          <a:xfrm>
            <a:off x="42672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ight Arrow 28">
            <a:hlinkClick r:id="rId2" action="ppaction://hlinksldjump"/>
          </p:cNvPr>
          <p:cNvSpPr/>
          <p:nvPr/>
        </p:nvSpPr>
        <p:spPr>
          <a:xfrm rot="10800000">
            <a:off x="35814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3326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ounded Rectangle 37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1305342"/>
            <a:ext cx="76962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selama</a:t>
            </a:r>
            <a:r>
              <a:rPr lang="en-US" sz="2400" dirty="0"/>
              <a:t> </a:t>
            </a:r>
            <a:r>
              <a:rPr lang="en-US" sz="2400" dirty="0" err="1"/>
              <a:t>percobaan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panas</a:t>
            </a:r>
            <a:r>
              <a:rPr lang="en-US" sz="2400" dirty="0"/>
              <a:t> yang </a:t>
            </a:r>
            <a:r>
              <a:rPr lang="en-US" sz="2400" dirty="0" err="1"/>
              <a:t>hilang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kalori</a:t>
            </a:r>
            <a:r>
              <a:rPr lang="en-US" sz="2400" dirty="0"/>
              <a:t> meter,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panas</a:t>
            </a:r>
            <a:r>
              <a:rPr lang="en-US" sz="2400" dirty="0"/>
              <a:t> yang </a:t>
            </a:r>
            <a:r>
              <a:rPr lang="en-US" sz="2400" dirty="0" err="1"/>
              <a:t>diberikan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r>
              <a:rPr lang="en-US" sz="2400" dirty="0" err="1"/>
              <a:t>potongan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temperatur</a:t>
            </a:r>
            <a:r>
              <a:rPr lang="en-US" sz="2400" dirty="0"/>
              <a:t> </a:t>
            </a:r>
            <a:r>
              <a:rPr lang="en-US" sz="2400" dirty="0" err="1"/>
              <a:t>turun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s</a:t>
            </a:r>
            <a:r>
              <a:rPr lang="en-US" sz="2400" dirty="0"/>
              <a:t> </a:t>
            </a:r>
            <a:r>
              <a:rPr lang="en-US" sz="2400" dirty="0" err="1"/>
              <a:t>menjadi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err="1"/>
              <a:t>sama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panas</a:t>
            </a:r>
            <a:r>
              <a:rPr lang="en-US" sz="2400" dirty="0"/>
              <a:t> yang </a:t>
            </a: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air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bejana</a:t>
            </a:r>
            <a:r>
              <a:rPr lang="en-US" sz="2400" dirty="0"/>
              <a:t> </a:t>
            </a:r>
            <a:r>
              <a:rPr lang="en-US" sz="2400" dirty="0" err="1"/>
              <a:t>kalorimeter</a:t>
            </a:r>
            <a:r>
              <a:rPr lang="en-US" sz="2400" dirty="0"/>
              <a:t> (</a:t>
            </a:r>
            <a:r>
              <a:rPr lang="en-US" sz="2400" dirty="0" err="1"/>
              <a:t>azas</a:t>
            </a:r>
            <a:r>
              <a:rPr lang="en-US" sz="2400" dirty="0"/>
              <a:t> black), </a:t>
            </a:r>
            <a:r>
              <a:rPr lang="en-US" sz="2400" dirty="0" err="1"/>
              <a:t>jadi</a:t>
            </a:r>
            <a:r>
              <a:rPr lang="en-US" sz="2400" dirty="0"/>
              <a:t>  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400" dirty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400" dirty="0" err="1"/>
              <a:t>m</a:t>
            </a:r>
            <a:r>
              <a:rPr lang="en-US" sz="2400" baseline="-25000" dirty="0" err="1"/>
              <a:t>b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b</a:t>
            </a:r>
            <a:r>
              <a:rPr lang="en-US" sz="2400" dirty="0"/>
              <a:t> (t</a:t>
            </a:r>
            <a:r>
              <a:rPr lang="en-US" sz="2400" baseline="-25000" dirty="0"/>
              <a:t>s</a:t>
            </a:r>
            <a:r>
              <a:rPr lang="en-US" sz="2400" dirty="0"/>
              <a:t>-t</a:t>
            </a:r>
            <a:r>
              <a:rPr lang="en-US" sz="2400" baseline="-25000" dirty="0"/>
              <a:t>2</a:t>
            </a:r>
            <a:r>
              <a:rPr lang="en-US" sz="2400" dirty="0"/>
              <a:t>) = m</a:t>
            </a:r>
            <a:r>
              <a:rPr lang="en-US" sz="2400" baseline="-25000" dirty="0"/>
              <a:t>a</a:t>
            </a:r>
            <a:r>
              <a:rPr lang="en-US" sz="2400" dirty="0"/>
              <a:t> c</a:t>
            </a:r>
            <a:r>
              <a:rPr lang="en-US" sz="2400" baseline="-25000" dirty="0"/>
              <a:t>a</a:t>
            </a:r>
            <a:r>
              <a:rPr lang="en-US" sz="2400" dirty="0"/>
              <a:t> (t</a:t>
            </a:r>
            <a:r>
              <a:rPr lang="en-US" sz="2400" baseline="-25000" dirty="0"/>
              <a:t>2</a:t>
            </a:r>
            <a:r>
              <a:rPr lang="en-US" sz="2400" dirty="0"/>
              <a:t> – t</a:t>
            </a:r>
            <a:r>
              <a:rPr lang="en-US" sz="2400" baseline="-25000" dirty="0"/>
              <a:t>1</a:t>
            </a:r>
            <a:r>
              <a:rPr lang="en-US" sz="2400" dirty="0"/>
              <a:t> ) + m</a:t>
            </a:r>
            <a:r>
              <a:rPr lang="en-US" sz="2400" baseline="-25000" dirty="0"/>
              <a:t>c</a:t>
            </a:r>
            <a:r>
              <a:rPr lang="en-US" sz="2400" dirty="0"/>
              <a:t> c</a:t>
            </a:r>
            <a:r>
              <a:rPr lang="en-US" sz="2400" baseline="-25000" dirty="0"/>
              <a:t>c</a:t>
            </a:r>
            <a:r>
              <a:rPr lang="en-US" sz="2400" dirty="0"/>
              <a:t> (t</a:t>
            </a:r>
            <a:r>
              <a:rPr lang="en-US" sz="2400" baseline="-25000" dirty="0"/>
              <a:t>2</a:t>
            </a:r>
            <a:r>
              <a:rPr lang="en-US" sz="2400" dirty="0"/>
              <a:t> – t</a:t>
            </a:r>
            <a:r>
              <a:rPr lang="en-US" sz="2400" baseline="-25000" dirty="0"/>
              <a:t>1</a:t>
            </a:r>
            <a:r>
              <a:rPr lang="en-US" sz="2400" dirty="0"/>
              <a:t> ) 			..(2.7) </a:t>
            </a: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400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sz="2400" dirty="0"/>
              <a:t>m</a:t>
            </a:r>
            <a:r>
              <a:rPr lang="en-US" sz="2400" baseline="-25000" dirty="0"/>
              <a:t>c</a:t>
            </a:r>
            <a:r>
              <a:rPr lang="en-US" sz="2400" dirty="0"/>
              <a:t> c</a:t>
            </a:r>
            <a:r>
              <a:rPr lang="en-US" sz="2400" baseline="-25000" dirty="0"/>
              <a:t>c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harga</a:t>
            </a:r>
            <a:r>
              <a:rPr lang="en-US" sz="2400" dirty="0"/>
              <a:t> air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kalorimeter</a:t>
            </a:r>
            <a:r>
              <a:rPr lang="en-US" sz="2400" dirty="0"/>
              <a:t>,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panas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air </a:t>
            </a:r>
            <a:r>
              <a:rPr lang="en-US" sz="2400" dirty="0" err="1"/>
              <a:t>dianggap</a:t>
            </a:r>
            <a:r>
              <a:rPr lang="en-US" sz="2400" dirty="0"/>
              <a:t> 1. Dari </a:t>
            </a:r>
            <a:r>
              <a:rPr lang="en-US" sz="2400" dirty="0" err="1"/>
              <a:t>persamaan</a:t>
            </a:r>
            <a:r>
              <a:rPr lang="en-US" sz="2400" dirty="0"/>
              <a:t> </a:t>
            </a:r>
            <a:r>
              <a:rPr lang="en-US" sz="2400" dirty="0" err="1"/>
              <a:t>diatas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b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</a:t>
            </a:r>
            <a:r>
              <a:rPr lang="en-US" sz="2400" dirty="0"/>
              <a:t> </a:t>
            </a:r>
            <a:r>
              <a:rPr lang="en-US" sz="2400" dirty="0" err="1"/>
              <a:t>hitung</a:t>
            </a:r>
            <a:r>
              <a:rPr lang="en-US" sz="2400" dirty="0"/>
              <a:t>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besaran-besaran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diketahui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39" name="Rounded Rectangle 38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41" name="Rounded Rectangle 40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48" name="Isosceles Triangle 47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Rounded Rectangle 51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Arrow 34">
            <a:hlinkClick r:id="rId3" action="ppaction://hlinksldjump"/>
          </p:cNvPr>
          <p:cNvSpPr/>
          <p:nvPr/>
        </p:nvSpPr>
        <p:spPr>
          <a:xfrm>
            <a:off x="43434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ight Arrow 35">
            <a:hlinkClick r:id="rId4" action="ppaction://hlinksldjump"/>
          </p:cNvPr>
          <p:cNvSpPr/>
          <p:nvPr/>
        </p:nvSpPr>
        <p:spPr>
          <a:xfrm rot="10800000">
            <a:off x="36576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064" name="Picture 20" descr="http://png-3.findicons.com/files/icons/1742/ecqlipse_2/128/home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ounded Rectangle 71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457200" y="1066800"/>
            <a:ext cx="792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PERUBAHAN </a:t>
            </a:r>
            <a:r>
              <a:rPr kumimoji="0" lang="id-ID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FASA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7772400" cy="47244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z="2800" dirty="0" err="1"/>
              <a:t>Keadaan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benda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umumnya</a:t>
            </a:r>
            <a:r>
              <a:rPr lang="en-US" sz="2800" dirty="0"/>
              <a:t> </a:t>
            </a:r>
            <a:r>
              <a:rPr lang="en-US" sz="2800" dirty="0" err="1"/>
              <a:t>tergantung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temperaturnya</a:t>
            </a:r>
            <a:r>
              <a:rPr lang="en-US" sz="2800" dirty="0"/>
              <a:t>. Benda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id-ID" sz="2800" dirty="0"/>
              <a:t>f</a:t>
            </a:r>
            <a:r>
              <a:rPr lang="en-US" sz="2800" dirty="0" err="1"/>
              <a:t>asa</a:t>
            </a:r>
            <a:r>
              <a:rPr lang="en-US" sz="2800" dirty="0"/>
              <a:t> </a:t>
            </a:r>
            <a:r>
              <a:rPr lang="en-US" sz="2800" dirty="0" err="1"/>
              <a:t>padat</a:t>
            </a:r>
            <a:r>
              <a:rPr lang="en-US" sz="2800" dirty="0"/>
              <a:t>, </a:t>
            </a:r>
            <a:r>
              <a:rPr lang="en-US" sz="2800" dirty="0" err="1"/>
              <a:t>cair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gas, </a:t>
            </a:r>
          </a:p>
          <a:p>
            <a:pPr marL="0" indent="0">
              <a:buFont typeface="Wingdings 2" pitchFamily="18" charset="2"/>
              <a:buNone/>
            </a:pPr>
            <a:endParaRPr lang="en-US" sz="2800" dirty="0"/>
          </a:p>
          <a:p>
            <a:pPr marL="0" indent="0">
              <a:buFont typeface="Wingdings 2" pitchFamily="18" charset="2"/>
              <a:buNone/>
            </a:pPr>
            <a:r>
              <a:rPr lang="en-US" sz="2800" dirty="0" err="1"/>
              <a:t>Bahan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umumnya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id-ID" sz="2800" dirty="0"/>
              <a:t>f</a:t>
            </a:r>
            <a:r>
              <a:rPr lang="en-US" sz="2800" dirty="0" err="1"/>
              <a:t>asa</a:t>
            </a:r>
            <a:r>
              <a:rPr lang="en-US" sz="2800" dirty="0"/>
              <a:t> gas </a:t>
            </a:r>
            <a:r>
              <a:rPr lang="en-US" sz="2800" dirty="0" err="1"/>
              <a:t>bila</a:t>
            </a:r>
            <a:r>
              <a:rPr lang="en-US" sz="2800" dirty="0"/>
              <a:t> </a:t>
            </a:r>
            <a:r>
              <a:rPr lang="en-US" sz="2800" dirty="0" err="1"/>
              <a:t>temperaturnya</a:t>
            </a:r>
            <a:r>
              <a:rPr lang="en-US" sz="2800" dirty="0"/>
              <a:t> </a:t>
            </a:r>
            <a:r>
              <a:rPr lang="en-US" sz="2800" dirty="0" err="1"/>
              <a:t>tinggi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tekanan</a:t>
            </a:r>
            <a:r>
              <a:rPr lang="en-US" sz="2800" dirty="0"/>
              <a:t> </a:t>
            </a:r>
            <a:r>
              <a:rPr lang="en-US" sz="2800" dirty="0" err="1"/>
              <a:t>rendah</a:t>
            </a:r>
            <a:r>
              <a:rPr lang="en-US" sz="2800" dirty="0"/>
              <a:t>. </a:t>
            </a:r>
          </a:p>
          <a:p>
            <a:pPr marL="0" indent="0">
              <a:buFont typeface="Wingdings 2" pitchFamily="18" charset="2"/>
              <a:buNone/>
            </a:pPr>
            <a:endParaRPr lang="en-US" sz="2800" dirty="0"/>
          </a:p>
          <a:p>
            <a:pPr marL="0" indent="0">
              <a:buFont typeface="Wingdings 2" pitchFamily="18" charset="2"/>
              <a:buNone/>
            </a:pP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temperatur</a:t>
            </a:r>
            <a:r>
              <a:rPr lang="en-US" sz="2800" dirty="0"/>
              <a:t> yang </a:t>
            </a:r>
            <a:r>
              <a:rPr lang="en-US" sz="2800" dirty="0" err="1"/>
              <a:t>rendah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tekanan</a:t>
            </a:r>
            <a:r>
              <a:rPr lang="en-US" sz="2800" dirty="0"/>
              <a:t> yang </a:t>
            </a:r>
            <a:r>
              <a:rPr lang="en-US" sz="2800" dirty="0" err="1"/>
              <a:t>tinggi</a:t>
            </a:r>
            <a:r>
              <a:rPr lang="en-US" sz="2800" dirty="0"/>
              <a:t>, gas </a:t>
            </a:r>
            <a:r>
              <a:rPr lang="en-US" sz="2800" dirty="0" err="1"/>
              <a:t>berubah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id-ID" sz="2800" dirty="0"/>
              <a:t>f</a:t>
            </a:r>
            <a:r>
              <a:rPr lang="en-US" sz="2800" dirty="0" err="1"/>
              <a:t>asa</a:t>
            </a:r>
            <a:r>
              <a:rPr lang="en-US" sz="2800" dirty="0"/>
              <a:t> </a:t>
            </a:r>
            <a:r>
              <a:rPr lang="en-US" sz="2800" dirty="0" err="1"/>
              <a:t>cair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id-ID" sz="2800" dirty="0"/>
              <a:t>f</a:t>
            </a:r>
            <a:r>
              <a:rPr lang="en-US" sz="2800" dirty="0" err="1"/>
              <a:t>asa</a:t>
            </a:r>
            <a:r>
              <a:rPr lang="en-US" sz="2800" dirty="0"/>
              <a:t> </a:t>
            </a:r>
            <a:r>
              <a:rPr lang="en-US" sz="2800" dirty="0" err="1"/>
              <a:t>padat</a:t>
            </a:r>
            <a:r>
              <a:rPr lang="en-US" sz="2800" dirty="0"/>
              <a:t>.</a:t>
            </a:r>
          </a:p>
          <a:p>
            <a:pPr marL="0" indent="0">
              <a:buFont typeface="Wingdings 2" pitchFamily="18" charset="2"/>
              <a:buNone/>
            </a:pPr>
            <a:endParaRPr lang="en-US" sz="28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Hover r:id="rId2" action="ppaction://hlinksldjump"/>
          </p:cNvPr>
          <p:cNvSpPr/>
          <p:nvPr/>
        </p:nvSpPr>
        <p:spPr>
          <a:xfrm>
            <a:off x="0" y="1752600"/>
            <a:ext cx="9144000" cy="3657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4800600" y="609600"/>
            <a:ext cx="3124200" cy="457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Termometer</a:t>
            </a:r>
            <a:endParaRPr lang="en-US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4800600" y="1360714"/>
            <a:ext cx="3124200" cy="457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Pemuaian</a:t>
            </a:r>
            <a:endParaRPr lang="en-US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3" name="Rounded Rectangle 72">
            <a:hlinkClick r:id="rId5" action="ppaction://hlinksldjump"/>
          </p:cNvPr>
          <p:cNvSpPr/>
          <p:nvPr/>
        </p:nvSpPr>
        <p:spPr>
          <a:xfrm>
            <a:off x="533400" y="6858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sp>
        <p:nvSpPr>
          <p:cNvPr id="74" name="Rounded Rectangle 73">
            <a:hlinkHover r:id="rId2" action="ppaction://hlinksldjump"/>
          </p:cNvPr>
          <p:cNvSpPr/>
          <p:nvPr/>
        </p:nvSpPr>
        <p:spPr>
          <a:xfrm>
            <a:off x="533400" y="16002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76" name="Rounded Rectangle 75">
            <a:hlinkClick r:id="" action="ppaction://noaction"/>
          </p:cNvPr>
          <p:cNvSpPr/>
          <p:nvPr/>
        </p:nvSpPr>
        <p:spPr>
          <a:xfrm>
            <a:off x="533400" y="25146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Contoh Soal</a:t>
            </a:r>
          </a:p>
        </p:txBody>
      </p:sp>
      <p:sp>
        <p:nvSpPr>
          <p:cNvPr id="77" name="Rounded Rectangle 76">
            <a:hlinkClick r:id="" action="ppaction://noaction"/>
          </p:cNvPr>
          <p:cNvSpPr/>
          <p:nvPr/>
        </p:nvSpPr>
        <p:spPr>
          <a:xfrm>
            <a:off x="533400" y="43434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78" name="Rounded Rectangle 77">
            <a:hlinkClick r:id="" action="ppaction://noaction"/>
          </p:cNvPr>
          <p:cNvSpPr/>
          <p:nvPr/>
        </p:nvSpPr>
        <p:spPr>
          <a:xfrm>
            <a:off x="533400" y="52578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3600" b="1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9" name="Rounded Rectangle 78">
            <a:hlinkClick r:id="" action="ppaction://noaction"/>
          </p:cNvPr>
          <p:cNvSpPr/>
          <p:nvPr/>
        </p:nvSpPr>
        <p:spPr>
          <a:xfrm>
            <a:off x="533400" y="34290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85" name="Rectangle 84">
            <a:hlinkHover r:id="rId2" action="ppaction://hlinksldjump"/>
          </p:cNvPr>
          <p:cNvSpPr/>
          <p:nvPr/>
        </p:nvSpPr>
        <p:spPr>
          <a:xfrm>
            <a:off x="0" y="2667000"/>
            <a:ext cx="4419600" cy="419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4800600" y="2111828"/>
            <a:ext cx="3124200" cy="457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Kalor</a:t>
            </a: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Panas</a:t>
            </a:r>
            <a:endParaRPr lang="en-US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3" name="Rounded Rectangle 12">
            <a:hlinkClick r:id="rId4" action="ppaction://hlinksldjump"/>
          </p:cNvPr>
          <p:cNvSpPr/>
          <p:nvPr/>
        </p:nvSpPr>
        <p:spPr>
          <a:xfrm>
            <a:off x="4800600" y="2862942"/>
            <a:ext cx="3505200" cy="3810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396875" indent="-396875" eaLnBrk="1" hangingPunct="1"/>
            <a:r>
              <a:rPr lang="en-US" b="1" dirty="0">
                <a:solidFill>
                  <a:schemeClr val="bg1"/>
                </a:solidFill>
              </a:rPr>
              <a:t>KALORIMETRI DAN KALORIMETER</a:t>
            </a:r>
          </a:p>
        </p:txBody>
      </p:sp>
      <p:sp>
        <p:nvSpPr>
          <p:cNvPr id="14" name="Rounded Rectangle 13">
            <a:hlinkClick r:id="rId4" action="ppaction://hlinksldjump"/>
          </p:cNvPr>
          <p:cNvSpPr/>
          <p:nvPr/>
        </p:nvSpPr>
        <p:spPr>
          <a:xfrm>
            <a:off x="4800600" y="3537856"/>
            <a:ext cx="3886200" cy="457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396875" indent="-396875" eaLnBrk="1" hangingPunct="1"/>
            <a:r>
              <a:rPr lang="en-US" b="1" dirty="0">
                <a:solidFill>
                  <a:schemeClr val="bg1"/>
                </a:solidFill>
              </a:rPr>
              <a:t>PERUBAHAN FASE DAN PANAS LATEN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>
            <a:hlinkClick r:id="rId4" action="ppaction://hlinksldjump"/>
          </p:cNvPr>
          <p:cNvSpPr/>
          <p:nvPr/>
        </p:nvSpPr>
        <p:spPr>
          <a:xfrm>
            <a:off x="4800600" y="4288970"/>
            <a:ext cx="3886200" cy="457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396875" indent="-396875" eaLnBrk="1" hangingPunct="1"/>
            <a:r>
              <a:rPr lang="en-US" b="1" dirty="0">
                <a:solidFill>
                  <a:schemeClr val="bg1"/>
                </a:solidFill>
              </a:rPr>
              <a:t>PERPINDAHAN PANAS KONDUKSI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>
            <a:hlinkClick r:id="rId4" action="ppaction://hlinksldjump"/>
          </p:cNvPr>
          <p:cNvSpPr/>
          <p:nvPr/>
        </p:nvSpPr>
        <p:spPr>
          <a:xfrm>
            <a:off x="4800600" y="5040084"/>
            <a:ext cx="3886200" cy="457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396875" indent="-396875" eaLnBrk="1" hangingPunct="1"/>
            <a:r>
              <a:rPr lang="en-US" b="1" dirty="0">
                <a:solidFill>
                  <a:schemeClr val="bg1"/>
                </a:solidFill>
              </a:rPr>
              <a:t>PERPINDAHAN PANAS KONVEKSI</a:t>
            </a:r>
            <a:endParaRPr lang="id-ID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hlinkClick r:id="rId4" action="ppaction://hlinksldjump"/>
          </p:cNvPr>
          <p:cNvSpPr/>
          <p:nvPr/>
        </p:nvSpPr>
        <p:spPr>
          <a:xfrm>
            <a:off x="4800600" y="5791200"/>
            <a:ext cx="3886200" cy="4572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marL="396875" indent="-396875" eaLnBrk="1" hangingPunct="1"/>
            <a:r>
              <a:rPr lang="en-US" b="1" dirty="0">
                <a:solidFill>
                  <a:schemeClr val="bg1"/>
                </a:solidFill>
              </a:rPr>
              <a:t>PERPINDAHAN PANAS RADIASI</a:t>
            </a:r>
            <a:endParaRPr lang="id-ID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82575" y="-55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" name="Round Diagonal Corner Rectangle 54"/>
          <p:cNvSpPr/>
          <p:nvPr/>
        </p:nvSpPr>
        <p:spPr>
          <a:xfrm>
            <a:off x="152400" y="990600"/>
            <a:ext cx="8077200" cy="56388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ight Arrow 57">
            <a:hlinkClick r:id="rId2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Arrow 60">
            <a:hlinkClick r:id="" action="ppaction://noaction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4352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96200" cy="16764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id-ID" sz="2400" b="1" dirty="0"/>
              <a:t>T</a:t>
            </a:r>
            <a:r>
              <a:rPr lang="en-US" sz="2400" b="1" dirty="0" err="1"/>
              <a:t>injau</a:t>
            </a:r>
            <a:r>
              <a:rPr lang="en-US" sz="2400" b="1" dirty="0"/>
              <a:t> </a:t>
            </a:r>
            <a:r>
              <a:rPr lang="en-US" sz="2400" b="1" dirty="0" err="1"/>
              <a:t>suatu</a:t>
            </a:r>
            <a:r>
              <a:rPr lang="en-US" sz="2400" b="1" dirty="0"/>
              <a:t> </a:t>
            </a:r>
            <a:r>
              <a:rPr lang="en-US" sz="2400" b="1" dirty="0" err="1"/>
              <a:t>benda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keadaan</a:t>
            </a:r>
            <a:r>
              <a:rPr lang="en-US" sz="2400" b="1" dirty="0"/>
              <a:t> </a:t>
            </a:r>
            <a:r>
              <a:rPr lang="en-US" sz="2400" b="1" dirty="0" err="1"/>
              <a:t>padat</a:t>
            </a:r>
            <a:r>
              <a:rPr lang="en-US" sz="2400" b="1" dirty="0"/>
              <a:t>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suhu</a:t>
            </a:r>
            <a:r>
              <a:rPr lang="en-US" sz="2400" b="1" dirty="0"/>
              <a:t> T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 err="1"/>
              <a:t>akan</a:t>
            </a:r>
            <a:r>
              <a:rPr lang="en-US" sz="2400" b="1" dirty="0"/>
              <a:t> </a:t>
            </a:r>
            <a:r>
              <a:rPr lang="id-ID" sz="2400" b="1" dirty="0"/>
              <a:t>di</a:t>
            </a:r>
            <a:r>
              <a:rPr lang="en-US" sz="2400" b="1" dirty="0" err="1"/>
              <a:t>ubah</a:t>
            </a:r>
            <a:r>
              <a:rPr lang="en-US" sz="2400" b="1" dirty="0"/>
              <a:t> </a:t>
            </a:r>
            <a:r>
              <a:rPr lang="en-US" sz="2400" b="1" dirty="0" err="1"/>
              <a:t>menjadi</a:t>
            </a:r>
            <a:r>
              <a:rPr lang="en-US" sz="2400" b="1" dirty="0"/>
              <a:t> </a:t>
            </a:r>
            <a:r>
              <a:rPr lang="en-US" sz="2400" b="1" dirty="0" err="1"/>
              <a:t>bentuk</a:t>
            </a:r>
            <a:r>
              <a:rPr lang="en-US" sz="2400" b="1" dirty="0"/>
              <a:t> gas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suhu</a:t>
            </a:r>
            <a:r>
              <a:rPr lang="en-US" sz="2400" b="1" dirty="0"/>
              <a:t> T</a:t>
            </a:r>
            <a:r>
              <a:rPr lang="en-US" sz="2400" b="1" baseline="-25000" dirty="0"/>
              <a:t>2</a:t>
            </a:r>
            <a:r>
              <a:rPr lang="en-US" sz="2400" b="1" dirty="0"/>
              <a:t>. </a:t>
            </a:r>
            <a:r>
              <a:rPr lang="id-ID" sz="2400" b="1" dirty="0"/>
              <a:t> D</a:t>
            </a:r>
            <a:r>
              <a:rPr lang="en-US" sz="2400" b="1" dirty="0" err="1"/>
              <a:t>iagram</a:t>
            </a:r>
            <a:r>
              <a:rPr lang="en-US" sz="2400" b="1" dirty="0"/>
              <a:t> </a:t>
            </a:r>
            <a:r>
              <a:rPr lang="id-ID" sz="2400" b="1" dirty="0"/>
              <a:t>f</a:t>
            </a:r>
            <a:r>
              <a:rPr lang="en-US" sz="2400" b="1" dirty="0" err="1"/>
              <a:t>asa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proses</a:t>
            </a:r>
            <a:r>
              <a:rPr lang="en-US" sz="2400" b="1" dirty="0"/>
              <a:t> </a:t>
            </a:r>
            <a:r>
              <a:rPr lang="en-US" sz="2400" b="1" dirty="0" err="1"/>
              <a:t>perubahan</a:t>
            </a:r>
            <a:r>
              <a:rPr lang="en-US" sz="2400" b="1" dirty="0"/>
              <a:t> </a:t>
            </a:r>
            <a:r>
              <a:rPr lang="en-US" sz="2400" b="1" dirty="0" err="1"/>
              <a:t>tersebut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id-ID" sz="2400" b="1" dirty="0"/>
              <a:t>di</a:t>
            </a:r>
            <a:r>
              <a:rPr lang="en-US" sz="2400" b="1" dirty="0" err="1"/>
              <a:t>lihat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gambar</a:t>
            </a:r>
            <a:r>
              <a:rPr lang="en-US" sz="2400" b="1" dirty="0"/>
              <a:t> </a:t>
            </a:r>
            <a:r>
              <a:rPr lang="en-US" sz="2400" b="1" dirty="0" err="1"/>
              <a:t>berikut</a:t>
            </a:r>
            <a:r>
              <a:rPr lang="en-US" sz="2400" b="1" dirty="0"/>
              <a:t> :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066800" y="2221469"/>
            <a:ext cx="6324600" cy="4179331"/>
            <a:chOff x="838200" y="2133601"/>
            <a:chExt cx="6324600" cy="4179331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1295400" y="2743201"/>
              <a:ext cx="5867400" cy="3124200"/>
            </a:xfrm>
            <a:prstGeom prst="bentConnector3">
              <a:avLst>
                <a:gd name="adj1" fmla="val 869"/>
              </a:avLst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4"/>
            <p:cNvSpPr txBox="1">
              <a:spLocks noChangeArrowheads="1"/>
            </p:cNvSpPr>
            <p:nvPr/>
          </p:nvSpPr>
          <p:spPr bwMode="auto">
            <a:xfrm>
              <a:off x="1752600" y="4800601"/>
              <a:ext cx="60325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Padat</a:t>
              </a:r>
            </a:p>
          </p:txBody>
        </p:sp>
        <p:sp>
          <p:nvSpPr>
            <p:cNvPr id="22" name="TextBox 25"/>
            <p:cNvSpPr txBox="1">
              <a:spLocks noChangeArrowheads="1"/>
            </p:cNvSpPr>
            <p:nvPr/>
          </p:nvSpPr>
          <p:spPr bwMode="auto">
            <a:xfrm>
              <a:off x="2590800" y="4038601"/>
              <a:ext cx="12255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Padat + cair</a:t>
              </a:r>
            </a:p>
          </p:txBody>
        </p:sp>
        <p:sp>
          <p:nvSpPr>
            <p:cNvPr id="23" name="TextBox 26"/>
            <p:cNvSpPr txBox="1">
              <a:spLocks noChangeArrowheads="1"/>
            </p:cNvSpPr>
            <p:nvPr/>
          </p:nvSpPr>
          <p:spPr bwMode="auto">
            <a:xfrm>
              <a:off x="4495800" y="3581401"/>
              <a:ext cx="3683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cair</a:t>
              </a:r>
            </a:p>
          </p:txBody>
        </p:sp>
        <p:sp>
          <p:nvSpPr>
            <p:cNvPr id="24" name="TextBox 27"/>
            <p:cNvSpPr txBox="1">
              <a:spLocks noChangeArrowheads="1"/>
            </p:cNvSpPr>
            <p:nvPr/>
          </p:nvSpPr>
          <p:spPr bwMode="auto">
            <a:xfrm>
              <a:off x="5486400" y="3200401"/>
              <a:ext cx="10604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Cair + uap</a:t>
              </a:r>
            </a:p>
          </p:txBody>
        </p:sp>
        <p:sp>
          <p:nvSpPr>
            <p:cNvPr id="25" name="TextBox 29"/>
            <p:cNvSpPr txBox="1">
              <a:spLocks noChangeArrowheads="1"/>
            </p:cNvSpPr>
            <p:nvPr/>
          </p:nvSpPr>
          <p:spPr bwMode="auto">
            <a:xfrm>
              <a:off x="6248400" y="2438401"/>
              <a:ext cx="4191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/>
                <a:t>Uap</a:t>
              </a:r>
            </a:p>
          </p:txBody>
        </p:sp>
        <p:sp>
          <p:nvSpPr>
            <p:cNvPr id="26" name="TextBox 32"/>
            <p:cNvSpPr txBox="1">
              <a:spLocks noChangeArrowheads="1"/>
            </p:cNvSpPr>
            <p:nvPr/>
          </p:nvSpPr>
          <p:spPr bwMode="auto">
            <a:xfrm>
              <a:off x="3733800" y="5943600"/>
              <a:ext cx="3372718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 err="1"/>
                <a:t>Panas</a:t>
              </a:r>
              <a:r>
                <a:rPr lang="en-US" sz="2400" dirty="0"/>
                <a:t> yang </a:t>
              </a:r>
              <a:r>
                <a:rPr lang="en-US" sz="2400" dirty="0" err="1"/>
                <a:t>diberikan</a:t>
              </a:r>
              <a:r>
                <a:rPr lang="en-US" sz="2400" dirty="0"/>
                <a:t>, Q</a:t>
              </a:r>
            </a:p>
          </p:txBody>
        </p:sp>
        <p:sp>
          <p:nvSpPr>
            <p:cNvPr id="27" name="TextBox 33"/>
            <p:cNvSpPr txBox="1">
              <a:spLocks noChangeArrowheads="1"/>
            </p:cNvSpPr>
            <p:nvPr/>
          </p:nvSpPr>
          <p:spPr bwMode="auto">
            <a:xfrm rot="-5400000">
              <a:off x="74613" y="3743325"/>
              <a:ext cx="1897062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 err="1"/>
                <a:t>Temperaturt</a:t>
              </a:r>
              <a:r>
                <a:rPr lang="en-US" sz="2400" dirty="0"/>
                <a:t>, t</a:t>
              </a:r>
            </a:p>
          </p:txBody>
        </p:sp>
        <p:cxnSp>
          <p:nvCxnSpPr>
            <p:cNvPr id="20" name="Straight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6246019" y="2361407"/>
              <a:ext cx="992188" cy="536575"/>
            </a:xfrm>
            <a:prstGeom prst="line">
              <a:avLst/>
            </a:prstGeom>
            <a:noFill/>
            <a:ln w="28575" algn="ctr">
              <a:solidFill>
                <a:srgbClr val="33CC33"/>
              </a:solidFill>
              <a:round/>
              <a:headEnd/>
              <a:tailEnd/>
            </a:ln>
          </p:spPr>
        </p:cxn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V="1">
              <a:off x="1752600" y="4419601"/>
              <a:ext cx="533400" cy="91440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auto">
            <a:xfrm>
              <a:off x="2286000" y="4419601"/>
              <a:ext cx="2362200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V="1">
              <a:off x="4648200" y="3124201"/>
              <a:ext cx="685800" cy="129540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5334000" y="3124200"/>
              <a:ext cx="1143000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ounded Rectangle 36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38" name="Rounded Rectangle 37">
            <a:hlinkClick r:id="rId5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39" name="Rounded Rectangle 38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41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42" name="Isosceles Triangle 41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Isosceles Triangle 42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4" name="Rounded Rectangle 43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45" name="Rounded Rectangle 44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4267200" y="62484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>
            <a:hlinkClick r:id="rId2" action="ppaction://hlinksldjump"/>
          </p:cNvPr>
          <p:cNvSpPr/>
          <p:nvPr/>
        </p:nvSpPr>
        <p:spPr>
          <a:xfrm rot="10800000">
            <a:off x="3581400" y="6248400"/>
            <a:ext cx="5334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21" name="Content Placeholder 3" descr="KONVERSI SUHU 1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lum bright="-20000" contrast="40000"/>
          </a:blip>
          <a:srcRect l="14035" t="12956" r="27193" b="58382"/>
          <a:stretch>
            <a:fillRect/>
          </a:stretch>
        </p:blipFill>
        <p:spPr>
          <a:xfrm>
            <a:off x="228600" y="609600"/>
            <a:ext cx="8751888" cy="1828800"/>
          </a:xfrm>
        </p:spPr>
      </p:pic>
      <p:pic>
        <p:nvPicPr>
          <p:cNvPr id="25" name="Content Placeholder 3" descr="KONVERSI SUHU 1.png"/>
          <p:cNvPicPr>
            <a:picLocks noChangeAspect="1"/>
          </p:cNvPicPr>
          <p:nvPr/>
        </p:nvPicPr>
        <p:blipFill>
          <a:blip r:embed="rId6" cstate="print">
            <a:lum bright="-20000" contrast="40000"/>
          </a:blip>
          <a:srcRect l="14035" t="41618" r="55263" b="3104"/>
          <a:stretch>
            <a:fillRect/>
          </a:stretch>
        </p:blipFill>
        <p:spPr bwMode="auto">
          <a:xfrm>
            <a:off x="228600" y="2590800"/>
            <a:ext cx="4445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 descr="KONVERSI SUHU 2.png"/>
          <p:cNvPicPr>
            <a:picLocks noChangeAspect="1"/>
          </p:cNvPicPr>
          <p:nvPr/>
        </p:nvPicPr>
        <p:blipFill>
          <a:blip r:embed="rId7" cstate="print">
            <a:lum bright="-20000" contrast="40000"/>
          </a:blip>
          <a:srcRect l="14166" t="18881" r="59166" b="26662"/>
          <a:stretch>
            <a:fillRect/>
          </a:stretch>
        </p:blipFill>
        <p:spPr bwMode="auto">
          <a:xfrm>
            <a:off x="4800600" y="2590800"/>
            <a:ext cx="400526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767137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Diagonal Corner Rectangle 54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82575" y="-55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ounded Rectangle 55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57" name="Rounded Rectangle 56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59" name="Rounded Rectangle 58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Rounded Rectangle 65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58" name="Right Arrow 57">
            <a:hlinkClick r:id="rId3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Arrow 60">
            <a:hlinkClick r:id="" action="ppaction://noaction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4352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ounded Rectangle 74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9" name="Rectangle 3"/>
          <p:cNvSpPr txBox="1">
            <a:spLocks/>
          </p:cNvSpPr>
          <p:nvPr/>
        </p:nvSpPr>
        <p:spPr bwMode="auto">
          <a:xfrm>
            <a:off x="228600" y="1782762"/>
            <a:ext cx="79248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Titik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lebur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perak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skala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Fahrenheit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1760°F.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Nyatakan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titik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lebur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itu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°C, K,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°R.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Penyelesaian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t 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 = 9/5 t 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 + 32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1760 = 9/5 t + 32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9/5 t = 1728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 		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 = T – 273,15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 = t 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 + 273,15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  = 960 + 273,15 = 1233,15 K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t 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 = t 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 – 459,67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t 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 = t 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 + 459,67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	       = 1760 + 459,67 = 2219,67°R </a:t>
            </a:r>
          </a:p>
        </p:txBody>
      </p:sp>
      <p:pic>
        <p:nvPicPr>
          <p:cNvPr id="20" name="Picture 4" descr="10-3"/>
          <p:cNvPicPr>
            <a:picLocks noChangeAspect="1" noChangeArrowheads="1"/>
          </p:cNvPicPr>
          <p:nvPr/>
        </p:nvPicPr>
        <p:blipFill>
          <a:blip r:embed="rId6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5029201" y="2859088"/>
            <a:ext cx="2565949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62000" y="1219200"/>
            <a:ext cx="1695977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Soal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82575" y="-55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ounded Rectangle 55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57" name="Rounded Rectangle 56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59" name="Rounded Rectangle 58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Rounded Rectangle 65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55" name="Round Diagonal Corner Rectangle 54"/>
          <p:cNvSpPr/>
          <p:nvPr/>
        </p:nvSpPr>
        <p:spPr>
          <a:xfrm>
            <a:off x="152400" y="762000"/>
            <a:ext cx="8077200" cy="5867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  </a:t>
            </a:r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4352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ounded Rectangle 74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1143000" y="685800"/>
            <a:ext cx="579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Contoh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soal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7924800" cy="54864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/>
              <a:t>Volume bola </a:t>
            </a:r>
            <a:r>
              <a:rPr lang="en-US" sz="2400" dirty="0" err="1"/>
              <a:t>termometer</a:t>
            </a:r>
            <a:r>
              <a:rPr lang="en-US" sz="2400" dirty="0"/>
              <a:t> air </a:t>
            </a:r>
            <a:r>
              <a:rPr lang="en-US" sz="2400" dirty="0" err="1"/>
              <a:t>raksa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gelas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0</a:t>
            </a:r>
            <a:r>
              <a:rPr lang="en-US" sz="2400" dirty="0">
                <a:sym typeface="Symbol" pitchFamily="18" charset="2"/>
              </a:rPr>
              <a:t></a:t>
            </a:r>
            <a:r>
              <a:rPr lang="en-US" sz="2400" dirty="0"/>
              <a:t>C </a:t>
            </a:r>
            <a:r>
              <a:rPr lang="en-US" sz="2400" dirty="0" err="1"/>
              <a:t>adalah</a:t>
            </a:r>
            <a:r>
              <a:rPr lang="en-US" sz="2400" dirty="0"/>
              <a:t> 0,15 cm³, </a:t>
            </a:r>
            <a:r>
              <a:rPr lang="en-US" sz="2400" dirty="0" err="1"/>
              <a:t>sedang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penampang</a:t>
            </a:r>
            <a:r>
              <a:rPr lang="en-US" sz="2400" dirty="0"/>
              <a:t> </a:t>
            </a:r>
            <a:r>
              <a:rPr lang="en-US" sz="2400" dirty="0" err="1"/>
              <a:t>tabungnya</a:t>
            </a:r>
            <a:r>
              <a:rPr lang="en-US" sz="2400" dirty="0"/>
              <a:t> 10</a:t>
            </a:r>
            <a:r>
              <a:rPr lang="en-US" sz="2400" baseline="30000" dirty="0"/>
              <a:t>-3</a:t>
            </a:r>
            <a:r>
              <a:rPr lang="en-US" sz="2400" dirty="0"/>
              <a:t>m². </a:t>
            </a:r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dirty="0" err="1"/>
              <a:t>muai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gelas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5.10</a:t>
            </a:r>
            <a:r>
              <a:rPr lang="en-US" sz="2400" baseline="30000" dirty="0"/>
              <a:t>-6</a:t>
            </a:r>
            <a:r>
              <a:rPr lang="en-US" sz="2400" dirty="0"/>
              <a:t> (</a:t>
            </a:r>
            <a:r>
              <a:rPr lang="en-US" sz="2400" dirty="0">
                <a:sym typeface="Symbol" pitchFamily="18" charset="2"/>
              </a:rPr>
              <a:t></a:t>
            </a:r>
            <a:r>
              <a:rPr lang="en-US" sz="2400" dirty="0"/>
              <a:t>C</a:t>
            </a:r>
            <a:r>
              <a:rPr lang="en-US" sz="2400" baseline="30000" dirty="0"/>
              <a:t>-1</a:t>
            </a:r>
            <a:r>
              <a:rPr lang="en-US" sz="2400" dirty="0"/>
              <a:t>), </a:t>
            </a:r>
            <a:r>
              <a:rPr lang="en-US" sz="2400" dirty="0" err="1"/>
              <a:t>sedangkan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</a:t>
            </a:r>
            <a:r>
              <a:rPr lang="en-US" sz="2400" dirty="0" err="1"/>
              <a:t>muai</a:t>
            </a:r>
            <a:r>
              <a:rPr lang="en-US" sz="2400" dirty="0"/>
              <a:t> </a:t>
            </a:r>
            <a:r>
              <a:rPr lang="en-US" sz="2400" dirty="0" err="1"/>
              <a:t>ruang</a:t>
            </a:r>
            <a:r>
              <a:rPr lang="en-US" sz="2400" dirty="0"/>
              <a:t> air </a:t>
            </a:r>
            <a:r>
              <a:rPr lang="en-US" sz="2400" dirty="0" err="1"/>
              <a:t>raksa</a:t>
            </a:r>
            <a:r>
              <a:rPr lang="en-US" sz="2400" dirty="0"/>
              <a:t> 0,182.10</a:t>
            </a:r>
            <a:r>
              <a:rPr lang="en-US" sz="2400" baseline="30000" dirty="0"/>
              <a:t>-3</a:t>
            </a:r>
            <a:r>
              <a:rPr lang="en-US" sz="2400" dirty="0"/>
              <a:t> (</a:t>
            </a:r>
            <a:r>
              <a:rPr lang="en-US" sz="2400" dirty="0">
                <a:sym typeface="Symbol" pitchFamily="18" charset="2"/>
              </a:rPr>
              <a:t></a:t>
            </a:r>
            <a:r>
              <a:rPr lang="en-US" sz="2400" dirty="0"/>
              <a:t>C</a:t>
            </a:r>
            <a:r>
              <a:rPr lang="en-US" sz="2400" baseline="30000" dirty="0"/>
              <a:t>-1</a:t>
            </a:r>
            <a:r>
              <a:rPr lang="en-US" sz="2400" dirty="0"/>
              <a:t>). </a:t>
            </a:r>
            <a:r>
              <a:rPr lang="en-US" sz="2400" dirty="0" err="1"/>
              <a:t>Kalau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0</a:t>
            </a:r>
            <a:r>
              <a:rPr lang="en-US" sz="2400" dirty="0">
                <a:sym typeface="Symbol" pitchFamily="18" charset="2"/>
              </a:rPr>
              <a:t></a:t>
            </a:r>
            <a:r>
              <a:rPr lang="en-US" sz="2400" dirty="0"/>
              <a:t>C air </a:t>
            </a:r>
            <a:r>
              <a:rPr lang="en-US" sz="2400" dirty="0" err="1"/>
              <a:t>raksa</a:t>
            </a:r>
            <a:r>
              <a:rPr lang="en-US" sz="2400" dirty="0"/>
              <a:t>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memenuhi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bola, </a:t>
            </a:r>
            <a:r>
              <a:rPr lang="en-US" sz="2400" dirty="0" err="1"/>
              <a:t>berapa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air </a:t>
            </a:r>
            <a:r>
              <a:rPr lang="en-US" sz="2400" dirty="0" err="1"/>
              <a:t>raksa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temperatur</a:t>
            </a:r>
            <a:r>
              <a:rPr lang="en-US" sz="2400" dirty="0"/>
              <a:t> 100°C.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 err="1"/>
              <a:t>Penyelesaian</a:t>
            </a:r>
            <a:r>
              <a:rPr lang="en-US" sz="2400" dirty="0"/>
              <a:t> 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temperatur</a:t>
            </a:r>
            <a:r>
              <a:rPr lang="en-US" sz="2400" dirty="0"/>
              <a:t> 100°C, volume Hg </a:t>
            </a:r>
            <a:r>
              <a:rPr lang="en-US" sz="2400" dirty="0" err="1"/>
              <a:t>adalah</a:t>
            </a:r>
            <a:r>
              <a:rPr lang="en-US" sz="2400" dirty="0"/>
              <a:t> :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 err="1"/>
              <a:t>V’</a:t>
            </a:r>
            <a:r>
              <a:rPr lang="en-US" sz="2400" baseline="-25000" dirty="0" err="1"/>
              <a:t>hg</a:t>
            </a:r>
            <a:r>
              <a:rPr lang="en-US" sz="2400" dirty="0"/>
              <a:t> = </a:t>
            </a:r>
            <a:r>
              <a:rPr lang="en-US" sz="2400" dirty="0" err="1"/>
              <a:t>Vº</a:t>
            </a:r>
            <a:r>
              <a:rPr lang="en-US" sz="2400" baseline="-25000" dirty="0" err="1"/>
              <a:t>hg</a:t>
            </a:r>
            <a:r>
              <a:rPr lang="en-US" sz="2400" dirty="0"/>
              <a:t>(1+</a:t>
            </a:r>
            <a:r>
              <a:rPr lang="en-US" sz="2400" dirty="0">
                <a:sym typeface="Symbol" pitchFamily="18" charset="2"/>
              </a:rPr>
              <a:t>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</a:t>
            </a:r>
            <a:r>
              <a:rPr lang="en-US" sz="2400" dirty="0"/>
              <a:t>t)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/>
              <a:t>        = 0,15 [1+(0,182.10</a:t>
            </a:r>
            <a:r>
              <a:rPr lang="en-US" sz="2400" baseline="30000" dirty="0"/>
              <a:t>-3</a:t>
            </a:r>
            <a:r>
              <a:rPr lang="en-US" sz="2400" dirty="0"/>
              <a:t>).100] = 0,15273 cm³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/>
              <a:t>Volume bola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temperatur</a:t>
            </a:r>
            <a:r>
              <a:rPr lang="en-US" sz="2400" dirty="0"/>
              <a:t> 100°C </a:t>
            </a:r>
            <a:r>
              <a:rPr lang="en-US" sz="2400" dirty="0" err="1"/>
              <a:t>adalah</a:t>
            </a:r>
            <a:r>
              <a:rPr lang="en-US" sz="2400" dirty="0"/>
              <a:t> :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V’</a:t>
            </a:r>
            <a:r>
              <a:rPr lang="en-US" sz="2400" baseline="-25000" dirty="0" err="1"/>
              <a:t>bola</a:t>
            </a:r>
            <a:r>
              <a:rPr lang="en-US" sz="2400" dirty="0"/>
              <a:t> = </a:t>
            </a:r>
            <a:r>
              <a:rPr lang="en-US" sz="2400" dirty="0" err="1"/>
              <a:t>Vº</a:t>
            </a:r>
            <a:r>
              <a:rPr lang="en-US" sz="2400" baseline="-25000" dirty="0" err="1"/>
              <a:t>bola</a:t>
            </a:r>
            <a:r>
              <a:rPr lang="en-US" sz="2400" dirty="0"/>
              <a:t> (1+3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baseline="-25000" dirty="0"/>
              <a:t>gelas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</a:t>
            </a:r>
            <a:r>
              <a:rPr lang="en-US" sz="2400" dirty="0"/>
              <a:t>t)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/>
              <a:t>	          = 0,15 [ 1+3(5.10</a:t>
            </a:r>
            <a:r>
              <a:rPr lang="en-US" sz="2400" baseline="30000" dirty="0"/>
              <a:t>-6</a:t>
            </a:r>
            <a:r>
              <a:rPr lang="en-US" sz="2400" dirty="0"/>
              <a:t>).100] = 0,150225 cm³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/>
              <a:t>			 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82575" y="-55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ounded Rectangle 55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57" name="Rounded Rectangle 56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59" name="Rounded Rectangle 58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Rounded Rectangle 65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55" name="Round Diagonal Corner Rectangle 54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ight Arrow 57">
            <a:hlinkClick r:id="rId3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Arrow 60">
            <a:hlinkClick r:id="" action="ppaction://noaction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4352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ounded Rectangle 74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1295400"/>
            <a:ext cx="7620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/>
              <a:t>Volume Hg yang </a:t>
            </a:r>
            <a:r>
              <a:rPr lang="en-US" sz="2400" dirty="0" err="1"/>
              <a:t>keluar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bola </a:t>
            </a:r>
            <a:r>
              <a:rPr lang="en-US" sz="2400" dirty="0" err="1"/>
              <a:t>adalah</a:t>
            </a:r>
            <a:endParaRPr lang="en-US" sz="2400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/>
              <a:t>	</a:t>
            </a:r>
            <a:r>
              <a:rPr lang="en-US" sz="2400" dirty="0" err="1"/>
              <a:t>V’</a:t>
            </a:r>
            <a:r>
              <a:rPr lang="en-US" sz="2400" baseline="-25000" dirty="0" err="1"/>
              <a:t>Hg</a:t>
            </a:r>
            <a:r>
              <a:rPr lang="en-US" sz="2400" dirty="0" err="1"/>
              <a:t>-V’</a:t>
            </a:r>
            <a:r>
              <a:rPr lang="en-US" sz="2400" baseline="-25000" dirty="0" err="1"/>
              <a:t>bola</a:t>
            </a:r>
            <a:r>
              <a:rPr lang="en-US" sz="2400" dirty="0"/>
              <a:t> = 2,5.10</a:t>
            </a:r>
            <a:r>
              <a:rPr lang="en-US" sz="2400" baseline="30000" dirty="0"/>
              <a:t>-3</a:t>
            </a:r>
            <a:r>
              <a:rPr lang="en-US" sz="2400" dirty="0"/>
              <a:t> cm³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 err="1"/>
              <a:t>Luas</a:t>
            </a:r>
            <a:r>
              <a:rPr lang="en-US" sz="2400" dirty="0"/>
              <a:t> </a:t>
            </a:r>
            <a:r>
              <a:rPr lang="en-US" sz="2400" dirty="0" err="1"/>
              <a:t>penampang</a:t>
            </a:r>
            <a:r>
              <a:rPr lang="en-US" sz="2400" dirty="0"/>
              <a:t> </a:t>
            </a:r>
            <a:r>
              <a:rPr lang="en-US" sz="2400" dirty="0" err="1"/>
              <a:t>tabung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100°C </a:t>
            </a:r>
            <a:r>
              <a:rPr lang="en-US" sz="2400" dirty="0" err="1"/>
              <a:t>adalah</a:t>
            </a:r>
            <a:r>
              <a:rPr lang="en-US" sz="2400" dirty="0"/>
              <a:t> :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/>
              <a:t>	A</a:t>
            </a:r>
            <a:r>
              <a:rPr lang="en-US" sz="2400" baseline="-25000" dirty="0"/>
              <a:t>100</a:t>
            </a:r>
            <a:r>
              <a:rPr lang="en-US" sz="2400" dirty="0"/>
              <a:t> = </a:t>
            </a:r>
            <a:r>
              <a:rPr lang="en-US" sz="2400" dirty="0" err="1"/>
              <a:t>A</a:t>
            </a:r>
            <a:r>
              <a:rPr lang="en-US" sz="2400" baseline="-25000" dirty="0" err="1"/>
              <a:t>o</a:t>
            </a:r>
            <a:r>
              <a:rPr lang="en-US" sz="2400" dirty="0"/>
              <a:t> (1 + 2</a:t>
            </a:r>
            <a:r>
              <a:rPr lang="en-US" sz="2400" dirty="0">
                <a:sym typeface="Symbol" pitchFamily="18" charset="2"/>
              </a:rPr>
              <a:t></a:t>
            </a:r>
            <a:r>
              <a:rPr lang="en-US" sz="2400" dirty="0"/>
              <a:t>t)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/>
              <a:t>	        = 10</a:t>
            </a:r>
            <a:r>
              <a:rPr lang="en-US" sz="2400" baseline="30000" dirty="0"/>
              <a:t>-3</a:t>
            </a:r>
            <a:r>
              <a:rPr lang="en-US" sz="2400" dirty="0"/>
              <a:t> [1+2.5.10</a:t>
            </a:r>
            <a:r>
              <a:rPr lang="en-US" sz="2400" baseline="30000" dirty="0"/>
              <a:t>-6</a:t>
            </a:r>
            <a:r>
              <a:rPr lang="en-US" sz="2400" dirty="0"/>
              <a:t>.100] = 0,001 cm² 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air </a:t>
            </a:r>
            <a:r>
              <a:rPr lang="en-US" sz="2400" dirty="0" err="1"/>
              <a:t>raksa</a:t>
            </a:r>
            <a:r>
              <a:rPr lang="en-US" sz="2400" dirty="0"/>
              <a:t> </a:t>
            </a:r>
            <a:r>
              <a:rPr lang="en-US" sz="2400" dirty="0" err="1"/>
              <a:t>sekarang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: </a:t>
            </a:r>
          </a:p>
        </p:txBody>
      </p:sp>
      <p:pic>
        <p:nvPicPr>
          <p:cNvPr id="19" name="Picture 2" descr="10-11"/>
          <p:cNvPicPr>
            <a:picLocks noChangeAspect="1" noChangeArrowheads="1"/>
          </p:cNvPicPr>
          <p:nvPr/>
        </p:nvPicPr>
        <p:blipFill>
          <a:blip r:embed="rId6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1295400" y="3810000"/>
            <a:ext cx="4495800" cy="73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82575" y="-55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ounded Rectangle 55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57" name="Rounded Rectangle 56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59" name="Rounded Rectangle 58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Rounded Rectangle 65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55" name="Round Diagonal Corner Rectangle 54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ight Arrow 57">
            <a:hlinkClick r:id="rId3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Arrow 60">
            <a:hlinkClick r:id="" action="ppaction://noaction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4352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ounded Rectangle 74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457200" y="1036638"/>
            <a:ext cx="7543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Contoh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soal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7848600" cy="3322637"/>
          </a:xfrm>
        </p:spPr>
        <p:txBody>
          <a:bodyPr/>
          <a:lstStyle/>
          <a:p>
            <a:pPr marL="0" indent="0" algn="just">
              <a:buFont typeface="Wingdings 2" pitchFamily="18" charset="2"/>
              <a:buNone/>
            </a:pPr>
            <a:r>
              <a:rPr lang="en-US" sz="2400" b="1" dirty="0"/>
              <a:t>Air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massa</a:t>
            </a:r>
            <a:r>
              <a:rPr lang="en-US" sz="2400" b="1" dirty="0"/>
              <a:t> 100 gr. </a:t>
            </a:r>
            <a:r>
              <a:rPr lang="en-US" sz="2400" b="1" dirty="0" err="1"/>
              <a:t>Berada</a:t>
            </a:r>
            <a:r>
              <a:rPr lang="en-US" sz="2400" b="1" dirty="0"/>
              <a:t>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temperatur</a:t>
            </a:r>
            <a:r>
              <a:rPr lang="en-US" sz="2400" b="1" dirty="0"/>
              <a:t>  100 </a:t>
            </a:r>
            <a:r>
              <a:rPr lang="en-US" sz="2400" b="1" dirty="0">
                <a:sym typeface="Symbol" pitchFamily="18" charset="2"/>
              </a:rPr>
              <a:t></a:t>
            </a:r>
            <a:r>
              <a:rPr lang="en-US" sz="2400" b="1" dirty="0"/>
              <a:t>C. </a:t>
            </a:r>
            <a:r>
              <a:rPr lang="en-US" sz="2400" b="1" dirty="0" err="1"/>
              <a:t>kemudian</a:t>
            </a:r>
            <a:r>
              <a:rPr lang="en-US" sz="2400" b="1" dirty="0"/>
              <a:t> </a:t>
            </a:r>
            <a:r>
              <a:rPr lang="en-US" sz="2400" b="1" dirty="0" err="1"/>
              <a:t>kedalam</a:t>
            </a:r>
            <a:r>
              <a:rPr lang="en-US" sz="2400" b="1" dirty="0"/>
              <a:t> air </a:t>
            </a:r>
            <a:r>
              <a:rPr lang="en-US" sz="2400" b="1" dirty="0" err="1"/>
              <a:t>tersebut</a:t>
            </a:r>
            <a:r>
              <a:rPr lang="en-US" sz="2400" b="1" dirty="0"/>
              <a:t> </a:t>
            </a:r>
            <a:r>
              <a:rPr lang="en-US" sz="2400" b="1" dirty="0" err="1"/>
              <a:t>dimasukkan</a:t>
            </a:r>
            <a:r>
              <a:rPr lang="en-US" sz="2400" b="1" dirty="0"/>
              <a:t> </a:t>
            </a:r>
            <a:r>
              <a:rPr lang="en-US" sz="2400" b="1" dirty="0" err="1"/>
              <a:t>sebungkah</a:t>
            </a:r>
            <a:r>
              <a:rPr lang="en-US" sz="2400" b="1" dirty="0"/>
              <a:t> </a:t>
            </a:r>
            <a:r>
              <a:rPr lang="en-US" sz="2400" b="1" dirty="0" err="1"/>
              <a:t>es</a:t>
            </a:r>
            <a:r>
              <a:rPr lang="en-US" sz="2400" b="1" dirty="0"/>
              <a:t> (</a:t>
            </a:r>
            <a:r>
              <a:rPr lang="en-US" sz="2400" b="1" dirty="0" err="1"/>
              <a:t>massa</a:t>
            </a:r>
            <a:r>
              <a:rPr lang="en-US" sz="2400" b="1" dirty="0"/>
              <a:t> 100 </a:t>
            </a:r>
            <a:r>
              <a:rPr lang="en-US" sz="2400" b="1" dirty="0" err="1"/>
              <a:t>gr</a:t>
            </a:r>
            <a:r>
              <a:rPr lang="en-US" sz="2400" b="1" dirty="0"/>
              <a:t>) </a:t>
            </a:r>
            <a:r>
              <a:rPr lang="en-US" sz="2400" b="1" dirty="0" err="1"/>
              <a:t>dengan</a:t>
            </a:r>
            <a:r>
              <a:rPr lang="en-US" sz="2400" b="1" dirty="0"/>
              <a:t> </a:t>
            </a:r>
            <a:r>
              <a:rPr lang="en-US" sz="2400" b="1" dirty="0" err="1"/>
              <a:t>temperatur</a:t>
            </a:r>
            <a:r>
              <a:rPr lang="en-US" sz="2400" b="1" dirty="0"/>
              <a:t>  -40</a:t>
            </a:r>
            <a:r>
              <a:rPr lang="en-US" sz="2400" b="1" dirty="0">
                <a:sym typeface="Symbol" pitchFamily="18" charset="2"/>
              </a:rPr>
              <a:t></a:t>
            </a:r>
            <a:r>
              <a:rPr lang="en-US" sz="2400" b="1" dirty="0"/>
              <a:t>C. </a:t>
            </a:r>
            <a:r>
              <a:rPr lang="en-US" sz="2400" b="1" dirty="0" err="1"/>
              <a:t>bila</a:t>
            </a:r>
            <a:r>
              <a:rPr lang="en-US" sz="2400" b="1" dirty="0"/>
              <a:t> </a:t>
            </a:r>
            <a:r>
              <a:rPr lang="en-US" sz="2400" b="1" dirty="0" err="1"/>
              <a:t>dianggap</a:t>
            </a:r>
            <a:r>
              <a:rPr lang="en-US" sz="2400" b="1" dirty="0"/>
              <a:t> </a:t>
            </a:r>
            <a:r>
              <a:rPr lang="en-US" sz="2400" b="1" dirty="0" err="1"/>
              <a:t>tempat</a:t>
            </a:r>
            <a:r>
              <a:rPr lang="en-US" sz="2400" b="1" dirty="0"/>
              <a:t> </a:t>
            </a:r>
            <a:r>
              <a:rPr lang="en-US" sz="2400" b="1" dirty="0" err="1"/>
              <a:t>dimana</a:t>
            </a:r>
            <a:r>
              <a:rPr lang="en-US" sz="2400" b="1" dirty="0"/>
              <a:t> air </a:t>
            </a:r>
            <a:r>
              <a:rPr lang="en-US" sz="2400" b="1" dirty="0" err="1"/>
              <a:t>berada</a:t>
            </a:r>
            <a:r>
              <a:rPr lang="en-US" sz="2400" b="1" dirty="0"/>
              <a:t> </a:t>
            </a:r>
            <a:r>
              <a:rPr lang="en-US" sz="2400" b="1" dirty="0" err="1"/>
              <a:t>tidak</a:t>
            </a:r>
            <a:r>
              <a:rPr lang="en-US" sz="2400" b="1" dirty="0"/>
              <a:t> </a:t>
            </a:r>
            <a:r>
              <a:rPr lang="en-US" sz="2400" b="1" dirty="0" err="1"/>
              <a:t>ikut</a:t>
            </a:r>
            <a:r>
              <a:rPr lang="en-US" sz="2400" b="1" dirty="0"/>
              <a:t> </a:t>
            </a:r>
            <a:r>
              <a:rPr lang="en-US" sz="2400" b="1" dirty="0" err="1"/>
              <a:t>mengalami</a:t>
            </a:r>
            <a:r>
              <a:rPr lang="en-US" sz="2400" b="1" dirty="0"/>
              <a:t> </a:t>
            </a:r>
            <a:r>
              <a:rPr lang="en-US" sz="2400" b="1" dirty="0" err="1"/>
              <a:t>perubahan</a:t>
            </a:r>
            <a:r>
              <a:rPr lang="en-US" sz="2400" b="1" dirty="0"/>
              <a:t> </a:t>
            </a:r>
            <a:r>
              <a:rPr lang="en-US" sz="2400" b="1" dirty="0" err="1"/>
              <a:t>temperatur</a:t>
            </a:r>
            <a:r>
              <a:rPr lang="en-US" sz="2400" b="1" dirty="0"/>
              <a:t>, </a:t>
            </a:r>
            <a:r>
              <a:rPr lang="en-US" sz="2400" b="1" dirty="0" err="1"/>
              <a:t>berapakah</a:t>
            </a:r>
            <a:r>
              <a:rPr lang="en-US" sz="2400" b="1" dirty="0"/>
              <a:t> </a:t>
            </a:r>
            <a:r>
              <a:rPr lang="en-US" sz="2400" b="1" dirty="0" err="1"/>
              <a:t>masa</a:t>
            </a:r>
            <a:r>
              <a:rPr lang="en-US" sz="2400" b="1" dirty="0"/>
              <a:t> </a:t>
            </a:r>
            <a:r>
              <a:rPr lang="en-US" sz="2400" b="1" dirty="0" err="1"/>
              <a:t>es</a:t>
            </a:r>
            <a:r>
              <a:rPr lang="en-US" sz="2400" b="1" dirty="0"/>
              <a:t> yang </a:t>
            </a:r>
            <a:r>
              <a:rPr lang="en-US" sz="2400" b="1" dirty="0" err="1"/>
              <a:t>mencair</a:t>
            </a:r>
            <a:r>
              <a:rPr lang="en-US" sz="2400" b="1" dirty="0"/>
              <a:t> ?. (</a:t>
            </a:r>
            <a:r>
              <a:rPr lang="en-US" sz="2400" b="1" dirty="0" err="1"/>
              <a:t>c</a:t>
            </a:r>
            <a:r>
              <a:rPr lang="en-US" sz="2400" b="1" baseline="-25000" dirty="0" err="1"/>
              <a:t>es</a:t>
            </a:r>
            <a:r>
              <a:rPr lang="en-US" sz="2400" b="1" dirty="0"/>
              <a:t>  = 0,5 </a:t>
            </a:r>
            <a:r>
              <a:rPr lang="en-US" sz="2400" b="1" dirty="0" err="1"/>
              <a:t>kal</a:t>
            </a:r>
            <a:r>
              <a:rPr lang="en-US" sz="2400" b="1" dirty="0"/>
              <a:t>/</a:t>
            </a:r>
            <a:r>
              <a:rPr lang="en-US" sz="2400" b="1" dirty="0" err="1"/>
              <a:t>gr</a:t>
            </a:r>
            <a:r>
              <a:rPr lang="en-US" sz="2400" b="1" dirty="0" err="1">
                <a:sym typeface="Symbol" pitchFamily="18" charset="2"/>
              </a:rPr>
              <a:t></a:t>
            </a:r>
            <a:r>
              <a:rPr lang="en-US" sz="2400" b="1" dirty="0" err="1"/>
              <a:t>C</a:t>
            </a:r>
            <a:r>
              <a:rPr lang="en-US" sz="2400" b="1" dirty="0"/>
              <a:t>, </a:t>
            </a:r>
            <a:r>
              <a:rPr lang="en-US" sz="2400" b="1" dirty="0" err="1"/>
              <a:t>c</a:t>
            </a:r>
            <a:r>
              <a:rPr lang="en-US" sz="2400" b="1" baseline="-25000" dirty="0" err="1"/>
              <a:t>air</a:t>
            </a:r>
            <a:r>
              <a:rPr lang="en-US" sz="2400" b="1" dirty="0"/>
              <a:t>  = 1 </a:t>
            </a:r>
            <a:r>
              <a:rPr lang="en-US" sz="2400" b="1" dirty="0" err="1"/>
              <a:t>kal</a:t>
            </a:r>
            <a:r>
              <a:rPr lang="en-US" sz="2400" b="1" dirty="0"/>
              <a:t>/</a:t>
            </a:r>
            <a:r>
              <a:rPr lang="en-US" sz="2400" b="1" dirty="0" err="1"/>
              <a:t>gr</a:t>
            </a:r>
            <a:r>
              <a:rPr lang="en-US" sz="2400" b="1" dirty="0" err="1">
                <a:sym typeface="Symbol" pitchFamily="18" charset="2"/>
              </a:rPr>
              <a:t></a:t>
            </a:r>
            <a:r>
              <a:rPr lang="en-US" sz="2400" b="1" dirty="0" err="1"/>
              <a:t>C</a:t>
            </a:r>
            <a:r>
              <a:rPr lang="en-US" sz="2400" b="1" dirty="0"/>
              <a:t>,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 err="1"/>
              <a:t>Kalor</a:t>
            </a:r>
            <a:r>
              <a:rPr lang="en-US" sz="2400" b="1" dirty="0"/>
              <a:t> </a:t>
            </a:r>
            <a:r>
              <a:rPr lang="en-US" sz="2400" b="1" dirty="0" err="1"/>
              <a:t>lebur</a:t>
            </a:r>
            <a:r>
              <a:rPr lang="en-US" sz="2400" b="1" dirty="0"/>
              <a:t> </a:t>
            </a:r>
            <a:r>
              <a:rPr lang="en-US" sz="2400" b="1" dirty="0" err="1"/>
              <a:t>es</a:t>
            </a:r>
            <a:r>
              <a:rPr lang="en-US" sz="2400" b="1" dirty="0"/>
              <a:t> = 80 </a:t>
            </a:r>
            <a:r>
              <a:rPr lang="en-US" sz="2400" b="1" dirty="0" err="1"/>
              <a:t>kal</a:t>
            </a:r>
            <a:r>
              <a:rPr lang="en-US" sz="2400" b="1" dirty="0"/>
              <a:t>/gr. )</a:t>
            </a:r>
          </a:p>
          <a:p>
            <a:pPr marL="0" indent="0">
              <a:buFont typeface="Wingdings 2" pitchFamily="18" charset="2"/>
              <a:buNone/>
            </a:pPr>
            <a:endParaRPr lang="en-US" sz="2400" b="1" dirty="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82575" y="-55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ounded Rectangle 55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57" name="Rounded Rectangle 56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59" name="Rounded Rectangle 58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Rounded Rectangle 65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55" name="Round Diagonal Corner Rectangle 54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ight Arrow 57">
            <a:hlinkClick r:id="rId3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Arrow 60">
            <a:hlinkClick r:id="" action="ppaction://noaction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4352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ounded Rectangle 74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457200" y="1066800"/>
            <a:ext cx="762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Penyelesaian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: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91400" cy="41910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z="2400" b="1" dirty="0" err="1"/>
              <a:t>Andaikan</a:t>
            </a:r>
            <a:r>
              <a:rPr lang="en-US" sz="2400" b="1" dirty="0"/>
              <a:t> </a:t>
            </a:r>
            <a:r>
              <a:rPr lang="en-US" sz="2400" b="1" dirty="0" err="1"/>
              <a:t>temperatur</a:t>
            </a:r>
            <a:r>
              <a:rPr lang="en-US" sz="2400" b="1" dirty="0"/>
              <a:t> </a:t>
            </a:r>
            <a:r>
              <a:rPr lang="en-US" sz="2400" b="1" dirty="0" err="1"/>
              <a:t>akhir</a:t>
            </a:r>
            <a:r>
              <a:rPr lang="en-US" sz="2400" b="1" dirty="0"/>
              <a:t> yang </a:t>
            </a:r>
            <a:r>
              <a:rPr lang="en-US" sz="2400" b="1" dirty="0" err="1"/>
              <a:t>dicapai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0</a:t>
            </a:r>
            <a:r>
              <a:rPr lang="en-US" sz="2400" b="1" dirty="0">
                <a:sym typeface="Symbol" pitchFamily="18" charset="2"/>
              </a:rPr>
              <a:t></a:t>
            </a:r>
            <a:r>
              <a:rPr lang="en-US" sz="2400" b="1" dirty="0"/>
              <a:t>C.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 err="1"/>
              <a:t>Maka</a:t>
            </a:r>
            <a:r>
              <a:rPr lang="en-US" sz="2400" b="1" dirty="0"/>
              <a:t> </a:t>
            </a:r>
            <a:r>
              <a:rPr lang="en-US" sz="2400" b="1" dirty="0" err="1"/>
              <a:t>panas</a:t>
            </a:r>
            <a:r>
              <a:rPr lang="en-US" sz="2400" b="1" dirty="0"/>
              <a:t> yang </a:t>
            </a:r>
            <a:r>
              <a:rPr lang="en-US" sz="2400" b="1" dirty="0" err="1"/>
              <a:t>dikeluarkan</a:t>
            </a:r>
            <a:r>
              <a:rPr lang="en-US" sz="2400" b="1" dirty="0"/>
              <a:t> </a:t>
            </a:r>
            <a:r>
              <a:rPr lang="en-US" sz="2400" b="1" dirty="0" err="1"/>
              <a:t>oleh</a:t>
            </a:r>
            <a:r>
              <a:rPr lang="en-US" sz="2400" b="1" dirty="0"/>
              <a:t> air </a:t>
            </a:r>
            <a:r>
              <a:rPr lang="en-US" sz="2400" b="1" dirty="0" err="1"/>
              <a:t>adalah</a:t>
            </a:r>
            <a:r>
              <a:rPr lang="en-US" sz="2400" b="1" dirty="0"/>
              <a:t> :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/>
              <a:t>Q</a:t>
            </a:r>
            <a:r>
              <a:rPr lang="en-US" sz="2400" b="1" baseline="-25000" dirty="0"/>
              <a:t>1</a:t>
            </a:r>
            <a:r>
              <a:rPr lang="en-US" sz="2400" b="1" dirty="0"/>
              <a:t> = </a:t>
            </a:r>
            <a:r>
              <a:rPr lang="en-US" sz="2400" b="1" dirty="0" err="1"/>
              <a:t>m</a:t>
            </a:r>
            <a:r>
              <a:rPr lang="en-US" sz="2400" b="1" baseline="-25000" dirty="0" err="1"/>
              <a:t>air</a:t>
            </a:r>
            <a:r>
              <a:rPr lang="en-US" sz="2400" b="1" dirty="0"/>
              <a:t> . </a:t>
            </a:r>
            <a:r>
              <a:rPr lang="en-US" sz="2400" b="1" dirty="0" err="1"/>
              <a:t>C</a:t>
            </a:r>
            <a:r>
              <a:rPr lang="en-US" sz="2400" b="1" baseline="-25000" dirty="0" err="1"/>
              <a:t>air</a:t>
            </a:r>
            <a:r>
              <a:rPr lang="en-US" sz="2400" b="1" dirty="0"/>
              <a:t> . </a:t>
            </a:r>
            <a:r>
              <a:rPr lang="en-US" sz="2400" b="1" dirty="0">
                <a:sym typeface="Symbol" pitchFamily="18" charset="2"/>
              </a:rPr>
              <a:t></a:t>
            </a:r>
            <a:r>
              <a:rPr lang="en-US" sz="2400" b="1" dirty="0"/>
              <a:t>t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/>
              <a:t>     = 100.1.(100 - 0) =10.000 </a:t>
            </a:r>
            <a:r>
              <a:rPr lang="en-US" sz="2400" b="1" dirty="0" err="1"/>
              <a:t>kalori</a:t>
            </a:r>
            <a:r>
              <a:rPr lang="en-US" sz="2400" b="1" dirty="0"/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 err="1"/>
              <a:t>panas</a:t>
            </a:r>
            <a:r>
              <a:rPr lang="en-US" sz="2400" b="1" dirty="0"/>
              <a:t> yang </a:t>
            </a:r>
            <a:r>
              <a:rPr lang="en-US" sz="2400" b="1" dirty="0" err="1"/>
              <a:t>dibutuhkan</a:t>
            </a:r>
            <a:r>
              <a:rPr lang="en-US" sz="2400" b="1" dirty="0"/>
              <a:t> </a:t>
            </a:r>
            <a:r>
              <a:rPr lang="en-US" sz="2400" b="1" dirty="0" err="1"/>
              <a:t>es</a:t>
            </a:r>
            <a:r>
              <a:rPr lang="en-US" sz="2400" b="1" dirty="0"/>
              <a:t> u</a:t>
            </a:r>
            <a:r>
              <a:rPr lang="id-ID" sz="2400" b="1" dirty="0"/>
              <a:t>nt</a:t>
            </a:r>
            <a:r>
              <a:rPr lang="en-US" sz="2400" b="1" dirty="0" err="1"/>
              <a:t>uk</a:t>
            </a:r>
            <a:r>
              <a:rPr lang="en-US" sz="2400" b="1" dirty="0"/>
              <a:t> </a:t>
            </a:r>
            <a:r>
              <a:rPr lang="en-US" sz="2400" b="1" dirty="0" err="1"/>
              <a:t>menaikkan</a:t>
            </a:r>
            <a:r>
              <a:rPr lang="en-US" sz="2400" b="1" dirty="0"/>
              <a:t> </a:t>
            </a:r>
            <a:r>
              <a:rPr lang="en-US" sz="2400" b="1" dirty="0" err="1"/>
              <a:t>suhunya</a:t>
            </a:r>
            <a:r>
              <a:rPr lang="en-US" sz="2400" b="1" dirty="0"/>
              <a:t> </a:t>
            </a:r>
            <a:r>
              <a:rPr lang="en-US" sz="2400" b="1" dirty="0" err="1"/>
              <a:t>menjadi</a:t>
            </a:r>
            <a:r>
              <a:rPr lang="en-US" sz="2400" b="1" dirty="0"/>
              <a:t> 0</a:t>
            </a:r>
            <a:r>
              <a:rPr lang="en-US" sz="2400" b="1" dirty="0">
                <a:sym typeface="Symbol" pitchFamily="18" charset="2"/>
              </a:rPr>
              <a:t></a:t>
            </a:r>
            <a:r>
              <a:rPr lang="en-US" sz="2400" b="1" dirty="0"/>
              <a:t>C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/>
              <a:t>Q</a:t>
            </a:r>
            <a:r>
              <a:rPr lang="en-US" sz="2400" b="1" baseline="-25000" dirty="0"/>
              <a:t>2</a:t>
            </a:r>
            <a:r>
              <a:rPr lang="en-US" sz="2400" b="1" dirty="0"/>
              <a:t> = </a:t>
            </a:r>
            <a:r>
              <a:rPr lang="en-US" sz="2400" b="1" dirty="0" err="1"/>
              <a:t>m</a:t>
            </a:r>
            <a:r>
              <a:rPr lang="en-US" sz="2400" b="1" baseline="-25000" dirty="0" err="1"/>
              <a:t>es</a:t>
            </a:r>
            <a:r>
              <a:rPr lang="en-US" sz="2400" b="1" dirty="0"/>
              <a:t> . </a:t>
            </a:r>
            <a:r>
              <a:rPr lang="en-US" sz="2400" b="1" dirty="0" err="1"/>
              <a:t>C</a:t>
            </a:r>
            <a:r>
              <a:rPr lang="en-US" sz="2400" b="1" baseline="-25000" dirty="0" err="1"/>
              <a:t>es</a:t>
            </a:r>
            <a:r>
              <a:rPr lang="en-US" sz="2400" b="1" dirty="0"/>
              <a:t> . </a:t>
            </a:r>
            <a:r>
              <a:rPr lang="en-US" sz="2400" b="1" dirty="0">
                <a:sym typeface="Symbol" pitchFamily="18" charset="2"/>
              </a:rPr>
              <a:t></a:t>
            </a:r>
            <a:r>
              <a:rPr lang="en-US" sz="2400" b="1" dirty="0"/>
              <a:t>t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/>
              <a:t>     = 100.0,5 [0-(-40)]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/>
              <a:t>     = 200</a:t>
            </a:r>
            <a:r>
              <a:rPr lang="id-ID" sz="2400" b="1" dirty="0"/>
              <a:t>0 </a:t>
            </a:r>
            <a:r>
              <a:rPr lang="en-US" sz="2400" b="1" dirty="0" err="1"/>
              <a:t>kalori</a:t>
            </a:r>
            <a:r>
              <a:rPr lang="en-US" sz="2400" b="1" dirty="0"/>
              <a:t> </a:t>
            </a:r>
          </a:p>
          <a:p>
            <a:pPr marL="0" indent="0">
              <a:buFont typeface="Wingdings 2" pitchFamily="18" charset="2"/>
              <a:buNone/>
            </a:pPr>
            <a:endParaRPr lang="en-US" sz="2400" b="1" dirty="0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82575" y="-55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ounded Rectangle 55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57" name="Rounded Rectangle 56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59" name="Rounded Rectangle 58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Rounded Rectangle 65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55" name="Round Diagonal Corner Rectangle 54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ight Arrow 57">
            <a:hlinkClick r:id="rId3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Arrow 60">
            <a:hlinkClick r:id="" action="ppaction://noaction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4352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ounded Rectangle 74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848600" cy="28194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z="2400" b="1" dirty="0" err="1"/>
              <a:t>Panas</a:t>
            </a:r>
            <a:r>
              <a:rPr lang="en-US" sz="2400" b="1" dirty="0"/>
              <a:t> yang </a:t>
            </a:r>
            <a:r>
              <a:rPr lang="en-US" sz="2400" b="1" dirty="0" err="1"/>
              <a:t>tersedia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mengubah</a:t>
            </a:r>
            <a:r>
              <a:rPr lang="en-US" sz="2400" b="1" dirty="0"/>
              <a:t> phase </a:t>
            </a:r>
            <a:r>
              <a:rPr lang="en-US" sz="2400" b="1" dirty="0" err="1"/>
              <a:t>es</a:t>
            </a:r>
            <a:r>
              <a:rPr lang="en-US" sz="2400" b="1" dirty="0"/>
              <a:t> </a:t>
            </a:r>
            <a:r>
              <a:rPr lang="en-US" sz="2400" b="1" dirty="0" err="1"/>
              <a:t>sebesar</a:t>
            </a:r>
            <a:r>
              <a:rPr lang="en-US" sz="2400" b="1" dirty="0"/>
              <a:t> :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/>
              <a:t>Q</a:t>
            </a:r>
            <a:r>
              <a:rPr lang="en-US" sz="2400" b="1" baseline="-25000" dirty="0"/>
              <a:t>1 </a:t>
            </a:r>
            <a:r>
              <a:rPr lang="en-US" sz="2400" b="1" dirty="0"/>
              <a:t>- Q</a:t>
            </a:r>
            <a:r>
              <a:rPr lang="en-US" sz="2400" b="1" baseline="-25000" dirty="0"/>
              <a:t>2</a:t>
            </a:r>
            <a:r>
              <a:rPr lang="en-US" sz="2400" b="1" dirty="0"/>
              <a:t> = 10.000 - 2000  = 8.000 </a:t>
            </a:r>
            <a:r>
              <a:rPr lang="en-US" sz="2400" b="1" dirty="0" err="1"/>
              <a:t>kalori</a:t>
            </a:r>
            <a:r>
              <a:rPr lang="en-US" sz="2400" b="1" dirty="0"/>
              <a:t>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 err="1"/>
              <a:t>Panas</a:t>
            </a:r>
            <a:r>
              <a:rPr lang="en-US" sz="2400" b="1" dirty="0"/>
              <a:t> yang </a:t>
            </a:r>
            <a:r>
              <a:rPr lang="en-US" sz="2400" b="1" dirty="0" err="1"/>
              <a:t>dibutuhkan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mencairkan</a:t>
            </a:r>
            <a:r>
              <a:rPr lang="en-US" sz="2400" b="1" dirty="0"/>
              <a:t> </a:t>
            </a:r>
            <a:r>
              <a:rPr lang="en-US" sz="2400" b="1" dirty="0" err="1"/>
              <a:t>es</a:t>
            </a:r>
            <a:r>
              <a:rPr lang="en-US" sz="2400" b="1" dirty="0"/>
              <a:t> </a:t>
            </a:r>
            <a:r>
              <a:rPr lang="en-US" sz="2400" b="1" dirty="0" err="1"/>
              <a:t>seluruhnya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: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 err="1"/>
              <a:t>m</a:t>
            </a:r>
            <a:r>
              <a:rPr lang="en-US" sz="2400" b="1" baseline="-25000" dirty="0" err="1"/>
              <a:t>es</a:t>
            </a:r>
            <a:r>
              <a:rPr lang="en-US" sz="2400" b="1" dirty="0"/>
              <a:t> x </a:t>
            </a:r>
            <a:r>
              <a:rPr lang="en-US" sz="2400" b="1" dirty="0" err="1"/>
              <a:t>kalor</a:t>
            </a:r>
            <a:r>
              <a:rPr lang="en-US" sz="2400" b="1" dirty="0"/>
              <a:t> </a:t>
            </a:r>
            <a:r>
              <a:rPr lang="en-US" sz="2400" b="1" dirty="0" err="1"/>
              <a:t>lebur</a:t>
            </a:r>
            <a:r>
              <a:rPr lang="en-US" sz="2400" b="1" dirty="0"/>
              <a:t> = 100.80 = 8.000 </a:t>
            </a:r>
            <a:r>
              <a:rPr lang="en-US" sz="2400" b="1" dirty="0" err="1"/>
              <a:t>kalori</a:t>
            </a:r>
            <a:r>
              <a:rPr lang="en-US" sz="2400" b="1" dirty="0"/>
              <a:t>. </a:t>
            </a:r>
          </a:p>
          <a:p>
            <a:pPr marL="0" indent="0">
              <a:buFont typeface="Wingdings 2" pitchFamily="18" charset="2"/>
              <a:buNone/>
            </a:pPr>
            <a:r>
              <a:rPr lang="en-US" sz="2400" b="1" dirty="0" err="1"/>
              <a:t>Karena</a:t>
            </a:r>
            <a:r>
              <a:rPr lang="en-US" sz="2400" b="1" dirty="0"/>
              <a:t> </a:t>
            </a:r>
            <a:r>
              <a:rPr lang="en-US" sz="2400" b="1" dirty="0" err="1"/>
              <a:t>panas</a:t>
            </a:r>
            <a:r>
              <a:rPr lang="en-US" sz="2400" b="1" dirty="0"/>
              <a:t> yang </a:t>
            </a:r>
            <a:r>
              <a:rPr lang="en-US" sz="2400" b="1" dirty="0" err="1"/>
              <a:t>tesedia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yang </a:t>
            </a:r>
            <a:r>
              <a:rPr lang="en-US" sz="2400" b="1" dirty="0" err="1"/>
              <a:t>dibutuhkan</a:t>
            </a:r>
            <a:r>
              <a:rPr lang="en-US" sz="2400" b="1" dirty="0"/>
              <a:t> </a:t>
            </a:r>
            <a:r>
              <a:rPr lang="en-US" sz="2400" b="1" dirty="0" err="1"/>
              <a:t>sama</a:t>
            </a:r>
            <a:r>
              <a:rPr lang="en-US" sz="2400" b="1" dirty="0"/>
              <a:t> </a:t>
            </a:r>
            <a:r>
              <a:rPr lang="en-US" sz="2400" b="1" dirty="0" err="1"/>
              <a:t>besar</a:t>
            </a:r>
            <a:r>
              <a:rPr lang="en-US" sz="2400" b="1" dirty="0"/>
              <a:t>, </a:t>
            </a:r>
            <a:r>
              <a:rPr lang="en-US" sz="2400" b="1" dirty="0" err="1"/>
              <a:t>berarti</a:t>
            </a:r>
            <a:r>
              <a:rPr lang="en-US" sz="2400" b="1" dirty="0"/>
              <a:t> </a:t>
            </a:r>
            <a:r>
              <a:rPr lang="en-US" sz="2400" b="1" dirty="0" err="1"/>
              <a:t>semua</a:t>
            </a:r>
            <a:r>
              <a:rPr lang="en-US" sz="2400" b="1" dirty="0"/>
              <a:t> </a:t>
            </a:r>
            <a:r>
              <a:rPr lang="en-US" sz="2400" b="1" dirty="0" err="1"/>
              <a:t>es</a:t>
            </a:r>
            <a:r>
              <a:rPr lang="en-US" sz="2400" b="1" dirty="0"/>
              <a:t> </a:t>
            </a:r>
            <a:r>
              <a:rPr lang="en-US" sz="2400" b="1" dirty="0" err="1"/>
              <a:t>mencair</a:t>
            </a:r>
            <a:r>
              <a:rPr lang="en-US" sz="2400" b="1" dirty="0"/>
              <a:t>.</a:t>
            </a:r>
          </a:p>
          <a:p>
            <a:pPr marL="0" indent="0">
              <a:buFont typeface="Wingdings 2" pitchFamily="18" charset="2"/>
              <a:buNone/>
            </a:pPr>
            <a:endParaRPr lang="en-US" sz="2400" b="1" dirty="0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43D1-706B-6620-C89D-87E22242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8CED-BFC5-8B0F-AAD0-39F8545A4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7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7200" dirty="0">
                <a:solidFill>
                  <a:schemeClr val="bg1"/>
                </a:solidFill>
              </a:rPr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094395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Rectangle 14"/>
          <p:cNvSpPr/>
          <p:nvPr/>
        </p:nvSpPr>
        <p:spPr>
          <a:xfrm>
            <a:off x="457200" y="8382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387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hlinkClick r:id="" action="ppaction://noaction"/>
          </p:cNvPr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2D1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/>
              <a:t>SEKIAN </a:t>
            </a:r>
          </a:p>
          <a:p>
            <a:pPr algn="ctr">
              <a:defRPr/>
            </a:pPr>
            <a:r>
              <a:rPr lang="en-US" sz="4400" b="1" dirty="0"/>
              <a:t>&amp; </a:t>
            </a:r>
          </a:p>
          <a:p>
            <a:pPr algn="ctr">
              <a:defRPr/>
            </a:pPr>
            <a:r>
              <a:rPr lang="en-US" sz="4400" b="1" dirty="0"/>
              <a:t>TERIMAKASIH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0" y="2362200"/>
            <a:ext cx="9144000" cy="152400"/>
          </a:xfrm>
          <a:prstGeom prst="rect">
            <a:avLst/>
          </a:prstGeom>
          <a:solidFill>
            <a:srgbClr val="914105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0" y="4495800"/>
            <a:ext cx="9144000" cy="152400"/>
          </a:xfrm>
          <a:prstGeom prst="rect">
            <a:avLst/>
          </a:prstGeom>
          <a:solidFill>
            <a:srgbClr val="914105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81538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19" name="Rounded Rectangle 18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0" name="Rounded Rectangle 19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21" name="Rounded Rectangle 20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7" name="Isosceles Triangle 36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Round Diagonal Corner Rectangle 15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Pengantar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1277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ounded Rectangle 30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1371600" y="990600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fontAlgn="auto">
              <a:spcAft>
                <a:spcPts val="0"/>
              </a:spcAft>
              <a:defRPr/>
            </a:pPr>
            <a:r>
              <a:rPr lang="en-US" sz="3200" dirty="0">
                <a:latin typeface="+mj-lt"/>
                <a:ea typeface="+mj-ea"/>
                <a:cs typeface="+mj-cs"/>
              </a:rPr>
              <a:t>TEMPERATUR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atau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3200" dirty="0"/>
              <a:t>SUHU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1447800"/>
            <a:ext cx="7772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>
              <a:buFont typeface="Wingdings" pitchFamily="2" charset="2"/>
              <a:buChar char="Ø"/>
            </a:pPr>
            <a:r>
              <a:rPr lang="en-US" sz="2000" b="1" dirty="0" err="1">
                <a:latin typeface="Franklin Gothic Book" pitchFamily="34" charset="0"/>
              </a:rPr>
              <a:t>Besaran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fisis</a:t>
            </a:r>
            <a:r>
              <a:rPr lang="en-US" sz="2000" b="1" dirty="0">
                <a:latin typeface="Franklin Gothic Book" pitchFamily="34" charset="0"/>
              </a:rPr>
              <a:t> yang </a:t>
            </a:r>
            <a:r>
              <a:rPr lang="en-US" sz="2000" b="1" dirty="0" err="1">
                <a:latin typeface="Franklin Gothic Book" pitchFamily="34" charset="0"/>
              </a:rPr>
              <a:t>menentukan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besar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kecil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ukuran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panas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suatu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benda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secara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relatif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disebut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temperatur</a:t>
            </a:r>
            <a:r>
              <a:rPr lang="en-US" sz="2000" b="1" dirty="0">
                <a:latin typeface="Franklin Gothic Book" pitchFamily="34" charset="0"/>
              </a:rPr>
              <a:t>  </a:t>
            </a:r>
            <a:r>
              <a:rPr lang="en-US" sz="2000" b="1" dirty="0" err="1">
                <a:latin typeface="Franklin Gothic Book" pitchFamily="34" charset="0"/>
              </a:rPr>
              <a:t>atau</a:t>
            </a:r>
            <a:r>
              <a:rPr lang="en-US" sz="2000" b="1" dirty="0">
                <a:latin typeface="Franklin Gothic Book" pitchFamily="34" charset="0"/>
              </a:rPr>
              <a:t>  </a:t>
            </a:r>
            <a:r>
              <a:rPr lang="en-US" sz="2000" b="1" dirty="0" err="1">
                <a:latin typeface="Franklin Gothic Book" pitchFamily="34" charset="0"/>
              </a:rPr>
              <a:t>suhu</a:t>
            </a:r>
            <a:r>
              <a:rPr lang="en-US" sz="2000" b="1" dirty="0">
                <a:latin typeface="Franklin Gothic Book" pitchFamily="34" charset="0"/>
              </a:rPr>
              <a:t> .</a:t>
            </a:r>
          </a:p>
          <a:p>
            <a:pPr marL="231775" indent="-231775">
              <a:buFont typeface="Wingdings" pitchFamily="2" charset="2"/>
              <a:buChar char="Ø"/>
            </a:pPr>
            <a:endParaRPr lang="en-US" sz="2000" b="1" dirty="0">
              <a:latin typeface="Franklin Gothic Book" pitchFamily="34" charset="0"/>
            </a:endParaRPr>
          </a:p>
          <a:p>
            <a:pPr marL="231775" indent="-231775" algn="just">
              <a:buFont typeface="Wingdings" pitchFamily="2" charset="2"/>
              <a:buChar char="Ø"/>
            </a:pPr>
            <a:r>
              <a:rPr lang="en-US" sz="2000" b="1" dirty="0" err="1">
                <a:latin typeface="Franklin Gothic Book" pitchFamily="34" charset="0"/>
              </a:rPr>
              <a:t>Beberapa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sifat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benda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akan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mengalami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perubahan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dengan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adanya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perubahan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temperatur</a:t>
            </a:r>
            <a:r>
              <a:rPr lang="en-US" sz="2000" b="1" dirty="0">
                <a:latin typeface="Franklin Gothic Book" pitchFamily="34" charset="0"/>
              </a:rPr>
              <a:t>, </a:t>
            </a:r>
            <a:r>
              <a:rPr lang="en-US" sz="2000" b="1" dirty="0" err="1">
                <a:latin typeface="Franklin Gothic Book" pitchFamily="34" charset="0"/>
              </a:rPr>
              <a:t>misalnya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memuai</a:t>
            </a:r>
            <a:r>
              <a:rPr lang="en-US" sz="2000" b="1" dirty="0">
                <a:latin typeface="Franklin Gothic Book" pitchFamily="34" charset="0"/>
              </a:rPr>
              <a:t>. </a:t>
            </a:r>
          </a:p>
          <a:p>
            <a:pPr marL="231775" indent="-231775" algn="just">
              <a:buFont typeface="Wingdings" pitchFamily="2" charset="2"/>
              <a:buChar char="Ø"/>
            </a:pPr>
            <a:endParaRPr lang="en-US" sz="2000" b="1" dirty="0">
              <a:latin typeface="Franklin Gothic Book" pitchFamily="34" charset="0"/>
            </a:endParaRPr>
          </a:p>
          <a:p>
            <a:pPr marL="231775" indent="-231775" algn="just">
              <a:buFont typeface="Wingdings" pitchFamily="2" charset="2"/>
              <a:buChar char="Ø"/>
            </a:pPr>
            <a:r>
              <a:rPr lang="en-US" sz="2000" b="1" dirty="0" err="1">
                <a:latin typeface="Franklin Gothic Book" pitchFamily="34" charset="0"/>
              </a:rPr>
              <a:t>Dengan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sifat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itulah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dapat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dibuat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alat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pengukur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temperatur</a:t>
            </a:r>
            <a:r>
              <a:rPr lang="en-US" sz="2000" b="1" dirty="0">
                <a:latin typeface="Franklin Gothic Book" pitchFamily="34" charset="0"/>
              </a:rPr>
              <a:t> yang </a:t>
            </a:r>
            <a:r>
              <a:rPr lang="en-US" sz="2000" b="1" dirty="0" err="1">
                <a:latin typeface="Franklin Gothic Book" pitchFamily="34" charset="0"/>
              </a:rPr>
              <a:t>disebut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Termometer</a:t>
            </a:r>
            <a:r>
              <a:rPr lang="en-US" sz="2000" b="1" dirty="0">
                <a:latin typeface="Franklin Gothic Book" pitchFamily="34" charset="0"/>
              </a:rPr>
              <a:t>. 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57200" y="4391561"/>
            <a:ext cx="4648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31775" indent="-231775"/>
            <a:r>
              <a:rPr lang="en-US" sz="2000" b="1" dirty="0" err="1">
                <a:latin typeface="Franklin Gothic Book" pitchFamily="34" charset="0"/>
              </a:rPr>
              <a:t>Macam-macam</a:t>
            </a:r>
            <a:r>
              <a:rPr lang="en-US" sz="2000" b="1" dirty="0">
                <a:latin typeface="Franklin Gothic Book" pitchFamily="34" charset="0"/>
              </a:rPr>
              <a:t>  </a:t>
            </a:r>
            <a:r>
              <a:rPr lang="en-US" sz="2000" b="1" dirty="0" err="1">
                <a:latin typeface="Franklin Gothic Book" pitchFamily="34" charset="0"/>
              </a:rPr>
              <a:t>Termometer</a:t>
            </a:r>
            <a:r>
              <a:rPr lang="en-US" sz="2000" b="1" dirty="0">
                <a:latin typeface="Franklin Gothic Book" pitchFamily="34" charset="0"/>
              </a:rPr>
              <a:t> :</a:t>
            </a:r>
          </a:p>
          <a:p>
            <a:pPr marL="231775" indent="-231775">
              <a:buFont typeface="Arial" charset="0"/>
              <a:buChar char="•"/>
            </a:pPr>
            <a:r>
              <a:rPr lang="en-US" sz="2000" b="1" dirty="0" err="1">
                <a:latin typeface="Franklin Gothic Book" pitchFamily="34" charset="0"/>
              </a:rPr>
              <a:t>Cairan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di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dalam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gelas</a:t>
            </a:r>
            <a:endParaRPr lang="en-US" sz="2000" b="1" dirty="0">
              <a:latin typeface="Franklin Gothic Book" pitchFamily="34" charset="0"/>
            </a:endParaRPr>
          </a:p>
          <a:p>
            <a:pPr marL="231775" indent="-231775">
              <a:buFont typeface="Arial" charset="0"/>
              <a:buChar char="•"/>
            </a:pPr>
            <a:r>
              <a:rPr lang="en-US" sz="2000" b="1" dirty="0" err="1">
                <a:latin typeface="Franklin Gothic Book" pitchFamily="34" charset="0"/>
              </a:rPr>
              <a:t>Logam</a:t>
            </a:r>
            <a:r>
              <a:rPr lang="en-US" sz="2000" b="1" dirty="0">
                <a:latin typeface="Franklin Gothic Book" pitchFamily="34" charset="0"/>
              </a:rPr>
              <a:t> bimetal, </a:t>
            </a:r>
            <a:r>
              <a:rPr lang="en-US" sz="2000" b="1" dirty="0" err="1">
                <a:latin typeface="Franklin Gothic Book" pitchFamily="34" charset="0"/>
              </a:rPr>
              <a:t>termostat</a:t>
            </a:r>
            <a:endParaRPr lang="en-US" sz="2000" b="1" dirty="0">
              <a:latin typeface="Franklin Gothic Book" pitchFamily="34" charset="0"/>
            </a:endParaRPr>
          </a:p>
          <a:p>
            <a:pPr marL="231775" indent="-231775">
              <a:buFont typeface="Arial" charset="0"/>
              <a:buChar char="•"/>
            </a:pPr>
            <a:r>
              <a:rPr lang="en-US" sz="2000" b="1" dirty="0" err="1">
                <a:latin typeface="Franklin Gothic Book" pitchFamily="34" charset="0"/>
              </a:rPr>
              <a:t>Hambatan</a:t>
            </a:r>
            <a:r>
              <a:rPr lang="en-US" sz="2000" b="1" dirty="0">
                <a:latin typeface="Franklin Gothic Book" pitchFamily="34" charset="0"/>
              </a:rPr>
              <a:t> </a:t>
            </a:r>
            <a:r>
              <a:rPr lang="en-US" sz="2000" b="1" dirty="0" err="1">
                <a:latin typeface="Franklin Gothic Book" pitchFamily="34" charset="0"/>
              </a:rPr>
              <a:t>listrik</a:t>
            </a:r>
            <a:r>
              <a:rPr lang="en-US" sz="2000" b="1" dirty="0">
                <a:latin typeface="Franklin Gothic Book" pitchFamily="34" charset="0"/>
              </a:rPr>
              <a:t>, </a:t>
            </a:r>
            <a:r>
              <a:rPr lang="en-US" sz="2000" b="1" dirty="0" err="1">
                <a:latin typeface="Franklin Gothic Book" pitchFamily="34" charset="0"/>
              </a:rPr>
              <a:t>termokopel</a:t>
            </a:r>
            <a:r>
              <a:rPr lang="en-US" sz="2000" b="1" dirty="0">
                <a:latin typeface="Franklin Gothic Book" pitchFamily="34" charset="0"/>
              </a:rPr>
              <a:t>, </a:t>
            </a:r>
            <a:r>
              <a:rPr lang="en-US" sz="2000" b="1" dirty="0" err="1">
                <a:latin typeface="Franklin Gothic Book" pitchFamily="34" charset="0"/>
              </a:rPr>
              <a:t>termistor</a:t>
            </a:r>
            <a:endParaRPr lang="en-US" sz="2000" b="1" dirty="0">
              <a:latin typeface="Franklin Gothic Book" pitchFamily="34" charset="0"/>
            </a:endParaRPr>
          </a:p>
        </p:txBody>
      </p: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5334000" y="3581400"/>
            <a:ext cx="838200" cy="3398838"/>
            <a:chOff x="6248400" y="2392680"/>
            <a:chExt cx="838200" cy="3398520"/>
          </a:xfrm>
        </p:grpSpPr>
        <p:sp>
          <p:nvSpPr>
            <p:cNvPr id="34" name="Oval 33"/>
            <p:cNvSpPr/>
            <p:nvPr/>
          </p:nvSpPr>
          <p:spPr>
            <a:xfrm>
              <a:off x="6248400" y="4953078"/>
              <a:ext cx="838200" cy="83812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37325" y="2392680"/>
              <a:ext cx="228600" cy="259055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5654675" y="4130675"/>
            <a:ext cx="166688" cy="18986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446838" y="4038600"/>
            <a:ext cx="2286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Block Arc 39"/>
          <p:cNvSpPr/>
          <p:nvPr/>
        </p:nvSpPr>
        <p:spPr>
          <a:xfrm rot="16200000">
            <a:off x="5562601" y="4572000"/>
            <a:ext cx="2819400" cy="1143000"/>
          </a:xfrm>
          <a:prstGeom prst="blockArc">
            <a:avLst>
              <a:gd name="adj1" fmla="val 11754138"/>
              <a:gd name="adj2" fmla="val 21169375"/>
              <a:gd name="adj3" fmla="val 21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675438" y="4038600"/>
            <a:ext cx="228600" cy="2209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Block Arc 41"/>
          <p:cNvSpPr/>
          <p:nvPr/>
        </p:nvSpPr>
        <p:spPr>
          <a:xfrm rot="16200000">
            <a:off x="5807076" y="4572000"/>
            <a:ext cx="2819400" cy="1143000"/>
          </a:xfrm>
          <a:prstGeom prst="blockArc">
            <a:avLst>
              <a:gd name="adj1" fmla="val 11754138"/>
              <a:gd name="adj2" fmla="val 21169375"/>
              <a:gd name="adj3" fmla="val 2177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3" name="Object 44"/>
          <p:cNvGraphicFramePr>
            <a:graphicFrameLocks noChangeAspect="1"/>
          </p:cNvGraphicFramePr>
          <p:nvPr/>
        </p:nvGraphicFramePr>
        <p:xfrm>
          <a:off x="7361238" y="4876800"/>
          <a:ext cx="5127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12369" imgH="1160374" progId="">
                  <p:embed/>
                </p:oleObj>
              </mc:Choice>
              <mc:Fallback>
                <p:oleObj name="Visio" r:id="rId5" imgW="512369" imgH="1160374" progId="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1238" y="4876800"/>
                        <a:ext cx="5127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9" grpId="0" animBg="1"/>
      <p:bldP spid="4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Rectangle 14"/>
          <p:cNvSpPr/>
          <p:nvPr/>
        </p:nvSpPr>
        <p:spPr>
          <a:xfrm>
            <a:off x="457200" y="8382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387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hlinkClick r:id="" action="ppaction://noaction"/>
          </p:cNvPr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2D1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/>
              <a:t>FINAL PROJECT SEBELUM UAS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0" y="2362200"/>
            <a:ext cx="9144000" cy="152400"/>
          </a:xfrm>
          <a:prstGeom prst="rect">
            <a:avLst/>
          </a:prstGeom>
          <a:solidFill>
            <a:srgbClr val="914105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0" y="4495800"/>
            <a:ext cx="9144000" cy="152400"/>
          </a:xfrm>
          <a:prstGeom prst="rect">
            <a:avLst/>
          </a:prstGeom>
          <a:solidFill>
            <a:srgbClr val="914105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517336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82575" y="-55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ounded Rectangle 55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57" name="Rounded Rectangle 56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59" name="Rounded Rectangle 58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Rounded Rectangle 65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55" name="Round Diagonal Corner Rectangle 54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8" name="Right Arrow 57">
            <a:hlinkClick r:id="rId3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Arrow 60">
            <a:hlinkClick r:id="" action="ppaction://noaction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4352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ounded Rectangle 74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848600" cy="381000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sz="2400" b="1" dirty="0" err="1"/>
              <a:t>Buat</a:t>
            </a:r>
            <a:r>
              <a:rPr lang="en-US" sz="2400" b="1" dirty="0"/>
              <a:t> </a:t>
            </a:r>
            <a:r>
              <a:rPr lang="en-US" sz="2400" b="1" dirty="0" err="1"/>
              <a:t>makalah</a:t>
            </a:r>
            <a:r>
              <a:rPr lang="en-US" sz="2400" b="1" dirty="0"/>
              <a:t> </a:t>
            </a:r>
            <a:r>
              <a:rPr lang="en-US" sz="2400" b="1" dirty="0" err="1"/>
              <a:t>tentang</a:t>
            </a:r>
            <a:r>
              <a:rPr lang="en-US" sz="2400" b="1" dirty="0"/>
              <a:t> </a:t>
            </a:r>
            <a:r>
              <a:rPr lang="en-US" sz="2400" b="1" dirty="0" err="1"/>
              <a:t>materi</a:t>
            </a:r>
            <a:r>
              <a:rPr lang="en-US" sz="2400" b="1" dirty="0"/>
              <a:t> </a:t>
            </a:r>
            <a:r>
              <a:rPr lang="en-US" sz="2400" b="1" dirty="0" err="1"/>
              <a:t>sesudah</a:t>
            </a:r>
            <a:r>
              <a:rPr lang="en-US" sz="2400" b="1" dirty="0"/>
              <a:t> UTS</a:t>
            </a:r>
          </a:p>
          <a:p>
            <a:pPr algn="l" rtl="0"/>
            <a:r>
              <a:rPr lang="en-US" sz="1400" b="0" i="0" dirty="0" err="1">
                <a:effectLst/>
                <a:latin typeface="Helvetica Neue"/>
              </a:rPr>
              <a:t>Kelompok</a:t>
            </a:r>
            <a:r>
              <a:rPr lang="en-US" sz="1400" b="0" i="0" dirty="0">
                <a:effectLst/>
                <a:latin typeface="Helvetica Neue"/>
              </a:rPr>
              <a:t> 1: </a:t>
            </a:r>
            <a:r>
              <a:rPr lang="en-US" sz="1400" b="0" i="0" dirty="0" err="1">
                <a:effectLst/>
                <a:latin typeface="Helvetica Neue"/>
              </a:rPr>
              <a:t>Kesetimbangan</a:t>
            </a:r>
            <a:r>
              <a:rPr lang="en-US" sz="1400" b="0" i="0" dirty="0">
                <a:effectLst/>
                <a:latin typeface="Helvetica Neue"/>
              </a:rPr>
              <a:t>, </a:t>
            </a:r>
            <a:r>
              <a:rPr lang="en-US" sz="1400" b="0" i="0" dirty="0" err="1">
                <a:effectLst/>
                <a:latin typeface="Helvetica Neue"/>
              </a:rPr>
              <a:t>efek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gaya</a:t>
            </a:r>
            <a:r>
              <a:rPr lang="en-US" sz="1400" b="0" i="0" dirty="0">
                <a:effectLst/>
                <a:latin typeface="Helvetica Neue"/>
              </a:rPr>
              <a:t> pada batas </a:t>
            </a:r>
            <a:r>
              <a:rPr lang="en-US" sz="1400" b="0" i="0" dirty="0" err="1">
                <a:effectLst/>
                <a:latin typeface="Helvetica Neue"/>
              </a:rPr>
              <a:t>proporsional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benda</a:t>
            </a:r>
            <a:r>
              <a:rPr lang="en-US" sz="1400" b="0" i="0" dirty="0">
                <a:effectLst/>
                <a:latin typeface="Helvetica Neue"/>
              </a:rPr>
              <a:t> (</a:t>
            </a:r>
            <a:r>
              <a:rPr lang="en-US" sz="1400" b="0" i="0" dirty="0" err="1">
                <a:effectLst/>
                <a:latin typeface="Helvetica Neue"/>
              </a:rPr>
              <a:t>hukum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hooke</a:t>
            </a:r>
            <a:r>
              <a:rPr lang="en-US" sz="1400" b="0" i="0" dirty="0">
                <a:effectLst/>
                <a:latin typeface="Helvetica Neue"/>
              </a:rPr>
              <a:t>)</a:t>
            </a:r>
          </a:p>
          <a:p>
            <a:pPr algn="l" rtl="0"/>
            <a:r>
              <a:rPr lang="en-US" sz="1400" b="0" i="0" dirty="0" err="1">
                <a:effectLst/>
                <a:latin typeface="Helvetica Neue"/>
              </a:rPr>
              <a:t>Kelompok</a:t>
            </a:r>
            <a:r>
              <a:rPr lang="en-US" sz="1400" b="0" i="0" dirty="0">
                <a:effectLst/>
                <a:latin typeface="Helvetica Neue"/>
              </a:rPr>
              <a:t> 2: </a:t>
            </a:r>
            <a:r>
              <a:rPr lang="en-US" sz="1400" b="0" i="0" dirty="0" err="1">
                <a:effectLst/>
                <a:latin typeface="Helvetica Neue"/>
              </a:rPr>
              <a:t>Fluida</a:t>
            </a:r>
            <a:r>
              <a:rPr lang="en-US" sz="1400" b="0" i="0" dirty="0">
                <a:effectLst/>
                <a:latin typeface="Helvetica Neue"/>
              </a:rPr>
              <a:t> statis </a:t>
            </a:r>
            <a:r>
              <a:rPr lang="en-US" sz="1400" b="0" i="0" dirty="0" err="1">
                <a:effectLst/>
                <a:latin typeface="Helvetica Neue"/>
              </a:rPr>
              <a:t>tekanan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hidrostatis</a:t>
            </a:r>
            <a:r>
              <a:rPr lang="en-US" sz="1400" b="0" i="0" dirty="0">
                <a:effectLst/>
                <a:latin typeface="Helvetica Neue"/>
              </a:rPr>
              <a:t> Hukum pascal dan </a:t>
            </a:r>
            <a:r>
              <a:rPr lang="en-US" sz="1400" b="0" i="0" dirty="0" err="1">
                <a:effectLst/>
                <a:latin typeface="Helvetica Neue"/>
              </a:rPr>
              <a:t>archimides</a:t>
            </a:r>
            <a:endParaRPr lang="en-US" sz="1400" b="0" i="0" dirty="0">
              <a:effectLst/>
              <a:latin typeface="Helvetica Neue"/>
            </a:endParaRPr>
          </a:p>
          <a:p>
            <a:pPr algn="l" rtl="0"/>
            <a:r>
              <a:rPr lang="en-US" sz="1400" b="0" i="0" dirty="0" err="1">
                <a:effectLst/>
                <a:latin typeface="Helvetica Neue"/>
              </a:rPr>
              <a:t>Kelompok</a:t>
            </a:r>
            <a:r>
              <a:rPr lang="en-US" sz="1400" b="0" i="0" dirty="0">
                <a:effectLst/>
                <a:latin typeface="Helvetica Neue"/>
              </a:rPr>
              <a:t> 3: </a:t>
            </a:r>
            <a:r>
              <a:rPr lang="en-US" sz="1400" b="0" i="0" dirty="0" err="1">
                <a:effectLst/>
                <a:latin typeface="Helvetica Neue"/>
              </a:rPr>
              <a:t>Fluida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Dinamis</a:t>
            </a:r>
            <a:r>
              <a:rPr lang="en-US" sz="1400" b="0" i="0" dirty="0">
                <a:effectLst/>
                <a:latin typeface="Helvetica Neue"/>
              </a:rPr>
              <a:t>: </a:t>
            </a:r>
            <a:r>
              <a:rPr lang="en-US" sz="1400" b="0" i="0" dirty="0" err="1">
                <a:effectLst/>
                <a:latin typeface="Helvetica Neue"/>
              </a:rPr>
              <a:t>Kontinuitas</a:t>
            </a:r>
            <a:r>
              <a:rPr lang="en-US" sz="1400" b="0" i="0" dirty="0">
                <a:effectLst/>
                <a:latin typeface="Helvetica Neue"/>
              </a:rPr>
              <a:t>, </a:t>
            </a:r>
            <a:r>
              <a:rPr lang="en-US" sz="1400" b="0" i="0" dirty="0" err="1">
                <a:effectLst/>
                <a:latin typeface="Helvetica Neue"/>
              </a:rPr>
              <a:t>hukum-hukum</a:t>
            </a:r>
            <a:r>
              <a:rPr lang="en-US" sz="1400" b="0" i="0" dirty="0">
                <a:effectLst/>
                <a:latin typeface="Helvetica Neue"/>
              </a:rPr>
              <a:t>: </a:t>
            </a:r>
            <a:r>
              <a:rPr lang="en-US" sz="1400" b="0" i="0" dirty="0" err="1">
                <a:effectLst/>
                <a:latin typeface="Helvetica Neue"/>
              </a:rPr>
              <a:t>Bernaulli</a:t>
            </a:r>
            <a:r>
              <a:rPr lang="en-US" sz="1400" b="0" i="0" dirty="0">
                <a:effectLst/>
                <a:latin typeface="Helvetica Neue"/>
              </a:rPr>
              <a:t>, </a:t>
            </a:r>
            <a:r>
              <a:rPr lang="en-US" sz="1400" b="0" i="0" dirty="0" err="1">
                <a:effectLst/>
                <a:latin typeface="Helvetica Neue"/>
              </a:rPr>
              <a:t>poiseuille</a:t>
            </a:r>
            <a:r>
              <a:rPr lang="en-US" sz="1400" b="0" i="0" dirty="0">
                <a:effectLst/>
                <a:latin typeface="Helvetica Neue"/>
              </a:rPr>
              <a:t> dan stokes</a:t>
            </a:r>
          </a:p>
          <a:p>
            <a:pPr algn="l" rtl="0"/>
            <a:r>
              <a:rPr lang="en-US" sz="1400" b="0" i="0" dirty="0" err="1">
                <a:effectLst/>
                <a:latin typeface="Helvetica Neue"/>
              </a:rPr>
              <a:t>Kelompok</a:t>
            </a:r>
            <a:r>
              <a:rPr lang="en-US" sz="1400" b="0" i="0" dirty="0">
                <a:effectLst/>
                <a:latin typeface="Helvetica Neue"/>
              </a:rPr>
              <a:t> 4: </a:t>
            </a:r>
            <a:r>
              <a:rPr lang="en-US" sz="1400" b="0" i="0" dirty="0" err="1">
                <a:effectLst/>
                <a:latin typeface="Helvetica Neue"/>
              </a:rPr>
              <a:t>Gerak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harmonis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sederhana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getaran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teredam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Resonansi</a:t>
            </a:r>
            <a:endParaRPr lang="en-US" sz="1400" b="0" i="0" dirty="0">
              <a:effectLst/>
              <a:latin typeface="Helvetica Neue"/>
            </a:endParaRPr>
          </a:p>
          <a:p>
            <a:pPr algn="l" rtl="0"/>
            <a:r>
              <a:rPr lang="en-US" sz="1400" b="0" i="0" dirty="0" err="1">
                <a:effectLst/>
                <a:latin typeface="Helvetica Neue"/>
              </a:rPr>
              <a:t>Kelompok</a:t>
            </a:r>
            <a:r>
              <a:rPr lang="en-US" sz="1400" b="0" i="0" dirty="0">
                <a:effectLst/>
                <a:latin typeface="Helvetica Neue"/>
              </a:rPr>
              <a:t> 5: </a:t>
            </a:r>
            <a:r>
              <a:rPr lang="en-US" sz="1400" b="0" i="0" dirty="0" err="1">
                <a:effectLst/>
                <a:latin typeface="Helvetica Neue"/>
              </a:rPr>
              <a:t>Gelombang</a:t>
            </a:r>
            <a:r>
              <a:rPr lang="en-US" sz="1400" b="0" i="0" dirty="0">
                <a:effectLst/>
                <a:latin typeface="Helvetica Neue"/>
              </a:rPr>
              <a:t>, </a:t>
            </a:r>
            <a:r>
              <a:rPr lang="en-US" sz="1400" b="0" i="0" dirty="0" err="1">
                <a:effectLst/>
                <a:latin typeface="Helvetica Neue"/>
              </a:rPr>
              <a:t>gerak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gelombang</a:t>
            </a:r>
            <a:r>
              <a:rPr lang="en-US" sz="1400" b="0" i="0" dirty="0">
                <a:effectLst/>
                <a:latin typeface="Helvetica Neue"/>
              </a:rPr>
              <a:t> dan </a:t>
            </a:r>
            <a:r>
              <a:rPr lang="en-US" sz="1400" b="0" i="0" dirty="0" err="1">
                <a:effectLst/>
                <a:latin typeface="Helvetica Neue"/>
              </a:rPr>
              <a:t>energi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gelombang</a:t>
            </a:r>
            <a:endParaRPr lang="en-US" sz="1400" b="0" i="0" dirty="0">
              <a:effectLst/>
              <a:latin typeface="Helvetica Neue"/>
            </a:endParaRPr>
          </a:p>
          <a:p>
            <a:pPr algn="l" rtl="0"/>
            <a:r>
              <a:rPr lang="en-US" sz="1400" b="0" i="0" dirty="0" err="1">
                <a:effectLst/>
                <a:latin typeface="Helvetica Neue"/>
              </a:rPr>
              <a:t>Kelompok</a:t>
            </a:r>
            <a:r>
              <a:rPr lang="en-US" sz="1400" b="0" i="0" dirty="0">
                <a:effectLst/>
                <a:latin typeface="Helvetica Neue"/>
              </a:rPr>
              <a:t> 6: </a:t>
            </a:r>
            <a:r>
              <a:rPr lang="en-US" sz="1400" b="0" i="0" dirty="0" err="1">
                <a:effectLst/>
                <a:latin typeface="Helvetica Neue"/>
              </a:rPr>
              <a:t>Temperatur</a:t>
            </a:r>
            <a:r>
              <a:rPr lang="en-US" sz="1400" b="0" i="0" dirty="0">
                <a:effectLst/>
                <a:latin typeface="Helvetica Neue"/>
              </a:rPr>
              <a:t>, </a:t>
            </a:r>
            <a:r>
              <a:rPr lang="en-US" sz="1400" b="0" i="0" dirty="0" err="1">
                <a:effectLst/>
                <a:latin typeface="Helvetica Neue"/>
              </a:rPr>
              <a:t>kesetimbangan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termal</a:t>
            </a:r>
            <a:r>
              <a:rPr lang="en-US" sz="1400" b="0" i="0" dirty="0">
                <a:effectLst/>
                <a:latin typeface="Helvetica Neue"/>
              </a:rPr>
              <a:t> </a:t>
            </a:r>
          </a:p>
          <a:p>
            <a:pPr algn="l" rtl="0"/>
            <a:r>
              <a:rPr lang="en-US" sz="1400" b="0" i="0" dirty="0" err="1">
                <a:effectLst/>
                <a:latin typeface="Helvetica Neue"/>
              </a:rPr>
              <a:t>Kelompok</a:t>
            </a:r>
            <a:r>
              <a:rPr lang="en-US" sz="1400" b="0" i="0" dirty="0">
                <a:effectLst/>
                <a:latin typeface="Helvetica Neue"/>
              </a:rPr>
              <a:t> 7: Transfer </a:t>
            </a:r>
            <a:r>
              <a:rPr lang="en-US" sz="1400" b="0" i="0" dirty="0" err="1">
                <a:effectLst/>
                <a:latin typeface="Helvetica Neue"/>
              </a:rPr>
              <a:t>energi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energi</a:t>
            </a:r>
            <a:r>
              <a:rPr lang="en-US" sz="1400" b="0" i="0" dirty="0">
                <a:effectLst/>
                <a:latin typeface="Helvetica Neue"/>
              </a:rPr>
              <a:t> dan gas Ideal </a:t>
            </a:r>
            <a:r>
              <a:rPr lang="en-US" sz="1400" b="0" i="0" dirty="0" err="1">
                <a:effectLst/>
                <a:latin typeface="Helvetica Neue"/>
              </a:rPr>
              <a:t>perpindahan</a:t>
            </a:r>
            <a:r>
              <a:rPr lang="en-US" sz="1400" b="0" i="0" dirty="0">
                <a:effectLst/>
                <a:latin typeface="Helvetica Neue"/>
              </a:rPr>
              <a:t> </a:t>
            </a:r>
            <a:r>
              <a:rPr lang="en-US" sz="1400" b="0" i="0" dirty="0" err="1">
                <a:effectLst/>
                <a:latin typeface="Helvetica Neue"/>
              </a:rPr>
              <a:t>kalor</a:t>
            </a:r>
            <a:endParaRPr lang="en-US" sz="1400" b="0" i="0" dirty="0">
              <a:effectLst/>
              <a:latin typeface="Helvetica Neue"/>
            </a:endParaRPr>
          </a:p>
          <a:p>
            <a:pPr algn="l" rtl="0"/>
            <a:endParaRPr lang="en-US" sz="1400" b="0" i="0" dirty="0">
              <a:effectLst/>
              <a:latin typeface="Helvetica Neue"/>
            </a:endParaRPr>
          </a:p>
          <a:p>
            <a:pPr marL="0" indent="0" algn="l" rtl="0">
              <a:buNone/>
            </a:pPr>
            <a:r>
              <a:rPr lang="en-US" sz="1400" b="1" dirty="0">
                <a:latin typeface="Helvetica Neue"/>
              </a:rPr>
              <a:t>ISI MAKALAH :</a:t>
            </a:r>
          </a:p>
          <a:p>
            <a:pPr marL="0" indent="0" algn="l" rtl="0">
              <a:buNone/>
            </a:pPr>
            <a:r>
              <a:rPr lang="en-US" sz="2000" b="1" i="0" dirty="0" err="1">
                <a:effectLst/>
                <a:latin typeface="Helvetica Neue"/>
              </a:rPr>
              <a:t>Studi</a:t>
            </a:r>
            <a:r>
              <a:rPr lang="en-US" sz="2000" b="1" i="0" dirty="0">
                <a:effectLst/>
                <a:latin typeface="Helvetica Neue"/>
              </a:rPr>
              <a:t> </a:t>
            </a:r>
            <a:r>
              <a:rPr lang="en-US" sz="2000" b="1" i="0" dirty="0" err="1">
                <a:effectLst/>
                <a:latin typeface="Helvetica Neue"/>
              </a:rPr>
              <a:t>kasus</a:t>
            </a:r>
            <a:r>
              <a:rPr lang="en-US" sz="2000" b="1" i="0" dirty="0">
                <a:effectLst/>
                <a:latin typeface="Helvetica Neue"/>
              </a:rPr>
              <a:t> </a:t>
            </a:r>
            <a:r>
              <a:rPr lang="en-US" sz="2000" b="1" i="0" dirty="0" err="1">
                <a:effectLst/>
                <a:latin typeface="Helvetica Neue"/>
              </a:rPr>
              <a:t>disekitar</a:t>
            </a:r>
            <a:r>
              <a:rPr lang="en-US" sz="2000" b="1" i="0" dirty="0">
                <a:effectLst/>
                <a:latin typeface="Helvetica Neue"/>
              </a:rPr>
              <a:t> </a:t>
            </a:r>
            <a:r>
              <a:rPr lang="en-US" sz="2000" b="1" i="0" dirty="0" err="1">
                <a:effectLst/>
                <a:latin typeface="Helvetica Neue"/>
              </a:rPr>
              <a:t>kita</a:t>
            </a:r>
            <a:r>
              <a:rPr lang="en-US" sz="2000" b="1" i="0" dirty="0">
                <a:effectLst/>
                <a:latin typeface="Helvetica Neue"/>
              </a:rPr>
              <a:t> dan </a:t>
            </a:r>
            <a:r>
              <a:rPr lang="en-US" sz="2000" b="1" i="0" dirty="0" err="1">
                <a:effectLst/>
                <a:latin typeface="Helvetica Neue"/>
              </a:rPr>
              <a:t>lengkap</a:t>
            </a:r>
            <a:r>
              <a:rPr lang="en-US" sz="2000" b="1" i="0" dirty="0">
                <a:effectLst/>
                <a:latin typeface="Helvetica Neue"/>
              </a:rPr>
              <a:t> </a:t>
            </a:r>
            <a:r>
              <a:rPr lang="en-US" sz="2000" b="1" i="0" dirty="0" err="1">
                <a:effectLst/>
                <a:latin typeface="Helvetica Neue"/>
              </a:rPr>
              <a:t>pembahasannya</a:t>
            </a:r>
            <a:endParaRPr lang="en-US" sz="2000" b="1" i="0" dirty="0">
              <a:effectLst/>
              <a:latin typeface="Helvetica Neue"/>
            </a:endParaRPr>
          </a:p>
          <a:p>
            <a:pPr marL="0" indent="0" algn="l" rtl="0">
              <a:buNone/>
            </a:pPr>
            <a:r>
              <a:rPr lang="en-US" sz="2000" b="1" dirty="0" err="1">
                <a:latin typeface="Helvetica Neue"/>
              </a:rPr>
              <a:t>Maksimal</a:t>
            </a:r>
            <a:r>
              <a:rPr lang="en-US" sz="2000" b="1" dirty="0">
                <a:latin typeface="Helvetica Neue"/>
              </a:rPr>
              <a:t> 10 </a:t>
            </a:r>
            <a:r>
              <a:rPr lang="en-US" sz="2000" b="1" dirty="0" err="1">
                <a:latin typeface="Helvetica Neue"/>
              </a:rPr>
              <a:t>halaman</a:t>
            </a:r>
            <a:endParaRPr lang="en-US" sz="2000" b="1" dirty="0">
              <a:latin typeface="Helvetica Neue"/>
            </a:endParaRPr>
          </a:p>
          <a:p>
            <a:pPr marL="0" indent="0" algn="l" rtl="0">
              <a:buNone/>
            </a:pPr>
            <a:endParaRPr lang="en-US" sz="1400" dirty="0">
              <a:latin typeface="Helvetica Neue"/>
            </a:endParaRPr>
          </a:p>
          <a:p>
            <a:pPr marL="0" indent="0" algn="l" rtl="0">
              <a:buNone/>
            </a:pPr>
            <a:r>
              <a:rPr lang="en-US" b="1" i="0" dirty="0" err="1">
                <a:effectLst/>
                <a:latin typeface="Helvetica Neue"/>
              </a:rPr>
              <a:t>Dikumpulkan</a:t>
            </a:r>
            <a:r>
              <a:rPr lang="en-US" b="1" i="0" dirty="0">
                <a:effectLst/>
                <a:latin typeface="Helvetica Neue"/>
              </a:rPr>
              <a:t> </a:t>
            </a:r>
            <a:r>
              <a:rPr lang="en-US" b="1" i="0" dirty="0" err="1">
                <a:effectLst/>
                <a:latin typeface="Helvetica Neue"/>
              </a:rPr>
              <a:t>sebelum</a:t>
            </a:r>
            <a:r>
              <a:rPr lang="en-US" b="1" i="0" dirty="0">
                <a:effectLst/>
                <a:latin typeface="Helvetica Neue"/>
              </a:rPr>
              <a:t> UAS</a:t>
            </a:r>
          </a:p>
          <a:p>
            <a:pPr marL="0" indent="0">
              <a:buFont typeface="Wingdings 2" pitchFamily="18" charset="2"/>
              <a:buNone/>
            </a:pPr>
            <a:endParaRPr lang="en-US" sz="2400" b="1" dirty="0"/>
          </a:p>
          <a:p>
            <a:pPr marL="0" indent="0">
              <a:buFont typeface="Wingdings 2" pitchFamily="18" charset="2"/>
              <a:buNone/>
            </a:pPr>
            <a:endParaRPr lang="en-US" sz="2400" b="1" dirty="0"/>
          </a:p>
          <a:p>
            <a:pPr marL="0" indent="0">
              <a:buFont typeface="Wingdings 2" pitchFamily="18" charset="2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34237857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98ED-188A-CAE6-037C-0A1F3EFF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  <a:latin typeface="Bebas Neue" panose="020B0606020202050201" pitchFamily="34" charset="0"/>
              </a:rPr>
              <a:t>PEMBAGIAN KELOMPOK ROMBEL 1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08BD4BB-6F64-78C9-7DA9-A02AD50A6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836290"/>
              </p:ext>
            </p:extLst>
          </p:nvPr>
        </p:nvGraphicFramePr>
        <p:xfrm>
          <a:off x="838200" y="1524000"/>
          <a:ext cx="2260600" cy="4495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64">
                  <a:extLst>
                    <a:ext uri="{9D8B030D-6E8A-4147-A177-3AD203B41FA5}">
                      <a16:colId xmlns:a16="http://schemas.microsoft.com/office/drawing/2014/main" val="2282299696"/>
                    </a:ext>
                  </a:extLst>
                </a:gridCol>
                <a:gridCol w="1071836">
                  <a:extLst>
                    <a:ext uri="{9D8B030D-6E8A-4147-A177-3AD203B41FA5}">
                      <a16:colId xmlns:a16="http://schemas.microsoft.com/office/drawing/2014/main" val="3054278757"/>
                    </a:ext>
                  </a:extLst>
                </a:gridCol>
              </a:tblGrid>
              <a:tr h="578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NPM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KELOMPOK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8500313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2310506002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8455307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2310506004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315348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2310506005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22738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</a:rPr>
                        <a:t>2310506006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10641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2310506007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252461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</a:rPr>
                        <a:t>2310506008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6515734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2310506009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665519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2310506010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72423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2310506011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76266"/>
                  </a:ext>
                </a:extLst>
              </a:tr>
              <a:tr h="391723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2310506012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76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66E69A-98A1-9BFA-5B6F-0291C303B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42651"/>
              </p:ext>
            </p:extLst>
          </p:nvPr>
        </p:nvGraphicFramePr>
        <p:xfrm>
          <a:off x="3464560" y="1524000"/>
          <a:ext cx="2174240" cy="449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350">
                  <a:extLst>
                    <a:ext uri="{9D8B030D-6E8A-4147-A177-3AD203B41FA5}">
                      <a16:colId xmlns:a16="http://schemas.microsoft.com/office/drawing/2014/main" val="2278733436"/>
                    </a:ext>
                  </a:extLst>
                </a:gridCol>
                <a:gridCol w="1030890">
                  <a:extLst>
                    <a:ext uri="{9D8B030D-6E8A-4147-A177-3AD203B41FA5}">
                      <a16:colId xmlns:a16="http://schemas.microsoft.com/office/drawing/2014/main" val="3374416447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2310506013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974212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2310506014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339259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</a:rPr>
                        <a:t>2310506015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4595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2310506016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93169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>
                          <a:effectLst/>
                        </a:rPr>
                        <a:t>2320506017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2269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2320506018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48762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2320506020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1178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2320506021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1648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2320506022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3415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r" fontAlgn="t"/>
                      <a:r>
                        <a:rPr lang="en-US" sz="1050" u="none" strike="noStrike" dirty="0">
                          <a:effectLst/>
                        </a:rPr>
                        <a:t>2320506024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9974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074B0A-FAF0-BD7C-FC7D-C8D62E9D4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97657"/>
              </p:ext>
            </p:extLst>
          </p:nvPr>
        </p:nvGraphicFramePr>
        <p:xfrm>
          <a:off x="6096000" y="1524000"/>
          <a:ext cx="2260600" cy="4952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64">
                  <a:extLst>
                    <a:ext uri="{9D8B030D-6E8A-4147-A177-3AD203B41FA5}">
                      <a16:colId xmlns:a16="http://schemas.microsoft.com/office/drawing/2014/main" val="2599382883"/>
                    </a:ext>
                  </a:extLst>
                </a:gridCol>
                <a:gridCol w="1071836">
                  <a:extLst>
                    <a:ext uri="{9D8B030D-6E8A-4147-A177-3AD203B41FA5}">
                      <a16:colId xmlns:a16="http://schemas.microsoft.com/office/drawing/2014/main" val="2711595546"/>
                    </a:ext>
                  </a:extLst>
                </a:gridCol>
              </a:tblGrid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2320506025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5246451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2320506026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02659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2320506027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21260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2320506028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16840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2320506029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95420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2320506030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1922877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2320506031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83719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2320506032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01713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2320506034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82105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2320506035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2227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2320506037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38368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>
                          <a:effectLst/>
                        </a:rPr>
                        <a:t>2320506038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349599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2320506039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88075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2320506046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56449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2330506052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51885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2330506054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69072"/>
                  </a:ext>
                </a:extLst>
              </a:tr>
              <a:tr h="26474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2330506058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21945"/>
                  </a:ext>
                </a:extLst>
              </a:tr>
              <a:tr h="275779">
                <a:tc>
                  <a:txBody>
                    <a:bodyPr/>
                    <a:lstStyle/>
                    <a:p>
                      <a:pPr algn="r" fontAlgn="t"/>
                      <a:r>
                        <a:rPr lang="en-US" sz="1100" u="none" strike="noStrike" dirty="0">
                          <a:effectLst/>
                        </a:rPr>
                        <a:t>2330506068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04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553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98ED-188A-CAE6-037C-0A1F3EFF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  <a:latin typeface="Bebas Neue" panose="020B0606020202050201" pitchFamily="34" charset="0"/>
              </a:rPr>
              <a:t>PEMBAGIAN KELOMPOK ROMBEL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074B0A-FAF0-BD7C-FC7D-C8D62E9D4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16307"/>
              </p:ext>
            </p:extLst>
          </p:nvPr>
        </p:nvGraphicFramePr>
        <p:xfrm>
          <a:off x="6111240" y="1417638"/>
          <a:ext cx="2804160" cy="510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6360">
                  <a:extLst>
                    <a:ext uri="{9D8B030D-6E8A-4147-A177-3AD203B41FA5}">
                      <a16:colId xmlns:a16="http://schemas.microsoft.com/office/drawing/2014/main" val="259938288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11595546"/>
                    </a:ext>
                  </a:extLst>
                </a:gridCol>
              </a:tblGrid>
              <a:tr h="2426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NPM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KELOMPOK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5508778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2340506063</a:t>
                      </a:r>
                    </a:p>
                  </a:txBody>
                  <a:tcPr marL="7620" marR="7620" marT="7620" marB="0"/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5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5246451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2340506064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02659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2340506065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21260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2340506066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516840"/>
                  </a:ext>
                </a:extLst>
              </a:tr>
              <a:tr h="211570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2340506067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895420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2340506069</a:t>
                      </a:r>
                    </a:p>
                  </a:txBody>
                  <a:tcPr marL="7620" marR="7620" marT="7620" marB="0"/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6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1922877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2340506070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683719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2340506071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01713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2340506072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82105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2340506073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2227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2340506074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938368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2340506075</a:t>
                      </a:r>
                    </a:p>
                  </a:txBody>
                  <a:tcPr marL="7620" marR="7620" marT="7620" marB="0"/>
                </a:tc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</a:rPr>
                        <a:t>7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349599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2340506076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88075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2340506077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56449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2340506078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51885"/>
                  </a:ext>
                </a:extLst>
              </a:tr>
              <a:tr h="242686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2340506079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69072"/>
                  </a:ext>
                </a:extLst>
              </a:tr>
              <a:tr h="232979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2340506080</a:t>
                      </a: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2194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C489AD-2F8D-4566-3BA1-6F92F2EDE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26623"/>
              </p:ext>
            </p:extLst>
          </p:nvPr>
        </p:nvGraphicFramePr>
        <p:xfrm>
          <a:off x="457200" y="1417638"/>
          <a:ext cx="2677160" cy="4906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7816">
                  <a:extLst>
                    <a:ext uri="{9D8B030D-6E8A-4147-A177-3AD203B41FA5}">
                      <a16:colId xmlns:a16="http://schemas.microsoft.com/office/drawing/2014/main" val="2259558177"/>
                    </a:ext>
                  </a:extLst>
                </a:gridCol>
                <a:gridCol w="1269344">
                  <a:extLst>
                    <a:ext uri="{9D8B030D-6E8A-4147-A177-3AD203B41FA5}">
                      <a16:colId xmlns:a16="http://schemas.microsoft.com/office/drawing/2014/main" val="1387413092"/>
                    </a:ext>
                  </a:extLst>
                </a:gridCol>
              </a:tblGrid>
              <a:tr h="5422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NPM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KELOMPOK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05839086"/>
                  </a:ext>
                </a:extLst>
              </a:tr>
              <a:tr h="43646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2320506036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1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4459801"/>
                  </a:ext>
                </a:extLst>
              </a:tr>
              <a:tr h="43646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2320506040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740605"/>
                  </a:ext>
                </a:extLst>
              </a:tr>
              <a:tr h="43646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2320506041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52795"/>
                  </a:ext>
                </a:extLst>
              </a:tr>
              <a:tr h="43646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2320506042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0605"/>
                  </a:ext>
                </a:extLst>
              </a:tr>
              <a:tr h="43646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2320506043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23320"/>
                  </a:ext>
                </a:extLst>
              </a:tr>
              <a:tr h="43646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2320506044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2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2591033"/>
                  </a:ext>
                </a:extLst>
              </a:tr>
              <a:tr h="43646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2320506045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4875"/>
                  </a:ext>
                </a:extLst>
              </a:tr>
              <a:tr h="43646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2320506047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08583"/>
                  </a:ext>
                </a:extLst>
              </a:tr>
              <a:tr h="43646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2320506048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636784"/>
                  </a:ext>
                </a:extLst>
              </a:tr>
              <a:tr h="436468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2320506049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2651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AFE8A9-62B2-4FA5-3E17-0FCD4F4D9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97821"/>
              </p:ext>
            </p:extLst>
          </p:nvPr>
        </p:nvGraphicFramePr>
        <p:xfrm>
          <a:off x="3352800" y="1417638"/>
          <a:ext cx="2590800" cy="49069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2403">
                  <a:extLst>
                    <a:ext uri="{9D8B030D-6E8A-4147-A177-3AD203B41FA5}">
                      <a16:colId xmlns:a16="http://schemas.microsoft.com/office/drawing/2014/main" val="1570881908"/>
                    </a:ext>
                  </a:extLst>
                </a:gridCol>
                <a:gridCol w="1228397">
                  <a:extLst>
                    <a:ext uri="{9D8B030D-6E8A-4147-A177-3AD203B41FA5}">
                      <a16:colId xmlns:a16="http://schemas.microsoft.com/office/drawing/2014/main" val="746077629"/>
                    </a:ext>
                  </a:extLst>
                </a:gridCol>
              </a:tblGrid>
              <a:tr h="446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NPM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KELOMPOK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0782761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2320506050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3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853467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2320506051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81957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2320506057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40376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2340506053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80458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2340506055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004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2340506056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</a:rPr>
                        <a:t>4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10690950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2340506059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42576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2340506060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89714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2340506061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92379"/>
                  </a:ext>
                </a:extLst>
              </a:tr>
              <a:tr h="446087"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u="none" strike="noStrike" dirty="0">
                          <a:effectLst/>
                        </a:rPr>
                        <a:t>2340506062</a:t>
                      </a:r>
                      <a:endParaRPr lang="en-US" sz="1800" b="0" i="0" u="none" strike="noStrike" dirty="0">
                        <a:solidFill>
                          <a:srgbClr val="73879C"/>
                        </a:solidFill>
                        <a:effectLst/>
                        <a:latin typeface="Roboto" panose="02000000000000000000" pitchFamily="2" charset="0"/>
                      </a:endParaRPr>
                    </a:p>
                  </a:txBody>
                  <a:tcPr marL="7620" marR="7620" marT="762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77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64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4267200" y="62484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>
            <a:hlinkClick r:id="rId2" action="ppaction://hlinksldjump"/>
          </p:cNvPr>
          <p:cNvSpPr/>
          <p:nvPr/>
        </p:nvSpPr>
        <p:spPr>
          <a:xfrm rot="10800000">
            <a:off x="3581400" y="6248400"/>
            <a:ext cx="5334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4" name="Title 1"/>
          <p:cNvSpPr txBox="1">
            <a:spLocks/>
          </p:cNvSpPr>
          <p:nvPr/>
        </p:nvSpPr>
        <p:spPr bwMode="auto">
          <a:xfrm>
            <a:off x="457200" y="76231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SKALA TEMPERATUR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153400" cy="1828800"/>
          </a:xfrm>
        </p:spPr>
        <p:txBody>
          <a:bodyPr/>
          <a:lstStyle/>
          <a:p>
            <a:pPr eaLnBrk="1" hangingPunct="1"/>
            <a:r>
              <a:rPr lang="en-US" sz="2800" dirty="0" err="1"/>
              <a:t>Celcius</a:t>
            </a:r>
            <a:r>
              <a:rPr lang="en-US" sz="2800" dirty="0"/>
              <a:t> (centigrade)       : </a:t>
            </a:r>
            <a:r>
              <a:rPr lang="en-US" sz="2800" baseline="30000" dirty="0"/>
              <a:t>0</a:t>
            </a:r>
            <a:r>
              <a:rPr lang="en-US" sz="2800" dirty="0"/>
              <a:t> C  (t)</a:t>
            </a:r>
          </a:p>
          <a:p>
            <a:pPr eaLnBrk="1" hangingPunct="1"/>
            <a:r>
              <a:rPr lang="en-US" sz="2800" dirty="0"/>
              <a:t>Fahrenheit		   : </a:t>
            </a:r>
            <a:r>
              <a:rPr lang="en-US" sz="2800" baseline="30000" dirty="0"/>
              <a:t>0</a:t>
            </a:r>
            <a:r>
              <a:rPr lang="en-US" sz="2800" dirty="0"/>
              <a:t> F  (t)</a:t>
            </a:r>
          </a:p>
          <a:p>
            <a:pPr eaLnBrk="1" hangingPunct="1"/>
            <a:r>
              <a:rPr lang="en-US" sz="2800" dirty="0"/>
              <a:t>Kelvin			   : K (T) (</a:t>
            </a:r>
            <a:r>
              <a:rPr lang="en-US" sz="2800" dirty="0" err="1"/>
              <a:t>temperatur</a:t>
            </a:r>
            <a:r>
              <a:rPr lang="en-US" sz="2800" dirty="0"/>
              <a:t> </a:t>
            </a:r>
            <a:r>
              <a:rPr lang="en-US" sz="2800" dirty="0" err="1"/>
              <a:t>mutlak</a:t>
            </a:r>
            <a:r>
              <a:rPr lang="en-US" sz="2800" dirty="0"/>
              <a:t>)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457200" y="3352800"/>
          <a:ext cx="75438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7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30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baseline="30000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Untuk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Keadaan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Air </a:t>
                      </a:r>
                      <a:r>
                        <a:rPr lang="en-US" b="1" dirty="0" err="1"/>
                        <a:t>membeku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Air </a:t>
                      </a:r>
                      <a:r>
                        <a:rPr lang="en-US" b="1" dirty="0" err="1"/>
                        <a:t>menguap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381000" y="4724400"/>
          <a:ext cx="7620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4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Kelvin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273  - 373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 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skala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garis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Celcius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0 - 100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100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skala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garis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derajad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Fahrenheit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0 - 180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180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skala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garis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derajad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4267200" y="62484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>
            <a:hlinkClick r:id="rId2" action="ppaction://hlinksldjump"/>
          </p:cNvPr>
          <p:cNvSpPr/>
          <p:nvPr/>
        </p:nvSpPr>
        <p:spPr>
          <a:xfrm rot="10800000">
            <a:off x="3581400" y="6248400"/>
            <a:ext cx="5334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2" name="Rectangle 3"/>
          <p:cNvSpPr txBox="1">
            <a:spLocks/>
          </p:cNvSpPr>
          <p:nvPr/>
        </p:nvSpPr>
        <p:spPr bwMode="auto">
          <a:xfrm>
            <a:off x="304800" y="2316163"/>
            <a:ext cx="7848600" cy="309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i-FI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fi-FI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fi-FI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9/5 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sv-S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t </a:t>
            </a:r>
            <a:r>
              <a:rPr kumimoji="0" lang="sv-S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– 459,67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sv-S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– 460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= 9/5 t 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+ 32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K = t 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+ 273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i-FI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fi-FI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fi-FI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= 9/5 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9/5 (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+ 273</a:t>
            </a:r>
            <a:r>
              <a:rPr kumimoji="0" lang="id-ID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Title 1"/>
          <p:cNvPicPr>
            <a:picLocks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1" y="1219200"/>
            <a:ext cx="6477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4267200" y="62484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>
            <a:hlinkClick r:id="rId2" action="ppaction://hlinksldjump"/>
          </p:cNvPr>
          <p:cNvSpPr/>
          <p:nvPr/>
        </p:nvSpPr>
        <p:spPr>
          <a:xfrm rot="10800000">
            <a:off x="3581400" y="6248400"/>
            <a:ext cx="5334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21" name="Content Placeholder 3" descr="KONVERSI SUHU 1.png"/>
          <p:cNvPicPr>
            <a:picLocks noGrp="1" noChangeAspect="1"/>
          </p:cNvPicPr>
          <p:nvPr>
            <p:ph idx="1"/>
          </p:nvPr>
        </p:nvPicPr>
        <p:blipFill>
          <a:blip r:embed="rId6" cstate="print">
            <a:lum bright="-20000" contrast="40000"/>
          </a:blip>
          <a:srcRect l="14035" t="12956" r="27193" b="58382"/>
          <a:stretch>
            <a:fillRect/>
          </a:stretch>
        </p:blipFill>
        <p:spPr>
          <a:xfrm>
            <a:off x="228600" y="609600"/>
            <a:ext cx="8751888" cy="1828800"/>
          </a:xfrm>
        </p:spPr>
      </p:pic>
      <p:pic>
        <p:nvPicPr>
          <p:cNvPr id="25" name="Content Placeholder 3" descr="KONVERSI SUHU 1.png"/>
          <p:cNvPicPr>
            <a:picLocks noChangeAspect="1"/>
          </p:cNvPicPr>
          <p:nvPr/>
        </p:nvPicPr>
        <p:blipFill>
          <a:blip r:embed="rId6" cstate="print">
            <a:lum bright="-20000" contrast="40000"/>
          </a:blip>
          <a:srcRect l="14035" t="41618" r="55263" b="3104"/>
          <a:stretch>
            <a:fillRect/>
          </a:stretch>
        </p:blipFill>
        <p:spPr bwMode="auto">
          <a:xfrm>
            <a:off x="228600" y="2590800"/>
            <a:ext cx="4445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 descr="KONVERSI SUHU 2.png"/>
          <p:cNvPicPr>
            <a:picLocks noChangeAspect="1"/>
          </p:cNvPicPr>
          <p:nvPr/>
        </p:nvPicPr>
        <p:blipFill>
          <a:blip r:embed="rId7" cstate="print">
            <a:lum bright="-20000" contrast="40000"/>
          </a:blip>
          <a:srcRect l="14166" t="18881" r="59166" b="26662"/>
          <a:stretch>
            <a:fillRect/>
          </a:stretch>
        </p:blipFill>
        <p:spPr bwMode="auto">
          <a:xfrm>
            <a:off x="4800600" y="2590800"/>
            <a:ext cx="400526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4267200" y="62484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>
            <a:hlinkClick r:id="rId2" action="ppaction://hlinksldjump"/>
          </p:cNvPr>
          <p:cNvSpPr/>
          <p:nvPr/>
        </p:nvSpPr>
        <p:spPr>
          <a:xfrm rot="10800000">
            <a:off x="3581400" y="6248400"/>
            <a:ext cx="5334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2305" name="Picture 12" descr="http://4.bp.blogspot.com/-VPLqur-gw3A/T1MynDDoE0I/AAAAAAAAAuw/4EWYbA084hY/s1600/lambang-it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5867400"/>
            <a:ext cx="1069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Content Placeholder 3" descr="KONVERSI SUHU 3.p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lum bright="-20000" contrast="40000"/>
          </a:blip>
          <a:srcRect l="14035" t="12956" r="57895" b="31766"/>
          <a:stretch>
            <a:fillRect/>
          </a:stretch>
        </p:blipFill>
        <p:spPr>
          <a:xfrm>
            <a:off x="304800" y="595313"/>
            <a:ext cx="3810000" cy="3214687"/>
          </a:xfrm>
        </p:spPr>
      </p:pic>
      <p:pic>
        <p:nvPicPr>
          <p:cNvPr id="29" name="Picture 4" descr="KONVERSI SUHU 4.png"/>
          <p:cNvPicPr>
            <a:picLocks noChangeAspect="1"/>
          </p:cNvPicPr>
          <p:nvPr/>
        </p:nvPicPr>
        <p:blipFill>
          <a:blip r:embed="rId8" cstate="print">
            <a:lum bright="-20000" contrast="40000"/>
          </a:blip>
          <a:srcRect l="14166" t="13046" r="55000" b="32497"/>
          <a:stretch>
            <a:fillRect/>
          </a:stretch>
        </p:blipFill>
        <p:spPr bwMode="auto">
          <a:xfrm>
            <a:off x="4495800" y="609600"/>
            <a:ext cx="402748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5" descr="KONVERSI SUHU 5.png"/>
          <p:cNvPicPr>
            <a:picLocks noChangeAspect="1"/>
          </p:cNvPicPr>
          <p:nvPr/>
        </p:nvPicPr>
        <p:blipFill>
          <a:blip r:embed="rId9" cstate="print">
            <a:lum bright="-20000" contrast="40000"/>
          </a:blip>
          <a:srcRect l="14166" t="9157" r="59167" b="36386"/>
          <a:stretch>
            <a:fillRect/>
          </a:stretch>
        </p:blipFill>
        <p:spPr bwMode="auto">
          <a:xfrm>
            <a:off x="304800" y="36576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" name="Picture 6" descr="KONVERSI SUHU 6.png"/>
          <p:cNvPicPr>
            <a:picLocks noChangeAspect="1"/>
          </p:cNvPicPr>
          <p:nvPr/>
        </p:nvPicPr>
        <p:blipFill>
          <a:blip r:embed="rId10" cstate="print">
            <a:lum bright="-20000" contrast="40000"/>
          </a:blip>
          <a:srcRect l="14166" t="20827" r="59167" b="26662"/>
          <a:stretch>
            <a:fillRect/>
          </a:stretch>
        </p:blipFill>
        <p:spPr bwMode="auto">
          <a:xfrm>
            <a:off x="4800600" y="3771900"/>
            <a:ext cx="3657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4267200" y="62484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>
            <a:hlinkClick r:id="rId2" action="ppaction://hlinksldjump"/>
          </p:cNvPr>
          <p:cNvSpPr/>
          <p:nvPr/>
        </p:nvSpPr>
        <p:spPr>
          <a:xfrm rot="10800000">
            <a:off x="3581400" y="6248400"/>
            <a:ext cx="5334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" name="Content Placeholder 3" descr="KONVERSI SUHU 7.png"/>
          <p:cNvPicPr>
            <a:picLocks noChangeAspect="1"/>
          </p:cNvPicPr>
          <p:nvPr/>
        </p:nvPicPr>
        <p:blipFill>
          <a:blip r:embed="rId6" cstate="print">
            <a:lum bright="-20000" contrast="40000"/>
          </a:blip>
          <a:srcRect l="13158" t="8862" r="57895" b="35861"/>
          <a:stretch>
            <a:fillRect/>
          </a:stretch>
        </p:blipFill>
        <p:spPr bwMode="auto">
          <a:xfrm>
            <a:off x="152400" y="762000"/>
            <a:ext cx="4419600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 descr="KONVERSI SUHU 8.png"/>
          <p:cNvPicPr>
            <a:picLocks noChangeAspect="1"/>
          </p:cNvPicPr>
          <p:nvPr/>
        </p:nvPicPr>
        <p:blipFill>
          <a:blip r:embed="rId7" cstate="print">
            <a:lum bright="-20000" contrast="40000"/>
          </a:blip>
          <a:srcRect l="14166" t="24716" r="55833" b="20827"/>
          <a:stretch>
            <a:fillRect/>
          </a:stretch>
        </p:blipFill>
        <p:spPr bwMode="auto">
          <a:xfrm>
            <a:off x="4343400" y="2590800"/>
            <a:ext cx="4430712" cy="344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Diagonal Corner Rectangle 22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19" name="Rounded Rectangle 18">
            <a:hlinkClick r:id="" action="ppaction://noaction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" action="ppaction://noaction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" action="ppaction://noaction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ight Arrow 33">
            <a:hlinkClick r:id="rId3" action="ppaction://hlinksldjump"/>
          </p:cNvPr>
          <p:cNvSpPr/>
          <p:nvPr/>
        </p:nvSpPr>
        <p:spPr>
          <a:xfrm>
            <a:off x="4267200" y="62484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>
            <a:hlinkClick r:id="rId2" action="ppaction://hlinksldjump"/>
          </p:cNvPr>
          <p:cNvSpPr/>
          <p:nvPr/>
        </p:nvSpPr>
        <p:spPr>
          <a:xfrm rot="10800000">
            <a:off x="3581400" y="6248400"/>
            <a:ext cx="5334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" action="ppaction://noaction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 bwMode="auto">
          <a:xfrm>
            <a:off x="1066800" y="9906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PEMUAIAN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304800" y="13716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Salah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satu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sifat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umumnya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adalah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mengalami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perubahan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dimensi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panjang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volume)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mengalami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perubahan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temperatur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Dikatakan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tersebut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mengalami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pemuaian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Can 28"/>
          <p:cNvSpPr/>
          <p:nvPr/>
        </p:nvSpPr>
        <p:spPr>
          <a:xfrm rot="5400000">
            <a:off x="1600200" y="2057400"/>
            <a:ext cx="381000" cy="23622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8200" y="3733800"/>
            <a:ext cx="2362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219200" y="5257800"/>
            <a:ext cx="1828800" cy="1295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733800" y="2971800"/>
            <a:ext cx="441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id-ID" sz="2400" dirty="0">
                <a:solidFill>
                  <a:schemeClr val="tx2"/>
                </a:solidFill>
              </a:rPr>
              <a:t>mengalami pemuaian panjang</a:t>
            </a:r>
            <a:r>
              <a:rPr lang="id-ID" sz="2400" dirty="0">
                <a:solidFill>
                  <a:schemeClr val="tx2"/>
                </a:solidFill>
                <a:latin typeface="+mn-lt"/>
              </a:rPr>
              <a:t> 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3733800" y="4038600"/>
            <a:ext cx="411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id-ID" sz="2400" dirty="0">
                <a:solidFill>
                  <a:schemeClr val="tx2"/>
                </a:solidFill>
              </a:rPr>
              <a:t>mengalami pemuaian luas</a:t>
            </a:r>
            <a:r>
              <a:rPr lang="id-ID" sz="2400" dirty="0">
                <a:solidFill>
                  <a:schemeClr val="tx2"/>
                </a:solidFill>
                <a:latin typeface="+mn-lt"/>
              </a:rPr>
              <a:t> 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733800" y="5410200"/>
            <a:ext cx="464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id-ID" sz="2400" dirty="0">
                <a:solidFill>
                  <a:schemeClr val="tx2"/>
                </a:solidFill>
              </a:rPr>
              <a:t>mengalami pemuaian volume</a:t>
            </a:r>
            <a:r>
              <a:rPr lang="id-ID" sz="2400" dirty="0">
                <a:solidFill>
                  <a:schemeClr val="tx2"/>
                </a:solidFill>
                <a:latin typeface="+mn-lt"/>
              </a:rPr>
              <a:t> 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 2" pitchFamily="18" charset="2"/>
              <a:buNone/>
              <a:defRPr/>
            </a:pP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3838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3838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C3838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be7888e492e222b522523eab6a87ea8c75de8"/>
</p:tagLst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12436</TotalTime>
  <Words>2009</Words>
  <Application>Microsoft Office PowerPoint</Application>
  <PresentationFormat>On-screen Show (4:3)</PresentationFormat>
  <Paragraphs>484</Paragraphs>
  <Slides>33</Slides>
  <Notes>2</Notes>
  <HiddenSlides>3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Franklin Gothic Book</vt:lpstr>
      <vt:lpstr>Helvetica Neue</vt:lpstr>
      <vt:lpstr>Arial</vt:lpstr>
      <vt:lpstr>Bebas Neue</vt:lpstr>
      <vt:lpstr>Calibri</vt:lpstr>
      <vt:lpstr>Century Gothic</vt:lpstr>
      <vt:lpstr>Roboto</vt:lpstr>
      <vt:lpstr>Symbol</vt:lpstr>
      <vt:lpstr>Times New Roman</vt:lpstr>
      <vt:lpstr>Wingdings</vt:lpstr>
      <vt:lpstr>Wingdings 2</vt:lpstr>
      <vt:lpstr>Office Theme</vt:lpstr>
      <vt:lpstr>Visio</vt:lpstr>
      <vt:lpstr>Equation</vt:lpstr>
      <vt:lpstr>PowerPoint Presentation</vt:lpstr>
      <vt:lpstr>PowerPoint Presentation</vt:lpstr>
      <vt:lpstr>Pengantar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PowerPoint Presentation</vt:lpstr>
      <vt:lpstr>PowerPoint Presentation</vt:lpstr>
      <vt:lpstr>PowerPoint Presentation</vt:lpstr>
      <vt:lpstr>Materi</vt:lpstr>
      <vt:lpstr>PEMBAGIAN KELOMPOK ROMBEL 1</vt:lpstr>
      <vt:lpstr>PEMBAGIAN KELOMPOK ROMBEL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</dc:title>
  <dc:creator>ndiiit</dc:creator>
  <cp:lastModifiedBy>Damar</cp:lastModifiedBy>
  <cp:revision>124</cp:revision>
  <dcterms:created xsi:type="dcterms:W3CDTF">2014-01-01T21:40:07Z</dcterms:created>
  <dcterms:modified xsi:type="dcterms:W3CDTF">2023-12-13T05:59:58Z</dcterms:modified>
</cp:coreProperties>
</file>