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6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9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2990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6078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86195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3671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0645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84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718160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121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229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75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6733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2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23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5723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012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6123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5213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E048C54-FA77-4850-A7A5-6FB79B9CA1F9}" type="datetimeFigureOut">
              <a:rPr lang="en-US" smtClean="0"/>
              <a:t>9/12/2023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EB44DFE-51FB-4E76-AC3F-F7E0FC15CF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61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9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0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2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E6758-1388-4E75-A77D-B8D9A3B02E0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4800" dirty="0" err="1"/>
              <a:t>Deret</a:t>
            </a:r>
            <a:r>
              <a:rPr lang="en-US" sz="4800" dirty="0"/>
              <a:t> </a:t>
            </a:r>
            <a:r>
              <a:rPr lang="en-US" sz="4800" dirty="0" err="1"/>
              <a:t>Konvergen</a:t>
            </a:r>
            <a:r>
              <a:rPr lang="en-US" sz="4800" dirty="0"/>
              <a:t> </a:t>
            </a:r>
            <a:r>
              <a:rPr lang="en-US" sz="4800" dirty="0" err="1"/>
              <a:t>Mutlak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68E60-1D5B-42D2-A403-41B3F7554F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/>
              <a:t>Teknologi Informasi</a:t>
            </a:r>
            <a:r>
              <a:rPr lang="en-US"/>
              <a:t> </a:t>
            </a:r>
            <a:r>
              <a:rPr lang="en-US" dirty="0" err="1"/>
              <a:t>Universitas</a:t>
            </a:r>
            <a:r>
              <a:rPr lang="en-US" dirty="0"/>
              <a:t> </a:t>
            </a:r>
            <a:r>
              <a:rPr lang="en-US" dirty="0" err="1"/>
              <a:t>Tidar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8373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A1DA-93BA-4BE5-8B36-04BE41F0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0519"/>
            <a:ext cx="10515600" cy="6975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</a:t>
            </a:r>
            <a:r>
              <a:rPr lang="en-US" dirty="0" err="1"/>
              <a:t>Mutlak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85C7-1133-4B07-B8C4-D3DBB46B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422"/>
            <a:ext cx="10515600" cy="3668541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800" dirty="0" err="1"/>
              <a:t>Deret</a:t>
            </a:r>
            <a:r>
              <a:rPr lang="en-US" sz="2800" dirty="0"/>
              <a:t> 			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konvergen</a:t>
            </a:r>
            <a:r>
              <a:rPr lang="en-US" sz="2800" dirty="0"/>
              <a:t> </a:t>
            </a:r>
            <a:r>
              <a:rPr lang="en-US" sz="2800" dirty="0" err="1"/>
              <a:t>mutlak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 </a:t>
            </a:r>
            <a:r>
              <a:rPr lang="en-US" sz="2800" dirty="0" err="1"/>
              <a:t>deret</a:t>
            </a:r>
            <a:r>
              <a:rPr lang="en-US" sz="2800" dirty="0"/>
              <a:t> 		     		</a:t>
            </a:r>
            <a:r>
              <a:rPr lang="en-US" sz="2800" dirty="0" err="1"/>
              <a:t>konvergen</a:t>
            </a:r>
            <a:r>
              <a:rPr lang="en-US" sz="2800" dirty="0"/>
              <a:t>, dan </a:t>
            </a:r>
            <a:r>
              <a:rPr lang="en-US" sz="2800" dirty="0" err="1"/>
              <a:t>disebut</a:t>
            </a:r>
            <a:r>
              <a:rPr lang="en-US" sz="2800" dirty="0"/>
              <a:t> </a:t>
            </a:r>
            <a:r>
              <a:rPr lang="en-US" sz="2800" dirty="0" err="1"/>
              <a:t>konvergen</a:t>
            </a:r>
            <a:r>
              <a:rPr lang="en-US" sz="2800" dirty="0"/>
              <a:t> </a:t>
            </a:r>
            <a:r>
              <a:rPr lang="en-US" sz="2800" dirty="0" err="1"/>
              <a:t>bersyarat</a:t>
            </a:r>
            <a:r>
              <a:rPr lang="en-US" sz="2800" dirty="0"/>
              <a:t> </a:t>
            </a:r>
            <a:r>
              <a:rPr lang="en-US" sz="2800" dirty="0" err="1"/>
              <a:t>jika</a:t>
            </a:r>
            <a:r>
              <a:rPr lang="en-US" sz="2800" dirty="0"/>
              <a:t>		 		</a:t>
            </a:r>
            <a:r>
              <a:rPr lang="en-US" sz="2800" dirty="0" err="1"/>
              <a:t>divergen</a:t>
            </a:r>
            <a:r>
              <a:rPr lang="en-US" sz="2800" dirty="0"/>
              <a:t>	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E2CAD47-2840-48E2-916A-0D02F5B2D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7144830"/>
              </p:ext>
            </p:extLst>
          </p:nvPr>
        </p:nvGraphicFramePr>
        <p:xfrm>
          <a:off x="1764098" y="2452217"/>
          <a:ext cx="1028528" cy="12058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8280" imgH="431640" progId="Equation.DSMT4">
                  <p:embed/>
                </p:oleObj>
              </mc:Choice>
              <mc:Fallback>
                <p:oleObj name="Equation" r:id="rId2" imgW="3682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764098" y="2452217"/>
                        <a:ext cx="1028528" cy="12058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72D1704-BD53-402B-B248-1D1D40271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9935949"/>
              </p:ext>
            </p:extLst>
          </p:nvPr>
        </p:nvGraphicFramePr>
        <p:xfrm>
          <a:off x="7827316" y="2481284"/>
          <a:ext cx="11699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19040" imgH="431640" progId="Equation.DSMT4">
                  <p:embed/>
                </p:oleObj>
              </mc:Choice>
              <mc:Fallback>
                <p:oleObj name="Equation" r:id="rId4" imgW="419040" imgH="4316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E2CAD47-2840-48E2-916A-0D02F5B2D0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27316" y="2481284"/>
                        <a:ext cx="1169988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D0ECC16-835F-4C79-81A3-08ACA5376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41287101"/>
              </p:ext>
            </p:extLst>
          </p:nvPr>
        </p:nvGraphicFramePr>
        <p:xfrm>
          <a:off x="6017869" y="3333904"/>
          <a:ext cx="11699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19040" imgH="431640" progId="Equation.DSMT4">
                  <p:embed/>
                </p:oleObj>
              </mc:Choice>
              <mc:Fallback>
                <p:oleObj name="Equation" r:id="rId6" imgW="419040" imgH="43164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72D1704-BD53-402B-B248-1D1D402716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017869" y="3333904"/>
                        <a:ext cx="1169988" cy="1206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6238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A1DA-93BA-4BE5-8B36-04BE41F0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0519"/>
            <a:ext cx="10515600" cy="6975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</a:t>
            </a:r>
            <a:r>
              <a:rPr lang="en-US" dirty="0" err="1"/>
              <a:t>Mutlak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85C7-1133-4B07-B8C4-D3DBB46B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422"/>
            <a:ext cx="10515600" cy="3668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Tunjukkan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deret</a:t>
            </a:r>
            <a:r>
              <a:rPr lang="en-US" sz="2800" dirty="0"/>
              <a:t> 		 	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Konvergen</a:t>
            </a:r>
            <a:r>
              <a:rPr lang="en-US" sz="2800" dirty="0"/>
              <a:t> </a:t>
            </a:r>
            <a:r>
              <a:rPr lang="en-US" sz="2800" dirty="0" err="1"/>
              <a:t>Mutlak</a:t>
            </a:r>
            <a:r>
              <a:rPr lang="en-US" sz="2800" dirty="0"/>
              <a:t>!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800" dirty="0" err="1"/>
              <a:t>Jawab</a:t>
            </a:r>
            <a:r>
              <a:rPr lang="en-US" sz="2800" dirty="0"/>
              <a:t>: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E2CAD47-2840-48E2-916A-0D02F5B2D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48933113"/>
              </p:ext>
            </p:extLst>
          </p:nvPr>
        </p:nvGraphicFramePr>
        <p:xfrm>
          <a:off x="4444960" y="2363861"/>
          <a:ext cx="787440" cy="88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444240" progId="Equation.DSMT4">
                  <p:embed/>
                </p:oleObj>
              </mc:Choice>
              <mc:Fallback>
                <p:oleObj name="Equation" r:id="rId2" imgW="39348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E2CAD47-2840-48E2-916A-0D02F5B2D0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444960" y="2363861"/>
                        <a:ext cx="787440" cy="889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B72D1704-BD53-402B-B248-1D1D402716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2925249"/>
              </p:ext>
            </p:extLst>
          </p:nvPr>
        </p:nvGraphicFramePr>
        <p:xfrm>
          <a:off x="2017579" y="4053990"/>
          <a:ext cx="6069372" cy="1033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84400" imgH="507960" progId="Equation.DSMT4">
                  <p:embed/>
                </p:oleObj>
              </mc:Choice>
              <mc:Fallback>
                <p:oleObj name="Equation" r:id="rId4" imgW="2984400" imgH="50796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B72D1704-BD53-402B-B248-1D1D402716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17579" y="4053990"/>
                        <a:ext cx="6069372" cy="1033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8D0ECC16-835F-4C79-81A3-08ACA53763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54133881"/>
              </p:ext>
            </p:extLst>
          </p:nvPr>
        </p:nvGraphicFramePr>
        <p:xfrm>
          <a:off x="2017579" y="3216643"/>
          <a:ext cx="979621" cy="8095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07960" imgH="419040" progId="Equation.DSMT4">
                  <p:embed/>
                </p:oleObj>
              </mc:Choice>
              <mc:Fallback>
                <p:oleObj name="Equation" r:id="rId6" imgW="507960" imgH="41904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D0ECC16-835F-4C79-81A3-08ACA53763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017579" y="3216643"/>
                        <a:ext cx="979621" cy="8095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3A69ADBF-427D-445F-9258-58780D18D92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17235015"/>
              </p:ext>
            </p:extLst>
          </p:nvPr>
        </p:nvGraphicFramePr>
        <p:xfrm>
          <a:off x="3181351" y="3244404"/>
          <a:ext cx="1384120" cy="754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63280" imgH="469800" progId="Equation.DSMT4">
                  <p:embed/>
                </p:oleObj>
              </mc:Choice>
              <mc:Fallback>
                <p:oleObj name="Equation" r:id="rId8" imgW="863280" imgH="469800" progId="Equation.DSMT4">
                  <p:embed/>
                  <p:pic>
                    <p:nvPicPr>
                      <p:cNvPr id="6" name="Object 5">
                        <a:extLst>
                          <a:ext uri="{FF2B5EF4-FFF2-40B4-BE49-F238E27FC236}">
                            <a16:creationId xmlns:a16="http://schemas.microsoft.com/office/drawing/2014/main" id="{8D0ECC16-835F-4C79-81A3-08ACA53763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3181351" y="3244404"/>
                        <a:ext cx="1384120" cy="754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F658D2B-37F7-4B57-AD6B-93913637A9D1}"/>
              </a:ext>
            </a:extLst>
          </p:cNvPr>
          <p:cNvSpPr txBox="1"/>
          <p:nvPr/>
        </p:nvSpPr>
        <p:spPr>
          <a:xfrm>
            <a:off x="1680519" y="5560541"/>
            <a:ext cx="7418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Karena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⍴ &lt; 1,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sehingga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			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merupakan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deret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konvergen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 </a:t>
            </a:r>
            <a:r>
              <a:rPr lang="en-US" dirty="0" err="1">
                <a:latin typeface="Cambria Math" panose="02040503050406030204" pitchFamily="18" charset="0"/>
                <a:ea typeface="Cambria Math" panose="02040503050406030204" pitchFamily="18" charset="0"/>
              </a:rPr>
              <a:t>mutlak</a:t>
            </a:r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38634A83-904F-4E38-88AD-509CB0C502C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91230883"/>
              </p:ext>
            </p:extLst>
          </p:nvPr>
        </p:nvGraphicFramePr>
        <p:xfrm>
          <a:off x="4547946" y="5218061"/>
          <a:ext cx="787440" cy="88985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3480" imgH="444240" progId="Equation.DSMT4">
                  <p:embed/>
                </p:oleObj>
              </mc:Choice>
              <mc:Fallback>
                <p:oleObj name="Equation" r:id="rId10" imgW="393480" imgH="4442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E2CAD47-2840-48E2-916A-0D02F5B2D0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547946" y="5218061"/>
                        <a:ext cx="787440" cy="88985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590735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AA1DA-93BA-4BE5-8B36-04BE41F09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80519"/>
            <a:ext cx="10515600" cy="697556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Deret</a:t>
            </a:r>
            <a:r>
              <a:rPr lang="en-US" dirty="0"/>
              <a:t> </a:t>
            </a:r>
            <a:r>
              <a:rPr lang="en-US" dirty="0" err="1"/>
              <a:t>Konvergen</a:t>
            </a:r>
            <a:r>
              <a:rPr lang="en-US" dirty="0"/>
              <a:t> </a:t>
            </a:r>
            <a:r>
              <a:rPr lang="en-US" dirty="0" err="1"/>
              <a:t>Mutlak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A85C7-1133-4B07-B8C4-D3DBB46B4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8422"/>
            <a:ext cx="10515600" cy="366854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err="1"/>
              <a:t>Tunjukkan</a:t>
            </a:r>
            <a:r>
              <a:rPr lang="en-US" sz="2800" dirty="0"/>
              <a:t> </a:t>
            </a:r>
            <a:r>
              <a:rPr lang="en-US" sz="2800" dirty="0" err="1"/>
              <a:t>bahwa</a:t>
            </a:r>
            <a:r>
              <a:rPr lang="en-US" sz="2800" dirty="0"/>
              <a:t> </a:t>
            </a:r>
            <a:r>
              <a:rPr lang="en-US" sz="2800" dirty="0" err="1"/>
              <a:t>deret-deret</a:t>
            </a:r>
            <a:r>
              <a:rPr lang="en-US" sz="2800" dirty="0"/>
              <a:t> </a:t>
            </a:r>
            <a:r>
              <a:rPr lang="en-US" sz="2800" dirty="0" err="1"/>
              <a:t>merupakan</a:t>
            </a:r>
            <a:r>
              <a:rPr lang="en-US" sz="2800" dirty="0"/>
              <a:t> </a:t>
            </a:r>
            <a:r>
              <a:rPr lang="en-US" sz="2800" dirty="0" err="1"/>
              <a:t>konvergen</a:t>
            </a:r>
            <a:r>
              <a:rPr lang="en-US" sz="2800" dirty="0"/>
              <a:t> </a:t>
            </a:r>
            <a:r>
              <a:rPr lang="en-US" sz="2800" dirty="0" err="1"/>
              <a:t>mutlak</a:t>
            </a:r>
            <a:r>
              <a:rPr lang="en-US" sz="2800" dirty="0"/>
              <a:t> </a:t>
            </a:r>
            <a:r>
              <a:rPr lang="en-US" sz="2800" dirty="0" err="1"/>
              <a:t>atau</a:t>
            </a:r>
            <a:r>
              <a:rPr lang="en-US" sz="2800" dirty="0"/>
              <a:t> </a:t>
            </a:r>
            <a:r>
              <a:rPr lang="en-US" sz="2800" dirty="0" err="1"/>
              <a:t>konvergen</a:t>
            </a:r>
            <a:r>
              <a:rPr lang="en-US" sz="2800" dirty="0"/>
              <a:t> </a:t>
            </a:r>
            <a:r>
              <a:rPr lang="en-US" sz="2800" dirty="0" err="1"/>
              <a:t>bersyarat</a:t>
            </a:r>
            <a:r>
              <a:rPr lang="en-US" sz="2800" dirty="0"/>
              <a:t>!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E2CAD47-2840-48E2-916A-0D02F5B2D05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1088629"/>
              </p:ext>
            </p:extLst>
          </p:nvPr>
        </p:nvGraphicFramePr>
        <p:xfrm>
          <a:off x="2734835" y="3639193"/>
          <a:ext cx="92332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888840" progId="Equation.DSMT4">
                  <p:embed/>
                </p:oleObj>
              </mc:Choice>
              <mc:Fallback>
                <p:oleObj name="Equation" r:id="rId2" imgW="393480" imgH="88884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8E2CAD47-2840-48E2-916A-0D02F5B2D0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734835" y="3639193"/>
                        <a:ext cx="923322" cy="208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F7AED82C-3136-4AA5-AB19-FE7D0DF9C3F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5340876"/>
              </p:ext>
            </p:extLst>
          </p:nvPr>
        </p:nvGraphicFramePr>
        <p:xfrm>
          <a:off x="5985304" y="3639193"/>
          <a:ext cx="1492872" cy="208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72840" imgH="939600" progId="Equation.DSMT4">
                  <p:embed/>
                </p:oleObj>
              </mc:Choice>
              <mc:Fallback>
                <p:oleObj name="Equation" r:id="rId4" imgW="672840" imgH="939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985304" y="3639193"/>
                        <a:ext cx="1492872" cy="2084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001B86A1-91D7-4546-96F6-4558D404AFB6}"/>
              </a:ext>
            </a:extLst>
          </p:cNvPr>
          <p:cNvSpPr txBox="1"/>
          <p:nvPr/>
        </p:nvSpPr>
        <p:spPr>
          <a:xfrm>
            <a:off x="1841157" y="4003589"/>
            <a:ext cx="344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3BF01F-7A37-4AAE-B2C0-992AA94A57DB}"/>
              </a:ext>
            </a:extLst>
          </p:cNvPr>
          <p:cNvSpPr txBox="1"/>
          <p:nvPr/>
        </p:nvSpPr>
        <p:spPr>
          <a:xfrm>
            <a:off x="5209826" y="4003589"/>
            <a:ext cx="34496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843591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101</TotalTime>
  <Words>89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Cambria Math</vt:lpstr>
      <vt:lpstr>Garamond</vt:lpstr>
      <vt:lpstr>Organic</vt:lpstr>
      <vt:lpstr>Equation</vt:lpstr>
      <vt:lpstr>Deret Konvergen Mutlak</vt:lpstr>
      <vt:lpstr>Deret Konvergen Mutlak</vt:lpstr>
      <vt:lpstr>Deret Konvergen Mutlak</vt:lpstr>
      <vt:lpstr>Deret Konvergen Mutlak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Deret Mutlak</dc:title>
  <dc:creator>Rheza Ari Wibowo</dc:creator>
  <cp:lastModifiedBy>Imam Adi Nata</cp:lastModifiedBy>
  <cp:revision>8</cp:revision>
  <dcterms:created xsi:type="dcterms:W3CDTF">2018-09-30T03:33:56Z</dcterms:created>
  <dcterms:modified xsi:type="dcterms:W3CDTF">2023-09-11T23:48:50Z</dcterms:modified>
</cp:coreProperties>
</file>