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1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1DEFE-3AF1-437F-8F81-DE57EEA7B5F3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5B62B-8920-4FB9-96E9-1AF4187F95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66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Penjelasan</a:t>
            </a:r>
            <a:r>
              <a:rPr lang="en-US" dirty="0"/>
              <a:t>. </a:t>
            </a:r>
            <a:r>
              <a:rPr lang="en-US" dirty="0" err="1"/>
              <a:t>Ingat</a:t>
            </a:r>
            <a:r>
              <a:rPr lang="en-US" dirty="0"/>
              <a:t> Kembali Batasan </a:t>
            </a:r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divergen</a:t>
            </a:r>
            <a:r>
              <a:rPr lang="en-US" dirty="0"/>
              <a:t>.</a:t>
            </a:r>
          </a:p>
          <a:p>
            <a:r>
              <a:rPr lang="en-US" dirty="0"/>
              <a:t>Akan </a:t>
            </a:r>
            <a:r>
              <a:rPr lang="en-US" dirty="0" err="1"/>
              <a:t>konvergen</a:t>
            </a:r>
            <a:r>
              <a:rPr lang="en-US" dirty="0"/>
              <a:t> Ketika </a:t>
            </a:r>
            <a:r>
              <a:rPr lang="en-US" dirty="0" err="1"/>
              <a:t>nilai</a:t>
            </a:r>
            <a:r>
              <a:rPr lang="en-US" dirty="0"/>
              <a:t> limit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1, dan </a:t>
            </a:r>
            <a:r>
              <a:rPr lang="en-US" dirty="0" err="1"/>
              <a:t>divergen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1.</a:t>
            </a:r>
          </a:p>
          <a:p>
            <a:r>
              <a:rPr lang="en-US" dirty="0"/>
              <a:t>Ketika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limitnya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x, </a:t>
            </a:r>
            <a:r>
              <a:rPr lang="en-US" dirty="0" err="1"/>
              <a:t>pastikan</a:t>
            </a:r>
            <a:r>
              <a:rPr lang="en-US" dirty="0"/>
              <a:t> kalian </a:t>
            </a:r>
            <a:r>
              <a:rPr lang="en-US" dirty="0" err="1"/>
              <a:t>mencari</a:t>
            </a:r>
            <a:r>
              <a:rPr lang="en-US" dirty="0"/>
              <a:t> </a:t>
            </a:r>
            <a:r>
              <a:rPr lang="en-US" dirty="0" err="1"/>
              <a:t>angka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memenuhi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Batasan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dan </a:t>
            </a:r>
            <a:r>
              <a:rPr lang="en-US" dirty="0" err="1"/>
              <a:t>divergennya</a:t>
            </a:r>
            <a:r>
              <a:rPr lang="en-US" dirty="0"/>
              <a:t>. Karena pada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mennyimpulkan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mensubstitusi</a:t>
            </a:r>
            <a:r>
              <a:rPr lang="en-US" dirty="0"/>
              <a:t> x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1.</a:t>
            </a:r>
          </a:p>
          <a:p>
            <a:endParaRPr lang="en-US" dirty="0"/>
          </a:p>
          <a:p>
            <a:r>
              <a:rPr lang="en-US" dirty="0" err="1"/>
              <a:t>Namun</a:t>
            </a:r>
            <a:r>
              <a:rPr lang="en-US" dirty="0"/>
              <a:t> Ketika temen2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limit </a:t>
            </a:r>
            <a:r>
              <a:rPr lang="en-US" dirty="0" err="1"/>
              <a:t>yg</a:t>
            </a:r>
            <a:r>
              <a:rPr lang="en-US" dirty="0"/>
              <a:t> lain missal x/2, </a:t>
            </a:r>
            <a:r>
              <a:rPr lang="en-US" dirty="0" err="1"/>
              <a:t>brrti</a:t>
            </a:r>
            <a:r>
              <a:rPr lang="en-US" dirty="0"/>
              <a:t> temen2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merubah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x </a:t>
            </a:r>
            <a:r>
              <a:rPr lang="en-US" dirty="0" err="1"/>
              <a:t>ny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supaya</a:t>
            </a:r>
            <a:r>
              <a:rPr lang="en-US" dirty="0"/>
              <a:t> Ketika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pembagian</a:t>
            </a:r>
            <a:r>
              <a:rPr lang="en-US" dirty="0"/>
              <a:t> </a:t>
            </a:r>
            <a:r>
              <a:rPr lang="en-US" dirty="0" err="1"/>
              <a:t>hasilnya</a:t>
            </a:r>
            <a:r>
              <a:rPr lang="en-US" dirty="0"/>
              <a:t> = 1. </a:t>
            </a:r>
            <a:r>
              <a:rPr lang="en-US" dirty="0" err="1"/>
              <a:t>brrti</a:t>
            </a:r>
            <a:r>
              <a:rPr lang="en-US" dirty="0"/>
              <a:t> </a:t>
            </a:r>
            <a:r>
              <a:rPr lang="en-US" dirty="0" err="1"/>
              <a:t>kan</a:t>
            </a:r>
            <a:r>
              <a:rPr lang="en-US" dirty="0"/>
              <a:t> temen2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substitusi</a:t>
            </a:r>
            <a:r>
              <a:rPr lang="en-US" dirty="0"/>
              <a:t> x = 2.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nanti</a:t>
            </a:r>
            <a:r>
              <a:rPr lang="en-US" dirty="0"/>
              <a:t> </a:t>
            </a:r>
            <a:r>
              <a:rPr lang="en-US" dirty="0" err="1"/>
              <a:t>didapat</a:t>
            </a:r>
            <a:r>
              <a:rPr lang="en-US" dirty="0"/>
              <a:t> </a:t>
            </a:r>
            <a:r>
              <a:rPr lang="en-US" dirty="0" err="1"/>
              <a:t>selang</a:t>
            </a:r>
            <a:r>
              <a:rPr lang="en-US" dirty="0"/>
              <a:t> </a:t>
            </a:r>
            <a:r>
              <a:rPr lang="en-US" dirty="0" err="1"/>
              <a:t>konvergennya</a:t>
            </a:r>
            <a:r>
              <a:rPr lang="en-US" dirty="0"/>
              <a:t> -2&lt;x&lt;2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C5B62B-8920-4FB9-96E9-1AF4187F951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49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11354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8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303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94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15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50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893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26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80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23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94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36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6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8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D286FB6-AE9B-41B9-8F8F-BD88F72A8FCA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1A235A7-C4C6-49EF-B311-84F105260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6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0C4F4-2607-4D9C-9619-5EDBF2F749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8F068-C7B7-40C4-A1BC-C3EC8E117E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TEKNOLOGI INFORMASI</a:t>
            </a:r>
            <a:r>
              <a:rPr lang="en-US" dirty="0"/>
              <a:t> Universitas </a:t>
            </a:r>
            <a:r>
              <a:rPr lang="en-US" dirty="0" err="1"/>
              <a:t>Tidar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985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C4F-62D8-4C43-9F94-B7DA0B3D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568"/>
            <a:ext cx="10396882" cy="5684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AC8-55DA-443A-8A00-CD116D0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980"/>
            <a:ext cx="10396883" cy="4682606"/>
          </a:xfrm>
        </p:spPr>
        <p:txBody>
          <a:bodyPr anchor="t">
            <a:normAutofit/>
          </a:bodyPr>
          <a:lstStyle/>
          <a:p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Deret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pangkat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adalah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deret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yang 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berbentuk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Dengan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		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untuk</a:t>
            </a:r>
            <a:r>
              <a:rPr lang="en-US" sz="28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setiap</a:t>
            </a:r>
            <a:endParaRPr lang="en-US" sz="28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ECBD18-E539-428A-AAA3-C2772A9B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7965787"/>
              </p:ext>
            </p:extLst>
          </p:nvPr>
        </p:nvGraphicFramePr>
        <p:xfrm>
          <a:off x="2530045" y="1298964"/>
          <a:ext cx="5229997" cy="128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52480" imgH="431640" progId="Equation.DSMT4">
                  <p:embed/>
                </p:oleObj>
              </mc:Choice>
              <mc:Fallback>
                <p:oleObj name="Equation" r:id="rId2" imgW="17524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0045" y="1298964"/>
                        <a:ext cx="5229997" cy="1288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781526D-8530-4D4F-8DF1-499226FC0D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433522"/>
              </p:ext>
            </p:extLst>
          </p:nvPr>
        </p:nvGraphicFramePr>
        <p:xfrm>
          <a:off x="2082328" y="2587514"/>
          <a:ext cx="1287462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228600" progId="Equation.DSMT4">
                  <p:embed/>
                </p:oleObj>
              </mc:Choice>
              <mc:Fallback>
                <p:oleObj name="Equation" r:id="rId4" imgW="431640" imgH="2286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2328" y="2587514"/>
                        <a:ext cx="1287462" cy="681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3946B9-8F3A-4CC7-A2FA-DE41E5EB23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406964"/>
              </p:ext>
            </p:extLst>
          </p:nvPr>
        </p:nvGraphicFramePr>
        <p:xfrm>
          <a:off x="5510213" y="2673350"/>
          <a:ext cx="11715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177480" progId="Equation.DSMT4">
                  <p:embed/>
                </p:oleObj>
              </mc:Choice>
              <mc:Fallback>
                <p:oleObj name="Equation" r:id="rId6" imgW="393480" imgH="177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781526D-8530-4D4F-8DF1-499226FC0D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10213" y="2673350"/>
                        <a:ext cx="1171575" cy="530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5489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C4F-62D8-4C43-9F94-B7DA0B3D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568"/>
            <a:ext cx="10396882" cy="5684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AC8-55DA-443A-8A00-CD116D0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979"/>
            <a:ext cx="10396883" cy="5041555"/>
          </a:xfrm>
        </p:spPr>
        <p:txBody>
          <a:bodyPr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Teorema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Selang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Kekonvergenan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pangkat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		    dan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berlaku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kriteria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Jika</a:t>
            </a:r>
            <a:r>
              <a:rPr lang="en-US" sz="2400" cap="none" dirty="0">
                <a:latin typeface="Calibri" panose="020F0502020204030204" pitchFamily="34" charset="0"/>
                <a:cs typeface="Calibri" panose="020F0502020204030204" pitchFamily="34" charset="0"/>
              </a:rPr>
              <a:t> L = 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∞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hanya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x = 0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Jika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L = 0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setiap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bilangan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Real 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Jika 0 &lt; L &lt; ∞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mutlak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–R &lt; x &lt; R dan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x &lt; -R, x &gt; R,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dimana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b="1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jari-jari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= 1/L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ECBD18-E539-428A-AAA3-C2772A9B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793573"/>
              </p:ext>
            </p:extLst>
          </p:nvPr>
        </p:nvGraphicFramePr>
        <p:xfrm>
          <a:off x="6832895" y="452787"/>
          <a:ext cx="1371991" cy="1166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431640" progId="Equation.DSMT4">
                  <p:embed/>
                </p:oleObj>
              </mc:Choice>
              <mc:Fallback>
                <p:oleObj name="Equation" r:id="rId2" imgW="50796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32895" y="452787"/>
                        <a:ext cx="1371991" cy="1166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7D706DE-BC56-4369-8C2E-314CD2798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0335" y="1898675"/>
            <a:ext cx="6079524" cy="1207631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38B03A-0AE9-4683-A20E-0E4532B51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970260"/>
              </p:ext>
            </p:extLst>
          </p:nvPr>
        </p:nvGraphicFramePr>
        <p:xfrm>
          <a:off x="8921408" y="438366"/>
          <a:ext cx="2197100" cy="1303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12520" imgH="482400" progId="Equation.DSMT4">
                  <p:embed/>
                </p:oleObj>
              </mc:Choice>
              <mc:Fallback>
                <p:oleObj name="Equation" r:id="rId5" imgW="812520" imgH="4824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21408" y="438366"/>
                        <a:ext cx="2197100" cy="1303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302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C4F-62D8-4C43-9F94-B7DA0B3D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568"/>
            <a:ext cx="10396882" cy="5684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AC8-55DA-443A-8A00-CD116D0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979"/>
            <a:ext cx="10396883" cy="5041555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Contoh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Tentukanlah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selang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manakah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berikut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Jawab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Dengan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menggunakan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Uji Hasil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Bagi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diperoleh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Sehingga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untuk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x &lt; 1 dan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untuk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x &gt; 1,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atau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-1 &lt; x &lt; 1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ECBD18-E539-428A-AAA3-C2772A9B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565782"/>
              </p:ext>
            </p:extLst>
          </p:nvPr>
        </p:nvGraphicFramePr>
        <p:xfrm>
          <a:off x="8571272" y="1112110"/>
          <a:ext cx="106203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480" imgH="444240" progId="Equation.DSMT4">
                  <p:embed/>
                </p:oleObj>
              </mc:Choice>
              <mc:Fallback>
                <p:oleObj name="Equation" r:id="rId3" imgW="393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571272" y="1112110"/>
                        <a:ext cx="1062037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F38B03A-0AE9-4683-A20E-0E4532B516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1197471"/>
              </p:ext>
            </p:extLst>
          </p:nvPr>
        </p:nvGraphicFramePr>
        <p:xfrm>
          <a:off x="1404938" y="3290888"/>
          <a:ext cx="864235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66800" imgH="482400" progId="Equation.DSMT4">
                  <p:embed/>
                </p:oleObj>
              </mc:Choice>
              <mc:Fallback>
                <p:oleObj name="Equation" r:id="rId5" imgW="346680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F38B03A-0AE9-4683-A20E-0E4532B516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4938" y="3290888"/>
                        <a:ext cx="8642350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8205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C4F-62D8-4C43-9F94-B7DA0B3D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568"/>
            <a:ext cx="10396882" cy="5684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AC8-55DA-443A-8A00-CD116D0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979"/>
            <a:ext cx="10396883" cy="5041555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Lalu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bagaimana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yg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tejadi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jika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		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untuk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|x| = 1?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Uji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hasil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bagi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tidak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dapat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digunakan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sehingga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perlu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menggunakan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uji banding lain.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Misal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untuk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x = 1,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menjadi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harmonic		yang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divergen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Misal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untuk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x = -1,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maka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menjadi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harmonic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ganti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tanda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yang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ECBD18-E539-428A-AAA3-C2772A9B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744899"/>
              </p:ext>
            </p:extLst>
          </p:nvPr>
        </p:nvGraphicFramePr>
        <p:xfrm>
          <a:off x="8655050" y="2227263"/>
          <a:ext cx="9937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444240" progId="Equation.DSMT4">
                  <p:embed/>
                </p:oleObj>
              </mc:Choice>
              <mc:Fallback>
                <p:oleObj name="Equation" r:id="rId2" imgW="3682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5050" y="2227263"/>
                        <a:ext cx="993775" cy="1201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274D81-4A51-4DF8-95B2-E0E047F455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341070"/>
              </p:ext>
            </p:extLst>
          </p:nvPr>
        </p:nvGraphicFramePr>
        <p:xfrm>
          <a:off x="10217304" y="3614884"/>
          <a:ext cx="133350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1320" imgH="444240" progId="Equation.DSMT4">
                  <p:embed/>
                </p:oleObj>
              </mc:Choice>
              <mc:Fallback>
                <p:oleObj name="Equation" r:id="rId4" imgW="57132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17304" y="3614884"/>
                        <a:ext cx="133350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5238E03-19EC-4221-8767-98298CA54B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71907"/>
              </p:ext>
            </p:extLst>
          </p:nvPr>
        </p:nvGraphicFramePr>
        <p:xfrm>
          <a:off x="4822204" y="407773"/>
          <a:ext cx="106203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444240" progId="Equation.DSMT4">
                  <p:embed/>
                </p:oleObj>
              </mc:Choice>
              <mc:Fallback>
                <p:oleObj name="Equation" r:id="rId6" imgW="393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22204" y="407773"/>
                        <a:ext cx="1062037" cy="1201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2479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4C4F-62D8-4C43-9F94-B7DA0B3D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3568"/>
            <a:ext cx="10396882" cy="56841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Pangkat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1AC8-55DA-443A-8A00-CD116D043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91979"/>
            <a:ext cx="10396883" cy="5041555"/>
          </a:xfrm>
        </p:spPr>
        <p:txBody>
          <a:bodyPr anchor="t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Latihan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Tentukan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pada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selang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manakah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deret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berikut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akan</a:t>
            </a:r>
            <a:r>
              <a:rPr lang="en-US" sz="2400" cap="none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US" sz="2400" cap="none" dirty="0" err="1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konvergen</a:t>
            </a: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cap="none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EECBD18-E539-428A-AAA3-C2772A9B3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938851"/>
              </p:ext>
            </p:extLst>
          </p:nvPr>
        </p:nvGraphicFramePr>
        <p:xfrm>
          <a:off x="1635526" y="1918257"/>
          <a:ext cx="1508125" cy="360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1333440" progId="Equation.DSMT4">
                  <p:embed/>
                </p:oleObj>
              </mc:Choice>
              <mc:Fallback>
                <p:oleObj name="Equation" r:id="rId2" imgW="558720" imgH="1333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ECBD18-E539-428A-AAA3-C2772A9B31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5526" y="1918257"/>
                        <a:ext cx="1508125" cy="3605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8C3423-23AE-4B33-A77E-AC14D3E5E1F1}"/>
              </a:ext>
            </a:extLst>
          </p:cNvPr>
          <p:cNvSpPr txBox="1"/>
          <p:nvPr/>
        </p:nvSpPr>
        <p:spPr>
          <a:xfrm>
            <a:off x="1067352" y="2151203"/>
            <a:ext cx="47801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1.</a:t>
            </a:r>
          </a:p>
          <a:p>
            <a:endParaRPr lang="en-US" sz="3200" dirty="0"/>
          </a:p>
          <a:p>
            <a:r>
              <a:rPr lang="en-US" sz="3200" dirty="0"/>
              <a:t>2.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050971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300</TotalTime>
  <Words>333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Cambria Math</vt:lpstr>
      <vt:lpstr>Impact</vt:lpstr>
      <vt:lpstr>Main Event</vt:lpstr>
      <vt:lpstr>Equation</vt:lpstr>
      <vt:lpstr>Deret Pangkat</vt:lpstr>
      <vt:lpstr>Deret Pangkat</vt:lpstr>
      <vt:lpstr>Deret Pangkat</vt:lpstr>
      <vt:lpstr>Deret Pangkat</vt:lpstr>
      <vt:lpstr>Deret Pangkat</vt:lpstr>
      <vt:lpstr>Deret Pangkat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Deret Pangkat</dc:title>
  <dc:creator>Rheza Ari Wibowo</dc:creator>
  <cp:lastModifiedBy>Imam Adi Nata</cp:lastModifiedBy>
  <cp:revision>17</cp:revision>
  <dcterms:created xsi:type="dcterms:W3CDTF">2018-10-06T22:51:37Z</dcterms:created>
  <dcterms:modified xsi:type="dcterms:W3CDTF">2023-09-11T23:48:33Z</dcterms:modified>
</cp:coreProperties>
</file>