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8" r:id="rId2"/>
    <p:sldId id="377" r:id="rId3"/>
    <p:sldId id="546" r:id="rId4"/>
    <p:sldId id="520" r:id="rId5"/>
    <p:sldId id="562" r:id="rId6"/>
    <p:sldId id="257" r:id="rId7"/>
    <p:sldId id="563" r:id="rId8"/>
    <p:sldId id="286" r:id="rId9"/>
    <p:sldId id="260" r:id="rId10"/>
    <p:sldId id="261" r:id="rId11"/>
    <p:sldId id="262" r:id="rId12"/>
    <p:sldId id="263" r:id="rId13"/>
    <p:sldId id="264" r:id="rId14"/>
    <p:sldId id="292" r:id="rId15"/>
    <p:sldId id="265" r:id="rId16"/>
    <p:sldId id="266" r:id="rId17"/>
    <p:sldId id="290" r:id="rId18"/>
    <p:sldId id="267" r:id="rId19"/>
    <p:sldId id="268" r:id="rId20"/>
    <p:sldId id="291" r:id="rId21"/>
    <p:sldId id="288" r:id="rId22"/>
    <p:sldId id="289" r:id="rId23"/>
    <p:sldId id="287" r:id="rId24"/>
    <p:sldId id="293" r:id="rId25"/>
    <p:sldId id="300" r:id="rId26"/>
    <p:sldId id="301" r:id="rId27"/>
    <p:sldId id="302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</p:sldIdLst>
  <p:sldSz cx="9144000" cy="5143500" type="screen16x9"/>
  <p:notesSz cx="7315200" cy="96012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D98B"/>
    <a:srgbClr val="FF00FF"/>
    <a:srgbClr val="418438"/>
    <a:srgbClr val="0080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6786" autoAdjust="0"/>
  </p:normalViewPr>
  <p:slideViewPr>
    <p:cSldViewPr>
      <p:cViewPr varScale="1">
        <p:scale>
          <a:sx n="133" d="100"/>
          <a:sy n="133" d="100"/>
        </p:scale>
        <p:origin x="144" y="4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2910" y="-10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99EF7DB-72A4-47A8-BCC3-9F9099C1BBED}" type="datetimeFigureOut">
              <a:rPr lang="id-ID" smtClean="0"/>
              <a:pPr/>
              <a:t>28/11/2022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74A3C5F-5740-4F1A-A489-234E1A0B60FD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7035406-6733-4A89-82D2-A64B60AD8DCE}" type="datetimeFigureOut">
              <a:rPr lang="id-ID" smtClean="0"/>
              <a:pPr/>
              <a:t>28/11/2022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EA43B52-815C-445A-8667-05A30E7E2B82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43B52-815C-445A-8667-05A30E7E2B82}" type="slidenum">
              <a:rPr lang="id-ID" smtClean="0"/>
              <a:pPr/>
              <a:t>1</a:t>
            </a:fld>
            <a:endParaRPr 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43B52-815C-445A-8667-05A30E7E2B82}" type="slidenum">
              <a:rPr lang="id-ID" smtClean="0"/>
              <a:pPr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5560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43B52-815C-445A-8667-05A30E7E2B82}" type="slidenum">
              <a:rPr lang="id-ID" smtClean="0"/>
              <a:pPr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1805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A43B52-815C-445A-8667-05A30E7E2B82}" type="slidenum">
              <a:rPr lang="id-ID" smtClean="0"/>
              <a:pPr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83941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BigDi\Pictures\MUcNA0.jpg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flipH="1">
            <a:off x="0" y="0"/>
            <a:ext cx="7500958" cy="5143500"/>
          </a:xfrm>
          <a:prstGeom prst="rect">
            <a:avLst/>
          </a:prstGeom>
          <a:noFill/>
        </p:spPr>
      </p:pic>
      <p:sp>
        <p:nvSpPr>
          <p:cNvPr id="17" name="Teardrop 16"/>
          <p:cNvSpPr/>
          <p:nvPr userDrawn="1"/>
        </p:nvSpPr>
        <p:spPr>
          <a:xfrm>
            <a:off x="5357818" y="18"/>
            <a:ext cx="3786214" cy="4929186"/>
          </a:xfrm>
          <a:prstGeom prst="teardrop">
            <a:avLst/>
          </a:prstGeom>
          <a:solidFill>
            <a:srgbClr val="8BD98B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Flowchart: Stored Data 24"/>
          <p:cNvSpPr/>
          <p:nvPr userDrawn="1"/>
        </p:nvSpPr>
        <p:spPr>
          <a:xfrm>
            <a:off x="571472" y="857238"/>
            <a:ext cx="6643734" cy="2286016"/>
          </a:xfrm>
          <a:prstGeom prst="flowChartOnlineStorage">
            <a:avLst/>
          </a:prstGeom>
          <a:solidFill>
            <a:srgbClr val="00B05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ardrop 9"/>
          <p:cNvSpPr/>
          <p:nvPr userDrawn="1"/>
        </p:nvSpPr>
        <p:spPr>
          <a:xfrm>
            <a:off x="5429256" y="0"/>
            <a:ext cx="3714744" cy="4857766"/>
          </a:xfrm>
          <a:prstGeom prst="teardrop">
            <a:avLst/>
          </a:prstGeom>
          <a:gradFill flip="none" rotWithShape="1">
            <a:gsLst>
              <a:gs pos="38000">
                <a:srgbClr val="DDEBCF">
                  <a:alpha val="0"/>
                </a:srgbClr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00" y="928676"/>
            <a:ext cx="4500594" cy="2143140"/>
          </a:xfrm>
        </p:spPr>
        <p:txBody>
          <a:bodyPr/>
          <a:lstStyle>
            <a:lvl1pPr algn="l">
              <a:defRPr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100" y="3071816"/>
            <a:ext cx="4500594" cy="800094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pic>
        <p:nvPicPr>
          <p:cNvPr id="1029" name="Picture 5" descr="C:\Users\BigDi\Videos\Asset Web FT Untidar\Logo\kampus merdeka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3500446"/>
            <a:ext cx="1179644" cy="628988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30" name="Picture 6" descr="C:\Users\BigDi\Videos\Asset Web FT Untidar\Logo\73.UNIVERSITAS TIDAR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3284485"/>
            <a:ext cx="928694" cy="930343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endParaRPr lang="id-ID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2"/>
          </p:nvPr>
        </p:nvSpPr>
        <p:spPr>
          <a:xfrm>
            <a:off x="3124200" y="4767264"/>
            <a:ext cx="2340000" cy="273844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endParaRPr lang="id-ID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5082" y="928676"/>
            <a:ext cx="2084511" cy="2143140"/>
          </a:xfrm>
          <a:prstGeom prst="rect">
            <a:avLst/>
          </a:prstGeom>
          <a:effectLst>
            <a:outerShdw blurRad="38100" dist="38100" dir="5400000" algn="ctr" rotWithShape="0">
              <a:schemeClr val="tx1">
                <a:alpha val="20000"/>
              </a:scheme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360"/>
            <a:ext cx="8229600" cy="8548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00150"/>
            <a:ext cx="8229600" cy="3398044"/>
          </a:xfrm>
        </p:spPr>
        <p:txBody>
          <a:bodyPr/>
          <a:lstStyle/>
          <a:p>
            <a:pPr lvl="0"/>
            <a:endParaRPr lang="id-ID" noProof="0"/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DA29D84B-CD03-4673-B894-8EEB161E7D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26BFCC6A-D393-4F4E-8C77-A3BBB39AB5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6ECDD83F-FF7B-4AFF-A6EA-AFC8A7EF52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90F422-5227-4CA1-A350-1CC9A05D21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5819213"/>
      </p:ext>
    </p:extLst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ardrop 23"/>
          <p:cNvSpPr/>
          <p:nvPr userDrawn="1"/>
        </p:nvSpPr>
        <p:spPr>
          <a:xfrm>
            <a:off x="8286776" y="4714890"/>
            <a:ext cx="396000" cy="360000"/>
          </a:xfrm>
          <a:prstGeom prst="teardrop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12-Point Star 7"/>
          <p:cNvSpPr>
            <a:spLocks noChangeAspect="1"/>
          </p:cNvSpPr>
          <p:nvPr userDrawn="1"/>
        </p:nvSpPr>
        <p:spPr>
          <a:xfrm>
            <a:off x="428596" y="71420"/>
            <a:ext cx="972000" cy="972000"/>
          </a:xfrm>
          <a:prstGeom prst="star12">
            <a:avLst/>
          </a:prstGeom>
          <a:solidFill>
            <a:srgbClr val="00B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5338" y="4767264"/>
            <a:ext cx="471462" cy="273844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45F10B-F60B-4F98-B81E-B888F0898065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9144000" cy="28573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050" b="1" baseline="0"/>
              <a:t>Keselamatan dan Kesehatan Kerja (K3)   -  </a:t>
            </a:r>
            <a:r>
              <a:rPr lang="en-US" sz="1050" b="1" baseline="0">
                <a:solidFill>
                  <a:srgbClr val="FFFF00"/>
                </a:solidFill>
              </a:rPr>
              <a:t>Jurusan Teknik Elektro Untidar</a:t>
            </a:r>
            <a:endParaRPr lang="id-ID" sz="1050" b="1">
              <a:solidFill>
                <a:srgbClr val="FFFF00"/>
              </a:solidFill>
            </a:endParaRP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428596" y="4713303"/>
            <a:ext cx="8286808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>
            <a:off x="1428728" y="285734"/>
            <a:ext cx="7258072" cy="777495"/>
          </a:xfrm>
        </p:spPr>
        <p:txBody>
          <a:bodyPr>
            <a:normAutofit/>
          </a:bodyPr>
          <a:lstStyle>
            <a:lvl1pPr marL="82550" indent="0" algn="l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0" name="TextBox 29"/>
          <p:cNvSpPr txBox="1"/>
          <p:nvPr userDrawn="1"/>
        </p:nvSpPr>
        <p:spPr>
          <a:xfrm>
            <a:off x="500042" y="4786328"/>
            <a:ext cx="3289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rgbClr val="002060"/>
                </a:solidFill>
                <a:latin typeface="Comic Sans MS" pitchFamily="66" charset="0"/>
              </a:rPr>
              <a:t>Mokhammad Nurkholis Abdillah, S.T., M.Eng</a:t>
            </a:r>
            <a:endParaRPr lang="id-ID" sz="11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5616000" y="4752000"/>
            <a:ext cx="2571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>
                <a:solidFill>
                  <a:srgbClr val="00B050"/>
                </a:solidFill>
                <a:latin typeface="Comic Sans MS" pitchFamily="66" charset="0"/>
              </a:rPr>
              <a:t>#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SAFETY</a:t>
            </a:r>
            <a:r>
              <a:rPr lang="en-US" sz="1600" b="1">
                <a:solidFill>
                  <a:srgbClr val="0070C0"/>
                </a:solidFill>
                <a:latin typeface="Comic Sans MS" pitchFamily="66" charset="0"/>
              </a:rPr>
              <a:t>FIRST</a:t>
            </a:r>
            <a:r>
              <a:rPr lang="en-US" sz="1600" b="1">
                <a:solidFill>
                  <a:srgbClr val="FF0000"/>
                </a:solidFill>
                <a:latin typeface="Comic Sans MS" pitchFamily="66" charset="0"/>
              </a:rPr>
              <a:t>!!!</a:t>
            </a:r>
            <a:endParaRPr lang="id-ID" sz="1600" b="1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3" name="Text Placeholder 42" descr="#"/>
          <p:cNvSpPr>
            <a:spLocks noGrp="1"/>
          </p:cNvSpPr>
          <p:nvPr>
            <p:ph type="body" sz="quarter" idx="13" hasCustomPrompt="1"/>
          </p:nvPr>
        </p:nvSpPr>
        <p:spPr>
          <a:xfrm>
            <a:off x="571472" y="357172"/>
            <a:ext cx="714380" cy="50006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</a:t>
            </a:r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34"/>
            <a:ext cx="8229600" cy="777495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6" name="Teardrop 5"/>
          <p:cNvSpPr/>
          <p:nvPr userDrawn="1"/>
        </p:nvSpPr>
        <p:spPr>
          <a:xfrm>
            <a:off x="8286776" y="4714890"/>
            <a:ext cx="396000" cy="360000"/>
          </a:xfrm>
          <a:prstGeom prst="teardrop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5338" y="4767264"/>
            <a:ext cx="471462" cy="273844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45F10B-F60B-4F98-B81E-B888F0898065}" type="slidenum">
              <a:rPr lang="id-ID" smtClean="0"/>
              <a:pPr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8596" y="4713303"/>
            <a:ext cx="8286808" cy="15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500042" y="4786328"/>
            <a:ext cx="3289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rgbClr val="002060"/>
                </a:solidFill>
                <a:latin typeface="Comic Sans MS" pitchFamily="66" charset="0"/>
              </a:rPr>
              <a:t>Mokhammad Nurkholis Abdillah, S.T., M.Eng</a:t>
            </a:r>
            <a:endParaRPr lang="id-ID" sz="1100" b="1">
              <a:solidFill>
                <a:srgbClr val="002060"/>
              </a:solidFill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5616000" y="4752000"/>
            <a:ext cx="2571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>
                <a:solidFill>
                  <a:srgbClr val="00B050"/>
                </a:solidFill>
                <a:latin typeface="Comic Sans MS" pitchFamily="66" charset="0"/>
              </a:rPr>
              <a:t>#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SAFETY</a:t>
            </a:r>
            <a:r>
              <a:rPr lang="en-US" sz="1600" b="1">
                <a:solidFill>
                  <a:srgbClr val="0070C0"/>
                </a:solidFill>
                <a:latin typeface="Comic Sans MS" pitchFamily="66" charset="0"/>
              </a:rPr>
              <a:t>FIRST</a:t>
            </a:r>
            <a:r>
              <a:rPr lang="en-US" sz="1600" b="1">
                <a:solidFill>
                  <a:srgbClr val="FF0000"/>
                </a:solidFill>
                <a:latin typeface="Comic Sans MS" pitchFamily="66" charset="0"/>
              </a:rPr>
              <a:t>!!!</a:t>
            </a:r>
            <a:endParaRPr lang="id-ID" sz="1600" b="1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12" name="Rectangle 11"/>
          <p:cNvSpPr/>
          <p:nvPr userDrawn="1"/>
        </p:nvSpPr>
        <p:spPr>
          <a:xfrm>
            <a:off x="0" y="1"/>
            <a:ext cx="9144000" cy="28573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050" b="1" baseline="0"/>
              <a:t>Keselamatan dan Keseahatan Kerja (K3) -  </a:t>
            </a:r>
            <a:r>
              <a:rPr lang="en-US" sz="1050" b="1" baseline="0">
                <a:solidFill>
                  <a:srgbClr val="FFFF00"/>
                </a:solidFill>
              </a:rPr>
              <a:t>Jurusan Teknik Elektro Untidar</a:t>
            </a:r>
            <a:endParaRPr lang="id-ID" sz="1050"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12032" y="1000132"/>
            <a:ext cx="8532000" cy="28573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050" b="1" baseline="0"/>
              <a:t>Keselamatan dan Kesehatan Kerja (K3)  -  </a:t>
            </a:r>
            <a:r>
              <a:rPr lang="en-US" sz="1050" b="1" baseline="0">
                <a:solidFill>
                  <a:srgbClr val="FFFF00"/>
                </a:solidFill>
              </a:rPr>
              <a:t>Jurusan Teknik Elektro Untidar</a:t>
            </a:r>
            <a:endParaRPr lang="id-ID" sz="1050" b="1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8"/>
            <a:ext cx="7886700" cy="2139553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6643705" y="2"/>
            <a:ext cx="2500299" cy="2928939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 marL="0" marR="0" lvl="0" indent="0" algn="ctr" defTabSz="3429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6429390" y="5"/>
            <a:ext cx="2714613" cy="2428873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80000"/>
            </a:schemeClr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 marL="0" marR="0" lvl="0" indent="0" algn="ctr" defTabSz="3429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2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pic>
        <p:nvPicPr>
          <p:cNvPr id="3074" name="Picture 2" descr="C:\Users\BigDi\Videos\Asset Web FT Untidar\Logo\73.UNIVERSITAS TIDAR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0958" y="571488"/>
            <a:ext cx="1212304" cy="121444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schemeClr val="tx2">
                <a:alpha val="40000"/>
              </a:schemeClr>
            </a:outerShdw>
          </a:effectLst>
        </p:spPr>
      </p:pic>
      <p:sp>
        <p:nvSpPr>
          <p:cNvPr id="14" name="TextBox 13"/>
          <p:cNvSpPr txBox="1"/>
          <p:nvPr userDrawn="1"/>
        </p:nvSpPr>
        <p:spPr>
          <a:xfrm>
            <a:off x="642918" y="4783988"/>
            <a:ext cx="3289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rgbClr val="FFFF00"/>
                </a:solidFill>
                <a:latin typeface="Comic Sans MS" pitchFamily="66" charset="0"/>
              </a:rPr>
              <a:t>Mokhammad Nurkholis Abdillah, S.T., M.Eng</a:t>
            </a:r>
            <a:endParaRPr lang="id-ID" sz="1100" b="1">
              <a:solidFill>
                <a:srgbClr val="FFFF00"/>
              </a:solidFill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5616000" y="4745516"/>
            <a:ext cx="2571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>
                <a:solidFill>
                  <a:schemeClr val="accent5">
                    <a:lumMod val="60000"/>
                    <a:lumOff val="40000"/>
                  </a:schemeClr>
                </a:solidFill>
                <a:latin typeface="Comic Sans MS" pitchFamily="66" charset="0"/>
              </a:rPr>
              <a:t>#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SAFETY</a:t>
            </a:r>
            <a:r>
              <a:rPr lang="en-US" sz="1600" b="1">
                <a:solidFill>
                  <a:schemeClr val="bg2"/>
                </a:solidFill>
                <a:latin typeface="Comic Sans MS" pitchFamily="66" charset="0"/>
              </a:rPr>
              <a:t>FIRST</a:t>
            </a:r>
            <a:r>
              <a:rPr lang="en-US" sz="1600" b="1">
                <a:solidFill>
                  <a:srgbClr val="FFFF00"/>
                </a:solidFill>
                <a:latin typeface="Comic Sans MS" pitchFamily="66" charset="0"/>
              </a:rPr>
              <a:t>!!!</a:t>
            </a:r>
            <a:endParaRPr lang="id-ID" sz="1600" b="1">
              <a:solidFill>
                <a:srgbClr val="FFFF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37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BigDi\Videos\Asset Web FT Untidar\2021-05-12_115159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54036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 userDrawn="1"/>
        </p:nvSpPr>
        <p:spPr>
          <a:xfrm>
            <a:off x="0" y="1571618"/>
            <a:ext cx="9144000" cy="1928826"/>
          </a:xfrm>
          <a:prstGeom prst="rect">
            <a:avLst/>
          </a:prstGeom>
          <a:solidFill>
            <a:srgbClr val="00B05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>
                <a:solidFill>
                  <a:schemeClr val="tx2"/>
                </a:solidFill>
              </a:rPr>
              <a:t>TERIMA KASIH</a:t>
            </a:r>
            <a:endParaRPr lang="id-ID" sz="8800" b="1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673456" y="2928940"/>
            <a:ext cx="1891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FFFF00"/>
                </a:solidFill>
                <a:latin typeface="Comic Sans MS" pitchFamily="66" charset="0"/>
              </a:rPr>
              <a:t>SAFETY</a:t>
            </a:r>
            <a:r>
              <a:rPr lang="en-US" sz="1600" b="1" baseline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n-US" sz="1600" b="1" baseline="0">
                <a:solidFill>
                  <a:schemeClr val="tx2"/>
                </a:solidFill>
                <a:latin typeface="Comic Sans MS" pitchFamily="66" charset="0"/>
              </a:rPr>
              <a:t>FIRST!!!</a:t>
            </a:r>
            <a:endParaRPr lang="id-ID" sz="1600" b="1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072066" y="2928940"/>
            <a:ext cx="2571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>
                <a:solidFill>
                  <a:srgbClr val="00B050"/>
                </a:solidFill>
                <a:latin typeface="Comic Sans MS" pitchFamily="66" charset="0"/>
              </a:rPr>
              <a:t>#</a:t>
            </a:r>
            <a:r>
              <a:rPr lang="en-US" sz="1600" b="1">
                <a:solidFill>
                  <a:srgbClr val="FFFF00"/>
                </a:solidFill>
                <a:latin typeface="Comic Sans MS" pitchFamily="66" charset="0"/>
              </a:rPr>
              <a:t>TETAP</a:t>
            </a:r>
            <a:r>
              <a:rPr lang="en-US" sz="1600" b="1">
                <a:solidFill>
                  <a:schemeClr val="bg2"/>
                </a:solidFill>
                <a:latin typeface="Comic Sans MS" pitchFamily="66" charset="0"/>
              </a:rPr>
              <a:t>WASPADA</a:t>
            </a:r>
            <a:endParaRPr lang="id-ID" sz="1600" b="1">
              <a:solidFill>
                <a:schemeClr val="bg2"/>
              </a:solidFill>
              <a:latin typeface="Comic Sans MS" pitchFamily="66" charset="0"/>
            </a:endParaRPr>
          </a:p>
        </p:txBody>
      </p:sp>
      <p:pic>
        <p:nvPicPr>
          <p:cNvPr id="2051" name="Picture 3" descr="C:\Users\BigDi\Videos\Asset Web FT Untidar\Logo\kampus merdeka.pn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7643834" y="357172"/>
            <a:ext cx="1097333" cy="58607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2052" name="Picture 4" descr="C:\Users\BigDi\Videos\Asset Web FT Untidar\Logo\Logo untidar white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0496" y="857238"/>
            <a:ext cx="1219200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2272" y="142858"/>
            <a:ext cx="833805" cy="857256"/>
          </a:xfrm>
          <a:prstGeom prst="rect">
            <a:avLst/>
          </a:prstGeom>
          <a:effectLst>
            <a:outerShdw blurRad="38100" dist="38100" dir="5400000" algn="ctr" rotWithShape="0">
              <a:schemeClr val="tx1">
                <a:alpha val="20000"/>
              </a:scheme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BigDi\Downloads\WhatsApp Image 2021-08-21 at 20.02.31 (1).jpe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"/>
            <a:ext cx="9144000" cy="514399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>
          <a:xfrm>
            <a:off x="0" y="2285998"/>
            <a:ext cx="9144000" cy="1928826"/>
          </a:xfrm>
          <a:prstGeom prst="rect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>
                <a:solidFill>
                  <a:schemeClr val="accent2">
                    <a:lumMod val="75000"/>
                  </a:schemeClr>
                </a:solidFill>
              </a:rPr>
              <a:t>TERIMA KASIH</a:t>
            </a:r>
            <a:endParaRPr lang="id-ID" sz="88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673450" y="3643320"/>
            <a:ext cx="2898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FFFF00"/>
                </a:solidFill>
                <a:latin typeface="Comic Sans MS" pitchFamily="66" charset="0"/>
              </a:rPr>
              <a:t>SEMANGAT</a:t>
            </a:r>
            <a:r>
              <a:rPr lang="en-US" sz="1600" b="1" baseline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n-US" sz="1600" b="1" baseline="0">
                <a:solidFill>
                  <a:schemeClr val="tx2"/>
                </a:solidFill>
                <a:latin typeface="Comic Sans MS" pitchFamily="66" charset="0"/>
              </a:rPr>
              <a:t>BERDJOEANG</a:t>
            </a:r>
            <a:endParaRPr lang="id-ID" sz="1600" b="1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072066" y="3643320"/>
            <a:ext cx="2571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>
                <a:solidFill>
                  <a:srgbClr val="00B050"/>
                </a:solidFill>
                <a:latin typeface="Comic Sans MS" pitchFamily="66" charset="0"/>
              </a:rPr>
              <a:t>#</a:t>
            </a:r>
            <a:r>
              <a:rPr lang="en-US" sz="1600" b="1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PETJOEANG</a:t>
            </a:r>
            <a:r>
              <a:rPr lang="en-US" sz="1600" b="1">
                <a:solidFill>
                  <a:srgbClr val="0070C0"/>
                </a:solidFill>
                <a:latin typeface="Comic Sans MS" pitchFamily="66" charset="0"/>
              </a:rPr>
              <a:t>KODING</a:t>
            </a:r>
            <a:endParaRPr lang="id-ID" sz="1600" b="1">
              <a:latin typeface="Comic Sans MS" pitchFamily="66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8820B-5469-4DE0-B584-BEF299A72918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F09A1133-19F1-4643-980C-25DB96F0DD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54B01058-CA96-43ED-BC53-8EAE152F73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93B5C7E1-A3D6-4EAE-824C-0BAA8A05E6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28B20-F390-417D-BBB6-412A9CF09B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279392"/>
      </p:ext>
    </p:extLst>
  </p:cSld>
  <p:clrMapOvr>
    <a:masterClrMapping/>
  </p:clrMapOvr>
  <p:transition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80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80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28CB7FC2-DD07-4C78-9C2B-F4E4903842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01D5F768-2CCA-4A31-B135-02BC2F430D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1C6AF91D-CBD0-453E-B8CE-CB4D0999C2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B4171-493B-432D-B56D-1E21BFD65D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1854228"/>
      </p:ext>
    </p:extLst>
  </p:cSld>
  <p:clrMapOvr>
    <a:masterClrMapping/>
  </p:clrMapOvr>
  <p:transition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5F10B-F60B-4F98-B81E-B888F0898065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2" r:id="rId4"/>
    <p:sldLayoutId id="2147483651" r:id="rId5"/>
    <p:sldLayoutId id="2147483661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roperti.kompas.com/read/2018/02/21/100000621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800" dirty="0" err="1"/>
              <a:t>Investigasi</a:t>
            </a:r>
            <a:r>
              <a:rPr lang="en-US" sz="3800" dirty="0"/>
              <a:t> </a:t>
            </a:r>
            <a:r>
              <a:rPr lang="en-US" sz="3800" dirty="0" err="1"/>
              <a:t>Kecelakaan</a:t>
            </a:r>
            <a:r>
              <a:rPr lang="en-US" sz="3800" dirty="0"/>
              <a:t> </a:t>
            </a:r>
            <a:r>
              <a:rPr lang="en-US" sz="3800" dirty="0" err="1"/>
              <a:t>Kerja</a:t>
            </a:r>
            <a:endParaRPr lang="id-ID" sz="3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0DEBCBA-B414-4BFF-8A9A-41E51689F6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000" b="1"/>
              <a:t>KAPAN</a:t>
            </a:r>
            <a:br>
              <a:rPr lang="en-US" sz="3000" b="1"/>
            </a:br>
            <a:r>
              <a:rPr lang="en-US" sz="2400" b="1"/>
              <a:t>DILAKUKAN PENYELIDIKAN ?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F843E96-45D5-4164-BBC8-9E65C20432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defRPr/>
            </a:pPr>
            <a:endParaRPr lang="en-US"/>
          </a:p>
          <a:p>
            <a:pPr marL="457200" indent="-457200">
              <a:defRPr/>
            </a:pPr>
            <a:r>
              <a:rPr lang="en-US"/>
              <a:t>APABILA TERJADI KECELAKAAN</a:t>
            </a:r>
          </a:p>
          <a:p>
            <a:pPr marL="457200" indent="-457200">
              <a:buNone/>
              <a:defRPr/>
            </a:pPr>
            <a:r>
              <a:rPr lang="en-US"/>
              <a:t>    SESEGERA MUNGKIN :</a:t>
            </a:r>
          </a:p>
          <a:p>
            <a:pPr marL="457200" indent="-457200">
              <a:buNone/>
              <a:defRPr/>
            </a:pPr>
            <a:endParaRPr lang="en-US" sz="900"/>
          </a:p>
          <a:p>
            <a:pPr lvl="1" indent="-400050">
              <a:buFontTx/>
              <a:buAutoNum type="arabicPeriod"/>
              <a:defRPr/>
            </a:pPr>
            <a:r>
              <a:rPr lang="en-US"/>
              <a:t>JIKA PERLU KARYAWAN HARUS TETAP TINGGAL SETELAH GILIRAN BEKERJA.</a:t>
            </a:r>
          </a:p>
          <a:p>
            <a:pPr lvl="1" indent="-400050">
              <a:buFontTx/>
              <a:buAutoNum type="arabicPeriod"/>
              <a:defRPr/>
            </a:pPr>
            <a:endParaRPr lang="en-US"/>
          </a:p>
          <a:p>
            <a:pPr lvl="1" indent="-400050">
              <a:buFontTx/>
              <a:buAutoNum type="arabicPeriod"/>
              <a:defRPr/>
            </a:pPr>
            <a:r>
              <a:rPr lang="en-US"/>
              <a:t>PERHATIKAN PERATURAN PEMERINTAH</a:t>
            </a:r>
          </a:p>
        </p:txBody>
      </p:sp>
    </p:spTree>
  </p:cSld>
  <p:clrMapOvr>
    <a:masterClrMapping/>
  </p:clrMapOvr>
  <p:transition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20C05F2-D62F-46E2-8962-7A385CCDEC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000" b="1"/>
              <a:t>DIMANA </a:t>
            </a:r>
            <a:br>
              <a:rPr lang="en-US" sz="3000"/>
            </a:br>
            <a:r>
              <a:rPr lang="en-US" sz="2400" b="1"/>
              <a:t>DILAKUKAN PENYELIDIKAN ?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952660D-D62A-4F1E-9E13-E49DF868A5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4450" y="1200150"/>
            <a:ext cx="6515100" cy="35433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DI TEMPAT LOKASI TERJADINYA KECELAKAAN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BILA PERLU LAKUKAN WAWANCARA DIMANA SAJA, BERSIKAPLAH SENSITIF</a:t>
            </a:r>
          </a:p>
        </p:txBody>
      </p:sp>
    </p:spTree>
  </p:cSld>
  <p:clrMapOvr>
    <a:masterClrMapping/>
  </p:clrMapOvr>
  <p:transition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7B48FC7-6A2D-4F70-90C7-F0E93ED480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000" b="1"/>
              <a:t>APA</a:t>
            </a:r>
            <a:br>
              <a:rPr lang="en-US" sz="3000" b="1"/>
            </a:br>
            <a:r>
              <a:rPr lang="en-US" sz="2400" b="1"/>
              <a:t>YANG DISELIDIKI ?</a:t>
            </a:r>
            <a:r>
              <a:rPr lang="en-US" sz="3000"/>
              <a:t> 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6018F95-37E4-4A93-A8D9-9418FD2DE5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0150" y="1371600"/>
            <a:ext cx="6629400" cy="3600450"/>
          </a:xfrm>
        </p:spPr>
        <p:txBody>
          <a:bodyPr>
            <a:normAutofit fontScale="92500" lnSpcReduction="10000"/>
          </a:bodyPr>
          <a:lstStyle/>
          <a:p>
            <a:pPr marL="495300" indent="-495300">
              <a:buFontTx/>
              <a:buAutoNum type="arabicPeriod"/>
              <a:defRPr/>
            </a:pPr>
            <a:r>
              <a:rPr lang="en-US" sz="2100" b="1"/>
              <a:t>MENGIDENTIFIKASI FAKTOR PENYEBAB :</a:t>
            </a:r>
          </a:p>
          <a:p>
            <a:pPr marL="776288" lvl="1" indent="-433388">
              <a:buFontTx/>
              <a:buAutoNum type="alphaLcPeriod"/>
              <a:defRPr/>
            </a:pPr>
            <a:r>
              <a:rPr lang="en-US"/>
              <a:t>Mencari fakta atas unsur berikut :</a:t>
            </a:r>
          </a:p>
          <a:p>
            <a:pPr marL="1057275" lvl="2" indent="-371475">
              <a:buClr>
                <a:schemeClr val="tx1"/>
              </a:buClr>
              <a:buFontTx/>
              <a:buAutoNum type="romanLcPeriod"/>
              <a:defRPr/>
            </a:pPr>
            <a:r>
              <a:rPr lang="en-US"/>
              <a:t>Peralatan/mesin</a:t>
            </a:r>
          </a:p>
          <a:p>
            <a:pPr marL="1057275" lvl="2" indent="-371475">
              <a:buClr>
                <a:schemeClr val="tx1"/>
              </a:buClr>
              <a:buFontTx/>
              <a:buAutoNum type="romanLcPeriod"/>
              <a:defRPr/>
            </a:pPr>
            <a:r>
              <a:rPr lang="en-US"/>
              <a:t>Manusia</a:t>
            </a:r>
          </a:p>
          <a:p>
            <a:pPr marL="1057275" lvl="2" indent="-371475">
              <a:buClr>
                <a:schemeClr val="tx1"/>
              </a:buClr>
              <a:buFontTx/>
              <a:buAutoNum type="romanLcPeriod"/>
              <a:defRPr/>
            </a:pPr>
            <a:r>
              <a:rPr lang="en-US"/>
              <a:t>Lingkungan</a:t>
            </a:r>
          </a:p>
          <a:p>
            <a:pPr marL="1057275" lvl="2" indent="-371475">
              <a:buClr>
                <a:schemeClr val="tx1"/>
              </a:buClr>
              <a:buFontTx/>
              <a:buAutoNum type="romanLcPeriod"/>
              <a:defRPr/>
            </a:pPr>
            <a:r>
              <a:rPr lang="en-US"/>
              <a:t>Manajemen</a:t>
            </a:r>
          </a:p>
          <a:p>
            <a:pPr marL="776288" lvl="1" indent="-433388">
              <a:buFontTx/>
              <a:buAutoNum type="alphaLcPeriod"/>
              <a:defRPr/>
            </a:pPr>
            <a:r>
              <a:rPr lang="en-US"/>
              <a:t>Mengumpulkan data kecelakaan individual </a:t>
            </a:r>
          </a:p>
          <a:p>
            <a:pPr marL="776288" lvl="1" indent="-433388">
              <a:buFontTx/>
              <a:buAutoNum type="alphaLcPeriod"/>
              <a:defRPr/>
            </a:pPr>
            <a:r>
              <a:rPr lang="en-US"/>
              <a:t>Analisis kecelakaan serupa lainnya.</a:t>
            </a:r>
          </a:p>
        </p:txBody>
      </p:sp>
    </p:spTree>
  </p:cSld>
  <p:clrMapOvr>
    <a:masterClrMapping/>
  </p:clrMapOvr>
  <p:transition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04817EB-F5A7-49CD-9F0D-F8623E6520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000" b="1"/>
              <a:t>APA</a:t>
            </a:r>
            <a:br>
              <a:rPr lang="en-US" sz="3000" b="1"/>
            </a:br>
            <a:r>
              <a:rPr lang="en-US" sz="2400" b="1"/>
              <a:t>YANG DISELIDIKI ?</a:t>
            </a:r>
            <a:r>
              <a:rPr lang="en-US" sz="3000"/>
              <a:t> 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B9BEEEC-F7EB-4EF2-8256-50E0B84DAD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0150" y="1314450"/>
            <a:ext cx="6629400" cy="3600450"/>
          </a:xfrm>
        </p:spPr>
        <p:txBody>
          <a:bodyPr>
            <a:normAutofit lnSpcReduction="10000"/>
          </a:bodyPr>
          <a:lstStyle/>
          <a:p>
            <a:pPr marL="495300" indent="-495300">
              <a:buNone/>
              <a:defRPr/>
            </a:pPr>
            <a:r>
              <a:rPr lang="en-US" sz="2100" b="1"/>
              <a:t>2. MENGIDENTIFIKASI KEMUNGKINAN </a:t>
            </a:r>
          </a:p>
          <a:p>
            <a:pPr marL="495300" indent="-495300">
              <a:buNone/>
              <a:defRPr/>
            </a:pPr>
            <a:r>
              <a:rPr lang="en-US" sz="2100" b="1"/>
              <a:t>    TINDAKAN KOREKSI UNTUK MENCEGAH </a:t>
            </a:r>
          </a:p>
          <a:p>
            <a:pPr marL="495300" indent="-495300">
              <a:buNone/>
              <a:defRPr/>
            </a:pPr>
            <a:r>
              <a:rPr lang="en-US" sz="2100" b="1"/>
              <a:t>    TERULANGNYA KECELAKAAN :</a:t>
            </a:r>
          </a:p>
          <a:p>
            <a:pPr marL="495300" indent="-495300">
              <a:buNone/>
              <a:defRPr/>
            </a:pPr>
            <a:endParaRPr lang="en-US" sz="750" b="1"/>
          </a:p>
          <a:p>
            <a:pPr marL="776288" lvl="1" indent="-433388">
              <a:buFontTx/>
              <a:buAutoNum type="alphaLcPeriod"/>
              <a:defRPr/>
            </a:pPr>
            <a:r>
              <a:rPr lang="en-US"/>
              <a:t>Mendapatkan tindakan koreksi sebanyak mungkin.</a:t>
            </a:r>
          </a:p>
          <a:p>
            <a:pPr marL="776288" lvl="1" indent="-433388">
              <a:buFontTx/>
              <a:buAutoNum type="alphaLcPeriod"/>
              <a:defRPr/>
            </a:pPr>
            <a:r>
              <a:rPr lang="en-US"/>
              <a:t>Meminta saran dari karyawan. </a:t>
            </a:r>
          </a:p>
          <a:p>
            <a:pPr marL="776288" lvl="1" indent="-433388">
              <a:buFontTx/>
              <a:buAutoNum type="alphaLcPeriod"/>
              <a:defRPr/>
            </a:pPr>
            <a:r>
              <a:rPr lang="en-US"/>
              <a:t>Mengevaluasi tindakan koreksi sebelum merekomendasikannya.</a:t>
            </a:r>
          </a:p>
        </p:txBody>
      </p:sp>
    </p:spTree>
  </p:cSld>
  <p:clrMapOvr>
    <a:masterClrMapping/>
  </p:clrMapOvr>
  <p:transition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744F43C-65FC-49E2-B6E0-82F315900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5900" y="114300"/>
            <a:ext cx="6172200" cy="854869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BUKTI-BUKTI FISIK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C74469B-9B6A-4682-9396-4BD17C75082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85900" y="1143000"/>
            <a:ext cx="3086100" cy="382905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/>
              <a:t>Posisi pekerja/korban yg cidera </a:t>
            </a:r>
          </a:p>
          <a:p>
            <a:pPr eaLnBrk="1" hangingPunct="1">
              <a:defRPr/>
            </a:pPr>
            <a:r>
              <a:rPr lang="en-US" sz="1800"/>
              <a:t>Peralatan yg digunakan pada saat kejadian</a:t>
            </a:r>
          </a:p>
          <a:p>
            <a:pPr eaLnBrk="1" hangingPunct="1">
              <a:defRPr/>
            </a:pPr>
            <a:r>
              <a:rPr lang="en-US" sz="1800"/>
              <a:t>Bahan kimia yg digunakan</a:t>
            </a:r>
          </a:p>
          <a:p>
            <a:pPr eaLnBrk="1" hangingPunct="1">
              <a:defRPr/>
            </a:pPr>
            <a:r>
              <a:rPr lang="en-US" sz="1800"/>
              <a:t>Alat  pengaman yg digunakan</a:t>
            </a:r>
          </a:p>
          <a:p>
            <a:pPr eaLnBrk="1" hangingPunct="1">
              <a:defRPr/>
            </a:pPr>
            <a:r>
              <a:rPr lang="en-US" sz="1800"/>
              <a:t>Posisi alat pengaman yg layak</a:t>
            </a:r>
          </a:p>
          <a:p>
            <a:pPr eaLnBrk="1" hangingPunct="1">
              <a:defRPr/>
            </a:pPr>
            <a:r>
              <a:rPr lang="en-US" sz="1800"/>
              <a:t>Posisi pengendali mesin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0397DA49-B36C-432F-94A4-BB9EEEDA5DD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29150" y="1085850"/>
            <a:ext cx="3200400" cy="382905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/>
              <a:t>Kerusakan thd peralatan</a:t>
            </a:r>
          </a:p>
          <a:p>
            <a:pPr eaLnBrk="1" hangingPunct="1">
              <a:defRPr/>
            </a:pPr>
            <a:r>
              <a:rPr lang="en-US" sz="1800"/>
              <a:t>Area lingkungan kerja/ house keeping</a:t>
            </a:r>
          </a:p>
          <a:p>
            <a:pPr eaLnBrk="1" hangingPunct="1">
              <a:defRPr/>
            </a:pPr>
            <a:r>
              <a:rPr lang="en-US" sz="1800"/>
              <a:t>Kondisi cuaca</a:t>
            </a:r>
          </a:p>
          <a:p>
            <a:pPr eaLnBrk="1" hangingPunct="1">
              <a:defRPr/>
            </a:pPr>
            <a:r>
              <a:rPr lang="en-US" sz="1800"/>
              <a:t>Tingkat pencahayaan/ penerangan</a:t>
            </a:r>
          </a:p>
          <a:p>
            <a:pPr eaLnBrk="1" hangingPunct="1">
              <a:defRPr/>
            </a:pPr>
            <a:r>
              <a:rPr lang="en-US" sz="1800"/>
              <a:t>Intensitas suara/ kebisingan</a:t>
            </a:r>
          </a:p>
          <a:p>
            <a:pPr eaLnBrk="1" hangingPunct="1">
              <a:defRPr/>
            </a:pPr>
            <a:r>
              <a:rPr lang="en-US" sz="1800"/>
              <a:t>Waktu kejadiaan (bulan, tgl, hari, pagi/siang/ malam, jam)</a:t>
            </a:r>
          </a:p>
        </p:txBody>
      </p:sp>
    </p:spTree>
  </p:cSld>
  <p:clrMapOvr>
    <a:masterClrMapping/>
  </p:clrMapOvr>
  <p:transition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117D519-B81F-4788-A9C6-2813BBF625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000" b="1"/>
              <a:t>BAGAIMANA</a:t>
            </a:r>
            <a:br>
              <a:rPr lang="en-US" sz="3000"/>
            </a:br>
            <a:r>
              <a:rPr lang="en-US" sz="2400" b="1"/>
              <a:t>MELAKUKAN PENYELIDIKAN ?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7E629D6-6660-455B-A6E5-7DAE8D6F06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4450" y="1314450"/>
            <a:ext cx="6515100" cy="37719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r>
              <a:rPr lang="en-US" sz="1800" b="1"/>
              <a:t>MENYEDIAKAN TANGGAP KEADAAN DARURAT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r>
              <a:rPr lang="en-US" sz="1800" b="1"/>
              <a:t>MENGAMANKAN TEMPAT KEJADIAAN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r>
              <a:rPr lang="en-US" sz="1800" b="1"/>
              <a:t>MENGIDENTIFIKASI SAKSI POTENSIAL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r>
              <a:rPr lang="en-US" sz="1800" b="1"/>
              <a:t>MENGGUNAKAN PERANGKAT PENYELIDIKAN :</a:t>
            </a:r>
            <a:r>
              <a:rPr lang="en-US" sz="1800"/>
              <a:t>  </a:t>
            </a:r>
          </a:p>
          <a:p>
            <a:pPr lvl="1" indent="-400050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sz="1500" b="1"/>
              <a:t>KAMERA</a:t>
            </a:r>
          </a:p>
          <a:p>
            <a:pPr lvl="1" indent="-400050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sz="1500" b="1"/>
              <a:t>CAMCORDER/VIDEO CAMERA</a:t>
            </a:r>
          </a:p>
          <a:p>
            <a:pPr lvl="1" indent="-400050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sz="1500" b="1"/>
              <a:t>FORMULIR</a:t>
            </a:r>
          </a:p>
          <a:p>
            <a:pPr lvl="1" indent="-400050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sz="1500" b="1"/>
              <a:t>KUNCI PENGAMAN (LOCKOUT)</a:t>
            </a:r>
          </a:p>
          <a:p>
            <a:pPr lvl="1" indent="-400050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en-US" sz="1500" b="1"/>
              <a:t>LABEL PERINGATAN (TAGOUT</a:t>
            </a:r>
            <a:r>
              <a:rPr lang="en-US" sz="1500"/>
              <a:t>)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r>
              <a:rPr lang="en-US" sz="1800" b="1"/>
              <a:t>MENDAPATKAN BARANG BUKTI/FOTO/DATA TERCATAT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r>
              <a:rPr lang="en-US" sz="1800" b="1"/>
              <a:t>MELAKUKAN WAWANCARA</a:t>
            </a:r>
          </a:p>
        </p:txBody>
      </p:sp>
    </p:spTree>
  </p:cSld>
  <p:clrMapOvr>
    <a:masterClrMapping/>
  </p:clrMapOvr>
  <p:transition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D08CBA8-102A-462A-85C8-758F759888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000" b="1"/>
              <a:t>BAGAIMANA</a:t>
            </a:r>
            <a:br>
              <a:rPr lang="en-US" sz="3000"/>
            </a:br>
            <a:r>
              <a:rPr lang="en-US" sz="2400" b="1"/>
              <a:t>MELAKUKAN PENYELIDIKAN ?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19843C3-7091-4611-8D31-912C41BAA2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4450" y="1371600"/>
            <a:ext cx="6515100" cy="3771900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Tx/>
              <a:buAutoNum type="arabicPeriod" startAt="7"/>
              <a:defRPr/>
            </a:pPr>
            <a:r>
              <a:rPr lang="en-US" sz="2100" b="1"/>
              <a:t>MENGUJI/ MEMERIKSA DATA DARI BANYAK SUMBER.</a:t>
            </a:r>
          </a:p>
          <a:p>
            <a:pPr marL="457200" indent="-457200">
              <a:buClr>
                <a:schemeClr val="tx1"/>
              </a:buClr>
              <a:buFontTx/>
              <a:buAutoNum type="arabicPeriod" startAt="7"/>
              <a:defRPr/>
            </a:pPr>
            <a:r>
              <a:rPr lang="en-US" sz="2100" b="1"/>
              <a:t>MENYIAPKAN LAPORAN PENYELIDIKAN.</a:t>
            </a:r>
          </a:p>
          <a:p>
            <a:pPr marL="457200" indent="-457200">
              <a:buClr>
                <a:schemeClr val="tx1"/>
              </a:buClr>
              <a:buFontTx/>
              <a:buAutoNum type="arabicPeriod" startAt="7"/>
              <a:defRPr/>
            </a:pPr>
            <a:r>
              <a:rPr lang="en-US" sz="2100" b="1"/>
              <a:t>MELAKSANAKAN TIDAKAN KOREKSI.</a:t>
            </a:r>
          </a:p>
          <a:p>
            <a:pPr marL="457200" indent="-457200">
              <a:buClr>
                <a:schemeClr val="tx1"/>
              </a:buClr>
              <a:buFontTx/>
              <a:buAutoNum type="arabicPeriod" startAt="7"/>
              <a:defRPr/>
            </a:pPr>
            <a:r>
              <a:rPr lang="en-US" sz="2100" b="1"/>
              <a:t>TINDAK LANJUT </a:t>
            </a:r>
            <a:r>
              <a:rPr lang="en-US" sz="2100"/>
              <a:t> :</a:t>
            </a:r>
          </a:p>
          <a:p>
            <a:pPr marL="457200" indent="-457200">
              <a:buClr>
                <a:schemeClr val="tx1"/>
              </a:buClr>
              <a:buNone/>
              <a:defRPr/>
            </a:pPr>
            <a:endParaRPr lang="en-US" sz="750"/>
          </a:p>
          <a:p>
            <a:pPr lvl="1" indent="-400050">
              <a:buFont typeface="Wingdings" panose="05000000000000000000" pitchFamily="2" charset="2"/>
              <a:buChar char="Ø"/>
              <a:defRPr/>
            </a:pPr>
            <a:r>
              <a:rPr lang="en-US" sz="1800" b="1" i="1"/>
              <a:t>MENGELOMPOKKAN DATA</a:t>
            </a:r>
          </a:p>
          <a:p>
            <a:pPr lvl="1" indent="-400050">
              <a:buFont typeface="Wingdings" panose="05000000000000000000" pitchFamily="2" charset="2"/>
              <a:buChar char="Ø"/>
              <a:defRPr/>
            </a:pPr>
            <a:r>
              <a:rPr lang="en-US" sz="1800" b="1" i="1"/>
              <a:t>MENGALISA DATA</a:t>
            </a:r>
          </a:p>
          <a:p>
            <a:pPr lvl="1" indent="-400050">
              <a:buFont typeface="Wingdings" panose="05000000000000000000" pitchFamily="2" charset="2"/>
              <a:buChar char="Ø"/>
              <a:defRPr/>
            </a:pPr>
            <a:r>
              <a:rPr lang="en-US" sz="1800" b="1" i="1"/>
              <a:t>MENGKOMUNIKASIKAN INFORMASI HASIL PENYELIDIKAN</a:t>
            </a:r>
          </a:p>
          <a:p>
            <a:pPr lvl="1" indent="-400050">
              <a:buNone/>
              <a:defRPr/>
            </a:pPr>
            <a:endParaRPr lang="en-US" b="1"/>
          </a:p>
        </p:txBody>
      </p:sp>
    </p:spTree>
  </p:cSld>
  <p:clrMapOvr>
    <a:masterClrMapping/>
  </p:clrMapOvr>
  <p:transition>
    <p:wedg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5788B86A-BB99-4189-BED0-58CB23A4EB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b="1"/>
              <a:t>LANGKAH-LANGKAH</a:t>
            </a:r>
            <a:br>
              <a:rPr lang="en-US" sz="2400" b="1"/>
            </a:br>
            <a:r>
              <a:rPr lang="en-US" sz="2100" b="1"/>
              <a:t>PROSES INVESTIGASI KECELAKAAN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AFC119C6-D293-4C92-95B1-ED380019F02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1348978"/>
            <a:ext cx="3143250" cy="3394472"/>
          </a:xfrm>
        </p:spPr>
        <p:txBody>
          <a:bodyPr/>
          <a:lstStyle/>
          <a:p>
            <a:pPr marL="400050" indent="-400050">
              <a:lnSpc>
                <a:spcPct val="90000"/>
              </a:lnSpc>
              <a:buFontTx/>
              <a:buAutoNum type="arabicPeriod"/>
              <a:defRPr/>
            </a:pPr>
            <a:r>
              <a:rPr lang="en-US" sz="1500"/>
              <a:t>Segera berikan P3K, perawatan dan upayakan pencegahan agar cidera dan kerusakan tidak berlanjut; </a:t>
            </a:r>
          </a:p>
          <a:p>
            <a:pPr marL="400050" indent="-400050">
              <a:lnSpc>
                <a:spcPct val="90000"/>
              </a:lnSpc>
              <a:buFontTx/>
              <a:buAutoNum type="arabicPeriod"/>
              <a:defRPr/>
            </a:pPr>
            <a:r>
              <a:rPr lang="en-US" sz="1500"/>
              <a:t>Isolasi tempat kejadian yg memberikan kontribusi thd kasus kecelakaan;</a:t>
            </a:r>
          </a:p>
          <a:p>
            <a:pPr marL="400050" indent="-400050">
              <a:lnSpc>
                <a:spcPct val="90000"/>
              </a:lnSpc>
              <a:buFontTx/>
              <a:buAutoNum type="arabicPeriod"/>
              <a:defRPr/>
            </a:pPr>
            <a:r>
              <a:rPr lang="en-US" sz="1500"/>
              <a:t>Laporkan kejadian kecelakaan kepada penanggung jawab </a:t>
            </a:r>
          </a:p>
          <a:p>
            <a:pPr marL="400050" indent="-400050">
              <a:lnSpc>
                <a:spcPct val="90000"/>
              </a:lnSpc>
              <a:buFontTx/>
              <a:buAutoNum type="arabicPeriod"/>
              <a:defRPr/>
            </a:pPr>
            <a:r>
              <a:rPr lang="en-US" sz="1500"/>
              <a:t>Investigasi kejadian kecelakaan;</a:t>
            </a:r>
          </a:p>
          <a:p>
            <a:pPr marL="400050" indent="-400050">
              <a:lnSpc>
                <a:spcPct val="90000"/>
              </a:lnSpc>
              <a:buNone/>
              <a:defRPr/>
            </a:pPr>
            <a:endParaRPr lang="en-US" sz="1500"/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432B8D91-9B84-4380-A540-2F1B27DC9ED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29150" y="1348978"/>
            <a:ext cx="3200400" cy="3394472"/>
          </a:xfrm>
        </p:spPr>
        <p:txBody>
          <a:bodyPr/>
          <a:lstStyle/>
          <a:p>
            <a:pPr marL="400050" indent="-400050">
              <a:lnSpc>
                <a:spcPct val="90000"/>
              </a:lnSpc>
              <a:buClr>
                <a:schemeClr val="tx1"/>
              </a:buClr>
              <a:buFontTx/>
              <a:buAutoNum type="arabicPeriod" startAt="5"/>
              <a:defRPr/>
            </a:pPr>
            <a:r>
              <a:rPr lang="en-US" sz="1500"/>
              <a:t>Identifikasi kasus kecelakaan;</a:t>
            </a:r>
          </a:p>
          <a:p>
            <a:pPr marL="400050" indent="-400050">
              <a:lnSpc>
                <a:spcPct val="90000"/>
              </a:lnSpc>
              <a:buClr>
                <a:schemeClr val="tx1"/>
              </a:buClr>
              <a:buFontTx/>
              <a:buAutoNum type="arabicPeriod" startAt="5"/>
              <a:defRPr/>
            </a:pPr>
            <a:r>
              <a:rPr lang="en-US" sz="1500"/>
              <a:t>Laporan temuan;</a:t>
            </a:r>
          </a:p>
          <a:p>
            <a:pPr marL="400050" indent="-400050">
              <a:lnSpc>
                <a:spcPct val="90000"/>
              </a:lnSpc>
              <a:buClr>
                <a:schemeClr val="tx1"/>
              </a:buClr>
              <a:buFontTx/>
              <a:buAutoNum type="arabicPeriod" startAt="5"/>
              <a:defRPr/>
            </a:pPr>
            <a:r>
              <a:rPr lang="en-US" sz="1500"/>
              <a:t>Tetapkan rencana tindakan koreksi; </a:t>
            </a:r>
          </a:p>
          <a:p>
            <a:pPr marL="400050" indent="-400050">
              <a:lnSpc>
                <a:spcPct val="90000"/>
              </a:lnSpc>
              <a:buClr>
                <a:schemeClr val="tx1"/>
              </a:buClr>
              <a:buFontTx/>
              <a:buAutoNum type="arabicPeriod" startAt="5"/>
              <a:defRPr/>
            </a:pPr>
            <a:r>
              <a:rPr lang="en-US" sz="1500"/>
              <a:t>Terapkan rencana tindakan koreksi;</a:t>
            </a:r>
          </a:p>
          <a:p>
            <a:pPr marL="400050" indent="-400050">
              <a:lnSpc>
                <a:spcPct val="90000"/>
              </a:lnSpc>
              <a:buClr>
                <a:schemeClr val="tx1"/>
              </a:buClr>
              <a:buFontTx/>
              <a:buAutoNum type="arabicPeriod" startAt="5"/>
              <a:defRPr/>
            </a:pPr>
            <a:r>
              <a:rPr lang="en-US" sz="1500"/>
              <a:t>Evaluasi efektivitas penerapan tindakan koreksi;</a:t>
            </a:r>
          </a:p>
          <a:p>
            <a:pPr marL="400050" indent="-400050">
              <a:lnSpc>
                <a:spcPct val="90000"/>
              </a:lnSpc>
              <a:buClr>
                <a:schemeClr val="tx1"/>
              </a:buClr>
              <a:buFontTx/>
              <a:buAutoNum type="arabicPeriod" startAt="5"/>
              <a:defRPr/>
            </a:pPr>
            <a:r>
              <a:rPr lang="en-US" sz="1500"/>
              <a:t>Lakukan perubahan untuk perbaikan yang terus menerus.</a:t>
            </a:r>
          </a:p>
        </p:txBody>
      </p:sp>
    </p:spTree>
  </p:cSld>
  <p:clrMapOvr>
    <a:masterClrMapping/>
  </p:clrMapOvr>
  <p:transition>
    <p:wedg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49E2FE8-6A0D-43D5-BA69-10246FE73F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000" b="1"/>
              <a:t>KETERAMPILAN</a:t>
            </a:r>
            <a:br>
              <a:rPr lang="en-US" sz="3000"/>
            </a:br>
            <a:r>
              <a:rPr lang="en-US" sz="2400" b="1"/>
              <a:t>DALAM MELAKUKAN WAWANCARA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B05ED33-19DA-4C09-99E0-AE82DDFB4B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5900" y="1348978"/>
            <a:ext cx="6172200" cy="3394472"/>
          </a:xfrm>
        </p:spPr>
        <p:txBody>
          <a:bodyPr/>
          <a:lstStyle/>
          <a:p>
            <a:pPr marL="457200" indent="-457200">
              <a:buFontTx/>
              <a:buAutoNum type="arabicPeriod"/>
              <a:defRPr/>
            </a:pPr>
            <a:r>
              <a:rPr lang="en-US" sz="2100"/>
              <a:t>DILAKUKAN SESEGERA MUNGKIN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100"/>
              <a:t>MEMUTUSKAN KAPAN/BAGAIMANA MEREKAM WAWANCARA :</a:t>
            </a:r>
          </a:p>
          <a:p>
            <a:pPr marL="1028700" lvl="2" indent="-342900">
              <a:defRPr/>
            </a:pPr>
            <a:r>
              <a:rPr lang="en-US" sz="1500"/>
              <a:t>KASET</a:t>
            </a:r>
          </a:p>
          <a:p>
            <a:pPr marL="1028700" lvl="2" indent="-342900">
              <a:defRPr/>
            </a:pPr>
            <a:r>
              <a:rPr lang="en-US" sz="1500"/>
              <a:t>BUKU CATATAN DSB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100"/>
              <a:t>BILA LAYAK DILAKUKAN DI TEMPAT KEJADIAAN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100"/>
              <a:t>SATU PERSATU SECARA PRIBADI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100"/>
              <a:t>BERSIKAP BERSAHABAT/ MENCARI FAKTA</a:t>
            </a:r>
          </a:p>
        </p:txBody>
      </p:sp>
    </p:spTree>
  </p:cSld>
  <p:clrMapOvr>
    <a:masterClrMapping/>
  </p:clrMapOvr>
  <p:transition>
    <p:wedg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25FBBCE-4621-4809-A5D6-C0A613AA41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000" b="1"/>
              <a:t>KETERAMPILAN</a:t>
            </a:r>
            <a:br>
              <a:rPr lang="en-US" sz="3000"/>
            </a:br>
            <a:r>
              <a:rPr lang="en-US" sz="2400" b="1"/>
              <a:t>DALAM MELAKUKAN WAWANCARA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8B15481-3227-408C-BD8D-7A5C3F0A4A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5900" y="1520428"/>
            <a:ext cx="6172200" cy="339447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Clr>
                <a:schemeClr val="tx1"/>
              </a:buClr>
              <a:buFontTx/>
              <a:buAutoNum type="arabicPeriod" startAt="6"/>
              <a:defRPr/>
            </a:pPr>
            <a:r>
              <a:rPr lang="en-US"/>
              <a:t>MENANYAKAN VERSI MEREKA</a:t>
            </a:r>
          </a:p>
          <a:p>
            <a:pPr marL="457200" indent="-457200">
              <a:buClr>
                <a:schemeClr val="tx1"/>
              </a:buClr>
              <a:buFontTx/>
              <a:buAutoNum type="arabicPeriod" startAt="6"/>
              <a:defRPr/>
            </a:pPr>
            <a:r>
              <a:rPr lang="en-US"/>
              <a:t>MENDENGARKAN TANPA MENYELA </a:t>
            </a:r>
          </a:p>
          <a:p>
            <a:pPr marL="457200" indent="-457200">
              <a:buClr>
                <a:schemeClr val="tx1"/>
              </a:buClr>
              <a:buFontTx/>
              <a:buAutoNum type="arabicPeriod" startAt="6"/>
              <a:defRPr/>
            </a:pPr>
            <a:r>
              <a:rPr lang="en-US"/>
              <a:t>MERINGKAS HAL-HAL PENTING</a:t>
            </a:r>
          </a:p>
          <a:p>
            <a:pPr marL="457200" indent="-457200">
              <a:buClr>
                <a:schemeClr val="tx1"/>
              </a:buClr>
              <a:buFontTx/>
              <a:buAutoNum type="arabicPeriod" startAt="6"/>
              <a:defRPr/>
            </a:pPr>
            <a:r>
              <a:rPr lang="en-US"/>
              <a:t>MENANYAKAN SARAN UNTUK PENCEGAHAN</a:t>
            </a:r>
          </a:p>
          <a:p>
            <a:pPr marL="457200" indent="-457200">
              <a:buClr>
                <a:schemeClr val="tx1"/>
              </a:buClr>
              <a:buFontTx/>
              <a:buAutoNum type="arabicPeriod" startAt="6"/>
              <a:defRPr/>
            </a:pPr>
            <a:r>
              <a:rPr lang="en-US"/>
              <a:t>MENGAKHIRI SECARA POSITIF : </a:t>
            </a:r>
            <a:r>
              <a:rPr lang="en-US" i="1"/>
              <a:t>UCAPAN TERIMA KASIH</a:t>
            </a:r>
            <a:r>
              <a:rPr lang="en-US"/>
              <a:t> </a:t>
            </a:r>
          </a:p>
        </p:txBody>
      </p:sp>
    </p:spTree>
  </p:cSld>
  <p:clrMapOvr>
    <a:masterClrMapping/>
  </p:clrMapOvr>
  <p:transition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10B-F60B-4F98-B81E-B888F0898065}" type="slidenum">
              <a:rPr lang="id-ID" smtClean="0"/>
              <a:pPr/>
              <a:t>2</a:t>
            </a:fld>
            <a:endParaRPr lang="id-ID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err="1"/>
              <a:t>Pengantar</a:t>
            </a:r>
            <a:r>
              <a:rPr lang="en-US" sz="2800" dirty="0"/>
              <a:t> </a:t>
            </a:r>
            <a:r>
              <a:rPr lang="en-US" sz="2800" dirty="0" err="1"/>
              <a:t>Kecelakaan</a:t>
            </a:r>
            <a:r>
              <a:rPr lang="en-US" sz="2800" dirty="0"/>
              <a:t> </a:t>
            </a:r>
            <a:r>
              <a:rPr lang="en-US" sz="2800" dirty="0" err="1"/>
              <a:t>Kerja</a:t>
            </a:r>
            <a:endParaRPr lang="id-ID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01</a:t>
            </a:r>
            <a:endParaRPr lang="id-ID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Kecelakaan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kebetulan</a:t>
            </a:r>
            <a:r>
              <a:rPr lang="en-US" dirty="0"/>
              <a:t>, </a:t>
            </a:r>
            <a:r>
              <a:rPr lang="en-US" dirty="0" err="1"/>
              <a:t>melainkan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sebabnya</a:t>
            </a:r>
            <a:r>
              <a:rPr lang="en-US" dirty="0"/>
              <a:t>.</a:t>
            </a:r>
          </a:p>
          <a:p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penyebabnya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kecelakaan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diteliti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supaya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korektif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upaya</a:t>
            </a:r>
            <a:r>
              <a:rPr lang="en-US" dirty="0"/>
              <a:t> </a:t>
            </a:r>
            <a:r>
              <a:rPr lang="en-US" dirty="0" err="1"/>
              <a:t>preventif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agar </a:t>
            </a:r>
            <a:r>
              <a:rPr lang="en-US" dirty="0" err="1"/>
              <a:t>kecelakaan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dicegah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kecelakaan</a:t>
            </a:r>
            <a:r>
              <a:rPr lang="en-US" dirty="0"/>
              <a:t> </a:t>
            </a:r>
            <a:r>
              <a:rPr lang="en-US" dirty="0" err="1"/>
              <a:t>serupa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 </a:t>
            </a:r>
            <a:r>
              <a:rPr lang="en-US" dirty="0" err="1"/>
              <a:t>kembali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3943CFCB-0034-4F33-8514-7F6A3EB6E3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100" b="1"/>
              <a:t>TEHNIK INVESTIGASI KECELAKAAN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5CF91A92-B152-4E85-B4B5-8F8DC1480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1800"/>
              <a:t>Lakukan observasi personal;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/>
              <a:t>Kumpulkan bukti-bukti fisik – periksa dan uji;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/>
              <a:t>Interview saksi-saksi, petugas lain dan ahli  yang berkaitan dgn subjek permasalahan;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/>
              <a:t>Mengkaji dan mengecek kembali  peraturan perundangan terkait;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/>
              <a:t>Uji informasi dan data yang relevant, termasuk uji laboratorium bukti-bukti fisik atau mendatang penasehat ahli (engineer or equipment manufacturer);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/>
              <a:t>Gunakan model investigasi kecelakan (accident investigation model). </a:t>
            </a:r>
          </a:p>
        </p:txBody>
      </p:sp>
    </p:spTree>
  </p:cSld>
  <p:clrMapOvr>
    <a:masterClrMapping/>
  </p:clrMapOvr>
  <p:transition>
    <p:wedg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CBF1E53-F356-4A79-BEC9-34094CBBFA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000" b="1" i="1"/>
              <a:t>DO</a:t>
            </a:r>
            <a:r>
              <a:rPr lang="en-US" sz="2700" b="1" i="1"/>
              <a:t> …</a:t>
            </a:r>
            <a:br>
              <a:rPr lang="en-US" sz="2700" i="1"/>
            </a:br>
            <a:r>
              <a:rPr lang="en-US" sz="2400"/>
              <a:t>interview  saksi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C0BB78E-5CED-448E-B705-E11C892DB38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1234678"/>
            <a:ext cx="3371850" cy="3394472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1800"/>
              <a:t>Mulai mengajukan series  pertanyaan dgn cara yang sama kepada setiap saksi. Selanjutnya diklarifikasi;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/>
              <a:t>Tempatkan saksi dalam keadaan tenang,  tidak tegang;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/>
              <a:t>Berikan alasan yg jelas dan tegas untuk menentukan : apa yg terjadi dan kenapa;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/>
              <a:t>Biarkan saksi berbicara, dan jadilah  pendengar yg baik;    </a:t>
            </a: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FFDD9345-2B71-45DA-9AC1-7291C5C557F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29150" y="1234678"/>
            <a:ext cx="3200400" cy="3394472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1800"/>
              <a:t>Konfirmasikan  bahwa penyelidik memiliki informasi yg benar;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/>
              <a:t>Coba untuk memahami perasaan saksi yang mendasar;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/>
              <a:t>Buat catatan singkat atau tanyakan anggota team lainnya utk melakukannya;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/>
              <a:t>Minta ijin untuk merecord dan mencatat hasil wawancara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/>
              <a:t>Tutup dengan suatu catatan yang positif </a:t>
            </a:r>
          </a:p>
        </p:txBody>
      </p:sp>
    </p:spTree>
  </p:cSld>
  <p:clrMapOvr>
    <a:masterClrMapping/>
  </p:clrMapOvr>
  <p:transition>
    <p:wedg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C098BBE-5887-46A9-8148-DEA45BDE4E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5900" y="377428"/>
            <a:ext cx="6229350" cy="59412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000" i="1"/>
              <a:t>DO Not …</a:t>
            </a:r>
            <a:br>
              <a:rPr lang="en-US" sz="3000" i="1"/>
            </a:br>
            <a:r>
              <a:rPr lang="en-US" sz="2700"/>
              <a:t>interview  saksi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8ABF3855-7278-4811-BB0C-79F47BB7D5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Mengintimidasi saksi</a:t>
            </a:r>
          </a:p>
          <a:p>
            <a:pPr eaLnBrk="1" hangingPunct="1">
              <a:defRPr/>
            </a:pPr>
            <a:r>
              <a:rPr lang="en-US"/>
              <a:t>Menginterupsi (menyela/memotong)</a:t>
            </a:r>
          </a:p>
          <a:p>
            <a:pPr eaLnBrk="1" hangingPunct="1">
              <a:defRPr/>
            </a:pPr>
            <a:r>
              <a:rPr lang="en-US"/>
              <a:t>Cepat dan tergesa-gesa</a:t>
            </a:r>
          </a:p>
          <a:p>
            <a:pPr eaLnBrk="1" hangingPunct="1">
              <a:defRPr/>
            </a:pPr>
            <a:r>
              <a:rPr lang="en-US"/>
              <a:t>Menanyakan  pertanyaan dalam bentuk arahan, bimbingan, nasihat;</a:t>
            </a:r>
          </a:p>
          <a:p>
            <a:pPr eaLnBrk="1" hangingPunct="1">
              <a:defRPr/>
            </a:pPr>
            <a:r>
              <a:rPr lang="en-US"/>
              <a:t>Melompat kepada penetapan konklusi</a:t>
            </a:r>
          </a:p>
        </p:txBody>
      </p:sp>
    </p:spTree>
  </p:cSld>
  <p:clrMapOvr>
    <a:masterClrMapping/>
  </p:clrMapOvr>
  <p:transition>
    <p:wedg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DF8D879-692E-454C-B4D0-A42CC8819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5900" y="114300"/>
            <a:ext cx="6172200" cy="854869"/>
          </a:xfrm>
        </p:spPr>
        <p:txBody>
          <a:bodyPr/>
          <a:lstStyle/>
          <a:p>
            <a:pPr eaLnBrk="1" hangingPunct="1">
              <a:defRPr/>
            </a:pPr>
            <a:r>
              <a:rPr lang="en-US" sz="2700" b="1"/>
              <a:t>KUNCI PERTANYAAN ?</a:t>
            </a:r>
          </a:p>
        </p:txBody>
      </p:sp>
      <p:graphicFrame>
        <p:nvGraphicFramePr>
          <p:cNvPr id="40987" name="Group 27">
            <a:extLst>
              <a:ext uri="{FF2B5EF4-FFF2-40B4-BE49-F238E27FC236}">
                <a16:creationId xmlns:a16="http://schemas.microsoft.com/office/drawing/2014/main" id="{3767DFE5-3423-4AD6-8EAE-F9FB2170F0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28738" y="914400"/>
          <a:ext cx="6486526" cy="4508132"/>
        </p:xfrm>
        <a:graphic>
          <a:graphicData uri="http://schemas.openxmlformats.org/drawingml/2006/table">
            <a:tbl>
              <a:tblPr/>
              <a:tblGrid>
                <a:gridCol w="1528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rPr>
                        <a:t>Who ?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rPr>
                        <a:t>siapa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anose="020B0604030504040204" pitchFamily="34" charset="0"/>
                      </a:endParaRPr>
                    </a:p>
                  </a:txBody>
                  <a:tcPr marL="68580" marR="68580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rPr>
                        <a:t>Dapatkan 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rPr>
                        <a:t>nama setiap orang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rPr>
                        <a:t> yang  terlibat, dekat, berada pada saat kejadian atau tahu faktor yang memberikan kontribusi.</a:t>
                      </a: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7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rPr>
                        <a:t>What 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rPr>
                        <a:t>apa</a:t>
                      </a:r>
                      <a:endParaRPr kumimoji="0" 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anose="020B0604030504040204" pitchFamily="34" charset="0"/>
                      </a:endParaRPr>
                    </a:p>
                  </a:txBody>
                  <a:tcPr marL="68580" marR="68580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rPr>
                        <a:t>Uraikan  perincian 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rPr>
                        <a:t>bahan dan peralatan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rPr>
                        <a:t> yang digunakan, periksa kerusakan dan dapat MSDS bahan kimia yang digunakan.  </a:t>
                      </a: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27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rPr>
                        <a:t>Where 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rPr>
                        <a:t>dimana</a:t>
                      </a:r>
                      <a:endParaRPr kumimoji="0" 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anose="020B0604030504040204" pitchFamily="34" charset="0"/>
                      </a:endParaRPr>
                    </a:p>
                  </a:txBody>
                  <a:tcPr marL="68580" marR="68580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rPr>
                        <a:t>Uraikan 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rPr>
                        <a:t>lokasi kejadian yang pasti</a:t>
                      </a: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rPr>
                        <a:t>,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rPr>
                        <a:t> catat semua faktor- factor  yang relevant seperti : petir, cuaca, kondisi lantai dsb</a:t>
                      </a: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27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rPr>
                        <a:t>When 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rPr>
                        <a:t>kapan</a:t>
                      </a:r>
                      <a:endParaRPr kumimoji="0" 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anose="020B0604030504040204" pitchFamily="34" charset="0"/>
                      </a:endParaRPr>
                    </a:p>
                  </a:txBody>
                  <a:tcPr marL="68580" marR="68580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rPr>
                        <a:t>Catat 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rPr>
                        <a:t>waktu kejadian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rPr>
                        <a:t> yg tepat dan pasti, tanggal, hari, jam dan faktor lain seperti : pertukaran shift, siklus kerja, periode istirahat dsb.</a:t>
                      </a: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rPr>
                        <a:t>How 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rPr>
                        <a:t>bagaimana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anose="020B0604030504040204" pitchFamily="34" charset="0"/>
                      </a:endParaRPr>
                    </a:p>
                  </a:txBody>
                  <a:tcPr marL="68580" marR="68580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rPr>
                        <a:t>Uraikan </a:t>
                      </a:r>
                      <a:r>
                        <a:rPr kumimoji="0" lang="en-US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rPr>
                        <a:t>rangkaian kejadian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rPr>
                        <a:t> yang biasa atau rangkaian  kejadian actual/sesungguhnya sebelum, selama dan setelah kejadian  </a:t>
                      </a: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27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rPr>
                        <a:t>Why 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rPr>
                        <a:t>mengapa</a:t>
                      </a:r>
                      <a:endParaRPr kumimoji="0" 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anose="020B0604030504040204" pitchFamily="34" charset="0"/>
                      </a:endParaRPr>
                    </a:p>
                  </a:txBody>
                  <a:tcPr marL="68580" marR="68580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rPr>
                        <a:t>Tetapkan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rPr>
                        <a:t>semua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rPr>
                        <a:t> </a:t>
                      </a:r>
                      <a:r>
                        <a:rPr kumimoji="0" lang="en-US" sz="1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rPr>
                        <a:t>kemungkinan</a:t>
                      </a:r>
                      <a:r>
                        <a:rPr kumimoji="0" lang="en-US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rPr>
                        <a:t> </a:t>
                      </a:r>
                      <a:r>
                        <a:rPr kumimoji="0" lang="en-US" sz="1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rPr>
                        <a:t>penyebab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rPr>
                        <a:t>langsung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rPr>
                        <a:t>maupun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rPr>
                        <a:t>tidak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rPr>
                        <a:t>langsung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rPr>
                        <a:t> 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anose="020B0604030504040204" pitchFamily="34" charset="0"/>
                        </a:rPr>
                        <a:t>(direct and indirect causes)</a:t>
                      </a:r>
                    </a:p>
                  </a:txBody>
                  <a:tcPr marL="68580" marR="68580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edg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1ADA416E-339F-440C-8E78-45E94AA824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7350" y="171450"/>
            <a:ext cx="6172200" cy="8572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700" b="1"/>
              <a:t>FAKTOR-FAKTOR </a:t>
            </a:r>
            <a:br>
              <a:rPr lang="en-US" sz="2700" b="1"/>
            </a:br>
            <a:r>
              <a:rPr lang="en-US" sz="2100" b="1"/>
              <a:t>  </a:t>
            </a:r>
            <a:r>
              <a:rPr lang="en-US" sz="2400" b="1"/>
              <a:t>MEMPENGARUHI INTERVIEW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73B44379-FE2D-4B7C-A6A8-A59D99B0B7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5900" y="1234678"/>
            <a:ext cx="6172200" cy="339447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/>
              <a:t>Hambatan berkomunikasi, seperti : bahasa, pengetahuan tehnis dll</a:t>
            </a:r>
          </a:p>
          <a:p>
            <a:pPr eaLnBrk="1" hangingPunct="1">
              <a:defRPr/>
            </a:pPr>
            <a:r>
              <a:rPr lang="en-US"/>
              <a:t>Budaya tempat kerja </a:t>
            </a:r>
          </a:p>
          <a:p>
            <a:pPr eaLnBrk="1" hangingPunct="1">
              <a:defRPr/>
            </a:pPr>
            <a:r>
              <a:rPr lang="en-US"/>
              <a:t>Pekerja yang beraneka ragam (pendidikan, pelatihan, skill, budaya, dll) </a:t>
            </a:r>
          </a:p>
          <a:p>
            <a:pPr eaLnBrk="1" hangingPunct="1">
              <a:defRPr/>
            </a:pPr>
            <a:r>
              <a:rPr lang="en-US"/>
              <a:t>Struktur organisasi seperti : kerja shift, pengaturan tentang supervisi  </a:t>
            </a:r>
          </a:p>
        </p:txBody>
      </p:sp>
    </p:spTree>
  </p:cSld>
  <p:clrMapOvr>
    <a:masterClrMapping/>
  </p:clrMapOvr>
  <p:transition>
    <p:wedg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60C24536-4CA0-4650-A328-31F956A576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700" b="1"/>
              <a:t>ANALISIS KECELAKAAN</a:t>
            </a:r>
            <a:br>
              <a:rPr lang="en-US" sz="3000" b="1"/>
            </a:br>
            <a:r>
              <a:rPr lang="en-US" sz="2400"/>
              <a:t>(Accident Analysis)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262A12D7-55D1-432F-A445-A82D926DC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900" b="1" i="1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b="1" i="1"/>
              <a:t>Bertujuan untuk 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1050" b="1" i="1"/>
          </a:p>
          <a:p>
            <a:pPr eaLnBrk="1" hangingPunct="1">
              <a:defRPr/>
            </a:pPr>
            <a:r>
              <a:rPr lang="en-US" sz="2100" b="1"/>
              <a:t>Menentukan :</a:t>
            </a:r>
          </a:p>
          <a:p>
            <a:pPr lvl="1" eaLnBrk="1" hangingPunct="1">
              <a:defRPr/>
            </a:pPr>
            <a:r>
              <a:rPr lang="en-US"/>
              <a:t>Penyebab kecelakaan;  </a:t>
            </a:r>
          </a:p>
          <a:p>
            <a:pPr lvl="1" eaLnBrk="1" hangingPunct="1">
              <a:defRPr/>
            </a:pPr>
            <a:r>
              <a:rPr lang="en-US"/>
              <a:t>Rangkaian kejadian kecelakaan;</a:t>
            </a:r>
          </a:p>
          <a:p>
            <a:pPr lvl="1" eaLnBrk="1" hangingPunct="1">
              <a:defRPr/>
            </a:pPr>
            <a:r>
              <a:rPr lang="en-US"/>
              <a:t>Tindakan koreksi.  </a:t>
            </a:r>
          </a:p>
          <a:p>
            <a:pPr eaLnBrk="1" hangingPunct="1">
              <a:defRPr/>
            </a:pPr>
            <a:r>
              <a:rPr lang="en-US" sz="2100" b="1"/>
              <a:t>Mencegah</a:t>
            </a:r>
            <a:r>
              <a:rPr lang="en-US" sz="2100"/>
              <a:t> berulangnya kecelakaan  sama dengan penyebab yang sama</a:t>
            </a:r>
          </a:p>
        </p:txBody>
      </p:sp>
    </p:spTree>
  </p:cSld>
  <p:clrMapOvr>
    <a:masterClrMapping/>
  </p:clrMapOvr>
  <p:transition>
    <p:wedg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D634B1FC-6840-4FAD-9AE9-86C193604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700" b="1"/>
              <a:t>ANALISIS KECELAKAAN</a:t>
            </a:r>
            <a:br>
              <a:rPr lang="en-US" sz="3000" b="1"/>
            </a:br>
            <a:r>
              <a:rPr lang="en-US" sz="2400"/>
              <a:t>(Accident Analysis)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67D11522-4ABB-4EB2-B96E-2219A8BB35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5900" y="1028700"/>
            <a:ext cx="6229350" cy="4000500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None/>
              <a:defRPr/>
            </a:pPr>
            <a:endParaRPr lang="en-US" sz="750" b="1" i="1"/>
          </a:p>
          <a:p>
            <a:pPr marL="457200" indent="-457200">
              <a:lnSpc>
                <a:spcPct val="80000"/>
              </a:lnSpc>
              <a:buNone/>
              <a:defRPr/>
            </a:pPr>
            <a:r>
              <a:rPr lang="en-US" sz="2100" b="1" i="1"/>
              <a:t>Dilakukan dalam 4 langkah :</a:t>
            </a:r>
          </a:p>
          <a:p>
            <a:pPr marL="457200" indent="-457200">
              <a:lnSpc>
                <a:spcPct val="80000"/>
              </a:lnSpc>
              <a:buNone/>
              <a:defRPr/>
            </a:pPr>
            <a:endParaRPr lang="en-US" sz="900" b="1" i="1"/>
          </a:p>
          <a:p>
            <a:pPr marL="457200" indent="-457200">
              <a:lnSpc>
                <a:spcPct val="80000"/>
              </a:lnSpc>
              <a:buFontTx/>
              <a:buAutoNum type="arabicPeriod"/>
              <a:defRPr/>
            </a:pPr>
            <a:r>
              <a:rPr lang="en-US" sz="2100" b="1"/>
              <a:t>Fact gathering</a:t>
            </a:r>
            <a:r>
              <a:rPr lang="en-US" sz="1800" b="1"/>
              <a:t> : </a:t>
            </a:r>
            <a:r>
              <a:rPr lang="en-US" sz="1800"/>
              <a:t>proses pengumpulan fakta yang relevant dan memberikan kontribusi dalam memahami kejadian kecelakaan;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  <a:defRPr/>
            </a:pPr>
            <a:r>
              <a:rPr lang="en-US" sz="2100" b="1"/>
              <a:t>Fact analysis</a:t>
            </a:r>
            <a:r>
              <a:rPr lang="en-US" sz="1800" b="1"/>
              <a:t> : </a:t>
            </a:r>
            <a:r>
              <a:rPr lang="en-US" sz="1800"/>
              <a:t>memberikan gambaran dan rangkaian kejadian kecelakaan</a:t>
            </a:r>
            <a:r>
              <a:rPr lang="en-US" sz="1800" b="1"/>
              <a:t> </a:t>
            </a:r>
            <a:r>
              <a:rPr lang="en-US" sz="1800" i="1"/>
              <a:t>(big picture and the history of the accident)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  <a:defRPr/>
            </a:pPr>
            <a:r>
              <a:rPr lang="en-US" sz="2100" b="1"/>
              <a:t>Conclusion drawing</a:t>
            </a:r>
            <a:r>
              <a:rPr lang="en-US" sz="1800" b="1"/>
              <a:t> : </a:t>
            </a:r>
            <a:r>
              <a:rPr lang="en-US" sz="1800"/>
              <a:t>kesimpulan penyebab dan faktor-faktor yang memberikan kontribusi</a:t>
            </a:r>
            <a:r>
              <a:rPr lang="en-US" sz="1800" b="1"/>
              <a:t> </a:t>
            </a:r>
            <a:r>
              <a:rPr lang="en-US" sz="1800" i="1"/>
              <a:t>(caution and contributing factors)</a:t>
            </a:r>
            <a:r>
              <a:rPr lang="en-US" sz="2100" i="1"/>
              <a:t> 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  <a:defRPr/>
            </a:pPr>
            <a:r>
              <a:rPr lang="en-US" sz="2100" b="1"/>
              <a:t>Counter measures</a:t>
            </a:r>
            <a:r>
              <a:rPr lang="en-US" sz="1800" i="1"/>
              <a:t> </a:t>
            </a:r>
            <a:r>
              <a:rPr lang="en-US" sz="1800"/>
              <a:t>: rekomendasi yang harus diterbitkan untuk mencegah kecelakaan sama dengan penyebab yang sama.</a:t>
            </a:r>
          </a:p>
        </p:txBody>
      </p:sp>
    </p:spTree>
  </p:cSld>
  <p:clrMapOvr>
    <a:masterClrMapping/>
  </p:clrMapOvr>
  <p:transition>
    <p:wedg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D704B936-5065-4C6C-988B-1AE9E919F0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700" b="1"/>
              <a:t>ANALISIS KECELAKAAN</a:t>
            </a:r>
            <a:br>
              <a:rPr lang="en-US" sz="3000" b="1"/>
            </a:br>
            <a:r>
              <a:rPr lang="en-US" sz="2400"/>
              <a:t>(Accident Analysis)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0D71857F-66B2-4B37-8CF6-63D19AE8FE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7300" y="971550"/>
            <a:ext cx="6686550" cy="3943350"/>
          </a:xfrm>
        </p:spPr>
        <p:txBody>
          <a:bodyPr/>
          <a:lstStyle/>
          <a:p>
            <a:pPr marL="457200" indent="-457200">
              <a:buNone/>
              <a:defRPr/>
            </a:pPr>
            <a:endParaRPr lang="en-US" sz="750" b="1" i="1"/>
          </a:p>
          <a:p>
            <a:pPr marL="457200" indent="-457200">
              <a:buNone/>
              <a:defRPr/>
            </a:pPr>
            <a:r>
              <a:rPr lang="en-US" sz="2100" b="1" i="1"/>
              <a:t>Methode Analisis kecelakaan; dibagi dalam </a:t>
            </a:r>
          </a:p>
          <a:p>
            <a:pPr marL="457200" indent="-457200">
              <a:buNone/>
              <a:defRPr/>
            </a:pPr>
            <a:r>
              <a:rPr lang="en-US" sz="2100" b="1" i="1"/>
              <a:t>3 (tiga) kategori :</a:t>
            </a:r>
          </a:p>
          <a:p>
            <a:pPr marL="457200" indent="-457200">
              <a:buNone/>
              <a:defRPr/>
            </a:pPr>
            <a:endParaRPr lang="en-US" sz="900" b="1" i="1"/>
          </a:p>
          <a:p>
            <a:pPr marL="457200" indent="-457200">
              <a:buFontTx/>
              <a:buAutoNum type="arabicPeriod"/>
              <a:defRPr/>
            </a:pPr>
            <a:r>
              <a:rPr lang="en-US" sz="2100" b="1"/>
              <a:t>Causal Analysis</a:t>
            </a:r>
            <a:r>
              <a:rPr lang="en-US" sz="1800" b="1"/>
              <a:t> : </a:t>
            </a:r>
            <a:r>
              <a:rPr lang="en-US" sz="1800"/>
              <a:t>menggunakan prinsip sebab akibat untuk menentukan rangkaian kejadian kecelakaan </a:t>
            </a:r>
            <a:r>
              <a:rPr lang="en-US" sz="1800" i="1"/>
              <a:t>(chain of events) 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100" b="1"/>
              <a:t>Expert Analysis</a:t>
            </a:r>
            <a:r>
              <a:rPr lang="en-US" sz="1800" b="1"/>
              <a:t> : </a:t>
            </a:r>
            <a:r>
              <a:rPr lang="en-US" sz="1800"/>
              <a:t>berkaitan dengan pengetahuan dan pengalaman </a:t>
            </a:r>
            <a:r>
              <a:rPr lang="en-US" sz="1800" i="1"/>
              <a:t>(knowledge and experiences) 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100" b="1"/>
              <a:t>Organizational Analysis</a:t>
            </a:r>
            <a:r>
              <a:rPr lang="en-US" sz="1800" b="1"/>
              <a:t> : </a:t>
            </a:r>
            <a:r>
              <a:rPr lang="en-US" sz="1800"/>
              <a:t>berkaitan dengan sistem teori organisasi </a:t>
            </a:r>
            <a:r>
              <a:rPr lang="en-US" sz="1800" i="1"/>
              <a:t>(systemic theory of organization)</a:t>
            </a:r>
          </a:p>
        </p:txBody>
      </p:sp>
    </p:spTree>
  </p:cSld>
  <p:clrMapOvr>
    <a:masterClrMapping/>
  </p:clrMapOvr>
  <p:transition>
    <p:wedg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E9416B1-2C3A-4719-BA18-999CE6D4C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000" b="1"/>
              <a:t>ANALISIS</a:t>
            </a:r>
            <a:br>
              <a:rPr lang="en-US" sz="3000"/>
            </a:br>
            <a:r>
              <a:rPr lang="en-US" sz="3000"/>
              <a:t>KECELAKAAN KERJA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4F7797F-BFA6-4A90-A2A9-67967AF0CD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5900" y="1577578"/>
            <a:ext cx="6172200" cy="3394472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None/>
              <a:defRPr/>
            </a:pPr>
            <a:r>
              <a:rPr lang="en-US" sz="2100" b="1"/>
              <a:t>MANFAAT DAN KEGUNAAN ANALISIS :</a:t>
            </a:r>
          </a:p>
          <a:p>
            <a:pPr marL="457200" indent="-457200">
              <a:lnSpc>
                <a:spcPct val="80000"/>
              </a:lnSpc>
              <a:buNone/>
              <a:defRPr/>
            </a:pPr>
            <a:endParaRPr lang="en-US" sz="2100" b="1"/>
          </a:p>
          <a:p>
            <a:pPr marL="457200" indent="-457200">
              <a:lnSpc>
                <a:spcPct val="80000"/>
              </a:lnSpc>
              <a:buFontTx/>
              <a:buAutoNum type="arabicPeriod"/>
              <a:defRPr/>
            </a:pPr>
            <a:r>
              <a:rPr lang="en-US" sz="2100"/>
              <a:t>MELIHAT POLA/KECENDERUNGAN UNTUK MEMBEDAKAN ANTARA :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  <a:defRPr/>
            </a:pPr>
            <a:endParaRPr lang="en-US" sz="675"/>
          </a:p>
          <a:p>
            <a:pPr marL="1028700" lvl="2" indent="-342900">
              <a:lnSpc>
                <a:spcPct val="80000"/>
              </a:lnSpc>
              <a:buClr>
                <a:schemeClr val="tx1"/>
              </a:buClr>
              <a:buFontTx/>
              <a:buAutoNum type="alphaLcPeriod"/>
              <a:defRPr/>
            </a:pPr>
            <a:r>
              <a:rPr lang="en-US" sz="1500" b="1"/>
              <a:t>INSIDEN TERPISAH</a:t>
            </a:r>
          </a:p>
          <a:p>
            <a:pPr marL="1028700" lvl="2" indent="-342900">
              <a:lnSpc>
                <a:spcPct val="80000"/>
              </a:lnSpc>
              <a:buClr>
                <a:schemeClr val="tx1"/>
              </a:buClr>
              <a:buFontTx/>
              <a:buAutoNum type="alphaLcPeriod"/>
              <a:defRPr/>
            </a:pPr>
            <a:r>
              <a:rPr lang="en-US" sz="1500" b="1"/>
              <a:t>KEJADIAAN BERULANG</a:t>
            </a:r>
          </a:p>
          <a:p>
            <a:pPr marL="1028700" lvl="2" indent="-342900">
              <a:lnSpc>
                <a:spcPct val="80000"/>
              </a:lnSpc>
              <a:buClr>
                <a:schemeClr val="tx1"/>
              </a:buClr>
              <a:buNone/>
              <a:defRPr/>
            </a:pPr>
            <a:endParaRPr lang="en-US" sz="1500" b="1"/>
          </a:p>
          <a:p>
            <a:pPr marL="457200" indent="-457200">
              <a:lnSpc>
                <a:spcPct val="80000"/>
              </a:lnSpc>
              <a:buFontTx/>
              <a:buAutoNum type="arabicPeriod"/>
              <a:defRPr/>
            </a:pPr>
            <a:r>
              <a:rPr lang="en-US" sz="2100"/>
              <a:t>MEMBUAT GRAFIK, GAMBAR, TABEL STATISTIK KECELAKAAN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  <a:defRPr/>
            </a:pPr>
            <a:endParaRPr lang="en-US" sz="900"/>
          </a:p>
          <a:p>
            <a:pPr marL="457200" indent="-457200">
              <a:lnSpc>
                <a:spcPct val="80000"/>
              </a:lnSpc>
              <a:buFontTx/>
              <a:buAutoNum type="arabicPeriod"/>
              <a:defRPr/>
            </a:pPr>
            <a:r>
              <a:rPr lang="en-US" sz="2100"/>
              <a:t>PENGGUNAAN KOMPUTER UNTUK MEMPERMUDAH TUGAS</a:t>
            </a:r>
          </a:p>
        </p:txBody>
      </p:sp>
    </p:spTree>
  </p:cSld>
  <p:clrMapOvr>
    <a:masterClrMapping/>
  </p:clrMapOvr>
  <p:transition>
    <p:wedg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A9E0456-F9B4-4BEB-BB1C-061606D94C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/>
              <a:t>BIAYA KECELAKAAN KERJA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DBDC33B-F13F-4027-9EAC-A75ABE3836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7300" y="1200150"/>
            <a:ext cx="6515100" cy="394335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None/>
              <a:defRPr/>
            </a:pPr>
            <a:r>
              <a:rPr lang="en-US"/>
              <a:t>MANFAAT/KEGUNAAN DATA BIAYA </a:t>
            </a:r>
          </a:p>
          <a:p>
            <a:pPr marL="457200" indent="-457200">
              <a:buNone/>
              <a:defRPr/>
            </a:pPr>
            <a:r>
              <a:rPr lang="en-US"/>
              <a:t>KECELAKAAN YANG AKURAT :</a:t>
            </a:r>
          </a:p>
          <a:p>
            <a:pPr marL="457200" indent="-457200">
              <a:buNone/>
              <a:defRPr/>
            </a:pPr>
            <a:endParaRPr lang="en-US" sz="750"/>
          </a:p>
          <a:p>
            <a:pPr lvl="1" indent="-400050">
              <a:buFont typeface="Wingdings" panose="05000000000000000000" pitchFamily="2" charset="2"/>
              <a:buAutoNum type="arabicPeriod"/>
              <a:defRPr/>
            </a:pPr>
            <a:r>
              <a:rPr lang="en-US"/>
              <a:t>PIMPINAN PERUSAHAAN LEBIH MENG- ALOKASIKAN DANA UNTUK BIAYA K3 DARI PADA UNTUK BIAYA KECELAKAAN</a:t>
            </a:r>
          </a:p>
          <a:p>
            <a:pPr lvl="1" indent="-400050">
              <a:buFont typeface="Wingdings" panose="05000000000000000000" pitchFamily="2" charset="2"/>
              <a:buAutoNum type="arabicPeriod"/>
              <a:defRPr/>
            </a:pPr>
            <a:r>
              <a:rPr lang="en-US"/>
              <a:t>DATA BIAYA KECELAKAAN YANG SEBENARNYA DAPAT DIGUNAKAN UNTUK MEMOTIVASI DAN MEMPROMOSIKAN K3</a:t>
            </a:r>
          </a:p>
          <a:p>
            <a:pPr lvl="1" indent="-400050">
              <a:buFont typeface="Wingdings" panose="05000000000000000000" pitchFamily="2" charset="2"/>
              <a:buAutoNum type="arabicPeriod"/>
              <a:defRPr/>
            </a:pPr>
            <a:r>
              <a:rPr lang="en-US"/>
              <a:t>BERGUNA BAGI PERUSAHAAN ASURANSI</a:t>
            </a:r>
          </a:p>
        </p:txBody>
      </p:sp>
    </p:spTree>
  </p:cSld>
  <p:clrMapOvr>
    <a:masterClrMapping/>
  </p:clrMapOvr>
  <p:transition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10B-F60B-4F98-B81E-B888F0898065}" type="slidenum">
              <a:rPr lang="id-ID" smtClean="0"/>
              <a:pPr/>
              <a:t>3</a:t>
            </a:fld>
            <a:endParaRPr lang="id-ID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699542"/>
            <a:ext cx="5616624" cy="334285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940152" y="699542"/>
            <a:ext cx="27466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Dua</a:t>
            </a:r>
            <a:r>
              <a:rPr lang="en-US" sz="1400" dirty="0"/>
              <a:t>  </a:t>
            </a:r>
            <a:r>
              <a:rPr lang="en-US" sz="1400" dirty="0" err="1"/>
              <a:t>alat</a:t>
            </a:r>
            <a:r>
              <a:rPr lang="en-US" sz="1400" dirty="0"/>
              <a:t>  </a:t>
            </a:r>
            <a:r>
              <a:rPr lang="en-US" sz="1400" dirty="0" err="1"/>
              <a:t>berat</a:t>
            </a:r>
            <a:r>
              <a:rPr lang="en-US" sz="1400" dirty="0"/>
              <a:t>  yang </a:t>
            </a:r>
            <a:r>
              <a:rPr lang="en-US" sz="1400" dirty="0" err="1"/>
              <a:t>mengangkut</a:t>
            </a:r>
            <a:r>
              <a:rPr lang="en-US" sz="1400" dirty="0"/>
              <a:t>  girder  (steel  box)  </a:t>
            </a:r>
            <a:r>
              <a:rPr lang="en-US" sz="1400" dirty="0" err="1"/>
              <a:t>pembangunan</a:t>
            </a:r>
            <a:r>
              <a:rPr lang="en-US" sz="1400" dirty="0"/>
              <a:t>  Light  Rail  Transit  (LRT)  </a:t>
            </a:r>
            <a:r>
              <a:rPr lang="en-US" sz="1400" dirty="0" err="1"/>
              <a:t>terjatuh</a:t>
            </a:r>
            <a:r>
              <a:rPr lang="en-US" sz="1400" dirty="0"/>
              <a:t>  </a:t>
            </a:r>
            <a:r>
              <a:rPr lang="en-US" sz="1400" dirty="0" err="1"/>
              <a:t>menimpa</a:t>
            </a:r>
            <a:r>
              <a:rPr lang="en-US" sz="1400" dirty="0"/>
              <a:t>  </a:t>
            </a:r>
            <a:r>
              <a:rPr lang="en-US" sz="1400" dirty="0" err="1"/>
              <a:t>rumah</a:t>
            </a:r>
            <a:r>
              <a:rPr lang="en-US" sz="1400" dirty="0"/>
              <a:t>  di  zona  5  </a:t>
            </a:r>
            <a:r>
              <a:rPr lang="en-US" sz="1400" dirty="0" err="1"/>
              <a:t>pembangunan</a:t>
            </a:r>
            <a:r>
              <a:rPr lang="en-US" sz="1400" dirty="0"/>
              <a:t>  LRT  Palembang,  Sumatera  Selatan,  </a:t>
            </a:r>
            <a:r>
              <a:rPr lang="en-US" sz="1400" dirty="0" err="1"/>
              <a:t>Selasa</a:t>
            </a:r>
            <a:r>
              <a:rPr lang="en-US" sz="1400" dirty="0"/>
              <a:t>  (1/8/2017).  </a:t>
            </a:r>
            <a:r>
              <a:rPr lang="en-US" sz="1400" dirty="0" err="1"/>
              <a:t>Balok</a:t>
            </a:r>
            <a:r>
              <a:rPr lang="en-US" sz="1400" dirty="0"/>
              <a:t>  girder  (steel  box)  </a:t>
            </a:r>
            <a:r>
              <a:rPr lang="en-US" sz="1400" dirty="0" err="1"/>
              <a:t>tersebut</a:t>
            </a:r>
            <a:r>
              <a:rPr lang="en-US" sz="1400" dirty="0"/>
              <a:t>  </a:t>
            </a:r>
            <a:r>
              <a:rPr lang="en-US" sz="1400" dirty="0" err="1"/>
              <a:t>menimpa</a:t>
            </a:r>
            <a:r>
              <a:rPr lang="en-US" sz="1400" dirty="0"/>
              <a:t>  </a:t>
            </a:r>
            <a:r>
              <a:rPr lang="en-US" sz="1400" dirty="0" err="1"/>
              <a:t>dua</a:t>
            </a:r>
            <a:r>
              <a:rPr lang="en-US" sz="1400" dirty="0"/>
              <a:t>  </a:t>
            </a:r>
            <a:r>
              <a:rPr lang="en-US" sz="1400" dirty="0" err="1"/>
              <a:t>rumah</a:t>
            </a:r>
            <a:r>
              <a:rPr lang="en-US" sz="1400" dirty="0"/>
              <a:t>  </a:t>
            </a:r>
            <a:r>
              <a:rPr lang="en-US" sz="1400" dirty="0" err="1"/>
              <a:t>warga</a:t>
            </a:r>
            <a:r>
              <a:rPr lang="en-US" sz="1400" dirty="0"/>
              <a:t>  </a:t>
            </a:r>
            <a:r>
              <a:rPr lang="en-US" sz="1400" dirty="0" err="1"/>
              <a:t>dan</a:t>
            </a:r>
            <a:r>
              <a:rPr lang="en-US" sz="1400" dirty="0"/>
              <a:t>  </a:t>
            </a:r>
            <a:r>
              <a:rPr lang="en-US" sz="1400" dirty="0" err="1"/>
              <a:t>mengakibatkan</a:t>
            </a:r>
            <a:r>
              <a:rPr lang="en-US" sz="1400" dirty="0"/>
              <a:t>  </a:t>
            </a:r>
            <a:r>
              <a:rPr lang="en-US" sz="1400" dirty="0" err="1"/>
              <a:t>delapan</a:t>
            </a:r>
            <a:r>
              <a:rPr lang="en-US" sz="1400" dirty="0"/>
              <a:t>  orang  </a:t>
            </a:r>
            <a:r>
              <a:rPr lang="en-US" sz="1400" dirty="0" err="1"/>
              <a:t>luka</a:t>
            </a:r>
            <a:r>
              <a:rPr lang="en-US" sz="1400" dirty="0"/>
              <a:t>  </a:t>
            </a:r>
            <a:r>
              <a:rPr lang="en-US" sz="1400" dirty="0" err="1"/>
              <a:t>ringan</a:t>
            </a:r>
            <a:r>
              <a:rPr lang="en-US" sz="1400" dirty="0"/>
              <a:t>  </a:t>
            </a:r>
            <a:r>
              <a:rPr lang="en-US" sz="1400" dirty="0" err="1"/>
              <a:t>pada</a:t>
            </a:r>
            <a:r>
              <a:rPr lang="en-US" sz="1400" dirty="0"/>
              <a:t>  </a:t>
            </a:r>
            <a:r>
              <a:rPr lang="en-US" sz="1400" dirty="0" err="1"/>
              <a:t>Selasa</a:t>
            </a:r>
            <a:r>
              <a:rPr lang="en-US" sz="1400" dirty="0"/>
              <a:t>  (1/8)  </a:t>
            </a:r>
            <a:r>
              <a:rPr lang="en-US" sz="1400" dirty="0" err="1"/>
              <a:t>dini</a:t>
            </a:r>
            <a:r>
              <a:rPr lang="en-US" sz="1400" dirty="0"/>
              <a:t>  </a:t>
            </a:r>
            <a:r>
              <a:rPr lang="en-US" sz="1400" dirty="0" err="1"/>
              <a:t>hari</a:t>
            </a:r>
            <a:r>
              <a:rPr lang="en-US" sz="1400" dirty="0"/>
              <a:t>.  </a:t>
            </a:r>
          </a:p>
          <a:p>
            <a:endParaRPr lang="en-US" sz="1400" dirty="0"/>
          </a:p>
          <a:p>
            <a:r>
              <a:rPr lang="en-US" sz="1400" dirty="0"/>
              <a:t>ANTARA  FOTO/Nova  </a:t>
            </a:r>
            <a:r>
              <a:rPr lang="en-US" sz="1400" dirty="0" err="1"/>
              <a:t>Wahyudi</a:t>
            </a:r>
            <a:r>
              <a:rPr lang="en-US" sz="1400" dirty="0"/>
              <a:t>/</a:t>
            </a:r>
            <a:r>
              <a:rPr lang="en-US" sz="1400" dirty="0" err="1"/>
              <a:t>foc</a:t>
            </a:r>
            <a:r>
              <a:rPr lang="en-US" sz="1400" dirty="0"/>
              <a:t>/17.  </a:t>
            </a:r>
            <a:r>
              <a:rPr lang="en-US" sz="1400" dirty="0">
                <a:hlinkClick r:id="rId4"/>
              </a:rPr>
              <a:t>https://properti.kompas.com/read/2018/02/21/100000621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1681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A9D27D4-F259-4E78-A3DD-CBC62D0E27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/>
              <a:t>BIAYA KECELAKAAN KERJA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AD2EF8B-4251-4064-A091-512DE22334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defRPr/>
            </a:pPr>
            <a:endParaRPr lang="en-US"/>
          </a:p>
          <a:p>
            <a:pPr marL="457200" indent="-457200">
              <a:defRPr/>
            </a:pPr>
            <a:r>
              <a:rPr lang="en-US"/>
              <a:t>TERDIRI DARI :</a:t>
            </a:r>
          </a:p>
          <a:p>
            <a:pPr lvl="1" indent="-400050">
              <a:buFontTx/>
              <a:buAutoNum type="arabicPeriod"/>
              <a:defRPr/>
            </a:pPr>
            <a:endParaRPr lang="en-US"/>
          </a:p>
          <a:p>
            <a:pPr lvl="1" indent="-400050">
              <a:buFontTx/>
              <a:buAutoNum type="arabicPeriod"/>
              <a:defRPr/>
            </a:pPr>
            <a:r>
              <a:rPr lang="en-US"/>
              <a:t>BIAYA YANG DITANGGUNG ASURANSI</a:t>
            </a:r>
          </a:p>
          <a:p>
            <a:pPr lvl="1" indent="-400050">
              <a:buFontTx/>
              <a:buAutoNum type="arabicPeriod"/>
              <a:defRPr/>
            </a:pPr>
            <a:endParaRPr lang="en-US"/>
          </a:p>
          <a:p>
            <a:pPr lvl="1" indent="-400050">
              <a:buFontTx/>
              <a:buAutoNum type="arabicPeriod"/>
              <a:defRPr/>
            </a:pPr>
            <a:r>
              <a:rPr lang="en-US"/>
              <a:t>BIAYA YANG TIDAK DITANGGUNG ASURANSI</a:t>
            </a:r>
          </a:p>
        </p:txBody>
      </p:sp>
    </p:spTree>
  </p:cSld>
  <p:clrMapOvr>
    <a:masterClrMapping/>
  </p:clrMapOvr>
  <p:transition>
    <p:wedg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7C472D6-67C1-4A9F-ABDB-058DA2CD9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5900" y="516732"/>
            <a:ext cx="6172200" cy="854869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000" b="1"/>
              <a:t>BIAYA </a:t>
            </a:r>
            <a:br>
              <a:rPr lang="en-US" sz="3000" b="1"/>
            </a:br>
            <a:r>
              <a:rPr lang="en-US" sz="3000" b="1"/>
              <a:t> DITANGGUNG ASURANSI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F2CDD42-10CB-4A95-8A66-4179A63D2A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5900" y="1543050"/>
            <a:ext cx="6172200" cy="3055144"/>
          </a:xfrm>
        </p:spPr>
        <p:txBody>
          <a:bodyPr/>
          <a:lstStyle/>
          <a:p>
            <a:pPr lvl="1" indent="-400050">
              <a:buFont typeface="Wingdings" panose="05000000000000000000" pitchFamily="2" charset="2"/>
              <a:buAutoNum type="arabicPeriod"/>
              <a:defRPr/>
            </a:pPr>
            <a:endParaRPr lang="en-US"/>
          </a:p>
          <a:p>
            <a:pPr lvl="1" indent="-400050">
              <a:buFont typeface="Wingdings" panose="05000000000000000000" pitchFamily="2" charset="2"/>
              <a:buAutoNum type="arabicPeriod"/>
              <a:defRPr/>
            </a:pPr>
            <a:r>
              <a:rPr lang="en-US" sz="2700"/>
              <a:t>DIBAYAR DENGAN PREMI ASURANSI</a:t>
            </a:r>
          </a:p>
          <a:p>
            <a:pPr lvl="1" indent="-400050">
              <a:buFont typeface="Wingdings" panose="05000000000000000000" pitchFamily="2" charset="2"/>
              <a:buAutoNum type="arabicPeriod"/>
              <a:defRPr/>
            </a:pPr>
            <a:endParaRPr lang="en-US" sz="2700"/>
          </a:p>
          <a:p>
            <a:pPr lvl="1" indent="-400050">
              <a:buFont typeface="Wingdings" panose="05000000000000000000" pitchFamily="2" charset="2"/>
              <a:buAutoNum type="arabicPeriod"/>
              <a:defRPr/>
            </a:pPr>
            <a:r>
              <a:rPr lang="en-US" sz="2700"/>
              <a:t>KOMPENSASI KECELAKAAN KERJA</a:t>
            </a:r>
          </a:p>
        </p:txBody>
      </p:sp>
    </p:spTree>
  </p:cSld>
  <p:clrMapOvr>
    <a:masterClrMapping/>
  </p:clrMapOvr>
  <p:transition>
    <p:wedg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0AD95B6-2BE3-4EC4-AD5A-275A77BBB1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5900" y="402432"/>
            <a:ext cx="6172200" cy="854869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000"/>
              <a:t>BIAYA</a:t>
            </a:r>
            <a:br>
              <a:rPr lang="en-US" sz="3000"/>
            </a:br>
            <a:r>
              <a:rPr lang="en-US" sz="2700"/>
              <a:t>TIDAK DITANGGUNG ASURANSI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78731A9-96A0-4C0C-A44A-4A61F3681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5900" y="1200150"/>
            <a:ext cx="6172200" cy="3714750"/>
          </a:xfrm>
        </p:spPr>
        <p:txBody>
          <a:bodyPr/>
          <a:lstStyle/>
          <a:p>
            <a:pPr lvl="1" indent="-400050">
              <a:buFont typeface="Wingdings" panose="05000000000000000000" pitchFamily="2" charset="2"/>
              <a:buAutoNum type="arabicPeriod"/>
              <a:defRPr/>
            </a:pPr>
            <a:endParaRPr lang="en-US" sz="1800"/>
          </a:p>
          <a:p>
            <a:pPr lvl="1" indent="-400050">
              <a:buFont typeface="Wingdings" panose="05000000000000000000" pitchFamily="2" charset="2"/>
              <a:buAutoNum type="arabicPeriod"/>
              <a:defRPr/>
            </a:pPr>
            <a:r>
              <a:rPr lang="en-US" sz="1800"/>
              <a:t>HILANGNYA WAKTU KERJA PEKERJA YANG TIDAK CIDERA</a:t>
            </a:r>
          </a:p>
          <a:p>
            <a:pPr lvl="1" indent="-400050">
              <a:buFont typeface="Wingdings" panose="05000000000000000000" pitchFamily="2" charset="2"/>
              <a:buAutoNum type="arabicPeriod"/>
              <a:defRPr/>
            </a:pPr>
            <a:r>
              <a:rPr lang="en-US" sz="1800"/>
              <a:t>BIAYA KERUSAKAN MATERIAL/ PERALATAN/MESIN/INSTALASI</a:t>
            </a:r>
          </a:p>
          <a:p>
            <a:pPr lvl="1" indent="-400050">
              <a:buFont typeface="Wingdings" panose="05000000000000000000" pitchFamily="2" charset="2"/>
              <a:buAutoNum type="arabicPeriod"/>
              <a:defRPr/>
            </a:pPr>
            <a:r>
              <a:rPr lang="en-US" sz="1800"/>
              <a:t>HILANGNYA WAKTU KERJA PEKERJA YANG CIDERA</a:t>
            </a:r>
          </a:p>
          <a:p>
            <a:pPr lvl="1" indent="-400050">
              <a:buFont typeface="Wingdings" panose="05000000000000000000" pitchFamily="2" charset="2"/>
              <a:buAutoNum type="arabicPeriod"/>
              <a:defRPr/>
            </a:pPr>
            <a:r>
              <a:rPr lang="en-US" sz="1800"/>
              <a:t>BIAYA LEMBUR YANG BERKAITAN DENGAN KECELAKAAN</a:t>
            </a:r>
          </a:p>
          <a:p>
            <a:pPr lvl="1" indent="-400050">
              <a:buFont typeface="Wingdings" panose="05000000000000000000" pitchFamily="2" charset="2"/>
              <a:buAutoNum type="arabicPeriod"/>
              <a:defRPr/>
            </a:pPr>
            <a:r>
              <a:rPr lang="en-US" sz="1800"/>
              <a:t>WAKTU YANG DIGUNAKAN UNTUK PENYELIDIKAN, PENYUSUNAN LAPORAN DAN TINDAK LANJUT</a:t>
            </a:r>
          </a:p>
        </p:txBody>
      </p:sp>
    </p:spTree>
  </p:cSld>
  <p:clrMapOvr>
    <a:masterClrMapping/>
  </p:clrMapOvr>
  <p:transition>
    <p:wedg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F06D6EB-082B-4808-BD73-D1DE1625B8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5900" y="342900"/>
            <a:ext cx="6172200" cy="854869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000"/>
              <a:t>BIAYA</a:t>
            </a:r>
            <a:br>
              <a:rPr lang="en-US" sz="3000"/>
            </a:br>
            <a:r>
              <a:rPr lang="en-US" sz="2700"/>
              <a:t>TIDAK DITANGGUNG ASURANSI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6BAF58E-C785-443B-B7F2-4BA47F0DB0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28750" y="1257300"/>
            <a:ext cx="6343650" cy="3714750"/>
          </a:xfrm>
        </p:spPr>
        <p:txBody>
          <a:bodyPr/>
          <a:lstStyle/>
          <a:p>
            <a:pPr lvl="1" indent="-400050">
              <a:lnSpc>
                <a:spcPct val="90000"/>
              </a:lnSpc>
              <a:buFont typeface="Wingdings" panose="05000000000000000000" pitchFamily="2" charset="2"/>
              <a:buAutoNum type="arabicPeriod"/>
              <a:defRPr/>
            </a:pPr>
            <a:endParaRPr lang="en-US" sz="1800"/>
          </a:p>
          <a:p>
            <a:pPr lvl="1" indent="-400050">
              <a:lnSpc>
                <a:spcPct val="90000"/>
              </a:lnSpc>
              <a:buFont typeface="Wingdings" panose="05000000000000000000" pitchFamily="2" charset="2"/>
              <a:buAutoNum type="arabicPeriod" startAt="6"/>
              <a:defRPr/>
            </a:pPr>
            <a:r>
              <a:rPr lang="en-US" sz="1800"/>
              <a:t>MENURUNNYA KEMAMPUAN KERJA KORBAN KECELAKAAN</a:t>
            </a:r>
          </a:p>
          <a:p>
            <a:pPr lvl="1" indent="-400050">
              <a:lnSpc>
                <a:spcPct val="90000"/>
              </a:lnSpc>
              <a:buFont typeface="Wingdings" panose="05000000000000000000" pitchFamily="2" charset="2"/>
              <a:buAutoNum type="arabicPeriod" startAt="6"/>
              <a:defRPr/>
            </a:pPr>
            <a:r>
              <a:rPr lang="en-US" sz="1800"/>
              <a:t>SETELAH KEMBALI BEKERJA BIAYA PELATIHAN KARYAWAN BARU/PENGGANTI SEMENTARA TIDAK MAMPU MELAKSANAKAN PEKERJAAN</a:t>
            </a:r>
          </a:p>
          <a:p>
            <a:pPr lvl="1" indent="-400050">
              <a:lnSpc>
                <a:spcPct val="90000"/>
              </a:lnSpc>
              <a:buFont typeface="Wingdings" panose="05000000000000000000" pitchFamily="2" charset="2"/>
              <a:buAutoNum type="arabicPeriod" startAt="6"/>
              <a:defRPr/>
            </a:pPr>
            <a:r>
              <a:rPr lang="en-US" sz="1800"/>
              <a:t>BIAYA PENGOBATAN YANG TIDAK DIASURANSIKAN </a:t>
            </a:r>
          </a:p>
          <a:p>
            <a:pPr lvl="1" indent="-400050">
              <a:lnSpc>
                <a:spcPct val="90000"/>
              </a:lnSpc>
              <a:buFont typeface="Wingdings" panose="05000000000000000000" pitchFamily="2" charset="2"/>
              <a:buAutoNum type="arabicPeriod" startAt="6"/>
              <a:defRPr/>
            </a:pPr>
            <a:r>
              <a:rPr lang="en-US" sz="1800"/>
              <a:t>BIAYA LAIN SEPERTI : </a:t>
            </a:r>
          </a:p>
          <a:p>
            <a:pPr marL="1028700" lvl="2" indent="-342900">
              <a:lnSpc>
                <a:spcPct val="90000"/>
              </a:lnSpc>
              <a:defRPr/>
            </a:pPr>
            <a:r>
              <a:rPr lang="en-US" sz="1500"/>
              <a:t>SEWA PERALATAN</a:t>
            </a:r>
          </a:p>
          <a:p>
            <a:pPr marL="1028700" lvl="2" indent="-342900">
              <a:lnSpc>
                <a:spcPct val="90000"/>
              </a:lnSpc>
              <a:defRPr/>
            </a:pPr>
            <a:r>
              <a:rPr lang="en-US" sz="1500"/>
              <a:t>KEHILANGAN KONTRAK</a:t>
            </a:r>
          </a:p>
          <a:p>
            <a:pPr marL="1028700" lvl="2" indent="-342900">
              <a:lnSpc>
                <a:spcPct val="90000"/>
              </a:lnSpc>
              <a:defRPr/>
            </a:pPr>
            <a:r>
              <a:rPr lang="en-US" sz="1500"/>
              <a:t>KEHILANGAN BONUS</a:t>
            </a:r>
          </a:p>
          <a:p>
            <a:pPr marL="1028700" lvl="2" indent="-342900">
              <a:lnSpc>
                <a:spcPct val="90000"/>
              </a:lnSpc>
              <a:defRPr/>
            </a:pPr>
            <a:r>
              <a:rPr lang="en-US" sz="1500"/>
              <a:t>BIAYA YANG BERKAITAN DENGAN TUNTUTAN HUKUM</a:t>
            </a:r>
          </a:p>
          <a:p>
            <a:pPr lvl="1" indent="-400050">
              <a:lnSpc>
                <a:spcPct val="90000"/>
              </a:lnSpc>
              <a:buNone/>
              <a:defRPr/>
            </a:pPr>
            <a:endParaRPr lang="en-US" sz="1800"/>
          </a:p>
        </p:txBody>
      </p:sp>
    </p:spTree>
  </p:cSld>
  <p:clrMapOvr>
    <a:masterClrMapping/>
  </p:clrMapOvr>
  <p:transition>
    <p:wedg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9C73269-F37E-44AB-BC7F-526C8BDA91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7300" y="114300"/>
            <a:ext cx="6515100" cy="991791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/>
              <a:t>MANFAAT YG DIPEROLEH</a:t>
            </a:r>
            <a:r>
              <a:rPr lang="en-US" sz="2400"/>
              <a:t> </a:t>
            </a:r>
            <a:br>
              <a:rPr lang="en-US" sz="2400"/>
            </a:br>
            <a:r>
              <a:rPr lang="en-US" sz="2400"/>
              <a:t>DARI HASIL PENYELIDIKAN KECELAKAAN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6176D69-2AB5-469C-817B-1AFB3F547F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4450" y="1200150"/>
            <a:ext cx="6515100" cy="3714750"/>
          </a:xfrm>
        </p:spPr>
        <p:txBody>
          <a:bodyPr>
            <a:normAutofit fontScale="92500" lnSpcReduction="20000"/>
          </a:bodyPr>
          <a:lstStyle/>
          <a:p>
            <a:pPr lvl="1" indent="-400050">
              <a:lnSpc>
                <a:spcPct val="9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/>
              <a:t>BELAJAR DAN MENGAMBIL SEBANYAK MUNGKIN MANFAAT DARI KASUS KECELAKAAN;</a:t>
            </a:r>
          </a:p>
          <a:p>
            <a:pPr marL="1028700" lvl="2" indent="-342900">
              <a:lnSpc>
                <a:spcPct val="90000"/>
              </a:lnSpc>
              <a:defRPr/>
            </a:pPr>
            <a:r>
              <a:rPr lang="en-US"/>
              <a:t>Melalui :</a:t>
            </a:r>
          </a:p>
          <a:p>
            <a:pPr marL="1314450" lvl="3" indent="-285750">
              <a:lnSpc>
                <a:spcPct val="90000"/>
              </a:lnSpc>
              <a:defRPr/>
            </a:pPr>
            <a:r>
              <a:rPr lang="en-US"/>
              <a:t>Penetapan methode dan standar</a:t>
            </a:r>
          </a:p>
          <a:p>
            <a:pPr marL="1314450" lvl="3" indent="-285750">
              <a:lnSpc>
                <a:spcPct val="90000"/>
              </a:lnSpc>
              <a:defRPr/>
            </a:pPr>
            <a:r>
              <a:rPr lang="en-US"/>
              <a:t>Penetapan sistem pelaporan kecelakaan.</a:t>
            </a:r>
          </a:p>
          <a:p>
            <a:pPr lvl="1" indent="-400050">
              <a:lnSpc>
                <a:spcPct val="90000"/>
              </a:lnSpc>
              <a:buFont typeface="Wingdings" panose="05000000000000000000" pitchFamily="2" charset="2"/>
              <a:buAutoNum type="arabicPeriod"/>
              <a:defRPr/>
            </a:pPr>
            <a:r>
              <a:rPr lang="en-US"/>
              <a:t>MENCEGAH BERULANGNYA KECELAKAAN DENGAN PENYEBAB SAMA;</a:t>
            </a:r>
          </a:p>
          <a:p>
            <a:pPr marL="1028700" lvl="2" indent="-342900">
              <a:lnSpc>
                <a:spcPct val="90000"/>
              </a:lnSpc>
              <a:defRPr/>
            </a:pPr>
            <a:r>
              <a:rPr lang="en-US"/>
              <a:t>Melalui :</a:t>
            </a:r>
          </a:p>
          <a:p>
            <a:pPr marL="1314450" lvl="3" indent="-285750">
              <a:lnSpc>
                <a:spcPct val="90000"/>
              </a:lnSpc>
              <a:defRPr/>
            </a:pPr>
            <a:r>
              <a:rPr lang="en-US"/>
              <a:t>Segera laporkan, apabila kecelakaan terjadi</a:t>
            </a:r>
          </a:p>
          <a:p>
            <a:pPr marL="1314450" lvl="3" indent="-285750">
              <a:lnSpc>
                <a:spcPct val="90000"/>
              </a:lnSpc>
              <a:defRPr/>
            </a:pPr>
            <a:r>
              <a:rPr lang="en-US"/>
              <a:t>Segera lakukan investigasi</a:t>
            </a:r>
          </a:p>
          <a:p>
            <a:pPr marL="1314450" lvl="3" indent="-285750">
              <a:lnSpc>
                <a:spcPct val="90000"/>
              </a:lnSpc>
              <a:defRPr/>
            </a:pPr>
            <a:r>
              <a:rPr lang="en-US"/>
              <a:t>Komunikasikan rekomendasi hasil investigasi</a:t>
            </a:r>
          </a:p>
          <a:p>
            <a:pPr lvl="1" indent="-400050">
              <a:lnSpc>
                <a:spcPct val="90000"/>
              </a:lnSpc>
              <a:buFont typeface="Wingdings" panose="05000000000000000000" pitchFamily="2" charset="2"/>
              <a:buAutoNum type="arabicPeriod"/>
              <a:defRPr/>
            </a:pPr>
            <a:endParaRPr lang="en-US"/>
          </a:p>
        </p:txBody>
      </p:sp>
    </p:spTree>
  </p:cSld>
  <p:clrMapOvr>
    <a:masterClrMapping/>
  </p:clrMapOvr>
  <p:transition>
    <p:wedg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0853100-164F-4BB4-B61B-F41C91B977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7300" y="114300"/>
            <a:ext cx="6515100" cy="991791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/>
              <a:t>MANFAAT YG DIPEROLEH</a:t>
            </a:r>
            <a:r>
              <a:rPr lang="en-US" sz="2400"/>
              <a:t> </a:t>
            </a:r>
            <a:br>
              <a:rPr lang="en-US" sz="2400"/>
            </a:br>
            <a:r>
              <a:rPr lang="en-US" sz="2400"/>
              <a:t>DARI HASIL PENYELIDIKAN KECELAKAAN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58DC280-7ABC-43D2-899D-89047376E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4450" y="1200150"/>
            <a:ext cx="6515100" cy="3714750"/>
          </a:xfrm>
        </p:spPr>
        <p:txBody>
          <a:bodyPr>
            <a:normAutofit fontScale="92500" lnSpcReduction="20000"/>
          </a:bodyPr>
          <a:lstStyle/>
          <a:p>
            <a:pPr lvl="1" indent="-400050">
              <a:buFont typeface="Wingdings" panose="05000000000000000000" pitchFamily="2" charset="2"/>
              <a:buAutoNum type="arabicPeriod" startAt="3"/>
              <a:defRPr/>
            </a:pPr>
            <a:r>
              <a:rPr lang="en-US"/>
              <a:t>MEMPERBAIKI DAN MENINGKATKAN PELAKSANAAN K3;</a:t>
            </a:r>
          </a:p>
          <a:p>
            <a:pPr marL="1028700" lvl="2" indent="-342900">
              <a:defRPr/>
            </a:pPr>
            <a:r>
              <a:rPr lang="en-US"/>
              <a:t>Melalui :</a:t>
            </a:r>
          </a:p>
          <a:p>
            <a:pPr marL="1314450" lvl="3" indent="-285750">
              <a:defRPr/>
            </a:pPr>
            <a:r>
              <a:rPr lang="en-US"/>
              <a:t>Penegasan K3 pada area tertentu</a:t>
            </a:r>
          </a:p>
          <a:p>
            <a:pPr marL="1314450" lvl="3" indent="-285750">
              <a:defRPr/>
            </a:pPr>
            <a:r>
              <a:rPr lang="en-US"/>
              <a:t>Modifikasi prosedur, penerapan dan pelatihan</a:t>
            </a:r>
          </a:p>
          <a:p>
            <a:pPr marL="1314450" lvl="3" indent="-285750">
              <a:defRPr/>
            </a:pPr>
            <a:r>
              <a:rPr lang="en-US"/>
              <a:t>Peningkatan kinerja K3.</a:t>
            </a:r>
          </a:p>
          <a:p>
            <a:pPr marL="1314450" lvl="3" indent="-285750">
              <a:buNone/>
              <a:defRPr/>
            </a:pPr>
            <a:endParaRPr lang="en-US"/>
          </a:p>
          <a:p>
            <a:pPr lvl="1" indent="-400050">
              <a:buFont typeface="Wingdings" panose="05000000000000000000" pitchFamily="2" charset="2"/>
              <a:buAutoNum type="arabicPeriod" startAt="3"/>
              <a:defRPr/>
            </a:pPr>
            <a:r>
              <a:rPr lang="en-US"/>
              <a:t>MENUNJUKKAN KESUNGGUHAN DALAM PELAKSANAAN K3;</a:t>
            </a:r>
          </a:p>
          <a:p>
            <a:pPr marL="1028700" lvl="2" indent="-342900">
              <a:defRPr/>
            </a:pPr>
            <a:r>
              <a:rPr lang="en-US"/>
              <a:t>Melalui :</a:t>
            </a:r>
          </a:p>
          <a:p>
            <a:pPr marL="1314450" lvl="3" indent="-285750">
              <a:defRPr/>
            </a:pPr>
            <a:r>
              <a:rPr lang="en-US"/>
              <a:t>Reaktif strategi dan tindak lanjut</a:t>
            </a:r>
          </a:p>
          <a:p>
            <a:pPr marL="1314450" lvl="3" indent="-285750">
              <a:buNone/>
              <a:defRPr/>
            </a:pPr>
            <a:endParaRPr lang="en-US"/>
          </a:p>
        </p:txBody>
      </p:sp>
    </p:spTree>
  </p:cSld>
  <p:clrMapOvr>
    <a:masterClrMapping/>
  </p:clrMapOvr>
  <p:transition>
    <p:wedg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89F3CED-0C0E-4656-97F7-7B5E648003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7300" y="114300"/>
            <a:ext cx="6515100" cy="991791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/>
              <a:t>MANFAAT YG DIPEROLEH</a:t>
            </a:r>
            <a:r>
              <a:rPr lang="en-US" sz="2400"/>
              <a:t> </a:t>
            </a:r>
            <a:br>
              <a:rPr lang="en-US" sz="2400"/>
            </a:br>
            <a:r>
              <a:rPr lang="en-US" sz="2400"/>
              <a:t>DARI HASIL PENYELIDIKAN KECELAKAAN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4BDBD5AA-61EC-4D6F-B277-27DADACDF9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4450" y="1200150"/>
            <a:ext cx="6515100" cy="3714750"/>
          </a:xfrm>
        </p:spPr>
        <p:txBody>
          <a:bodyPr>
            <a:normAutofit lnSpcReduction="10000"/>
          </a:bodyPr>
          <a:lstStyle/>
          <a:p>
            <a:pPr lvl="1" indent="-400050">
              <a:buFont typeface="Wingdings" panose="05000000000000000000" pitchFamily="2" charset="2"/>
              <a:buAutoNum type="arabicPeriod" startAt="5"/>
              <a:defRPr/>
            </a:pPr>
            <a:endParaRPr lang="en-US"/>
          </a:p>
          <a:p>
            <a:pPr lvl="1" indent="-400050">
              <a:buFont typeface="Wingdings" panose="05000000000000000000" pitchFamily="2" charset="2"/>
              <a:buAutoNum type="arabicPeriod" startAt="5"/>
              <a:defRPr/>
            </a:pPr>
            <a:r>
              <a:rPr lang="en-US"/>
              <a:t>MERUBAH PERSEPSI  PEKERJA TERHADAP PELAKSANAAN K3;</a:t>
            </a:r>
          </a:p>
          <a:p>
            <a:pPr marL="1028700" lvl="2" indent="-342900">
              <a:defRPr/>
            </a:pPr>
            <a:r>
              <a:rPr lang="en-US"/>
              <a:t>Melalui :</a:t>
            </a:r>
          </a:p>
          <a:p>
            <a:pPr marL="1314450" lvl="3" indent="-285750">
              <a:defRPr/>
            </a:pPr>
            <a:r>
              <a:rPr lang="en-US"/>
              <a:t>Pekerja menjadi lebih :</a:t>
            </a:r>
          </a:p>
          <a:p>
            <a:pPr marL="1657350" lvl="4" indent="-285750">
              <a:defRPr/>
            </a:pPr>
            <a:r>
              <a:rPr lang="en-US"/>
              <a:t>POSITIF</a:t>
            </a:r>
          </a:p>
          <a:p>
            <a:pPr marL="1657350" lvl="4" indent="-285750">
              <a:defRPr/>
            </a:pPr>
            <a:r>
              <a:rPr lang="en-US"/>
              <a:t>TANGGAP</a:t>
            </a:r>
          </a:p>
          <a:p>
            <a:pPr marL="1657350" lvl="4" indent="-285750">
              <a:defRPr/>
            </a:pPr>
            <a:r>
              <a:rPr lang="en-US"/>
              <a:t>MENGENAL POTENSI BAHAYA</a:t>
            </a:r>
          </a:p>
          <a:p>
            <a:pPr marL="1657350" lvl="4" indent="-285750">
              <a:defRPr/>
            </a:pPr>
            <a:r>
              <a:rPr lang="en-US"/>
              <a:t>MENDUKUNG PELAKKSANAAN INVESTIGASI</a:t>
            </a:r>
          </a:p>
          <a:p>
            <a:pPr marL="1657350" lvl="4" indent="-285750">
              <a:buNone/>
              <a:defRPr/>
            </a:pPr>
            <a:endParaRPr lang="en-US"/>
          </a:p>
          <a:p>
            <a:pPr marL="1314450" lvl="3" indent="-285750">
              <a:buNone/>
              <a:defRPr/>
            </a:pPr>
            <a:endParaRPr lang="en-US"/>
          </a:p>
        </p:txBody>
      </p:sp>
    </p:spTree>
  </p:cSld>
  <p:clrMapOvr>
    <a:masterClrMapping/>
  </p:clrMapOvr>
  <p:transition>
    <p:wedg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B46060B-11E5-4D3C-AC59-8D6E993CB0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/>
              <a:t>STUDI KASUS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5D9CF66-00C2-4574-9A57-48F598D6F3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5900" y="1200150"/>
            <a:ext cx="6343650" cy="3429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700" b="1" i="1"/>
              <a:t>S</a:t>
            </a:r>
            <a:r>
              <a:rPr lang="en-US" sz="2100"/>
              <a:t>EORANG PEKERJA MENGGUNAKAN TANGGA UNTUK MELAKUKAN PEKERJAAN PADA BAGIAN ATAS SUATU BANGUNAN.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700" b="1" i="1"/>
              <a:t>S</a:t>
            </a:r>
            <a:r>
              <a:rPr lang="en-US" sz="2100"/>
              <a:t>ALAH SATU ANAK TANGGA YANG DIGUNAKAN TIDAK ADA PADA POSISINYA.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700" b="1" i="1"/>
              <a:t>S</a:t>
            </a:r>
            <a:r>
              <a:rPr lang="en-US" sz="2100"/>
              <a:t>ETELAH PEKERJAAN SELESAI, PADA SAAT TURUN TANGGA, PEKERJA TIDAK SADAR BAHWA SALAH SATU ANAK TANGGA TIDAK ADA DAN KEMUDIAN TERJATUH.</a:t>
            </a:r>
          </a:p>
        </p:txBody>
      </p:sp>
    </p:spTree>
  </p:cSld>
  <p:clrMapOvr>
    <a:masterClrMapping/>
  </p:clrMapOvr>
  <p:transition>
    <p:wedg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88A63D4-D737-4080-B843-CF1D480591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ANALISIS KECELAKAAN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A4D808B-32B4-4A3A-B524-42E396A86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None/>
              <a:defRPr/>
            </a:pPr>
            <a:r>
              <a:rPr lang="en-US"/>
              <a:t>ADA 2 PENDEKATAN :</a:t>
            </a:r>
          </a:p>
          <a:p>
            <a:pPr marL="457200" indent="-457200">
              <a:buNone/>
              <a:defRPr/>
            </a:pPr>
            <a:endParaRPr lang="en-US"/>
          </a:p>
          <a:p>
            <a:pPr lvl="1" indent="-400050">
              <a:buFont typeface="Wingdings" panose="05000000000000000000" pitchFamily="2" charset="2"/>
              <a:buAutoNum type="arabicPeriod"/>
              <a:defRPr/>
            </a:pPr>
            <a:r>
              <a:rPr lang="en-US" sz="2700"/>
              <a:t> KLASIK</a:t>
            </a:r>
            <a:r>
              <a:rPr lang="en-US"/>
              <a:t> </a:t>
            </a:r>
          </a:p>
          <a:p>
            <a:pPr lvl="1" indent="-400050">
              <a:buNone/>
              <a:defRPr/>
            </a:pPr>
            <a:r>
              <a:rPr lang="en-US"/>
              <a:t>     (Classical Industrial Safety Approach)</a:t>
            </a:r>
          </a:p>
          <a:p>
            <a:pPr lvl="1" indent="-400050">
              <a:buFont typeface="Wingdings" panose="05000000000000000000" pitchFamily="2" charset="2"/>
              <a:buAutoNum type="arabicPeriod"/>
              <a:defRPr/>
            </a:pPr>
            <a:endParaRPr lang="en-US"/>
          </a:p>
          <a:p>
            <a:pPr lvl="1" indent="-400050">
              <a:buNone/>
              <a:defRPr/>
            </a:pPr>
            <a:r>
              <a:rPr lang="en-US" sz="2700"/>
              <a:t>2. SISTEM K3</a:t>
            </a:r>
            <a:r>
              <a:rPr lang="en-US"/>
              <a:t> </a:t>
            </a:r>
          </a:p>
          <a:p>
            <a:pPr lvl="1" indent="-400050">
              <a:buNone/>
              <a:defRPr/>
            </a:pPr>
            <a:r>
              <a:rPr lang="en-US"/>
              <a:t>     (System Safety Approach)		</a:t>
            </a:r>
          </a:p>
        </p:txBody>
      </p:sp>
    </p:spTree>
  </p:cSld>
  <p:clrMapOvr>
    <a:masterClrMapping/>
  </p:clrMapOvr>
  <p:transition>
    <p:wedg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7437159-1DB1-41D3-9B06-03A602586C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PENDEKATAN KLASIK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2AE0B19A-73C7-4D95-A29B-F3B6443067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0150" y="1200150"/>
            <a:ext cx="6686550" cy="37719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None/>
              <a:defRPr/>
            </a:pPr>
            <a:r>
              <a:rPr lang="en-US"/>
              <a:t>DILAKUKAN DGN MENGIDENTIFIKASI :</a:t>
            </a:r>
          </a:p>
          <a:p>
            <a:pPr lvl="1" indent="-400050">
              <a:buFont typeface="Wingdings" panose="05000000000000000000" pitchFamily="2" charset="2"/>
              <a:buAutoNum type="arabicPeriod"/>
              <a:defRPr/>
            </a:pPr>
            <a:r>
              <a:rPr lang="en-US"/>
              <a:t>PERBUATAN BERBAHAYA (unsafe act) </a:t>
            </a:r>
          </a:p>
          <a:p>
            <a:pPr marL="1657350" lvl="4" indent="-285750">
              <a:defRPr/>
            </a:pPr>
            <a:r>
              <a:rPr lang="en-US" sz="1800"/>
              <a:t>Menggunakan tangga rusak</a:t>
            </a:r>
          </a:p>
          <a:p>
            <a:pPr marL="1657350" lvl="4" indent="-285750">
              <a:buNone/>
              <a:defRPr/>
            </a:pPr>
            <a:endParaRPr lang="en-US" sz="1800"/>
          </a:p>
          <a:p>
            <a:pPr lvl="1" indent="-400050">
              <a:buFont typeface="Wingdings" panose="05000000000000000000" pitchFamily="2" charset="2"/>
              <a:buAutoNum type="arabicPeriod" startAt="2"/>
              <a:defRPr/>
            </a:pPr>
            <a:r>
              <a:rPr lang="en-US"/>
              <a:t>KONDISI BERBAHAYA (unsafe condition) </a:t>
            </a:r>
          </a:p>
          <a:p>
            <a:pPr marL="1657350" lvl="4" indent="-285750">
              <a:defRPr/>
            </a:pPr>
            <a:r>
              <a:rPr lang="en-US" sz="1800"/>
              <a:t>Tangga rusak</a:t>
            </a:r>
          </a:p>
          <a:p>
            <a:pPr marL="1657350" lvl="4" indent="-285750">
              <a:buNone/>
              <a:defRPr/>
            </a:pPr>
            <a:endParaRPr lang="en-US" sz="1800"/>
          </a:p>
          <a:p>
            <a:pPr lvl="1" indent="-400050">
              <a:buFont typeface="Wingdings" panose="05000000000000000000" pitchFamily="2" charset="2"/>
              <a:buAutoNum type="arabicPeriod" startAt="2"/>
              <a:defRPr/>
            </a:pPr>
            <a:r>
              <a:rPr lang="en-US" sz="1800"/>
              <a:t>TINDAKAN PENCEGAHAN</a:t>
            </a:r>
            <a:r>
              <a:rPr lang="en-US"/>
              <a:t> (accident prevention measure)</a:t>
            </a:r>
          </a:p>
          <a:p>
            <a:pPr marL="1657350" lvl="4" indent="-285750">
              <a:defRPr/>
            </a:pPr>
            <a:r>
              <a:rPr lang="en-US" sz="1800"/>
              <a:t>Tidak menggunakan tangga rusak</a:t>
            </a:r>
          </a:p>
          <a:p>
            <a:pPr lvl="1" indent="-400050">
              <a:buNone/>
              <a:defRPr/>
            </a:pPr>
            <a:endParaRPr lang="en-US"/>
          </a:p>
        </p:txBody>
      </p:sp>
    </p:spTree>
  </p:cSld>
  <p:clrMapOvr>
    <a:masterClrMapping/>
  </p:clrMapOvr>
  <p:transition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472" y="2139702"/>
            <a:ext cx="7960968" cy="1440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10B-F60B-4F98-B81E-B888F0898065}" type="slidenum">
              <a:rPr lang="id-ID" smtClean="0"/>
              <a:pPr/>
              <a:t>4</a:t>
            </a:fld>
            <a:endParaRPr lang="id-ID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Kecelakaan</a:t>
            </a:r>
            <a:r>
              <a:rPr lang="en-US" dirty="0"/>
              <a:t> </a:t>
            </a:r>
            <a:r>
              <a:rPr lang="en-US" dirty="0" err="1"/>
              <a:t>Kerja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02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World Health Organization </a:t>
            </a:r>
            <a:r>
              <a:rPr lang="en-US" dirty="0"/>
              <a:t>(WHO) </a:t>
            </a:r>
            <a:r>
              <a:rPr lang="en-US" dirty="0" err="1"/>
              <a:t>mendefinisikan</a:t>
            </a:r>
            <a:r>
              <a:rPr lang="en-US" dirty="0"/>
              <a:t>  </a:t>
            </a:r>
            <a:r>
              <a:rPr lang="en-US" dirty="0" err="1"/>
              <a:t>kecelakaan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en-US" dirty="0"/>
              <a:t>“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dipersiapkan</a:t>
            </a:r>
            <a:r>
              <a:rPr lang="en-US" dirty="0"/>
              <a:t> </a:t>
            </a:r>
            <a:r>
              <a:rPr lang="en-US" dirty="0" err="1"/>
              <a:t>penanggulangan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cedera</a:t>
            </a:r>
            <a:r>
              <a:rPr lang="en-US" dirty="0"/>
              <a:t> yang </a:t>
            </a:r>
            <a:r>
              <a:rPr lang="en-US" dirty="0" err="1"/>
              <a:t>riil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1037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452AE70-F726-4D60-9E85-40227CA57A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PENDEKATAN SISTEM K3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0497603-C791-4DD2-9E3F-16834B6321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7300" y="1200150"/>
            <a:ext cx="6686550" cy="360045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None/>
              <a:defRPr/>
            </a:pPr>
            <a:r>
              <a:rPr lang="en-US"/>
              <a:t>	</a:t>
            </a:r>
            <a:r>
              <a:rPr lang="en-US" sz="2100" b="1"/>
              <a:t>DILAKUKAN DENGAN MENETAPKAN FAKTOR-FAKTOR PENYUMBANG (CONTRIBUTORY FACTORS) TERJADINYA KECELAKAAN, ANTARA LAIN MELALUI PERTANYAAN SBB. :</a:t>
            </a:r>
          </a:p>
          <a:p>
            <a:pPr marL="457200" indent="-457200">
              <a:buNone/>
              <a:defRPr/>
            </a:pPr>
            <a:endParaRPr lang="en-US" sz="675" b="1"/>
          </a:p>
          <a:p>
            <a:pPr lvl="1" indent="-400050">
              <a:buFont typeface="Wingdings" panose="05000000000000000000" pitchFamily="2" charset="2"/>
              <a:buAutoNum type="arabicPeriod"/>
              <a:defRPr/>
            </a:pPr>
            <a:r>
              <a:rPr lang="en-US" b="1" i="1">
                <a:latin typeface="Times New Roman" panose="02020603050405020304" pitchFamily="18" charset="0"/>
              </a:rPr>
              <a:t>KENAPA TANGGA RUSAK TIDAK DITEMUKAN PADA SAAT REGULAR INSPEKSI ?</a:t>
            </a:r>
          </a:p>
          <a:p>
            <a:pPr lvl="1" indent="-400050">
              <a:buFont typeface="Wingdings" panose="05000000000000000000" pitchFamily="2" charset="2"/>
              <a:buAutoNum type="arabicPeriod"/>
              <a:defRPr/>
            </a:pPr>
            <a:r>
              <a:rPr lang="en-US" b="1" i="1">
                <a:latin typeface="Times New Roman" panose="02020603050405020304" pitchFamily="18" charset="0"/>
              </a:rPr>
              <a:t>KENAPA SUPERVISOR MENGIJINKAN PENGGUNAAN TANGGA RUSAK ?</a:t>
            </a:r>
          </a:p>
        </p:txBody>
      </p:sp>
    </p:spTree>
  </p:cSld>
  <p:clrMapOvr>
    <a:masterClrMapping/>
  </p:clrMapOvr>
  <p:transition>
    <p:wedg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2377B906-4DDD-4889-ACEF-80DCCD5341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PENDEKATAN SISTEM K3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5B70F65-D2C2-4A99-9E6D-F5783A864A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7300" y="1200150"/>
            <a:ext cx="6686550" cy="360045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90000"/>
              </a:lnSpc>
              <a:buNone/>
              <a:defRPr/>
            </a:pPr>
            <a:r>
              <a:rPr lang="en-US"/>
              <a:t>	</a:t>
            </a:r>
            <a:r>
              <a:rPr lang="en-US" sz="2100" b="1"/>
              <a:t> </a:t>
            </a:r>
          </a:p>
          <a:p>
            <a:pPr marL="457200" indent="-457200">
              <a:lnSpc>
                <a:spcPct val="90000"/>
              </a:lnSpc>
              <a:buNone/>
              <a:defRPr/>
            </a:pPr>
            <a:endParaRPr lang="en-US" sz="675" b="1"/>
          </a:p>
          <a:p>
            <a:pPr lvl="1" indent="-400050">
              <a:lnSpc>
                <a:spcPct val="90000"/>
              </a:lnSpc>
              <a:buFont typeface="Wingdings" panose="05000000000000000000" pitchFamily="2" charset="2"/>
              <a:buAutoNum type="arabicPeriod" startAt="3"/>
              <a:defRPr/>
            </a:pPr>
            <a:r>
              <a:rPr lang="en-US" b="1" i="1">
                <a:latin typeface="Times New Roman" panose="02020603050405020304" pitchFamily="18" charset="0"/>
              </a:rPr>
              <a:t>KENAPA KORBAN KECELAKAAN TIDAK TAHU BAHWA TANGGA ITU  RUSAK /TIDAK DIGUNAKAN ?</a:t>
            </a:r>
          </a:p>
          <a:p>
            <a:pPr lvl="1" indent="-400050">
              <a:lnSpc>
                <a:spcPct val="90000"/>
              </a:lnSpc>
              <a:buFont typeface="Wingdings" panose="05000000000000000000" pitchFamily="2" charset="2"/>
              <a:buAutoNum type="arabicPeriod" startAt="3"/>
              <a:defRPr/>
            </a:pPr>
            <a:r>
              <a:rPr lang="en-US" b="1" i="1">
                <a:latin typeface="Times New Roman" panose="02020603050405020304" pitchFamily="18" charset="0"/>
              </a:rPr>
              <a:t>APAKAH PEKERJA SUDAH DILATIH K3 DENGAN BENAR ?</a:t>
            </a:r>
          </a:p>
          <a:p>
            <a:pPr lvl="1" indent="-400050">
              <a:lnSpc>
                <a:spcPct val="90000"/>
              </a:lnSpc>
              <a:buFont typeface="Wingdings" panose="05000000000000000000" pitchFamily="2" charset="2"/>
              <a:buAutoNum type="arabicPeriod" startAt="3"/>
              <a:defRPr/>
            </a:pPr>
            <a:r>
              <a:rPr lang="en-US" b="1" i="1">
                <a:latin typeface="Times New Roman" panose="02020603050405020304" pitchFamily="18" charset="0"/>
              </a:rPr>
              <a:t>APAKAH PEKERJA SUDAH DIINGATKAN UNTUK TIDAK MENGGUNAKAN NYA ?</a:t>
            </a:r>
          </a:p>
          <a:p>
            <a:pPr lvl="1" indent="-400050">
              <a:lnSpc>
                <a:spcPct val="90000"/>
              </a:lnSpc>
              <a:buFont typeface="Wingdings" panose="05000000000000000000" pitchFamily="2" charset="2"/>
              <a:buAutoNum type="arabicPeriod" startAt="3"/>
              <a:defRPr/>
            </a:pPr>
            <a:r>
              <a:rPr lang="en-US" b="1" i="1">
                <a:latin typeface="Times New Roman" panose="02020603050405020304" pitchFamily="18" charset="0"/>
              </a:rPr>
              <a:t>APAKAH SUPERVISOR TELAH MEMERIKSA TERLEBIH DAHULU SEBELUM DIGUNAKAN ?</a:t>
            </a:r>
          </a:p>
        </p:txBody>
      </p:sp>
    </p:spTree>
  </p:cSld>
  <p:clrMapOvr>
    <a:masterClrMapping/>
  </p:clrMapOvr>
  <p:transition>
    <p:wedg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0BE559A-D68B-4D60-98A2-516CD64597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/>
              <a:t>JAWABAN PERTANYAAN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42537EA-C344-45BE-A529-3A45298D44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None/>
              <a:defRPr/>
            </a:pPr>
            <a:r>
              <a:rPr lang="en-US"/>
              <a:t>DIARAHKAN KPD PERBAIKAN </a:t>
            </a:r>
          </a:p>
          <a:p>
            <a:pPr marL="457200" indent="-457200">
              <a:buNone/>
              <a:defRPr/>
            </a:pPr>
            <a:r>
              <a:rPr lang="en-US"/>
              <a:t>TINDAKAN PENCEGAHAN SBB :</a:t>
            </a:r>
          </a:p>
          <a:p>
            <a:pPr marL="457200" indent="-457200">
              <a:buNone/>
              <a:defRPr/>
            </a:pPr>
            <a:endParaRPr lang="en-US" sz="1500"/>
          </a:p>
          <a:p>
            <a:pPr lvl="1" indent="-400050">
              <a:buFont typeface="Wingdings" panose="05000000000000000000" pitchFamily="2" charset="2"/>
              <a:buAutoNum type="arabicPeriod"/>
              <a:defRPr/>
            </a:pPr>
            <a:r>
              <a:rPr lang="en-US"/>
              <a:t>PERBAIKAN PROSEDUR INSPEKSI</a:t>
            </a:r>
          </a:p>
          <a:p>
            <a:pPr lvl="1" indent="-400050">
              <a:buFont typeface="Wingdings" panose="05000000000000000000" pitchFamily="2" charset="2"/>
              <a:buAutoNum type="arabicPeriod"/>
              <a:defRPr/>
            </a:pPr>
            <a:r>
              <a:rPr lang="en-US"/>
              <a:t>PENINGKATAN PELATIHAN</a:t>
            </a:r>
          </a:p>
          <a:p>
            <a:pPr lvl="1" indent="-400050">
              <a:buFont typeface="Wingdings" panose="05000000000000000000" pitchFamily="2" charset="2"/>
              <a:buAutoNum type="arabicPeriod"/>
              <a:defRPr/>
            </a:pPr>
            <a:r>
              <a:rPr lang="en-US"/>
              <a:t>PENEGASAN TANGGUNGJAWAB</a:t>
            </a:r>
          </a:p>
          <a:p>
            <a:pPr lvl="1" indent="-400050">
              <a:buFont typeface="Wingdings" panose="05000000000000000000" pitchFamily="2" charset="2"/>
              <a:buAutoNum type="arabicPeriod"/>
              <a:defRPr/>
            </a:pPr>
            <a:r>
              <a:rPr lang="en-US"/>
              <a:t>PERENCANAAN SEBELUM PEKERJAAN DIMULAI OLEH SUPERVISOR</a:t>
            </a:r>
          </a:p>
        </p:txBody>
      </p:sp>
    </p:spTree>
  </p:cSld>
  <p:clrMapOvr>
    <a:masterClrMapping/>
  </p:clrMapOvr>
  <p:transition>
    <p:wedg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B09D7C6D-7B9D-448B-B283-34EFF23910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000" b="1"/>
              <a:t>KECELAKAAN KERJA</a:t>
            </a:r>
            <a:br>
              <a:rPr lang="en-US" sz="3000"/>
            </a:br>
            <a:r>
              <a:rPr lang="en-US" sz="2100"/>
              <a:t>(INDUSTRIAL ACCIDENT)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45953F2-FC13-4DF1-8F15-E2FAE5E4E5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None/>
              <a:defRPr/>
            </a:pPr>
            <a:r>
              <a:rPr lang="en-US"/>
              <a:t>3 TYPES OF CONTRIBUTORY FACTORS </a:t>
            </a:r>
          </a:p>
          <a:p>
            <a:pPr lvl="1" indent="-400050">
              <a:buFont typeface="Wingdings" panose="05000000000000000000" pitchFamily="2" charset="2"/>
              <a:buAutoNum type="arabicPeriod"/>
              <a:defRPr/>
            </a:pPr>
            <a:endParaRPr lang="en-US"/>
          </a:p>
          <a:p>
            <a:pPr lvl="1" indent="-400050">
              <a:buFont typeface="Wingdings" panose="05000000000000000000" pitchFamily="2" charset="2"/>
              <a:buAutoNum type="arabicPeriod"/>
              <a:defRPr/>
            </a:pPr>
            <a:r>
              <a:rPr lang="en-US"/>
              <a:t>PHYSICAL WORKING ENVIRONMENT HAZARDS</a:t>
            </a:r>
          </a:p>
          <a:p>
            <a:pPr lvl="1" indent="-400050">
              <a:buFont typeface="Wingdings" panose="05000000000000000000" pitchFamily="2" charset="2"/>
              <a:buAutoNum type="arabicPeriod"/>
              <a:defRPr/>
            </a:pPr>
            <a:r>
              <a:rPr lang="en-US"/>
              <a:t>ORGANISATIONAL BEHAVIOUR </a:t>
            </a:r>
            <a:r>
              <a:rPr lang="en-US" sz="1500" i="1"/>
              <a:t>(PROCEDURES)</a:t>
            </a:r>
          </a:p>
          <a:p>
            <a:pPr lvl="1" indent="-400050">
              <a:buFont typeface="Wingdings" panose="05000000000000000000" pitchFamily="2" charset="2"/>
              <a:buAutoNum type="arabicPeriod"/>
              <a:defRPr/>
            </a:pPr>
            <a:r>
              <a:rPr lang="en-US"/>
              <a:t>INDIVIDUAL BEHAVIOUR</a:t>
            </a:r>
          </a:p>
        </p:txBody>
      </p:sp>
    </p:spTree>
  </p:cSld>
  <p:clrMapOvr>
    <a:masterClrMapping/>
  </p:clrMapOvr>
  <p:transition>
    <p:wedg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9FCCDC27-1749-43ED-A0B2-683FD97795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700" b="1"/>
              <a:t>PENDEKATAN DALAM</a:t>
            </a:r>
            <a:r>
              <a:rPr lang="en-US" sz="2700"/>
              <a:t> </a:t>
            </a:r>
            <a:br>
              <a:rPr lang="en-US" sz="2700"/>
            </a:br>
            <a:r>
              <a:rPr lang="en-US" sz="2400"/>
              <a:t>PENCEGAHAN KECELAKAAN KERJA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1D2F6E8A-677A-4178-9D41-5383F14EE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4450" y="1314450"/>
            <a:ext cx="6515100" cy="3829050"/>
          </a:xfrm>
        </p:spPr>
        <p:txBody>
          <a:bodyPr/>
          <a:lstStyle/>
          <a:p>
            <a:pPr marL="457200" indent="-457200">
              <a:buNone/>
              <a:defRPr/>
            </a:pPr>
            <a:r>
              <a:rPr lang="en-US"/>
              <a:t>ADA TIGA PENDEKATAN </a:t>
            </a:r>
          </a:p>
          <a:p>
            <a:pPr marL="457200" indent="-457200">
              <a:buNone/>
              <a:defRPr/>
            </a:pPr>
            <a:r>
              <a:rPr lang="en-US" sz="1800"/>
              <a:t>(ACCIDENT PEREVENTION APPROACH)</a:t>
            </a:r>
          </a:p>
          <a:p>
            <a:pPr marL="457200" indent="-457200">
              <a:buNone/>
              <a:defRPr/>
            </a:pPr>
            <a:endParaRPr lang="en-US" sz="1800"/>
          </a:p>
          <a:p>
            <a:pPr lvl="1" indent="-400050">
              <a:buFont typeface="Wingdings" panose="05000000000000000000" pitchFamily="2" charset="2"/>
              <a:buAutoNum type="arabicPeriod"/>
              <a:defRPr/>
            </a:pPr>
            <a:r>
              <a:rPr lang="en-US" b="1"/>
              <a:t>ENGINEERING APPROACH TO SAFETY</a:t>
            </a:r>
          </a:p>
          <a:p>
            <a:pPr lvl="1" indent="-400050">
              <a:buFont typeface="Wingdings" panose="05000000000000000000" pitchFamily="2" charset="2"/>
              <a:buAutoNum type="arabicPeriod"/>
              <a:defRPr/>
            </a:pPr>
            <a:r>
              <a:rPr lang="en-US" b="1"/>
              <a:t>PROCEDURAL APPROACH</a:t>
            </a:r>
          </a:p>
          <a:p>
            <a:pPr marL="1028700" lvl="2" indent="-342900">
              <a:buNone/>
              <a:defRPr/>
            </a:pPr>
            <a:r>
              <a:rPr lang="en-US" sz="2100"/>
              <a:t> </a:t>
            </a:r>
            <a:r>
              <a:rPr lang="en-US" sz="1500"/>
              <a:t>(IMPORTANCE OF IMPLEMENTATION – INSPECTION)</a:t>
            </a:r>
          </a:p>
          <a:p>
            <a:pPr lvl="1" indent="-400050">
              <a:buFont typeface="Wingdings" panose="05000000000000000000" pitchFamily="2" charset="2"/>
              <a:buAutoNum type="arabicPeriod"/>
              <a:defRPr/>
            </a:pPr>
            <a:r>
              <a:rPr lang="en-US" b="1"/>
              <a:t>INDIVIDUAL BEHAVIOUR APPROACH</a:t>
            </a:r>
          </a:p>
          <a:p>
            <a:pPr marL="1028700" lvl="2" indent="-342900">
              <a:buNone/>
              <a:defRPr/>
            </a:pPr>
            <a:r>
              <a:rPr lang="en-US" sz="2100"/>
              <a:t> </a:t>
            </a:r>
            <a:r>
              <a:rPr lang="en-US" sz="1500"/>
              <a:t>(TRAINING, SAFETY AND WELFARE)</a:t>
            </a:r>
          </a:p>
        </p:txBody>
      </p:sp>
    </p:spTree>
  </p:cSld>
  <p:clrMapOvr>
    <a:masterClrMapping/>
  </p:clrMapOvr>
  <p:transition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baseline="-25000" dirty="0">
                <a:solidFill>
                  <a:srgbClr val="FF0000"/>
                </a:solidFill>
              </a:rPr>
              <a:t>(</a:t>
            </a:r>
            <a:r>
              <a:rPr lang="en-US" b="0" baseline="-25000" dirty="0" err="1">
                <a:solidFill>
                  <a:srgbClr val="FF0000"/>
                </a:solidFill>
              </a:rPr>
              <a:t>lanjutan</a:t>
            </a:r>
            <a:r>
              <a:rPr lang="en-US" b="0" baseline="-25000" dirty="0">
                <a:solidFill>
                  <a:srgbClr val="FF0000"/>
                </a:solidFill>
              </a:rPr>
              <a:t>)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Kecelakaan</a:t>
            </a:r>
            <a:r>
              <a:rPr lang="en-US" dirty="0"/>
              <a:t> </a:t>
            </a:r>
            <a:r>
              <a:rPr lang="en-US" dirty="0" err="1"/>
              <a:t>Kerja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5F10B-F60B-4F98-B81E-B888F0898065}" type="slidenum">
              <a:rPr lang="id-ID" smtClean="0"/>
              <a:pPr/>
              <a:t>5</a:t>
            </a:fld>
            <a:endParaRPr lang="id-ID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Kecelakaan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kejadian</a:t>
            </a:r>
            <a:r>
              <a:rPr lang="en-US" sz="2400" dirty="0"/>
              <a:t>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dikehendaki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diduga</a:t>
            </a:r>
            <a:r>
              <a:rPr lang="en-US" sz="2400" dirty="0"/>
              <a:t> </a:t>
            </a:r>
            <a:r>
              <a:rPr lang="en-US" sz="2400" dirty="0" err="1"/>
              <a:t>semula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menimbulkan</a:t>
            </a:r>
            <a:r>
              <a:rPr lang="en-US" sz="2400" dirty="0"/>
              <a:t> korban </a:t>
            </a:r>
            <a:r>
              <a:rPr lang="en-US" sz="2400" dirty="0" err="1"/>
              <a:t>jiwa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harta</a:t>
            </a:r>
            <a:r>
              <a:rPr lang="en-US" sz="2400" dirty="0"/>
              <a:t> </a:t>
            </a:r>
            <a:r>
              <a:rPr lang="en-US" sz="2400" dirty="0" err="1"/>
              <a:t>benda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Kecelakaan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kejadian</a:t>
            </a:r>
            <a:r>
              <a:rPr lang="en-US" sz="2400" dirty="0"/>
              <a:t> </a:t>
            </a:r>
            <a:r>
              <a:rPr lang="en-US" sz="2400" dirty="0" err="1"/>
              <a:t>tiba-tiba</a:t>
            </a:r>
            <a:r>
              <a:rPr lang="en-US" sz="2400" dirty="0"/>
              <a:t>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diinginkan</a:t>
            </a:r>
            <a:r>
              <a:rPr lang="en-US" sz="2400" dirty="0"/>
              <a:t> yang  </a:t>
            </a:r>
            <a:r>
              <a:rPr lang="en-US" sz="2400" dirty="0" err="1"/>
              <a:t>mengakibatkan</a:t>
            </a:r>
            <a:r>
              <a:rPr lang="en-US" sz="2400" dirty="0"/>
              <a:t> </a:t>
            </a:r>
            <a:r>
              <a:rPr lang="en-US" sz="2400" dirty="0" err="1"/>
              <a:t>kematian</a:t>
            </a:r>
            <a:r>
              <a:rPr lang="en-US" sz="2400" dirty="0"/>
              <a:t>, </a:t>
            </a:r>
            <a:r>
              <a:rPr lang="en-US" sz="2400" dirty="0" err="1"/>
              <a:t>luka-luka</a:t>
            </a:r>
            <a:r>
              <a:rPr lang="en-US" sz="2400" dirty="0"/>
              <a:t>, </a:t>
            </a:r>
            <a:r>
              <a:rPr lang="en-US" sz="2400" dirty="0" err="1"/>
              <a:t>kerusakan</a:t>
            </a:r>
            <a:r>
              <a:rPr lang="en-US" sz="2400" dirty="0"/>
              <a:t> </a:t>
            </a:r>
            <a:r>
              <a:rPr lang="en-US" sz="2400" dirty="0" err="1"/>
              <a:t>harta</a:t>
            </a:r>
            <a:r>
              <a:rPr lang="en-US" sz="2400" dirty="0"/>
              <a:t> </a:t>
            </a:r>
            <a:r>
              <a:rPr lang="en-US" sz="2400" dirty="0" err="1"/>
              <a:t>benda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kerugian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42184" y="2298253"/>
            <a:ext cx="5544616" cy="30777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400" b="1" dirty="0"/>
              <a:t>(</a:t>
            </a:r>
            <a:r>
              <a:rPr lang="en-US" sz="1400" b="1" dirty="0" err="1"/>
              <a:t>Peraturan</a:t>
            </a:r>
            <a:r>
              <a:rPr lang="en-US" sz="1400" b="1" dirty="0"/>
              <a:t> </a:t>
            </a:r>
            <a:r>
              <a:rPr lang="en-US" sz="1400" b="1" dirty="0" err="1"/>
              <a:t>Menteri</a:t>
            </a:r>
            <a:r>
              <a:rPr lang="en-US" sz="1400" b="1" dirty="0"/>
              <a:t> Tenaga  </a:t>
            </a:r>
            <a:r>
              <a:rPr lang="en-US" sz="1400" b="1" dirty="0" err="1"/>
              <a:t>Kerja</a:t>
            </a:r>
            <a:r>
              <a:rPr lang="en-US" sz="1400" b="1" dirty="0"/>
              <a:t> (</a:t>
            </a:r>
            <a:r>
              <a:rPr lang="en-US" sz="1400" b="1" dirty="0" err="1"/>
              <a:t>Permenaker</a:t>
            </a:r>
            <a:r>
              <a:rPr lang="en-US" sz="1400" b="1" dirty="0"/>
              <a:t>) </a:t>
            </a:r>
            <a:r>
              <a:rPr lang="en-US" sz="1400" b="1" dirty="0" err="1"/>
              <a:t>Nomor</a:t>
            </a:r>
            <a:r>
              <a:rPr lang="en-US" sz="1400" b="1" dirty="0"/>
              <a:t>: 03/Men/1998).</a:t>
            </a:r>
          </a:p>
        </p:txBody>
      </p:sp>
      <p:sp>
        <p:nvSpPr>
          <p:cNvPr id="9" name="Rectangle 8"/>
          <p:cNvSpPr/>
          <p:nvPr/>
        </p:nvSpPr>
        <p:spPr>
          <a:xfrm>
            <a:off x="6928562" y="4011910"/>
            <a:ext cx="1758238" cy="307777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1400" b="1" dirty="0"/>
              <a:t>(OHSAS 18001, 1999)</a:t>
            </a:r>
          </a:p>
        </p:txBody>
      </p:sp>
    </p:spTree>
    <p:extLst>
      <p:ext uri="{BB962C8B-B14F-4D97-AF65-F5344CB8AC3E}">
        <p14:creationId xmlns:p14="http://schemas.microsoft.com/office/powerpoint/2010/main" val="2122258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82ED8EF-1309-4489-AAF9-38A612EDB6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000" dirty="0"/>
              <a:t> </a:t>
            </a:r>
            <a:r>
              <a:rPr lang="en-US" sz="3000" b="1" dirty="0"/>
              <a:t>SIFAT DASAR</a:t>
            </a:r>
            <a:r>
              <a:rPr lang="en-US" sz="2700" b="1" dirty="0"/>
              <a:t> </a:t>
            </a:r>
            <a:br>
              <a:rPr lang="en-US" sz="2700" b="1" dirty="0"/>
            </a:br>
            <a:r>
              <a:rPr lang="en-US" sz="2400" b="1" dirty="0"/>
              <a:t>DARI INVESTIGASI KECELAKAAN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D7A1956-A9ED-4FB3-BDEC-BCA989091F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971550"/>
            <a:ext cx="6858000" cy="3829050"/>
          </a:xfrm>
        </p:spPr>
        <p:txBody>
          <a:bodyPr/>
          <a:lstStyle/>
          <a:p>
            <a:pPr marL="457200" indent="-457200">
              <a:buNone/>
              <a:defRPr/>
            </a:pPr>
            <a:endParaRPr lang="en-US" sz="2100" b="1" dirty="0"/>
          </a:p>
          <a:p>
            <a:pPr marL="457200" indent="-457200">
              <a:buNone/>
              <a:defRPr/>
            </a:pPr>
            <a:r>
              <a:rPr lang="en-US" sz="2100" b="1" dirty="0"/>
              <a:t>UPAYA SISTIMATIS UNTUK</a:t>
            </a:r>
            <a:r>
              <a:rPr lang="en-US" b="1" dirty="0"/>
              <a:t> :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sz="2100" dirty="0"/>
              <a:t>MENCARI – MENEMUKAN – MENETAPKAN SEMUA </a:t>
            </a:r>
            <a:r>
              <a:rPr lang="en-US" sz="2100" b="1" i="1" u="sng" dirty="0"/>
              <a:t>FAKTA YANG TERKAIT.</a:t>
            </a:r>
          </a:p>
          <a:p>
            <a:pPr marL="457200" indent="-457200">
              <a:buFontTx/>
              <a:buAutoNum type="arabicPeriod"/>
              <a:defRPr/>
            </a:pPr>
            <a:endParaRPr lang="en-US" sz="2100" b="1" i="1" u="sng" dirty="0"/>
          </a:p>
          <a:p>
            <a:pPr marL="457200" indent="-457200">
              <a:buFontTx/>
              <a:buAutoNum type="arabicPeriod"/>
              <a:defRPr/>
            </a:pPr>
            <a:r>
              <a:rPr lang="en-US" sz="2100" dirty="0"/>
              <a:t>MENGINTERPRETASI/MENAFSIR – </a:t>
            </a:r>
            <a:r>
              <a:rPr lang="en-US" sz="2100" b="1" i="1" u="sng" dirty="0"/>
              <a:t>BAGAIMANA DAN KENAPA</a:t>
            </a:r>
            <a:r>
              <a:rPr lang="en-US" sz="2100" dirty="0"/>
              <a:t> KECELAKAAN TERJADI.</a:t>
            </a:r>
          </a:p>
          <a:p>
            <a:pPr marL="457200" indent="-457200">
              <a:buFontTx/>
              <a:buAutoNum type="arabicPeriod"/>
              <a:defRPr/>
            </a:pPr>
            <a:endParaRPr lang="en-US" sz="2100" dirty="0"/>
          </a:p>
          <a:p>
            <a:pPr marL="457200" indent="-457200">
              <a:buFontTx/>
              <a:buAutoNum type="arabicPeriod"/>
              <a:defRPr/>
            </a:pPr>
            <a:r>
              <a:rPr lang="en-US" sz="2100" dirty="0"/>
              <a:t>MENEMUKAN </a:t>
            </a:r>
            <a:r>
              <a:rPr lang="en-US" sz="2100" b="1" i="1" u="sng" dirty="0"/>
              <a:t>TINDAKAN KOREKSI</a:t>
            </a:r>
            <a:r>
              <a:rPr lang="en-US" sz="2100" dirty="0"/>
              <a:t> YANG TEPAT 	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9733C3-5659-4A6A-8B7E-566ADDD7E1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000" b="1" dirty="0"/>
              <a:t>PROSEDUR </a:t>
            </a:r>
            <a:br>
              <a:rPr lang="en-US" sz="3000" b="1" dirty="0"/>
            </a:br>
            <a:r>
              <a:rPr lang="en-US" sz="2400" b="1" dirty="0"/>
              <a:t>INVESTIGASI KECELAKAAN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5F3484B-5933-4D04-9B5F-A0D633A18A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defRPr/>
            </a:pPr>
            <a:endParaRPr lang="en-US" dirty="0"/>
          </a:p>
          <a:p>
            <a:pPr marL="457200" indent="-457200">
              <a:buFontTx/>
              <a:buAutoNum type="arabicPeriod"/>
              <a:defRPr/>
            </a:pPr>
            <a:r>
              <a:rPr lang="en-US" dirty="0"/>
              <a:t>PROSEDUR </a:t>
            </a:r>
            <a:r>
              <a:rPr lang="en-US" b="1" i="1" u="sng" dirty="0"/>
              <a:t>TERTULIS</a:t>
            </a:r>
            <a:r>
              <a:rPr lang="en-US" dirty="0"/>
              <a:t> YANG HARUS DIIKUTI</a:t>
            </a:r>
          </a:p>
          <a:p>
            <a:pPr marL="457200" indent="-457200">
              <a:buFontTx/>
              <a:buAutoNum type="arabicPeriod"/>
              <a:defRPr/>
            </a:pPr>
            <a:endParaRPr lang="en-US" dirty="0"/>
          </a:p>
          <a:p>
            <a:pPr marL="457200" indent="-457200">
              <a:buFontTx/>
              <a:buAutoNum type="arabicPeriod"/>
              <a:defRPr/>
            </a:pPr>
            <a:r>
              <a:rPr lang="en-US" dirty="0"/>
              <a:t>PROSEDUR HARUS MENJAWAB PERTANYAAN </a:t>
            </a:r>
            <a:r>
              <a:rPr lang="en-US" b="1" i="1" u="sng" dirty="0"/>
              <a:t>5W + 1H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61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291EC591-8CC6-4E79-8E9E-79FAA8BB4B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6800850" cy="62865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id-ID" sz="2700" b="1" dirty="0"/>
              <a:t>MENGAPA</a:t>
            </a:r>
            <a:r>
              <a:rPr lang="en-US" sz="2700" b="1" dirty="0"/>
              <a:t> </a:t>
            </a:r>
            <a:br>
              <a:rPr lang="en-US" sz="3000" dirty="0"/>
            </a:br>
            <a:r>
              <a:rPr lang="en-US" sz="2100" dirty="0"/>
              <a:t> DILAKUKAN INVESTIGASI KECELAKAAN ?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2201567A-09C6-4A52-B0FF-B009857E12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4450" y="1085850"/>
            <a:ext cx="6515100" cy="382905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r>
              <a:rPr lang="en-US" sz="1800" dirty="0" err="1"/>
              <a:t>Mengidentifikasi</a:t>
            </a:r>
            <a:r>
              <a:rPr lang="en-US" sz="1800" dirty="0"/>
              <a:t> </a:t>
            </a:r>
            <a:r>
              <a:rPr lang="en-US" sz="1800" dirty="0" err="1"/>
              <a:t>penyebab</a:t>
            </a:r>
            <a:r>
              <a:rPr lang="en-US" sz="1800" dirty="0"/>
              <a:t> </a:t>
            </a:r>
            <a:r>
              <a:rPr lang="en-US" sz="1800" dirty="0" err="1"/>
              <a:t>kecelakaan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  </a:t>
            </a:r>
            <a:r>
              <a:rPr lang="en-US" sz="1800" dirty="0" err="1"/>
              <a:t>tindakan</a:t>
            </a:r>
            <a:r>
              <a:rPr lang="en-US" sz="1800" dirty="0"/>
              <a:t>  </a:t>
            </a:r>
            <a:r>
              <a:rPr lang="en-US" sz="1800" dirty="0" err="1"/>
              <a:t>pencegahan</a:t>
            </a:r>
            <a:r>
              <a:rPr lang="en-US" sz="1800" dirty="0"/>
              <a:t> agar </a:t>
            </a:r>
            <a:r>
              <a:rPr lang="en-US" sz="1800" dirty="0" err="1"/>
              <a:t>kecelakaan</a:t>
            </a:r>
            <a:r>
              <a:rPr lang="en-US" sz="1800" dirty="0"/>
              <a:t> yang </a:t>
            </a:r>
            <a:r>
              <a:rPr lang="en-US" sz="1800" dirty="0" err="1"/>
              <a:t>sama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berulang</a:t>
            </a:r>
            <a:r>
              <a:rPr lang="en-US" sz="1800" dirty="0"/>
              <a:t>.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r>
              <a:rPr lang="en-US" sz="1800" dirty="0" err="1"/>
              <a:t>Mengenali</a:t>
            </a:r>
            <a:r>
              <a:rPr lang="en-US" sz="1800" dirty="0"/>
              <a:t>  </a:t>
            </a:r>
            <a:r>
              <a:rPr lang="en-US" sz="1800" dirty="0" err="1"/>
              <a:t>potensi</a:t>
            </a:r>
            <a:r>
              <a:rPr lang="en-US" sz="1800" dirty="0"/>
              <a:t> </a:t>
            </a:r>
            <a:r>
              <a:rPr lang="en-US" sz="1800" dirty="0" err="1"/>
              <a:t>bahaya</a:t>
            </a:r>
            <a:r>
              <a:rPr lang="en-US" sz="1800" dirty="0"/>
              <a:t>, yang  </a:t>
            </a:r>
            <a:r>
              <a:rPr lang="en-US" sz="1800" dirty="0" err="1"/>
              <a:t>tidak</a:t>
            </a:r>
            <a:r>
              <a:rPr lang="en-US" sz="1800" dirty="0"/>
              <a:t>  </a:t>
            </a:r>
            <a:r>
              <a:rPr lang="en-US" sz="1800" dirty="0" err="1"/>
              <a:t>diketahui</a:t>
            </a:r>
            <a:r>
              <a:rPr lang="en-US" sz="1800" dirty="0"/>
              <a:t> </a:t>
            </a:r>
            <a:r>
              <a:rPr lang="en-US" sz="1800" dirty="0" err="1"/>
              <a:t>sebelumnya</a:t>
            </a:r>
            <a:r>
              <a:rPr lang="en-US" sz="1800" dirty="0"/>
              <a:t>; 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r>
              <a:rPr lang="en-US" sz="1800" dirty="0" err="1"/>
              <a:t>Memenuhi</a:t>
            </a:r>
            <a:r>
              <a:rPr lang="en-US" sz="1800" dirty="0"/>
              <a:t> </a:t>
            </a:r>
            <a:r>
              <a:rPr lang="en-US" sz="1800" dirty="0" err="1"/>
              <a:t>persyaratan</a:t>
            </a:r>
            <a:r>
              <a:rPr lang="en-US" sz="1800" dirty="0"/>
              <a:t> </a:t>
            </a:r>
            <a:r>
              <a:rPr lang="en-US" sz="1800" dirty="0" err="1"/>
              <a:t>peraturan</a:t>
            </a:r>
            <a:r>
              <a:rPr lang="en-US" sz="1800" dirty="0"/>
              <a:t> </a:t>
            </a:r>
            <a:r>
              <a:rPr lang="en-US" sz="1800" dirty="0" err="1"/>
              <a:t>perundangan</a:t>
            </a:r>
            <a:r>
              <a:rPr lang="en-US" sz="1800" dirty="0"/>
              <a:t> yang </a:t>
            </a:r>
            <a:r>
              <a:rPr lang="en-US" sz="1800" dirty="0" err="1"/>
              <a:t>ada</a:t>
            </a:r>
            <a:r>
              <a:rPr lang="en-US" sz="1800" dirty="0"/>
              <a:t>;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r>
              <a:rPr lang="en-US" sz="1800" dirty="0" err="1"/>
              <a:t>Menentukan</a:t>
            </a:r>
            <a:r>
              <a:rPr lang="en-US" sz="1800" dirty="0"/>
              <a:t> </a:t>
            </a:r>
            <a:r>
              <a:rPr lang="en-US" sz="1800" dirty="0" err="1"/>
              <a:t>seberapa</a:t>
            </a:r>
            <a:r>
              <a:rPr lang="en-US" sz="1800" dirty="0"/>
              <a:t> </a:t>
            </a:r>
            <a:r>
              <a:rPr lang="en-US" sz="1800" dirty="0" err="1"/>
              <a:t>besar</a:t>
            </a:r>
            <a:r>
              <a:rPr lang="en-US" sz="1800" dirty="0"/>
              <a:t> </a:t>
            </a:r>
            <a:r>
              <a:rPr lang="en-US" sz="1800" dirty="0" err="1"/>
              <a:t>biaya</a:t>
            </a:r>
            <a:r>
              <a:rPr lang="en-US" sz="1800" dirty="0"/>
              <a:t> yang </a:t>
            </a:r>
            <a:r>
              <a:rPr lang="en-US" sz="1800" dirty="0" err="1"/>
              <a:t>ditimbulkan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kejadian</a:t>
            </a:r>
            <a:r>
              <a:rPr lang="en-US" sz="1800" dirty="0"/>
              <a:t> </a:t>
            </a:r>
            <a:r>
              <a:rPr lang="en-US" sz="1800" dirty="0" err="1"/>
              <a:t>kecelakaan</a:t>
            </a:r>
            <a:r>
              <a:rPr lang="en-US" sz="1800" dirty="0"/>
              <a:t>;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r>
              <a:rPr lang="en-US" sz="1800" dirty="0" err="1"/>
              <a:t>Menentukan</a:t>
            </a:r>
            <a:r>
              <a:rPr lang="en-US" sz="1800" dirty="0"/>
              <a:t> </a:t>
            </a:r>
            <a:r>
              <a:rPr lang="en-US" sz="1800" dirty="0" err="1"/>
              <a:t>tingkat</a:t>
            </a:r>
            <a:r>
              <a:rPr lang="en-US" sz="1800" dirty="0"/>
              <a:t> </a:t>
            </a:r>
            <a:r>
              <a:rPr lang="en-US" sz="1800" dirty="0" err="1"/>
              <a:t>pemenuhan</a:t>
            </a:r>
            <a:r>
              <a:rPr lang="en-US" sz="1800" dirty="0"/>
              <a:t> </a:t>
            </a:r>
            <a:r>
              <a:rPr lang="en-US" sz="1800" dirty="0" err="1"/>
              <a:t>terhadap</a:t>
            </a:r>
            <a:r>
              <a:rPr lang="en-US" sz="1800" dirty="0"/>
              <a:t> </a:t>
            </a:r>
            <a:r>
              <a:rPr lang="en-US" sz="1800" dirty="0" err="1"/>
              <a:t>penerapan</a:t>
            </a:r>
            <a:r>
              <a:rPr lang="en-US" sz="1800" dirty="0"/>
              <a:t> </a:t>
            </a:r>
            <a:r>
              <a:rPr lang="en-US" sz="1800" dirty="0" err="1"/>
              <a:t>regulasi</a:t>
            </a:r>
            <a:r>
              <a:rPr lang="en-US" sz="1800" dirty="0"/>
              <a:t> yang </a:t>
            </a:r>
            <a:r>
              <a:rPr lang="en-US" sz="1800" dirty="0" err="1"/>
              <a:t>terkait</a:t>
            </a:r>
            <a:endParaRPr lang="en-US" sz="1800" dirty="0"/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r>
              <a:rPr lang="en-US" sz="1800" dirty="0"/>
              <a:t>Proses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mendapatkan</a:t>
            </a:r>
            <a:r>
              <a:rPr lang="en-US" sz="1800" dirty="0"/>
              <a:t> </a:t>
            </a:r>
            <a:r>
              <a:rPr lang="en-US" sz="1800" dirty="0" err="1"/>
              <a:t>kompensasi</a:t>
            </a:r>
            <a:r>
              <a:rPr lang="en-US" sz="1800" dirty="0"/>
              <a:t> </a:t>
            </a:r>
            <a:r>
              <a:rPr lang="en-US" sz="1800" dirty="0" err="1"/>
              <a:t>kecelakaan</a:t>
            </a:r>
            <a:r>
              <a:rPr lang="en-US" sz="1800" dirty="0"/>
              <a:t> </a:t>
            </a:r>
            <a:r>
              <a:rPr lang="en-US" sz="1800" dirty="0" err="1"/>
              <a:t>kerja</a:t>
            </a:r>
            <a:r>
              <a:rPr lang="en-US" sz="1800" dirty="0"/>
              <a:t>.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  <a:defRPr/>
            </a:pPr>
            <a:endParaRPr lang="en-US" sz="18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687E0D3-F571-40C0-9B4F-CCBDE8EAD6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7300" y="205978"/>
            <a:ext cx="6743700" cy="87987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000" b="1"/>
              <a:t>SIAPA </a:t>
            </a:r>
            <a:br>
              <a:rPr lang="en-US" sz="3000"/>
            </a:br>
            <a:r>
              <a:rPr lang="en-US" sz="2400" b="1"/>
              <a:t>YANG HRS MELAKUKAN PENYELIDIKAN ?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EA04347-8099-4166-8195-7FD4659C40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7300" y="1200150"/>
            <a:ext cx="6515100" cy="3771900"/>
          </a:xfrm>
        </p:spPr>
        <p:txBody>
          <a:bodyPr/>
          <a:lstStyle/>
          <a:p>
            <a:pPr marL="457200" indent="-457200">
              <a:defRPr/>
            </a:pPr>
            <a:r>
              <a:rPr lang="en-US" sz="2100" dirty="0"/>
              <a:t>TIM PENYELIDIK HARUS </a:t>
            </a:r>
            <a:r>
              <a:rPr lang="en-US" sz="2100" b="1" i="1" dirty="0"/>
              <a:t>BERAGAM, TERLATIH DAN BERPENGALAMAN.</a:t>
            </a:r>
          </a:p>
          <a:p>
            <a:pPr marL="457200" indent="-457200">
              <a:defRPr/>
            </a:pPr>
            <a:r>
              <a:rPr lang="en-US" sz="2100" dirty="0"/>
              <a:t>TIM PENYELIDIK TERDIRI DARI :</a:t>
            </a:r>
          </a:p>
          <a:p>
            <a:pPr lvl="1" indent="-400050">
              <a:buFontTx/>
              <a:buAutoNum type="arabicPeriod"/>
              <a:defRPr/>
            </a:pPr>
            <a:r>
              <a:rPr lang="en-US" sz="1800" dirty="0"/>
              <a:t>PENGAWAS LINE PERTAMA</a:t>
            </a:r>
          </a:p>
          <a:p>
            <a:pPr lvl="1" indent="-400050">
              <a:buFontTx/>
              <a:buAutoNum type="arabicPeriod"/>
              <a:defRPr/>
            </a:pPr>
            <a:r>
              <a:rPr lang="en-US" sz="1800" dirty="0"/>
              <a:t>KETERLIBATAN KARYAWAN</a:t>
            </a:r>
          </a:p>
          <a:p>
            <a:pPr lvl="1" indent="-400050">
              <a:buFontTx/>
              <a:buAutoNum type="arabicPeriod"/>
              <a:defRPr/>
            </a:pPr>
            <a:r>
              <a:rPr lang="en-US" sz="1800" dirty="0"/>
              <a:t>PETUGAS K3</a:t>
            </a:r>
          </a:p>
          <a:p>
            <a:pPr lvl="1" indent="-400050">
              <a:buFontTx/>
              <a:buAutoNum type="arabicPeriod"/>
              <a:defRPr/>
            </a:pPr>
            <a:r>
              <a:rPr lang="en-US" sz="1800" dirty="0"/>
              <a:t>P2K3 ATAU KOMITE KHUSUS LAINNYA</a:t>
            </a:r>
          </a:p>
          <a:p>
            <a:pPr lvl="1" indent="-400050">
              <a:buFontTx/>
              <a:buAutoNum type="arabicPeriod"/>
              <a:defRPr/>
            </a:pPr>
            <a:r>
              <a:rPr lang="en-US" sz="1800" dirty="0"/>
              <a:t>REKAYASA/PEMBELIAN</a:t>
            </a:r>
          </a:p>
          <a:p>
            <a:pPr lvl="1" indent="-400050">
              <a:buFontTx/>
              <a:buAutoNum type="arabicPeriod"/>
              <a:defRPr/>
            </a:pPr>
            <a:r>
              <a:rPr lang="en-US" sz="1800" dirty="0"/>
              <a:t>PIMPINAN PERUSAHAAN</a:t>
            </a:r>
          </a:p>
          <a:p>
            <a:pPr lvl="1" indent="-400050">
              <a:buFontTx/>
              <a:buAutoNum type="arabicPeriod"/>
              <a:defRPr/>
            </a:pPr>
            <a:r>
              <a:rPr lang="en-US" sz="1800" dirty="0"/>
              <a:t>DOKTER PERUSAHAAN</a:t>
            </a:r>
          </a:p>
          <a:p>
            <a:pPr lvl="1" indent="-400050">
              <a:buFontTx/>
              <a:buAutoNum type="arabicPeriod"/>
              <a:defRPr/>
            </a:pPr>
            <a:r>
              <a:rPr lang="en-US" sz="1800" dirty="0"/>
              <a:t>LAINNYA : SERIKAT PEKERJA, PEMERINTAH.</a:t>
            </a:r>
          </a:p>
        </p:txBody>
      </p:sp>
    </p:spTree>
  </p:cSld>
  <p:clrMapOvr>
    <a:masterClrMapping/>
  </p:clrMapOvr>
  <p:transition>
    <p:wedg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5197</TotalTime>
  <Words>1917</Words>
  <Application>Microsoft Office PowerPoint</Application>
  <PresentationFormat>On-screen Show (16:9)</PresentationFormat>
  <Paragraphs>351</Paragraphs>
  <Slides>44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Comic Sans MS</vt:lpstr>
      <vt:lpstr>Gill Sans</vt:lpstr>
      <vt:lpstr>Times New Roman</vt:lpstr>
      <vt:lpstr>Verdana</vt:lpstr>
      <vt:lpstr>Wingdings</vt:lpstr>
      <vt:lpstr>Office Theme</vt:lpstr>
      <vt:lpstr>Investigasi Kecelakaan Kerja</vt:lpstr>
      <vt:lpstr>Pengantar Kecelakaan Kerja</vt:lpstr>
      <vt:lpstr>PowerPoint Presentation</vt:lpstr>
      <vt:lpstr>Definisi Kecelakaan Kerja</vt:lpstr>
      <vt:lpstr>(lanjutan) Definisi Kecelakaan Kerja</vt:lpstr>
      <vt:lpstr> SIFAT DASAR  DARI INVESTIGASI KECELAKAAN</vt:lpstr>
      <vt:lpstr>PROSEDUR  INVESTIGASI KECELAKAAN</vt:lpstr>
      <vt:lpstr>MENGAPA   DILAKUKAN INVESTIGASI KECELAKAAN ?</vt:lpstr>
      <vt:lpstr>SIAPA  YANG HRS MELAKUKAN PENYELIDIKAN ?</vt:lpstr>
      <vt:lpstr>KAPAN DILAKUKAN PENYELIDIKAN ?</vt:lpstr>
      <vt:lpstr>DIMANA  DILAKUKAN PENYELIDIKAN ?</vt:lpstr>
      <vt:lpstr>APA YANG DISELIDIKI ? </vt:lpstr>
      <vt:lpstr>APA YANG DISELIDIKI ? </vt:lpstr>
      <vt:lpstr>BUKTI-BUKTI FISIK</vt:lpstr>
      <vt:lpstr>BAGAIMANA MELAKUKAN PENYELIDIKAN ?</vt:lpstr>
      <vt:lpstr>BAGAIMANA MELAKUKAN PENYELIDIKAN ?</vt:lpstr>
      <vt:lpstr>LANGKAH-LANGKAH PROSES INVESTIGASI KECELAKAAN</vt:lpstr>
      <vt:lpstr>KETERAMPILAN DALAM MELAKUKAN WAWANCARA</vt:lpstr>
      <vt:lpstr>KETERAMPILAN DALAM MELAKUKAN WAWANCARA</vt:lpstr>
      <vt:lpstr>TEHNIK INVESTIGASI KECELAKAAN</vt:lpstr>
      <vt:lpstr>DO … interview  saksi</vt:lpstr>
      <vt:lpstr>DO Not … interview  saksi</vt:lpstr>
      <vt:lpstr>KUNCI PERTANYAAN ?</vt:lpstr>
      <vt:lpstr>FAKTOR-FAKTOR    MEMPENGARUHI INTERVIEW</vt:lpstr>
      <vt:lpstr>ANALISIS KECELAKAAN (Accident Analysis)</vt:lpstr>
      <vt:lpstr>ANALISIS KECELAKAAN (Accident Analysis)</vt:lpstr>
      <vt:lpstr>ANALISIS KECELAKAAN (Accident Analysis)</vt:lpstr>
      <vt:lpstr>ANALISIS KECELAKAAN KERJA</vt:lpstr>
      <vt:lpstr>BIAYA KECELAKAAN KERJA</vt:lpstr>
      <vt:lpstr>BIAYA KECELAKAAN KERJA</vt:lpstr>
      <vt:lpstr>BIAYA   DITANGGUNG ASURANSI</vt:lpstr>
      <vt:lpstr>BIAYA TIDAK DITANGGUNG ASURANSI</vt:lpstr>
      <vt:lpstr>BIAYA TIDAK DITANGGUNG ASURANSI</vt:lpstr>
      <vt:lpstr>MANFAAT YG DIPEROLEH  DARI HASIL PENYELIDIKAN KECELAKAAN</vt:lpstr>
      <vt:lpstr>MANFAAT YG DIPEROLEH  DARI HASIL PENYELIDIKAN KECELAKAAN</vt:lpstr>
      <vt:lpstr>MANFAAT YG DIPEROLEH  DARI HASIL PENYELIDIKAN KECELAKAAN</vt:lpstr>
      <vt:lpstr>STUDI KASUS</vt:lpstr>
      <vt:lpstr>ANALISIS KECELAKAAN</vt:lpstr>
      <vt:lpstr>PENDEKATAN KLASIK</vt:lpstr>
      <vt:lpstr>PENDEKATAN SISTEM K3</vt:lpstr>
      <vt:lpstr>PENDEKATAN SISTEM K3</vt:lpstr>
      <vt:lpstr>JAWABAN PERTANYAAN</vt:lpstr>
      <vt:lpstr>KECELAKAAN KERJA (INDUSTRIAL ACCIDENT)</vt:lpstr>
      <vt:lpstr>PENDEKATAN DALAM  PENCEGAHAN KECELAKAAN KERJA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BigDi</dc:creator>
  <cp:lastModifiedBy>Rheza Ari Wibowo</cp:lastModifiedBy>
  <cp:revision>349</cp:revision>
  <dcterms:created xsi:type="dcterms:W3CDTF">2021-09-04T07:47:40Z</dcterms:created>
  <dcterms:modified xsi:type="dcterms:W3CDTF">2022-11-28T03:05:14Z</dcterms:modified>
</cp:coreProperties>
</file>