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263" r:id="rId20"/>
    <p:sldId id="285" r:id="rId21"/>
    <p:sldId id="370" r:id="rId22"/>
    <p:sldId id="371" r:id="rId23"/>
    <p:sldId id="276" r:id="rId24"/>
  </p:sldIdLst>
  <p:sldSz cx="9144000" cy="6858000" type="screen4x3"/>
  <p:notesSz cx="6858000" cy="9144000"/>
  <p:custDataLst>
    <p:tags r:id="rId2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4105"/>
    <a:srgbClr val="2D1701"/>
    <a:srgbClr val="B74B09"/>
    <a:srgbClr val="2B200B"/>
    <a:srgbClr val="452207"/>
    <a:srgbClr val="FFFF99"/>
    <a:srgbClr val="996600"/>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3609" autoAdjust="0"/>
  </p:normalViewPr>
  <p:slideViewPr>
    <p:cSldViewPr>
      <p:cViewPr varScale="1">
        <p:scale>
          <a:sx n="75" d="100"/>
          <a:sy n="75" d="100"/>
        </p:scale>
        <p:origin x="1550" y="4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0E1BED1A-2796-4C7B-995F-885A95D8C1CC}" type="datetimeFigureOut">
              <a:rPr lang="en-US"/>
              <a:pPr>
                <a:defRPr/>
              </a:pPr>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114D342-030E-4C9F-8EFC-402BA6F7E955}" type="slidenum">
              <a:rPr lang="en-US" altLang="en-US"/>
              <a:pPr/>
              <a:t>‹#›</a:t>
            </a:fld>
            <a:endParaRPr lang="en-US" altLang="en-US"/>
          </a:p>
        </p:txBody>
      </p:sp>
    </p:spTree>
    <p:extLst>
      <p:ext uri="{BB962C8B-B14F-4D97-AF65-F5344CB8AC3E}">
        <p14:creationId xmlns:p14="http://schemas.microsoft.com/office/powerpoint/2010/main" val="30872699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5E95EA-8AD7-4908-B2C9-12DAD53A0696}" type="slidenum">
              <a:rPr lang="en-US" altLang="en-US"/>
              <a:pPr eaLnBrk="1" hangingPunct="1"/>
              <a:t>21</a:t>
            </a:fld>
            <a:endParaRPr lang="en-US" altLang="en-US"/>
          </a:p>
        </p:txBody>
      </p:sp>
    </p:spTree>
    <p:extLst>
      <p:ext uri="{BB962C8B-B14F-4D97-AF65-F5344CB8AC3E}">
        <p14:creationId xmlns:p14="http://schemas.microsoft.com/office/powerpoint/2010/main" val="94764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5E95EA-8AD7-4908-B2C9-12DAD53A0696}" type="slidenum">
              <a:rPr lang="en-US" altLang="en-US"/>
              <a:pPr eaLnBrk="1" hangingPunct="1"/>
              <a:t>22</a:t>
            </a:fld>
            <a:endParaRPr lang="en-US" altLang="en-US"/>
          </a:p>
        </p:txBody>
      </p:sp>
    </p:spTree>
    <p:extLst>
      <p:ext uri="{BB962C8B-B14F-4D97-AF65-F5344CB8AC3E}">
        <p14:creationId xmlns:p14="http://schemas.microsoft.com/office/powerpoint/2010/main" val="304795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5E95EA-8AD7-4908-B2C9-12DAD53A0696}" type="slidenum">
              <a:rPr lang="en-US" altLang="en-US"/>
              <a:pPr eaLnBrk="1" hangingPunct="1"/>
              <a:t>23</a:t>
            </a:fld>
            <a:endParaRPr lang="en-US" altLang="en-US"/>
          </a:p>
        </p:txBody>
      </p:sp>
    </p:spTree>
    <p:extLst>
      <p:ext uri="{BB962C8B-B14F-4D97-AF65-F5344CB8AC3E}">
        <p14:creationId xmlns:p14="http://schemas.microsoft.com/office/powerpoint/2010/main" val="209087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4671F82-0291-4E78-AA4B-CE6BD7DE753A}" type="datetimeFigureOut">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F086B9A-AA35-47E8-89F6-B10A34EF1FE4}" type="slidenum">
              <a:rPr lang="en-US" altLang="en-US"/>
              <a:pPr/>
              <a:t>‹#›</a:t>
            </a:fld>
            <a:endParaRPr lang="en-US" altLang="en-US"/>
          </a:p>
        </p:txBody>
      </p:sp>
    </p:spTree>
    <p:extLst>
      <p:ext uri="{BB962C8B-B14F-4D97-AF65-F5344CB8AC3E}">
        <p14:creationId xmlns:p14="http://schemas.microsoft.com/office/powerpoint/2010/main" val="127471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8BA494-631F-4FC8-AB6B-86696C34F67A}" type="datetimeFigureOut">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931955A-3D58-49D9-86BA-98415293BE5A}" type="slidenum">
              <a:rPr lang="en-US" altLang="en-US"/>
              <a:pPr/>
              <a:t>‹#›</a:t>
            </a:fld>
            <a:endParaRPr lang="en-US" altLang="en-US"/>
          </a:p>
        </p:txBody>
      </p:sp>
    </p:spTree>
    <p:extLst>
      <p:ext uri="{BB962C8B-B14F-4D97-AF65-F5344CB8AC3E}">
        <p14:creationId xmlns:p14="http://schemas.microsoft.com/office/powerpoint/2010/main" val="14609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A2ECD0-E987-4DDF-942D-AB43E72B99B2}" type="datetimeFigureOut">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D9C4FA-4A3C-42C8-8AA8-B50E66C64328}" type="slidenum">
              <a:rPr lang="en-US" altLang="en-US"/>
              <a:pPr/>
              <a:t>‹#›</a:t>
            </a:fld>
            <a:endParaRPr lang="en-US" altLang="en-US"/>
          </a:p>
        </p:txBody>
      </p:sp>
    </p:spTree>
    <p:extLst>
      <p:ext uri="{BB962C8B-B14F-4D97-AF65-F5344CB8AC3E}">
        <p14:creationId xmlns:p14="http://schemas.microsoft.com/office/powerpoint/2010/main" val="30310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2A9F44-E7F3-4EA0-8829-246C7C2F082F}" type="datetimeFigureOut">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34E1E80-DE7E-4886-AA30-42053800A8C1}" type="slidenum">
              <a:rPr lang="en-US" altLang="en-US"/>
              <a:pPr/>
              <a:t>‹#›</a:t>
            </a:fld>
            <a:endParaRPr lang="en-US" altLang="en-US"/>
          </a:p>
        </p:txBody>
      </p:sp>
    </p:spTree>
    <p:extLst>
      <p:ext uri="{BB962C8B-B14F-4D97-AF65-F5344CB8AC3E}">
        <p14:creationId xmlns:p14="http://schemas.microsoft.com/office/powerpoint/2010/main" val="343560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78FD2C-371B-4036-8EE3-63C666ABDA3F}" type="datetimeFigureOut">
              <a:rPr lang="en-US"/>
              <a:pPr>
                <a:defRPr/>
              </a:pPr>
              <a:t>12/13/2023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6B3534C-F2A0-47F3-8AAB-02CB936EB8DD}" type="slidenum">
              <a:rPr lang="en-US" altLang="en-US"/>
              <a:pPr/>
              <a:t>‹#›</a:t>
            </a:fld>
            <a:endParaRPr lang="en-US" altLang="en-US"/>
          </a:p>
        </p:txBody>
      </p:sp>
    </p:spTree>
    <p:extLst>
      <p:ext uri="{BB962C8B-B14F-4D97-AF65-F5344CB8AC3E}">
        <p14:creationId xmlns:p14="http://schemas.microsoft.com/office/powerpoint/2010/main" val="10115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29B7358-2F90-4C91-A69E-8335B524A618}" type="datetimeFigureOut">
              <a:rPr lang="en-US"/>
              <a:pPr>
                <a:defRPr/>
              </a:pPr>
              <a:t>12/13/2023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95ACDF2-745D-4B51-9894-CE4DA2CF4326}" type="slidenum">
              <a:rPr lang="en-US" altLang="en-US"/>
              <a:pPr/>
              <a:t>‹#›</a:t>
            </a:fld>
            <a:endParaRPr lang="en-US" altLang="en-US"/>
          </a:p>
        </p:txBody>
      </p:sp>
    </p:spTree>
    <p:extLst>
      <p:ext uri="{BB962C8B-B14F-4D97-AF65-F5344CB8AC3E}">
        <p14:creationId xmlns:p14="http://schemas.microsoft.com/office/powerpoint/2010/main" val="143147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C95D62A-9065-4074-9F39-C16F334AA69B}" type="datetimeFigureOut">
              <a:rPr lang="en-US"/>
              <a:pPr>
                <a:defRPr/>
              </a:pPr>
              <a:t>12/13/2023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D108226-341D-4649-91B3-151A4723D404}" type="slidenum">
              <a:rPr lang="en-US" altLang="en-US"/>
              <a:pPr/>
              <a:t>‹#›</a:t>
            </a:fld>
            <a:endParaRPr lang="en-US" altLang="en-US"/>
          </a:p>
        </p:txBody>
      </p:sp>
    </p:spTree>
    <p:extLst>
      <p:ext uri="{BB962C8B-B14F-4D97-AF65-F5344CB8AC3E}">
        <p14:creationId xmlns:p14="http://schemas.microsoft.com/office/powerpoint/2010/main" val="127659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3EE3F73-5A10-481E-B211-232C0D539A62}" type="datetimeFigureOut">
              <a:rPr lang="en-US"/>
              <a:pPr>
                <a:defRPr/>
              </a:pPr>
              <a:t>12/13/2023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95887F9-523E-4DB9-8498-55D38C91ABF3}" type="slidenum">
              <a:rPr lang="en-US" altLang="en-US"/>
              <a:pPr/>
              <a:t>‹#›</a:t>
            </a:fld>
            <a:endParaRPr lang="en-US" altLang="en-US"/>
          </a:p>
        </p:txBody>
      </p:sp>
    </p:spTree>
    <p:extLst>
      <p:ext uri="{BB962C8B-B14F-4D97-AF65-F5344CB8AC3E}">
        <p14:creationId xmlns:p14="http://schemas.microsoft.com/office/powerpoint/2010/main" val="326965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48E60C-3ED9-420D-8707-0E8F3B261A41}" type="datetimeFigureOut">
              <a:rPr lang="en-US"/>
              <a:pPr>
                <a:defRPr/>
              </a:pPr>
              <a:t>12/13/2023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6A9CE4B-5259-4117-821D-6C567643CBB5}" type="slidenum">
              <a:rPr lang="en-US" altLang="en-US"/>
              <a:pPr/>
              <a:t>‹#›</a:t>
            </a:fld>
            <a:endParaRPr lang="en-US" altLang="en-US"/>
          </a:p>
        </p:txBody>
      </p:sp>
    </p:spTree>
    <p:extLst>
      <p:ext uri="{BB962C8B-B14F-4D97-AF65-F5344CB8AC3E}">
        <p14:creationId xmlns:p14="http://schemas.microsoft.com/office/powerpoint/2010/main" val="313306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A388A7-5039-4978-ABAE-9A374C01A807}" type="datetimeFigureOut">
              <a:rPr lang="en-US"/>
              <a:pPr>
                <a:defRPr/>
              </a:pPr>
              <a:t>12/13/2023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E87870E-2602-4C93-8DB5-3D82D065E1D1}" type="slidenum">
              <a:rPr lang="en-US" altLang="en-US"/>
              <a:pPr/>
              <a:t>‹#›</a:t>
            </a:fld>
            <a:endParaRPr lang="en-US" altLang="en-US"/>
          </a:p>
        </p:txBody>
      </p:sp>
    </p:spTree>
    <p:extLst>
      <p:ext uri="{BB962C8B-B14F-4D97-AF65-F5344CB8AC3E}">
        <p14:creationId xmlns:p14="http://schemas.microsoft.com/office/powerpoint/2010/main" val="185459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34276F-512B-4B99-BDA8-76CCD0C59ED4}" type="datetimeFigureOut">
              <a:rPr lang="en-US"/>
              <a:pPr>
                <a:defRPr/>
              </a:pPr>
              <a:t>12/13/2023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ACD2216-636E-427B-ADED-7B4E500B6ED8}" type="slidenum">
              <a:rPr lang="en-US" altLang="en-US"/>
              <a:pPr/>
              <a:t>‹#›</a:t>
            </a:fld>
            <a:endParaRPr lang="en-US" altLang="en-US"/>
          </a:p>
        </p:txBody>
      </p:sp>
    </p:spTree>
    <p:extLst>
      <p:ext uri="{BB962C8B-B14F-4D97-AF65-F5344CB8AC3E}">
        <p14:creationId xmlns:p14="http://schemas.microsoft.com/office/powerpoint/2010/main" val="156398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6F9650E-58FC-45BD-AA5A-C924D3D60844}" type="datetimeFigureOut">
              <a:rPr lang="en-US"/>
              <a:pPr>
                <a:defRPr/>
              </a:pPr>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BBA3CF-973C-40DF-BF59-B0EF3C7F372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23.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23.xml"/><Relationship Id="rId4" Type="http://schemas.openxmlformats.org/officeDocument/2006/relationships/slide" Target="slide8.xml"/><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23.xml"/><Relationship Id="rId4" Type="http://schemas.openxmlformats.org/officeDocument/2006/relationships/slide" Target="slide8.xml"/><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image" Target="../media/image4.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image" Target="../media/image4.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23.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image" Target="../media/image4.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1.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image" Target="../media/image4.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0"/>
            <a:ext cx="9144000" cy="6248400"/>
          </a:xfrm>
          <a:prstGeom prst="rect">
            <a:avLst/>
          </a:prstGeom>
          <a:solidFill>
            <a:schemeClr val="bg2">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0" y="6096000"/>
            <a:ext cx="1905000" cy="762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 name="Picture 12" descr="http://www1.villanova.edu/content/villanova/artsci/acsp/writingcenter/_jcr_content/pagecontent/image.img.jpg/1297116872337.jpg"/>
          <p:cNvPicPr>
            <a:picLocks noChangeAspect="1" noChangeArrowheads="1"/>
          </p:cNvPicPr>
          <p:nvPr/>
        </p:nvPicPr>
        <p:blipFill>
          <a:blip r:embed="rId2" cstate="print">
            <a:lum bright="-4000" contrast="26000"/>
          </a:blip>
          <a:srcRect/>
          <a:stretch>
            <a:fillRect/>
          </a:stretch>
        </p:blipFill>
        <p:spPr bwMode="auto">
          <a:xfrm>
            <a:off x="0" y="1676400"/>
            <a:ext cx="9144000" cy="3886200"/>
          </a:xfrm>
          <a:prstGeom prst="rect">
            <a:avLst/>
          </a:prstGeom>
          <a:noFill/>
          <a:ln w="9525">
            <a:noFill/>
            <a:miter lim="800000"/>
            <a:headEnd/>
            <a:tailEnd/>
          </a:ln>
          <a:effectLst>
            <a:softEdge rad="635000"/>
          </a:effectLst>
        </p:spPr>
      </p:pic>
      <p:sp>
        <p:nvSpPr>
          <p:cNvPr id="38" name="Rectangle 37"/>
          <p:cNvSpPr/>
          <p:nvPr/>
        </p:nvSpPr>
        <p:spPr>
          <a:xfrm>
            <a:off x="0" y="1676400"/>
            <a:ext cx="9144000" cy="76200"/>
          </a:xfrm>
          <a:prstGeom prst="rect">
            <a:avLst/>
          </a:prstGeom>
          <a:solidFill>
            <a:schemeClr val="tx1">
              <a:alpha val="86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pic>
        <p:nvPicPr>
          <p:cNvPr id="8198" name="Picture 12" descr="http://www1.villanova.edu/content/villanova/artsci/acsp/writingcenter/_jcr_content/pagecontent/image.img.jpg/1297116872337.jpg"/>
          <p:cNvPicPr>
            <a:picLocks noChangeAspect="1" noChangeArrowheads="1"/>
          </p:cNvPicPr>
          <p:nvPr/>
        </p:nvPicPr>
        <p:blipFill>
          <a:blip r:embed="rId3" cstate="print">
            <a:extLst>
              <a:ext uri="{28A0092B-C50C-407E-A947-70E740481C1C}">
                <a14:useLocalDpi xmlns:a14="http://schemas.microsoft.com/office/drawing/2010/main" val="0"/>
              </a:ext>
            </a:extLst>
          </a:blip>
          <a:srcRect b="72549"/>
          <a:stretch>
            <a:fillRect/>
          </a:stretch>
        </p:blipFill>
        <p:spPr bwMode="auto">
          <a:xfrm>
            <a:off x="0" y="5791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a:xfrm>
            <a:off x="0" y="1524000"/>
            <a:ext cx="9144000" cy="76200"/>
          </a:xfrm>
          <a:prstGeom prst="rect">
            <a:avLst/>
          </a:prstGeom>
          <a:solidFill>
            <a:schemeClr val="bg1">
              <a:alpha val="85882"/>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41" name="Title 1"/>
          <p:cNvSpPr txBox="1">
            <a:spLocks/>
          </p:cNvSpPr>
          <p:nvPr/>
        </p:nvSpPr>
        <p:spPr bwMode="auto">
          <a:xfrm>
            <a:off x="0" y="4495800"/>
            <a:ext cx="9144000" cy="1470025"/>
          </a:xfrm>
          <a:prstGeom prst="rect">
            <a:avLst/>
          </a:prstGeom>
          <a:solidFill>
            <a:schemeClr val="bg2">
              <a:lumMod val="10000"/>
              <a:alpha val="96863"/>
            </a:schemeClr>
          </a:solidFill>
          <a:ln w="9525">
            <a:noFill/>
            <a:miter lim="800000"/>
            <a:headEnd/>
            <a:tailEnd/>
          </a:ln>
        </p:spPr>
        <p:txBody>
          <a:bodyPr anchor="ctr"/>
          <a:lstStyle/>
          <a:p>
            <a:pPr algn="r">
              <a:defRPr/>
            </a:pPr>
            <a:r>
              <a:rPr lang="en-US" sz="4800" dirty="0" err="1">
                <a:solidFill>
                  <a:schemeClr val="bg1"/>
                </a:solidFill>
              </a:rPr>
              <a:t>Perpindahan</a:t>
            </a:r>
            <a:r>
              <a:rPr lang="en-US" sz="4800" dirty="0">
                <a:solidFill>
                  <a:schemeClr val="bg1"/>
                </a:solidFill>
              </a:rPr>
              <a:t> </a:t>
            </a:r>
            <a:r>
              <a:rPr lang="en-US" sz="4800">
                <a:solidFill>
                  <a:schemeClr val="bg1"/>
                </a:solidFill>
              </a:rPr>
              <a:t>panas</a:t>
            </a:r>
          </a:p>
        </p:txBody>
      </p:sp>
      <p:sp>
        <p:nvSpPr>
          <p:cNvPr id="42" name="Rectangle 41"/>
          <p:cNvSpPr/>
          <p:nvPr/>
        </p:nvSpPr>
        <p:spPr>
          <a:xfrm>
            <a:off x="0" y="0"/>
            <a:ext cx="9144000" cy="1524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42"/>
          <p:cNvSpPr/>
          <p:nvPr/>
        </p:nvSpPr>
        <p:spPr>
          <a:xfrm>
            <a:off x="338138" y="-29570"/>
            <a:ext cx="838200" cy="4525370"/>
          </a:xfrm>
          <a:prstGeom prst="rect">
            <a:avLst/>
          </a:prstGeom>
          <a:solidFill>
            <a:srgbClr val="4F2C0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extBox 1"/>
          <p:cNvSpPr txBox="1"/>
          <p:nvPr/>
        </p:nvSpPr>
        <p:spPr>
          <a:xfrm>
            <a:off x="3429000" y="6027003"/>
            <a:ext cx="5257800" cy="830997"/>
          </a:xfrm>
          <a:prstGeom prst="rect">
            <a:avLst/>
          </a:prstGeom>
          <a:noFill/>
        </p:spPr>
        <p:txBody>
          <a:bodyPr wrap="square" rtlCol="0">
            <a:spAutoFit/>
          </a:bodyPr>
          <a:lstStyle/>
          <a:p>
            <a:pPr algn="r"/>
            <a:r>
              <a:rPr lang="en-US" sz="2400" dirty="0">
                <a:effectLst>
                  <a:outerShdw blurRad="38100" dist="38100" dir="2700000" algn="tl">
                    <a:srgbClr val="000000">
                      <a:alpha val="43137"/>
                    </a:srgbClr>
                  </a:outerShdw>
                </a:effectLst>
              </a:rPr>
              <a:t>Oleh : Damar W.        </a:t>
            </a:r>
          </a:p>
          <a:p>
            <a:pPr algn="r"/>
            <a:endParaRPr lang="id-ID" sz="2400" dirty="0">
              <a:effectLst>
                <a:outerShdw blurRad="38100" dist="38100" dir="2700000" algn="tl">
                  <a:srgbClr val="000000">
                    <a:alpha val="43137"/>
                  </a:srgbClr>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5715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7620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KONVEKSI</a:t>
            </a:r>
          </a:p>
        </p:txBody>
      </p:sp>
      <p:sp>
        <p:nvSpPr>
          <p:cNvPr id="22" name="Rectangle 21"/>
          <p:cNvSpPr/>
          <p:nvPr/>
        </p:nvSpPr>
        <p:spPr>
          <a:xfrm>
            <a:off x="152400" y="1595735"/>
            <a:ext cx="8229600" cy="830997"/>
          </a:xfrm>
          <a:prstGeom prst="rect">
            <a:avLst/>
          </a:prstGeom>
        </p:spPr>
        <p:txBody>
          <a:bodyPr wrap="square">
            <a:spAutoFit/>
          </a:bodyPr>
          <a:lstStyle/>
          <a:p>
            <a:r>
              <a:rPr lang="id-ID" sz="2400" dirty="0">
                <a:latin typeface="+mn-lt"/>
              </a:rPr>
              <a:t>Tabel : Koefisien konveksi alami di udara pada tekanan</a:t>
            </a:r>
            <a:r>
              <a:rPr lang="en-US" sz="2400" dirty="0">
                <a:latin typeface="+mn-lt"/>
              </a:rPr>
              <a:t> </a:t>
            </a:r>
            <a:r>
              <a:rPr lang="id-ID" sz="2400" dirty="0">
                <a:latin typeface="+mn-lt"/>
              </a:rPr>
              <a:t>atmosfir.</a:t>
            </a:r>
          </a:p>
          <a:p>
            <a:r>
              <a:rPr lang="en-US" sz="2400" dirty="0">
                <a:latin typeface="+mn-lt"/>
              </a:rPr>
              <a:t> </a:t>
            </a:r>
            <a:r>
              <a:rPr lang="id-ID" sz="2400" dirty="0">
                <a:latin typeface="+mn-lt"/>
              </a:rPr>
              <a:t> </a:t>
            </a:r>
            <a:endParaRPr lang="en-US" sz="2400" dirty="0">
              <a:latin typeface="+mn-lt"/>
            </a:endParaRPr>
          </a:p>
        </p:txBody>
      </p:sp>
      <p:graphicFrame>
        <p:nvGraphicFramePr>
          <p:cNvPr id="25" name="Table 24"/>
          <p:cNvGraphicFramePr>
            <a:graphicFrameLocks noGrp="1"/>
          </p:cNvGraphicFramePr>
          <p:nvPr/>
        </p:nvGraphicFramePr>
        <p:xfrm>
          <a:off x="304800" y="2133600"/>
          <a:ext cx="7848600" cy="1752600"/>
        </p:xfrm>
        <a:graphic>
          <a:graphicData uri="http://schemas.openxmlformats.org/drawingml/2006/table">
            <a:tbl>
              <a:tblPr/>
              <a:tblGrid>
                <a:gridCol w="40386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584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chemeClr val="tx1"/>
                          </a:solidFill>
                          <a:effectLst/>
                          <a:latin typeface="Times New Roman" pitchFamily="18" charset="0"/>
                        </a:rPr>
                        <a:t>PERALATAN</a:t>
                      </a: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57150" cap="flat" cmpd="dbl" algn="ctr">
                      <a:solidFill>
                        <a:srgbClr val="00FFFF"/>
                      </a:solidFill>
                      <a:prstDash val="solid"/>
                      <a:round/>
                      <a:headEnd type="none" w="med" len="med"/>
                      <a:tailEnd type="none" w="med" len="med"/>
                    </a:lnT>
                    <a:lnB w="57150" cap="flat" cmpd="dbl" algn="ctr">
                      <a:solidFill>
                        <a:srgbClr val="00FFFF"/>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a:ln>
                            <a:noFill/>
                          </a:ln>
                          <a:solidFill>
                            <a:schemeClr val="tx1"/>
                          </a:solidFill>
                          <a:effectLst/>
                          <a:latin typeface="Times New Roman" pitchFamily="18" charset="0"/>
                          <a:cs typeface="Times New Roman" pitchFamily="18" charset="0"/>
                        </a:rPr>
                        <a:t>KOEFISIEN KONVEKSI, 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a:ln>
                            <a:noFill/>
                          </a:ln>
                          <a:solidFill>
                            <a:schemeClr val="tx1"/>
                          </a:solidFill>
                          <a:effectLst/>
                          <a:latin typeface="Times New Roman" pitchFamily="18" charset="0"/>
                          <a:cs typeface="Times New Roman" pitchFamily="18" charset="0"/>
                        </a:rPr>
                        <a:t>kal det</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-1</a:t>
                      </a:r>
                      <a:r>
                        <a:rPr kumimoji="0" lang="id-ID" sz="1800" b="0" i="0" u="none" strike="noStrike" cap="none" normalizeH="0" baseline="0">
                          <a:ln>
                            <a:noFill/>
                          </a:ln>
                          <a:solidFill>
                            <a:schemeClr val="tx1"/>
                          </a:solidFill>
                          <a:effectLst/>
                          <a:latin typeface="Times New Roman" pitchFamily="18" charset="0"/>
                          <a:cs typeface="Times New Roman" pitchFamily="18" charset="0"/>
                        </a:rPr>
                        <a:t>cm</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-2</a:t>
                      </a:r>
                      <a:r>
                        <a:rPr kumimoji="0" lang="id-ID" sz="1800" b="0" i="0" u="none" strike="noStrike" cap="none" normalizeH="0" baseline="0">
                          <a:ln>
                            <a:noFill/>
                          </a:ln>
                          <a:solidFill>
                            <a:schemeClr val="tx1"/>
                          </a:solidFill>
                          <a:effectLst/>
                          <a:latin typeface="Times New Roman" pitchFamily="18" charset="0"/>
                          <a:cs typeface="Times New Roman" pitchFamily="18" charset="0"/>
                        </a:rPr>
                        <a:t>(</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0</a:t>
                      </a:r>
                      <a:r>
                        <a:rPr kumimoji="0" lang="id-ID" sz="1800" b="0" i="0" u="none" strike="noStrike" cap="none" normalizeH="0" baseline="0">
                          <a:ln>
                            <a:noFill/>
                          </a:ln>
                          <a:solidFill>
                            <a:schemeClr val="tx1"/>
                          </a:solidFill>
                          <a:effectLst/>
                          <a:latin typeface="Times New Roman" pitchFamily="18" charset="0"/>
                          <a:cs typeface="Times New Roman" pitchFamily="18" charset="0"/>
                        </a:rPr>
                        <a:t>C)</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-1</a:t>
                      </a:r>
                      <a:endParaRPr kumimoji="0" lang="id-ID" sz="1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57150" cap="flat" cmpd="dbl" algn="ctr">
                      <a:solidFill>
                        <a:srgbClr val="00FFFF"/>
                      </a:solidFill>
                      <a:prstDash val="solid"/>
                      <a:round/>
                      <a:headEnd type="none" w="med" len="med"/>
                      <a:tailEnd type="none" w="med" len="med"/>
                    </a:lnT>
                    <a:lnB w="57150" cap="flat" cmpd="dbl" algn="ctr">
                      <a:solidFill>
                        <a:srgbClr val="00FFFF"/>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92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dirty="0">
                          <a:ln>
                            <a:noFill/>
                          </a:ln>
                          <a:solidFill>
                            <a:schemeClr val="tx1"/>
                          </a:solidFill>
                          <a:effectLst/>
                          <a:latin typeface="Times New Roman" pitchFamily="18" charset="0"/>
                          <a:cs typeface="Times New Roman" pitchFamily="18" charset="0"/>
                        </a:rPr>
                        <a:t>Pelat horizontal, menghadap ke atas</a:t>
                      </a: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57150" cap="flat" cmpd="dbl" algn="ctr">
                      <a:solidFill>
                        <a:srgbClr val="00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a:ln>
                            <a:noFill/>
                          </a:ln>
                          <a:solidFill>
                            <a:schemeClr val="tx1"/>
                          </a:solidFill>
                          <a:effectLst/>
                          <a:latin typeface="Times New Roman" pitchFamily="18" charset="0"/>
                          <a:cs typeface="Times New Roman" pitchFamily="18" charset="0"/>
                        </a:rPr>
                        <a:t>0,595 x10</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-4</a:t>
                      </a:r>
                      <a:r>
                        <a:rPr kumimoji="0" lang="id-ID" sz="1800" b="0" i="0" u="none" strike="noStrike" cap="none" normalizeH="0" baseline="0">
                          <a:ln>
                            <a:noFill/>
                          </a:ln>
                          <a:solidFill>
                            <a:schemeClr val="tx1"/>
                          </a:solidFill>
                          <a:effectLst/>
                          <a:latin typeface="Times New Roman" pitchFamily="18" charset="0"/>
                          <a:cs typeface="Times New Roman" pitchFamily="18" charset="0"/>
                        </a:rPr>
                        <a:t> (</a:t>
                      </a:r>
                      <a:r>
                        <a:rPr kumimoji="0" lang="id-ID" sz="1800" b="0" i="0" u="none" strike="noStrike" cap="none" normalizeH="0" baseline="0">
                          <a:ln>
                            <a:noFill/>
                          </a:ln>
                          <a:solidFill>
                            <a:schemeClr val="tx1"/>
                          </a:solidFill>
                          <a:effectLst/>
                          <a:latin typeface="Lucida Console" pitchFamily="49" charset="0"/>
                          <a:cs typeface="Times New Roman" pitchFamily="18" charset="0"/>
                        </a:rPr>
                        <a:t>Δ</a:t>
                      </a:r>
                      <a:r>
                        <a:rPr kumimoji="0" lang="id-ID" sz="1800" b="0" i="0" u="none" strike="noStrike" cap="none" normalizeH="0" baseline="0">
                          <a:ln>
                            <a:noFill/>
                          </a:ln>
                          <a:solidFill>
                            <a:schemeClr val="tx1"/>
                          </a:solidFill>
                          <a:effectLst/>
                          <a:latin typeface="Times New Roman" pitchFamily="18" charset="0"/>
                          <a:cs typeface="Times New Roman" pitchFamily="18" charset="0"/>
                        </a:rPr>
                        <a:t>T)</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1/4</a:t>
                      </a:r>
                      <a:endParaRPr kumimoji="0" lang="id-ID" sz="1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57150" cap="flat" cmpd="dbl" algn="ctr">
                      <a:solidFill>
                        <a:srgbClr val="00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292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dirty="0">
                          <a:ln>
                            <a:noFill/>
                          </a:ln>
                          <a:solidFill>
                            <a:schemeClr val="tx1"/>
                          </a:solidFill>
                          <a:effectLst/>
                          <a:latin typeface="Times New Roman" pitchFamily="18" charset="0"/>
                          <a:cs typeface="Times New Roman" pitchFamily="18" charset="0"/>
                        </a:rPr>
                        <a:t>Pelat horizontal, menghadap ke bawah</a:t>
                      </a: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a:ln>
                            <a:noFill/>
                          </a:ln>
                          <a:solidFill>
                            <a:schemeClr val="tx1"/>
                          </a:solidFill>
                          <a:effectLst/>
                          <a:latin typeface="Times New Roman" pitchFamily="18" charset="0"/>
                          <a:cs typeface="Times New Roman" pitchFamily="18" charset="0"/>
                        </a:rPr>
                        <a:t>0,314 x10</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-4</a:t>
                      </a:r>
                      <a:r>
                        <a:rPr kumimoji="0" lang="id-ID" sz="1800" b="0" i="0" u="none" strike="noStrike" cap="none" normalizeH="0" baseline="0">
                          <a:ln>
                            <a:noFill/>
                          </a:ln>
                          <a:solidFill>
                            <a:schemeClr val="tx1"/>
                          </a:solidFill>
                          <a:effectLst/>
                          <a:latin typeface="Times New Roman" pitchFamily="18" charset="0"/>
                          <a:cs typeface="Times New Roman" pitchFamily="18" charset="0"/>
                        </a:rPr>
                        <a:t> (</a:t>
                      </a:r>
                      <a:r>
                        <a:rPr kumimoji="0" lang="id-ID" sz="1800" b="0" i="0" u="none" strike="noStrike" cap="none" normalizeH="0" baseline="0">
                          <a:ln>
                            <a:noFill/>
                          </a:ln>
                          <a:solidFill>
                            <a:schemeClr val="tx1"/>
                          </a:solidFill>
                          <a:effectLst/>
                          <a:latin typeface="Lucida Console" pitchFamily="49" charset="0"/>
                          <a:cs typeface="Times New Roman" pitchFamily="18" charset="0"/>
                        </a:rPr>
                        <a:t>Δ</a:t>
                      </a:r>
                      <a:r>
                        <a:rPr kumimoji="0" lang="id-ID" sz="1800" b="0" i="0" u="none" strike="noStrike" cap="none" normalizeH="0" baseline="0">
                          <a:ln>
                            <a:noFill/>
                          </a:ln>
                          <a:solidFill>
                            <a:schemeClr val="tx1"/>
                          </a:solidFill>
                          <a:effectLst/>
                          <a:latin typeface="Times New Roman" pitchFamily="18" charset="0"/>
                          <a:cs typeface="Times New Roman" pitchFamily="18" charset="0"/>
                        </a:rPr>
                        <a:t>T)</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1/4</a:t>
                      </a:r>
                      <a:endParaRPr kumimoji="0" lang="id-ID" sz="1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92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dirty="0">
                          <a:ln>
                            <a:noFill/>
                          </a:ln>
                          <a:solidFill>
                            <a:schemeClr val="tx1"/>
                          </a:solidFill>
                          <a:effectLst/>
                          <a:latin typeface="Times New Roman" pitchFamily="18" charset="0"/>
                          <a:cs typeface="Times New Roman" pitchFamily="18" charset="0"/>
                        </a:rPr>
                        <a:t>Pelat vertikal</a:t>
                      </a: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a:ln>
                            <a:noFill/>
                          </a:ln>
                          <a:solidFill>
                            <a:schemeClr val="tx1"/>
                          </a:solidFill>
                          <a:effectLst/>
                          <a:latin typeface="Times New Roman" pitchFamily="18" charset="0"/>
                          <a:cs typeface="Times New Roman" pitchFamily="18" charset="0"/>
                        </a:rPr>
                        <a:t>0,424 x10</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-4</a:t>
                      </a:r>
                      <a:r>
                        <a:rPr kumimoji="0" lang="id-ID" sz="1800" b="0" i="0" u="none" strike="noStrike" cap="none" normalizeH="0" baseline="0">
                          <a:ln>
                            <a:noFill/>
                          </a:ln>
                          <a:solidFill>
                            <a:schemeClr val="tx1"/>
                          </a:solidFill>
                          <a:effectLst/>
                          <a:latin typeface="Times New Roman" pitchFamily="18" charset="0"/>
                          <a:cs typeface="Times New Roman" pitchFamily="18" charset="0"/>
                        </a:rPr>
                        <a:t> (</a:t>
                      </a:r>
                      <a:r>
                        <a:rPr kumimoji="0" lang="id-ID" sz="1800" b="0" i="0" u="none" strike="noStrike" cap="none" normalizeH="0" baseline="0">
                          <a:ln>
                            <a:noFill/>
                          </a:ln>
                          <a:solidFill>
                            <a:schemeClr val="tx1"/>
                          </a:solidFill>
                          <a:effectLst/>
                          <a:latin typeface="Lucida Console" pitchFamily="49" charset="0"/>
                          <a:cs typeface="Times New Roman" pitchFamily="18" charset="0"/>
                        </a:rPr>
                        <a:t>Δ</a:t>
                      </a:r>
                      <a:r>
                        <a:rPr kumimoji="0" lang="id-ID" sz="1800" b="0" i="0" u="none" strike="noStrike" cap="none" normalizeH="0" baseline="0">
                          <a:ln>
                            <a:noFill/>
                          </a:ln>
                          <a:solidFill>
                            <a:schemeClr val="tx1"/>
                          </a:solidFill>
                          <a:effectLst/>
                          <a:latin typeface="Times New Roman" pitchFamily="18" charset="0"/>
                          <a:cs typeface="Times New Roman" pitchFamily="18" charset="0"/>
                        </a:rPr>
                        <a:t>T)</a:t>
                      </a:r>
                      <a:r>
                        <a:rPr kumimoji="0" lang="id-ID" sz="1800" b="0" i="0" u="none" strike="noStrike" cap="none" normalizeH="0" baseline="30000">
                          <a:ln>
                            <a:noFill/>
                          </a:ln>
                          <a:solidFill>
                            <a:schemeClr val="tx1"/>
                          </a:solidFill>
                          <a:effectLst/>
                          <a:latin typeface="Times New Roman" pitchFamily="18" charset="0"/>
                          <a:cs typeface="Times New Roman" pitchFamily="18" charset="0"/>
                        </a:rPr>
                        <a:t>1/4</a:t>
                      </a:r>
                      <a:endParaRPr kumimoji="0" lang="id-ID" sz="1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92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dirty="0">
                          <a:ln>
                            <a:noFill/>
                          </a:ln>
                          <a:solidFill>
                            <a:schemeClr val="tx1"/>
                          </a:solidFill>
                          <a:effectLst/>
                          <a:latin typeface="Times New Roman" pitchFamily="18" charset="0"/>
                          <a:cs typeface="Times New Roman" pitchFamily="18" charset="0"/>
                        </a:rPr>
                        <a:t>Pipa vertikal atau horizontal (diameter D)</a:t>
                      </a: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FFFF"/>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dirty="0">
                          <a:ln>
                            <a:noFill/>
                          </a:ln>
                          <a:solidFill>
                            <a:schemeClr val="tx1"/>
                          </a:solidFill>
                          <a:effectLst/>
                          <a:latin typeface="Times New Roman" pitchFamily="18" charset="0"/>
                          <a:cs typeface="Times New Roman" pitchFamily="18" charset="0"/>
                        </a:rPr>
                        <a:t> 1.00 x10</a:t>
                      </a:r>
                      <a:r>
                        <a:rPr kumimoji="0" lang="id-ID" sz="1800" b="0" i="0" u="none" strike="noStrike" cap="none" normalizeH="0" baseline="30000" dirty="0">
                          <a:ln>
                            <a:noFill/>
                          </a:ln>
                          <a:solidFill>
                            <a:schemeClr val="tx1"/>
                          </a:solidFill>
                          <a:effectLst/>
                          <a:latin typeface="Times New Roman" pitchFamily="18" charset="0"/>
                          <a:cs typeface="Times New Roman" pitchFamily="18" charset="0"/>
                        </a:rPr>
                        <a:t>-4</a:t>
                      </a:r>
                      <a:r>
                        <a:rPr kumimoji="0" lang="id-ID"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id-ID" sz="1800" b="0" i="0" u="none" strike="noStrike" cap="none" normalizeH="0" baseline="0" dirty="0">
                          <a:ln>
                            <a:noFill/>
                          </a:ln>
                          <a:solidFill>
                            <a:schemeClr val="tx1"/>
                          </a:solidFill>
                          <a:effectLst/>
                          <a:latin typeface="Lucida Console" pitchFamily="49" charset="0"/>
                          <a:cs typeface="Times New Roman" pitchFamily="18" charset="0"/>
                        </a:rPr>
                        <a:t>Δ</a:t>
                      </a:r>
                      <a:r>
                        <a:rPr kumimoji="0" lang="id-ID" sz="1800" b="0" i="0" u="none" strike="noStrike" cap="none" normalizeH="0" baseline="0" dirty="0">
                          <a:ln>
                            <a:noFill/>
                          </a:ln>
                          <a:solidFill>
                            <a:schemeClr val="tx1"/>
                          </a:solidFill>
                          <a:effectLst/>
                          <a:latin typeface="Times New Roman" pitchFamily="18" charset="0"/>
                          <a:cs typeface="Times New Roman" pitchFamily="18" charset="0"/>
                        </a:rPr>
                        <a:t>T/D)</a:t>
                      </a:r>
                      <a:r>
                        <a:rPr kumimoji="0" lang="id-ID" sz="1800" b="0" i="0" u="none" strike="noStrike" cap="none" normalizeH="0" baseline="30000" dirty="0">
                          <a:ln>
                            <a:noFill/>
                          </a:ln>
                          <a:solidFill>
                            <a:schemeClr val="tx1"/>
                          </a:solidFill>
                          <a:effectLst/>
                          <a:latin typeface="Times New Roman" pitchFamily="18" charset="0"/>
                          <a:cs typeface="Times New Roman" pitchFamily="18" charset="0"/>
                        </a:rPr>
                        <a:t>1/4</a:t>
                      </a:r>
                      <a:endParaRPr kumimoji="0" lang="id-ID" sz="1800" b="0" i="0" u="none" strike="noStrike" cap="none" normalizeH="0" baseline="0" dirty="0">
                        <a:ln>
                          <a:noFill/>
                        </a:ln>
                        <a:solidFill>
                          <a:schemeClr val="tx1"/>
                        </a:solidFill>
                        <a:effectLst/>
                        <a:latin typeface="Times New Roman" pitchFamily="18" charset="0"/>
                        <a:cs typeface="Times New Roman" pitchFamily="18" charset="0"/>
                      </a:endParaRPr>
                    </a:p>
                  </a:txBody>
                  <a:tcPr marL="68580" marR="68580" marT="0" marB="0" horzOverflow="overflow">
                    <a:lnL w="57150" cap="flat" cmpd="dbl" algn="ctr">
                      <a:solidFill>
                        <a:srgbClr val="00FFFF"/>
                      </a:solidFill>
                      <a:prstDash val="solid"/>
                      <a:round/>
                      <a:headEnd type="none" w="med" len="med"/>
                      <a:tailEnd type="none" w="med" len="med"/>
                    </a:lnL>
                    <a:lnR w="57150" cap="flat" cmpd="dbl" algn="ctr">
                      <a:solidFill>
                        <a:srgbClr val="00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FFFF"/>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 Diagonal Corner Rectangle 54"/>
          <p:cNvSpPr/>
          <p:nvPr/>
        </p:nvSpPr>
        <p:spPr>
          <a:xfrm>
            <a:off x="152400" y="990600"/>
            <a:ext cx="8077200" cy="5867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38" name="Rectangle 5"/>
          <p:cNvSpPr>
            <a:spLocks noChangeArrowheads="1"/>
          </p:cNvSpPr>
          <p:nvPr/>
        </p:nvSpPr>
        <p:spPr bwMode="auto">
          <a:xfrm>
            <a:off x="282575" y="-55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6" name="Rounded Rectangle 55">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57" name="Rounded Rectangle 56">
            <a:hlinkClick r:id="rId3" action="ppaction://hlinksldjump"/>
          </p:cNvPr>
          <p:cNvSpPr/>
          <p:nvPr/>
        </p:nvSpPr>
        <p:spPr>
          <a:xfrm>
            <a:off x="1524000" y="76200"/>
            <a:ext cx="1524000" cy="457200"/>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59" name="Rounded Rectangle 58">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60" name="Rounded Rectangle 59"/>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63" name="Isosceles Triangle 62"/>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64" name="Isosceles Triangle 63"/>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66" name="Rounded Rectangle 65">
            <a:hlinkClick r:id="rId2" action="ppaction://hlinksldjump"/>
          </p:cNvPr>
          <p:cNvSpPr/>
          <p:nvPr/>
        </p:nvSpPr>
        <p:spPr>
          <a:xfrm>
            <a:off x="3048000" y="76200"/>
            <a:ext cx="1524000" cy="457200"/>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58" name="Right Arrow 57">
            <a:hlinkClick r:id="rId4" action="ppaction://hlinksldjump"/>
          </p:cNvPr>
          <p:cNvSpPr/>
          <p:nvPr/>
        </p:nvSpPr>
        <p:spPr>
          <a:xfrm>
            <a:off x="4419600" y="6324600"/>
            <a:ext cx="533400" cy="5334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ight Arrow 60">
            <a:hlinkClick r:id="rId5" action="ppaction://hlinksldjump"/>
          </p:cNvPr>
          <p:cNvSpPr/>
          <p:nvPr/>
        </p:nvSpPr>
        <p:spPr>
          <a:xfrm rot="10800000">
            <a:off x="3733800" y="63246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4352" name="Picture 20" descr="http://png-3.findicons.com/files/icons/1742/ecqlipse_2/128/home.png">
            <a:hlinkClick r:id="rId6" action="ppaction://hlinksldjump"/>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ounded Rectangle 74">
            <a:hlinkClick r:id="rId5"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1" name="TextBox 32"/>
          <p:cNvSpPr txBox="1">
            <a:spLocks noChangeArrowheads="1"/>
          </p:cNvSpPr>
          <p:nvPr/>
        </p:nvSpPr>
        <p:spPr bwMode="auto">
          <a:xfrm>
            <a:off x="762000" y="1219200"/>
            <a:ext cx="1695977" cy="369332"/>
          </a:xfrm>
          <a:prstGeom prst="rect">
            <a:avLst/>
          </a:prstGeom>
          <a:noFill/>
          <a:ln w="28575">
            <a:noFill/>
            <a:miter lim="800000"/>
            <a:headEnd/>
            <a:tailEnd/>
          </a:ln>
        </p:spPr>
        <p:txBody>
          <a:bodyPr wrap="none" lIns="0" tIns="0" rIns="0" bIns="0">
            <a:spAutoFit/>
          </a:bodyPr>
          <a:lstStyle/>
          <a:p>
            <a:r>
              <a:rPr lang="en-US" sz="2400" dirty="0" err="1"/>
              <a:t>Contoh</a:t>
            </a:r>
            <a:r>
              <a:rPr lang="en-US" sz="2400" dirty="0"/>
              <a:t> </a:t>
            </a:r>
            <a:r>
              <a:rPr lang="en-US" sz="2400" dirty="0" err="1"/>
              <a:t>Soal</a:t>
            </a:r>
            <a:endParaRPr lang="en-US" sz="2400" dirty="0"/>
          </a:p>
        </p:txBody>
      </p:sp>
      <p:sp>
        <p:nvSpPr>
          <p:cNvPr id="22" name="Content Placeholder 2"/>
          <p:cNvSpPr>
            <a:spLocks noGrp="1"/>
          </p:cNvSpPr>
          <p:nvPr>
            <p:ph idx="1"/>
          </p:nvPr>
        </p:nvSpPr>
        <p:spPr>
          <a:xfrm>
            <a:off x="228600" y="1676400"/>
            <a:ext cx="7924800" cy="4800600"/>
          </a:xfrm>
        </p:spPr>
        <p:txBody>
          <a:bodyPr/>
          <a:lstStyle/>
          <a:p>
            <a:pPr marL="0" indent="0">
              <a:buFont typeface="Wingdings 2" pitchFamily="18" charset="2"/>
              <a:buNone/>
              <a:defRPr/>
            </a:pPr>
            <a:r>
              <a:rPr lang="id-ID" sz="2000" dirty="0">
                <a:latin typeface="Times New Roman" pitchFamily="18" charset="0"/>
                <a:cs typeface="Times New Roman" pitchFamily="18" charset="0"/>
              </a:rPr>
              <a:t>Sebuah dinding datar yang permukaannya mempunyai suhu konstan 100 </a:t>
            </a:r>
            <a:r>
              <a:rPr lang="id-ID" sz="2000" baseline="30000" dirty="0">
                <a:latin typeface="Times New Roman" pitchFamily="18" charset="0"/>
                <a:cs typeface="Times New Roman" pitchFamily="18" charset="0"/>
              </a:rPr>
              <a:t>0</a:t>
            </a:r>
            <a:r>
              <a:rPr lang="id-ID" sz="2000" dirty="0">
                <a:latin typeface="Times New Roman" pitchFamily="18" charset="0"/>
                <a:cs typeface="Times New Roman" pitchFamily="18" charset="0"/>
              </a:rPr>
              <a:t>C dan udara sekelilingnya 20 </a:t>
            </a:r>
            <a:r>
              <a:rPr lang="id-ID" sz="2000" baseline="30000" dirty="0">
                <a:latin typeface="Times New Roman" pitchFamily="18" charset="0"/>
                <a:cs typeface="Times New Roman" pitchFamily="18" charset="0"/>
              </a:rPr>
              <a:t>0</a:t>
            </a:r>
            <a:r>
              <a:rPr lang="id-ID" sz="2000" dirty="0">
                <a:latin typeface="Times New Roman" pitchFamily="18" charset="0"/>
                <a:cs typeface="Times New Roman" pitchFamily="18" charset="0"/>
              </a:rPr>
              <a:t>C tekanan 1 atm. Berapa panas yang hilang dari kedua permukaan dinding  akibat konveksi alam ini untuk tiap 1 m</a:t>
            </a:r>
            <a:r>
              <a:rPr lang="id-ID" sz="2000" baseline="30000" dirty="0">
                <a:latin typeface="Times New Roman" pitchFamily="18" charset="0"/>
                <a:cs typeface="Times New Roman" pitchFamily="18" charset="0"/>
              </a:rPr>
              <a:t>2</a:t>
            </a:r>
            <a:r>
              <a:rPr lang="id-ID" sz="2000" dirty="0">
                <a:latin typeface="Times New Roman" pitchFamily="18" charset="0"/>
                <a:cs typeface="Times New Roman" pitchFamily="18" charset="0"/>
              </a:rPr>
              <a:t> dalam 1 jam jika :</a:t>
            </a:r>
          </a:p>
          <a:p>
            <a:pPr marL="236538" indent="-236538">
              <a:buClrTx/>
              <a:buSzPct val="100000"/>
              <a:buFont typeface="Wingdings 2" pitchFamily="18" charset="2"/>
              <a:buAutoNum type="alphaLcPeriod"/>
              <a:defRPr/>
            </a:pPr>
            <a:r>
              <a:rPr lang="id-ID" sz="2000" dirty="0">
                <a:latin typeface="Times New Roman" pitchFamily="18" charset="0"/>
                <a:cs typeface="Times New Roman" pitchFamily="18" charset="0"/>
              </a:rPr>
              <a:t>Dinding itu letaknya vertikal</a:t>
            </a:r>
          </a:p>
          <a:p>
            <a:pPr marL="236538" indent="-236538">
              <a:buClrTx/>
              <a:buSzPct val="100000"/>
              <a:buFont typeface="Wingdings 2" pitchFamily="18" charset="2"/>
              <a:buAutoNum type="alphaLcPeriod"/>
              <a:defRPr/>
            </a:pPr>
            <a:r>
              <a:rPr lang="id-ID" sz="2000" dirty="0">
                <a:latin typeface="Times New Roman" pitchFamily="18" charset="0"/>
                <a:cs typeface="Times New Roman" pitchFamily="18" charset="0"/>
              </a:rPr>
              <a:t> Dinding itu letaknya horizontal</a:t>
            </a:r>
          </a:p>
          <a:p>
            <a:pPr marL="457200" indent="-457200">
              <a:buClrTx/>
              <a:buFont typeface="Wingdings 2" pitchFamily="18" charset="2"/>
              <a:buNone/>
              <a:defRPr/>
            </a:pPr>
            <a:r>
              <a:rPr lang="id-ID" sz="2000" dirty="0">
                <a:latin typeface="Times New Roman" pitchFamily="18" charset="0"/>
                <a:cs typeface="Times New Roman" pitchFamily="18" charset="0"/>
              </a:rPr>
              <a:t>Penyelesaian :</a:t>
            </a:r>
          </a:p>
          <a:p>
            <a:pPr marL="457200" indent="-457200">
              <a:buClrTx/>
              <a:buFont typeface="Wingdings 2" pitchFamily="18" charset="2"/>
              <a:buNone/>
              <a:defRPr/>
            </a:pPr>
            <a:r>
              <a:rPr lang="id-ID" sz="2000" dirty="0">
                <a:latin typeface="Times New Roman" pitchFamily="18" charset="0"/>
                <a:cs typeface="Times New Roman" pitchFamily="18" charset="0"/>
              </a:rPr>
              <a:t>1 m</a:t>
            </a:r>
            <a:r>
              <a:rPr lang="id-ID" sz="2000" baseline="30000" dirty="0">
                <a:latin typeface="Times New Roman" pitchFamily="18" charset="0"/>
                <a:cs typeface="Times New Roman" pitchFamily="18" charset="0"/>
              </a:rPr>
              <a:t>2</a:t>
            </a:r>
            <a:r>
              <a:rPr lang="id-ID" sz="2000" dirty="0">
                <a:latin typeface="Times New Roman" pitchFamily="18" charset="0"/>
                <a:cs typeface="Times New Roman" pitchFamily="18" charset="0"/>
              </a:rPr>
              <a:t>  = 10</a:t>
            </a:r>
            <a:r>
              <a:rPr lang="id-ID" sz="2000" baseline="30000" dirty="0">
                <a:latin typeface="Times New Roman" pitchFamily="18" charset="0"/>
                <a:cs typeface="Times New Roman" pitchFamily="18" charset="0"/>
              </a:rPr>
              <a:t>4</a:t>
            </a:r>
            <a:r>
              <a:rPr lang="id-ID" sz="2000" dirty="0">
                <a:latin typeface="Times New Roman" pitchFamily="18" charset="0"/>
                <a:cs typeface="Times New Roman" pitchFamily="18" charset="0"/>
              </a:rPr>
              <a:t>  cm</a:t>
            </a:r>
            <a:r>
              <a:rPr lang="id-ID" sz="2000" baseline="30000" dirty="0">
                <a:latin typeface="Times New Roman" pitchFamily="18" charset="0"/>
                <a:cs typeface="Times New Roman" pitchFamily="18" charset="0"/>
              </a:rPr>
              <a:t>2</a:t>
            </a:r>
            <a:endParaRPr lang="id-ID" sz="2000" dirty="0">
              <a:latin typeface="Times New Roman" pitchFamily="18" charset="0"/>
              <a:cs typeface="Times New Roman" pitchFamily="18" charset="0"/>
            </a:endParaRPr>
          </a:p>
          <a:p>
            <a:pPr marL="457200" indent="-457200">
              <a:buClrTx/>
              <a:buFont typeface="Wingdings 2" pitchFamily="18" charset="2"/>
              <a:buNone/>
              <a:defRPr/>
            </a:pPr>
            <a:r>
              <a:rPr lang="id-ID" sz="2000" dirty="0">
                <a:latin typeface="Times New Roman" pitchFamily="18" charset="0"/>
                <a:cs typeface="Times New Roman" pitchFamily="18" charset="0"/>
              </a:rPr>
              <a:t>1 jam = 3600 detik</a:t>
            </a:r>
          </a:p>
          <a:p>
            <a:pPr marL="457200" indent="-457200">
              <a:buClrTx/>
              <a:buFont typeface="Wingdings 2" pitchFamily="18" charset="2"/>
              <a:buNone/>
              <a:defRPr/>
            </a:pPr>
            <a:r>
              <a:rPr lang="id-ID" sz="2000" dirty="0">
                <a:latin typeface="Times New Roman" pitchFamily="18" charset="0"/>
                <a:cs typeface="Times New Roman" pitchFamily="18" charset="0"/>
              </a:rPr>
              <a:t>a. </a:t>
            </a:r>
            <a:r>
              <a:rPr lang="id-ID" sz="2000" u="sng" dirty="0">
                <a:latin typeface="Times New Roman" pitchFamily="18" charset="0"/>
                <a:cs typeface="Times New Roman" pitchFamily="18" charset="0"/>
              </a:rPr>
              <a:t>Untuk dinding vertikal </a:t>
            </a:r>
            <a:r>
              <a:rPr lang="id-ID" sz="2000" dirty="0">
                <a:latin typeface="Times New Roman" pitchFamily="18" charset="0"/>
                <a:cs typeface="Times New Roman" pitchFamily="18" charset="0"/>
              </a:rPr>
              <a:t>:</a:t>
            </a:r>
          </a:p>
          <a:p>
            <a:pPr marL="457200" indent="-457200">
              <a:buClrTx/>
              <a:buFont typeface="Wingdings 2" pitchFamily="18" charset="2"/>
              <a:buNone/>
              <a:defRPr/>
            </a:pPr>
            <a:r>
              <a:rPr lang="id-ID" sz="2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id-ID" sz="2000" dirty="0">
                <a:latin typeface="Times New Roman" pitchFamily="18" charset="0"/>
                <a:cs typeface="Times New Roman" pitchFamily="18" charset="0"/>
              </a:rPr>
              <a:t>h = 0,424 . 10</a:t>
            </a:r>
            <a:r>
              <a:rPr lang="id-ID" sz="2000" baseline="30000" dirty="0">
                <a:latin typeface="Times New Roman" pitchFamily="18" charset="0"/>
                <a:cs typeface="Times New Roman" pitchFamily="18" charset="0"/>
              </a:rPr>
              <a:t>-4 </a:t>
            </a:r>
            <a:r>
              <a:rPr lang="id-ID" sz="2000" dirty="0">
                <a:latin typeface="Times New Roman" pitchFamily="18" charset="0"/>
                <a:cs typeface="Times New Roman" pitchFamily="18" charset="0"/>
              </a:rPr>
              <a:t> (100 - 20)</a:t>
            </a:r>
            <a:r>
              <a:rPr lang="id-ID" sz="2000" baseline="30000" dirty="0">
                <a:latin typeface="Times New Roman" pitchFamily="18" charset="0"/>
                <a:cs typeface="Times New Roman" pitchFamily="18" charset="0"/>
              </a:rPr>
              <a:t>1/4 </a:t>
            </a:r>
            <a:r>
              <a:rPr lang="id-ID" sz="2000" dirty="0">
                <a:latin typeface="Times New Roman" pitchFamily="18" charset="0"/>
                <a:cs typeface="Times New Roman" pitchFamily="18" charset="0"/>
              </a:rPr>
              <a:t> = 1,268. 10</a:t>
            </a:r>
            <a:r>
              <a:rPr lang="id-ID" sz="2000" baseline="30000" dirty="0">
                <a:latin typeface="Times New Roman" pitchFamily="18" charset="0"/>
                <a:cs typeface="Times New Roman" pitchFamily="18" charset="0"/>
              </a:rPr>
              <a:t>-4 </a:t>
            </a:r>
            <a:r>
              <a:rPr lang="id-ID" sz="2000" dirty="0">
                <a:latin typeface="Times New Roman" pitchFamily="18" charset="0"/>
                <a:cs typeface="Times New Roman" pitchFamily="18" charset="0"/>
              </a:rPr>
              <a:t> kal/det cm</a:t>
            </a:r>
            <a:r>
              <a:rPr lang="id-ID" sz="2000" baseline="30000" dirty="0">
                <a:latin typeface="Times New Roman" pitchFamily="18" charset="0"/>
                <a:cs typeface="Times New Roman" pitchFamily="18" charset="0"/>
              </a:rPr>
              <a:t>2  0</a:t>
            </a:r>
            <a:r>
              <a:rPr lang="id-ID" sz="2000" dirty="0">
                <a:latin typeface="Times New Roman" pitchFamily="18" charset="0"/>
                <a:cs typeface="Times New Roman" pitchFamily="18" charset="0"/>
              </a:rPr>
              <a:t>C</a:t>
            </a:r>
          </a:p>
          <a:p>
            <a:pPr marL="850900" indent="0">
              <a:buClrTx/>
              <a:buFont typeface="Wingdings 2" pitchFamily="18" charset="2"/>
              <a:buNone/>
              <a:defRPr/>
            </a:pPr>
            <a:r>
              <a:rPr lang="id-ID" sz="2000" dirty="0">
                <a:latin typeface="Times New Roman" pitchFamily="18" charset="0"/>
                <a:cs typeface="Times New Roman" pitchFamily="18" charset="0"/>
              </a:rPr>
              <a:t> Arus panas dihitung dengan nilai koefisien konveksi 2x, karena dinding mempunyai 2  permukaan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animEffect transition="in" filter="fade">
                                      <p:cBhvr>
                                        <p:cTn id="7" dur="500"/>
                                        <p:tgtEl>
                                          <p:spTgt spid="2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4" end="4"/>
                                            </p:txEl>
                                          </p:spTgt>
                                        </p:tgtEl>
                                        <p:attrNameLst>
                                          <p:attrName>style.visibility</p:attrName>
                                        </p:attrNameLst>
                                      </p:cBhvr>
                                      <p:to>
                                        <p:strVal val="visible"/>
                                      </p:to>
                                    </p:set>
                                    <p:animEffect transition="in" filter="fade">
                                      <p:cBhvr>
                                        <p:cTn id="10" dur="500"/>
                                        <p:tgtEl>
                                          <p:spTgt spid="2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5" end="5"/>
                                            </p:txEl>
                                          </p:spTgt>
                                        </p:tgtEl>
                                        <p:attrNameLst>
                                          <p:attrName>style.visibility</p:attrName>
                                        </p:attrNameLst>
                                      </p:cBhvr>
                                      <p:to>
                                        <p:strVal val="visible"/>
                                      </p:to>
                                    </p:set>
                                    <p:animEffect transition="in" filter="fade">
                                      <p:cBhvr>
                                        <p:cTn id="13" dur="500"/>
                                        <p:tgtEl>
                                          <p:spTgt spid="2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6" end="6"/>
                                            </p:txEl>
                                          </p:spTgt>
                                        </p:tgtEl>
                                        <p:attrNameLst>
                                          <p:attrName>style.visibility</p:attrName>
                                        </p:attrNameLst>
                                      </p:cBhvr>
                                      <p:to>
                                        <p:strVal val="visible"/>
                                      </p:to>
                                    </p:set>
                                    <p:animEffect transition="in" filter="fade">
                                      <p:cBhvr>
                                        <p:cTn id="16" dur="500"/>
                                        <p:tgtEl>
                                          <p:spTgt spid="2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7" end="7"/>
                                            </p:txEl>
                                          </p:spTgt>
                                        </p:tgtEl>
                                        <p:attrNameLst>
                                          <p:attrName>style.visibility</p:attrName>
                                        </p:attrNameLst>
                                      </p:cBhvr>
                                      <p:to>
                                        <p:strVal val="visible"/>
                                      </p:to>
                                    </p:set>
                                    <p:animEffect transition="in" filter="fade">
                                      <p:cBhvr>
                                        <p:cTn id="19" dur="500"/>
                                        <p:tgtEl>
                                          <p:spTgt spid="2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8" end="8"/>
                                            </p:txEl>
                                          </p:spTgt>
                                        </p:tgtEl>
                                        <p:attrNameLst>
                                          <p:attrName>style.visibility</p:attrName>
                                        </p:attrNameLst>
                                      </p:cBhvr>
                                      <p:to>
                                        <p:strVal val="visible"/>
                                      </p:to>
                                    </p:set>
                                    <p:animEffect transition="in" filter="fade">
                                      <p:cBhvr>
                                        <p:cTn id="22"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 Diagonal Corner Rectangle 54"/>
          <p:cNvSpPr/>
          <p:nvPr/>
        </p:nvSpPr>
        <p:spPr>
          <a:xfrm>
            <a:off x="152400" y="990600"/>
            <a:ext cx="8077200" cy="5867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38" name="Rectangle 5"/>
          <p:cNvSpPr>
            <a:spLocks noChangeArrowheads="1"/>
          </p:cNvSpPr>
          <p:nvPr/>
        </p:nvSpPr>
        <p:spPr bwMode="auto">
          <a:xfrm>
            <a:off x="282575" y="-55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6" name="Rounded Rectangle 55">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57" name="Rounded Rectangle 56">
            <a:hlinkClick r:id="rId3" action="ppaction://hlinksldjump"/>
          </p:cNvPr>
          <p:cNvSpPr/>
          <p:nvPr/>
        </p:nvSpPr>
        <p:spPr>
          <a:xfrm>
            <a:off x="1524000" y="76200"/>
            <a:ext cx="1524000" cy="457200"/>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59" name="Rounded Rectangle 58">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60" name="Rounded Rectangle 59"/>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63" name="Isosceles Triangle 62"/>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64" name="Isosceles Triangle 63"/>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66" name="Rounded Rectangle 65">
            <a:hlinkClick r:id="rId2" action="ppaction://hlinksldjump"/>
          </p:cNvPr>
          <p:cNvSpPr/>
          <p:nvPr/>
        </p:nvSpPr>
        <p:spPr>
          <a:xfrm>
            <a:off x="3048000" y="76200"/>
            <a:ext cx="1524000" cy="457200"/>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58" name="Right Arrow 57">
            <a:hlinkClick r:id="rId4" action="ppaction://hlinksldjump"/>
          </p:cNvPr>
          <p:cNvSpPr/>
          <p:nvPr/>
        </p:nvSpPr>
        <p:spPr>
          <a:xfrm>
            <a:off x="4419600" y="6324600"/>
            <a:ext cx="533400" cy="5334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ight Arrow 60">
            <a:hlinkClick r:id="rId5" action="ppaction://hlinksldjump"/>
          </p:cNvPr>
          <p:cNvSpPr/>
          <p:nvPr/>
        </p:nvSpPr>
        <p:spPr>
          <a:xfrm rot="10800000">
            <a:off x="3733800" y="63246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4352" name="Picture 20" descr="http://png-3.findicons.com/files/icons/1742/ecqlipse_2/128/home.png">
            <a:hlinkClick r:id="rId6" action="ppaction://hlinksldjump"/>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ounded Rectangle 74">
            <a:hlinkClick r:id="rId5"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3" name="Content Placeholder 2"/>
          <p:cNvSpPr>
            <a:spLocks noGrp="1"/>
          </p:cNvSpPr>
          <p:nvPr>
            <p:ph idx="1"/>
          </p:nvPr>
        </p:nvSpPr>
        <p:spPr>
          <a:xfrm>
            <a:off x="457200" y="1371600"/>
            <a:ext cx="7772400" cy="5105400"/>
          </a:xfrm>
        </p:spPr>
        <p:txBody>
          <a:bodyPr/>
          <a:lstStyle/>
          <a:p>
            <a:pPr marL="457200" indent="-457200">
              <a:buClrTx/>
              <a:buFont typeface="Wingdings 2" pitchFamily="18" charset="2"/>
              <a:buNone/>
              <a:defRPr/>
            </a:pPr>
            <a:r>
              <a:rPr lang="id-ID" sz="2400" dirty="0">
                <a:latin typeface="Times New Roman" pitchFamily="18" charset="0"/>
                <a:cs typeface="Times New Roman" pitchFamily="18" charset="0"/>
              </a:rPr>
              <a:t>b. </a:t>
            </a:r>
            <a:r>
              <a:rPr lang="id-ID" sz="2400" u="sng" dirty="0">
                <a:latin typeface="Times New Roman" pitchFamily="18" charset="0"/>
                <a:cs typeface="Times New Roman" pitchFamily="18" charset="0"/>
              </a:rPr>
              <a:t>Untuk dinding horizontal </a:t>
            </a:r>
            <a:r>
              <a:rPr lang="id-ID" sz="2400" dirty="0">
                <a:latin typeface="Times New Roman" pitchFamily="18" charset="0"/>
                <a:cs typeface="Times New Roman" pitchFamily="18" charset="0"/>
              </a:rPr>
              <a:t>:</a:t>
            </a:r>
          </a:p>
          <a:p>
            <a:pPr marL="457200" indent="-457200">
              <a:buClrTx/>
              <a:buFont typeface="Wingdings 2" pitchFamily="18" charset="2"/>
              <a:buNone/>
              <a:defRPr/>
            </a:pPr>
            <a:r>
              <a:rPr lang="id-ID" sz="2400" dirty="0">
                <a:latin typeface="Times New Roman" pitchFamily="18" charset="0"/>
                <a:cs typeface="Times New Roman" pitchFamily="18" charset="0"/>
              </a:rPr>
              <a:t>	</a:t>
            </a:r>
          </a:p>
          <a:p>
            <a:pPr marL="441325" indent="-441325">
              <a:buClrTx/>
              <a:buFont typeface="Wingdings" pitchFamily="2" charset="2"/>
              <a:buChar char="Ø"/>
              <a:defRPr/>
            </a:pPr>
            <a:r>
              <a:rPr lang="id-ID" sz="2400" dirty="0">
                <a:latin typeface="Times New Roman" pitchFamily="18" charset="0"/>
                <a:cs typeface="Times New Roman" pitchFamily="18" charset="0"/>
              </a:rPr>
              <a:t>Untuk pelat horizontal menghadap ke atas :  </a:t>
            </a:r>
          </a:p>
          <a:p>
            <a:pPr marL="457200" indent="-457200">
              <a:buClrTx/>
              <a:buFont typeface="Wingdings 2" pitchFamily="18" charset="2"/>
              <a:buNone/>
              <a:defRPr/>
            </a:pPr>
            <a:r>
              <a:rPr lang="id-ID" sz="2400" dirty="0">
                <a:latin typeface="Times New Roman" pitchFamily="18" charset="0"/>
                <a:cs typeface="Times New Roman" pitchFamily="18" charset="0"/>
              </a:rPr>
              <a:t>     h = 0,595 . 10</a:t>
            </a:r>
            <a:r>
              <a:rPr lang="id-ID" sz="2400" baseline="30000" dirty="0">
                <a:latin typeface="Times New Roman" pitchFamily="18" charset="0"/>
                <a:cs typeface="Times New Roman" pitchFamily="18" charset="0"/>
              </a:rPr>
              <a:t>-4 </a:t>
            </a:r>
            <a:r>
              <a:rPr lang="id-ID" sz="2400" dirty="0">
                <a:latin typeface="Times New Roman" pitchFamily="18" charset="0"/>
                <a:cs typeface="Times New Roman" pitchFamily="18" charset="0"/>
              </a:rPr>
              <a:t> (100 - 20)</a:t>
            </a:r>
            <a:r>
              <a:rPr lang="id-ID" sz="2400" baseline="30000" dirty="0">
                <a:latin typeface="Times New Roman" pitchFamily="18" charset="0"/>
                <a:cs typeface="Times New Roman" pitchFamily="18" charset="0"/>
              </a:rPr>
              <a:t>1/4 </a:t>
            </a:r>
            <a:r>
              <a:rPr lang="id-ID" sz="2400" dirty="0">
                <a:latin typeface="Times New Roman" pitchFamily="18" charset="0"/>
                <a:cs typeface="Times New Roman" pitchFamily="18" charset="0"/>
              </a:rPr>
              <a:t> = 1,779. 10</a:t>
            </a:r>
            <a:r>
              <a:rPr lang="id-ID" sz="2400" baseline="30000" dirty="0">
                <a:latin typeface="Times New Roman" pitchFamily="18" charset="0"/>
                <a:cs typeface="Times New Roman" pitchFamily="18" charset="0"/>
              </a:rPr>
              <a:t>-4 </a:t>
            </a:r>
            <a:r>
              <a:rPr lang="id-ID" sz="2400" dirty="0">
                <a:latin typeface="Times New Roman" pitchFamily="18" charset="0"/>
                <a:cs typeface="Times New Roman" pitchFamily="18" charset="0"/>
              </a:rPr>
              <a:t> kal/det cm</a:t>
            </a:r>
            <a:r>
              <a:rPr lang="id-ID" sz="2400" baseline="30000" dirty="0">
                <a:latin typeface="Times New Roman" pitchFamily="18" charset="0"/>
                <a:cs typeface="Times New Roman" pitchFamily="18" charset="0"/>
              </a:rPr>
              <a:t>2  0</a:t>
            </a:r>
            <a:r>
              <a:rPr lang="id-ID" sz="2400" dirty="0">
                <a:latin typeface="Times New Roman" pitchFamily="18" charset="0"/>
                <a:cs typeface="Times New Roman" pitchFamily="18" charset="0"/>
              </a:rPr>
              <a:t>C</a:t>
            </a: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p:txBody>
      </p:sp>
      <p:graphicFrame>
        <p:nvGraphicFramePr>
          <p:cNvPr id="24" name="Object 2"/>
          <p:cNvGraphicFramePr>
            <a:graphicFrameLocks noChangeAspect="1"/>
          </p:cNvGraphicFramePr>
          <p:nvPr/>
        </p:nvGraphicFramePr>
        <p:xfrm>
          <a:off x="457200" y="3810000"/>
          <a:ext cx="7497233" cy="1600200"/>
        </p:xfrm>
        <a:graphic>
          <a:graphicData uri="http://schemas.openxmlformats.org/presentationml/2006/ole">
            <mc:AlternateContent xmlns:mc="http://schemas.openxmlformats.org/markup-compatibility/2006">
              <mc:Choice xmlns:v="urn:schemas-microsoft-com:vml" Requires="v">
                <p:oleObj name="Equation" r:id="rId8" imgW="4343400" imgH="927000" progId="Equation.3">
                  <p:embed/>
                </p:oleObj>
              </mc:Choice>
              <mc:Fallback>
                <p:oleObj name="Equation" r:id="rId8" imgW="4343400" imgH="9270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10000"/>
                        <a:ext cx="7497233"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 Diagonal Corner Rectangle 54"/>
          <p:cNvSpPr/>
          <p:nvPr/>
        </p:nvSpPr>
        <p:spPr>
          <a:xfrm>
            <a:off x="152400" y="990600"/>
            <a:ext cx="8077200" cy="5867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38" name="Rectangle 5"/>
          <p:cNvSpPr>
            <a:spLocks noChangeArrowheads="1"/>
          </p:cNvSpPr>
          <p:nvPr/>
        </p:nvSpPr>
        <p:spPr bwMode="auto">
          <a:xfrm>
            <a:off x="282575" y="-55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6" name="Rounded Rectangle 55">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57" name="Rounded Rectangle 56">
            <a:hlinkClick r:id="rId3" action="ppaction://hlinksldjump"/>
          </p:cNvPr>
          <p:cNvSpPr/>
          <p:nvPr/>
        </p:nvSpPr>
        <p:spPr>
          <a:xfrm>
            <a:off x="1524000" y="76200"/>
            <a:ext cx="1524000" cy="457200"/>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59" name="Rounded Rectangle 58">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60" name="Rounded Rectangle 59"/>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63" name="Isosceles Triangle 62"/>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64" name="Isosceles Triangle 63"/>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66" name="Rounded Rectangle 65">
            <a:hlinkClick r:id="rId2" action="ppaction://hlinksldjump"/>
          </p:cNvPr>
          <p:cNvSpPr/>
          <p:nvPr/>
        </p:nvSpPr>
        <p:spPr>
          <a:xfrm>
            <a:off x="3048000" y="76200"/>
            <a:ext cx="1524000" cy="457200"/>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58" name="Right Arrow 57">
            <a:hlinkClick r:id="rId4" action="ppaction://hlinksldjump"/>
          </p:cNvPr>
          <p:cNvSpPr/>
          <p:nvPr/>
        </p:nvSpPr>
        <p:spPr>
          <a:xfrm>
            <a:off x="4419600" y="6324600"/>
            <a:ext cx="533400" cy="5334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ight Arrow 60">
            <a:hlinkClick r:id="rId5" action="ppaction://hlinksldjump"/>
          </p:cNvPr>
          <p:cNvSpPr/>
          <p:nvPr/>
        </p:nvSpPr>
        <p:spPr>
          <a:xfrm rot="10800000">
            <a:off x="3733800" y="63246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4352" name="Picture 20" descr="http://png-3.findicons.com/files/icons/1742/ecqlipse_2/128/home.png">
            <a:hlinkClick r:id="rId6" action="ppaction://hlinksldjump"/>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ounded Rectangle 74">
            <a:hlinkClick r:id="rId5"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3" name="Content Placeholder 2"/>
          <p:cNvSpPr>
            <a:spLocks noGrp="1"/>
          </p:cNvSpPr>
          <p:nvPr>
            <p:ph idx="1"/>
          </p:nvPr>
        </p:nvSpPr>
        <p:spPr>
          <a:xfrm>
            <a:off x="304800" y="1219200"/>
            <a:ext cx="7772400" cy="5486400"/>
          </a:xfrm>
        </p:spPr>
        <p:txBody>
          <a:bodyPr/>
          <a:lstStyle/>
          <a:p>
            <a:pPr marL="457200" indent="-457200">
              <a:buClrTx/>
              <a:buFont typeface="Wingdings" pitchFamily="2" charset="2"/>
              <a:buChar char="Ø"/>
              <a:defRPr/>
            </a:pPr>
            <a:r>
              <a:rPr lang="id-ID" sz="2400" dirty="0">
                <a:latin typeface="Times New Roman" pitchFamily="18" charset="0"/>
                <a:cs typeface="Times New Roman" pitchFamily="18" charset="0"/>
              </a:rPr>
              <a:t>Untuk pelat horizontal menghadap ke bawah :  </a:t>
            </a:r>
          </a:p>
          <a:p>
            <a:pPr marL="457200" indent="-457200">
              <a:buClrTx/>
              <a:buFont typeface="Wingdings 2" pitchFamily="18" charset="2"/>
              <a:buNone/>
              <a:defRPr/>
            </a:pPr>
            <a:r>
              <a:rPr lang="id-ID" sz="2400" dirty="0">
                <a:latin typeface="Times New Roman" pitchFamily="18" charset="0"/>
                <a:cs typeface="Times New Roman" pitchFamily="18" charset="0"/>
              </a:rPr>
              <a:t>     h = 0,314 . 10</a:t>
            </a:r>
            <a:r>
              <a:rPr lang="id-ID" sz="2400" baseline="30000" dirty="0">
                <a:latin typeface="Times New Roman" pitchFamily="18" charset="0"/>
                <a:cs typeface="Times New Roman" pitchFamily="18" charset="0"/>
              </a:rPr>
              <a:t>-4 </a:t>
            </a:r>
            <a:r>
              <a:rPr lang="id-ID" sz="2400" dirty="0">
                <a:latin typeface="Times New Roman" pitchFamily="18" charset="0"/>
                <a:cs typeface="Times New Roman" pitchFamily="18" charset="0"/>
              </a:rPr>
              <a:t> (100 - 20)</a:t>
            </a:r>
            <a:r>
              <a:rPr lang="id-ID" sz="2400" baseline="30000" dirty="0">
                <a:latin typeface="Times New Roman" pitchFamily="18" charset="0"/>
                <a:cs typeface="Times New Roman" pitchFamily="18" charset="0"/>
              </a:rPr>
              <a:t>1/4 </a:t>
            </a:r>
            <a:r>
              <a:rPr lang="id-ID" sz="2400" dirty="0">
                <a:latin typeface="Times New Roman" pitchFamily="18" charset="0"/>
                <a:cs typeface="Times New Roman" pitchFamily="18" charset="0"/>
              </a:rPr>
              <a:t> = 0,939. 10</a:t>
            </a:r>
            <a:r>
              <a:rPr lang="id-ID" sz="2400" baseline="30000" dirty="0">
                <a:latin typeface="Times New Roman" pitchFamily="18" charset="0"/>
                <a:cs typeface="Times New Roman" pitchFamily="18" charset="0"/>
              </a:rPr>
              <a:t>-4 </a:t>
            </a:r>
            <a:r>
              <a:rPr lang="id-ID" sz="2400" dirty="0">
                <a:latin typeface="Times New Roman" pitchFamily="18" charset="0"/>
                <a:cs typeface="Times New Roman" pitchFamily="18" charset="0"/>
              </a:rPr>
              <a:t> kal/det cm</a:t>
            </a:r>
            <a:r>
              <a:rPr lang="id-ID" sz="2400" baseline="30000" dirty="0">
                <a:latin typeface="Times New Roman" pitchFamily="18" charset="0"/>
                <a:cs typeface="Times New Roman" pitchFamily="18" charset="0"/>
              </a:rPr>
              <a:t>2  0</a:t>
            </a:r>
            <a:r>
              <a:rPr lang="id-ID" sz="2400" dirty="0">
                <a:latin typeface="Times New Roman" pitchFamily="18" charset="0"/>
                <a:cs typeface="Times New Roman" pitchFamily="18" charset="0"/>
              </a:rPr>
              <a:t>C</a:t>
            </a: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57200" indent="-457200">
              <a:buClrTx/>
              <a:buFont typeface="Wingdings 2" pitchFamily="18" charset="2"/>
              <a:buNone/>
              <a:defRPr/>
            </a:pPr>
            <a:endParaRPr lang="id-ID" sz="2400" dirty="0">
              <a:latin typeface="Times New Roman" pitchFamily="18" charset="0"/>
              <a:cs typeface="Times New Roman" pitchFamily="18" charset="0"/>
            </a:endParaRPr>
          </a:p>
          <a:p>
            <a:pPr marL="441325" indent="-441325">
              <a:buClrTx/>
              <a:buFont typeface="Wingdings 2" pitchFamily="18" charset="2"/>
              <a:buNone/>
              <a:defRPr/>
            </a:pPr>
            <a:r>
              <a:rPr lang="id-ID" sz="2400" dirty="0">
                <a:latin typeface="Times New Roman" pitchFamily="18" charset="0"/>
                <a:cs typeface="Times New Roman" pitchFamily="18" charset="0"/>
              </a:rPr>
              <a:t>      Jadi Panas yang hilang untuk tiap 1 m</a:t>
            </a:r>
            <a:r>
              <a:rPr lang="id-ID" sz="2400" baseline="30000" dirty="0">
                <a:latin typeface="Times New Roman" pitchFamily="18" charset="0"/>
                <a:cs typeface="Times New Roman" pitchFamily="18" charset="0"/>
              </a:rPr>
              <a:t>2</a:t>
            </a:r>
            <a:r>
              <a:rPr lang="id-ID" sz="2400" dirty="0">
                <a:latin typeface="Times New Roman" pitchFamily="18" charset="0"/>
                <a:cs typeface="Times New Roman" pitchFamily="18" charset="0"/>
              </a:rPr>
              <a:t>  dalam 1 jam  </a:t>
            </a:r>
          </a:p>
          <a:p>
            <a:pPr marL="457200" indent="-457200">
              <a:buClrTx/>
              <a:buFont typeface="Wingdings 2" pitchFamily="18" charset="2"/>
              <a:buNone/>
              <a:defRPr/>
            </a:pPr>
            <a:r>
              <a:rPr lang="id-ID" sz="2400" dirty="0">
                <a:latin typeface="Times New Roman" pitchFamily="18" charset="0"/>
                <a:cs typeface="Times New Roman" pitchFamily="18" charset="0"/>
              </a:rPr>
              <a:t>     Q = Q</a:t>
            </a:r>
            <a:r>
              <a:rPr lang="id-ID" sz="2400" baseline="-25000" dirty="0">
                <a:latin typeface="Times New Roman" pitchFamily="18" charset="0"/>
                <a:cs typeface="Times New Roman" pitchFamily="18" charset="0"/>
              </a:rPr>
              <a:t>1</a:t>
            </a:r>
            <a:r>
              <a:rPr lang="id-ID" sz="2400" dirty="0">
                <a:latin typeface="Times New Roman" pitchFamily="18" charset="0"/>
                <a:cs typeface="Times New Roman" pitchFamily="18" charset="0"/>
              </a:rPr>
              <a:t>  +  Q</a:t>
            </a:r>
            <a:r>
              <a:rPr lang="id-ID" sz="2400" baseline="-25000" dirty="0">
                <a:latin typeface="Times New Roman" pitchFamily="18" charset="0"/>
                <a:cs typeface="Times New Roman" pitchFamily="18" charset="0"/>
              </a:rPr>
              <a:t>2</a:t>
            </a:r>
            <a:r>
              <a:rPr lang="id-ID" sz="2400" dirty="0">
                <a:latin typeface="Times New Roman" pitchFamily="18" charset="0"/>
                <a:cs typeface="Times New Roman" pitchFamily="18" charset="0"/>
              </a:rPr>
              <a:t>  =  78,278 10</a:t>
            </a:r>
            <a:r>
              <a:rPr lang="id-ID" sz="2400" baseline="30000" dirty="0">
                <a:latin typeface="Times New Roman" pitchFamily="18" charset="0"/>
                <a:cs typeface="Times New Roman" pitchFamily="18" charset="0"/>
              </a:rPr>
              <a:t>4</a:t>
            </a:r>
            <a:r>
              <a:rPr lang="id-ID" sz="2400" dirty="0">
                <a:latin typeface="Times New Roman" pitchFamily="18" charset="0"/>
                <a:cs typeface="Times New Roman" pitchFamily="18" charset="0"/>
              </a:rPr>
              <a:t>  kal</a:t>
            </a:r>
          </a:p>
          <a:p>
            <a:pPr marL="457200" indent="-457200">
              <a:buClrTx/>
              <a:buFont typeface="Wingdings 2" pitchFamily="18" charset="2"/>
              <a:buNone/>
              <a:defRPr/>
            </a:pPr>
            <a:endParaRPr lang="id-ID" sz="2400" dirty="0">
              <a:latin typeface="Times New Roman" pitchFamily="18" charset="0"/>
              <a:cs typeface="Times New Roman" pitchFamily="18" charset="0"/>
            </a:endParaRPr>
          </a:p>
        </p:txBody>
      </p:sp>
      <p:graphicFrame>
        <p:nvGraphicFramePr>
          <p:cNvPr id="25" name="Object 3"/>
          <p:cNvGraphicFramePr>
            <a:graphicFrameLocks noChangeAspect="1"/>
          </p:cNvGraphicFramePr>
          <p:nvPr/>
        </p:nvGraphicFramePr>
        <p:xfrm>
          <a:off x="609600" y="2362200"/>
          <a:ext cx="7563908" cy="1600200"/>
        </p:xfrm>
        <a:graphic>
          <a:graphicData uri="http://schemas.openxmlformats.org/presentationml/2006/ole">
            <mc:AlternateContent xmlns:mc="http://schemas.openxmlformats.org/markup-compatibility/2006">
              <mc:Choice xmlns:v="urn:schemas-microsoft-com:vml" Requires="v">
                <p:oleObj name="Equation" r:id="rId8" imgW="4381200" imgH="927000" progId="Equation.3">
                  <p:embed/>
                </p:oleObj>
              </mc:Choice>
              <mc:Fallback>
                <p:oleObj name="Equation" r:id="rId8" imgW="4381200" imgH="9270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362200"/>
                        <a:ext cx="7563908"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5715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7620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a:t>
            </a:r>
            <a:r>
              <a:rPr kumimoji="0" lang="en-US" sz="2800" b="0" i="0" u="none" strike="noStrike" kern="1200" cap="none" spc="0" normalizeH="0" baseline="0" noProof="0" dirty="0">
                <a:ln>
                  <a:noFill/>
                </a:ln>
                <a:solidFill>
                  <a:schemeClr val="tx1"/>
                </a:solidFill>
                <a:effectLst/>
                <a:uLnTx/>
                <a:uFillTx/>
                <a:latin typeface="+mj-lt"/>
                <a:ea typeface="+mj-ea"/>
                <a:cs typeface="+mj-cs"/>
              </a:rPr>
              <a:t>RADIASI</a:t>
            </a:r>
            <a:endParaRPr kumimoji="0" lang="id-ID"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4" name="Content Placeholder 2"/>
          <p:cNvSpPr>
            <a:spLocks noGrp="1"/>
          </p:cNvSpPr>
          <p:nvPr>
            <p:ph idx="1"/>
          </p:nvPr>
        </p:nvSpPr>
        <p:spPr>
          <a:xfrm>
            <a:off x="228600" y="1295400"/>
            <a:ext cx="7848600" cy="4419600"/>
          </a:xfrm>
        </p:spPr>
        <p:txBody>
          <a:bodyPr/>
          <a:lstStyle/>
          <a:p>
            <a:pPr marL="0" indent="0" algn="just">
              <a:buFont typeface="Wingdings 2" pitchFamily="18" charset="2"/>
              <a:buNone/>
            </a:pPr>
            <a:r>
              <a:rPr lang="id-ID" sz="2400" dirty="0"/>
              <a:t>Radiasi berhubungan dengan emisi energi  dari suatu permukaan benda secara terus menerus. Energi tersebut dinamakan energi radian yang merupakan bentuk dari energi gelombang magnetik. </a:t>
            </a:r>
          </a:p>
          <a:p>
            <a:pPr marL="0" indent="0" algn="just">
              <a:buFont typeface="Wingdings 2" pitchFamily="18" charset="2"/>
              <a:buNone/>
            </a:pPr>
            <a:r>
              <a:rPr lang="id-ID" sz="2400" dirty="0"/>
              <a:t>Energi radian yang diemisikan (dipancarkan) oleh suatu permukaan tergantung pada sifat permukaan dan temperaturnya.</a:t>
            </a:r>
          </a:p>
          <a:p>
            <a:pPr marL="0" indent="0">
              <a:buFont typeface="Wingdings 2" pitchFamily="18" charset="2"/>
              <a:buNone/>
              <a:defRPr/>
            </a:pPr>
            <a:endParaRPr lang="id-ID" sz="2400" dirty="0">
              <a:cs typeface="Arial" pitchFamily="34" charset="0"/>
            </a:endParaRPr>
          </a:p>
          <a:p>
            <a:pPr marL="0" indent="0">
              <a:defRPr/>
            </a:pPr>
            <a:endParaRPr lang="id-ID" sz="2400" dirty="0">
              <a:cs typeface="Arial" pitchFamily="34" charset="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5715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7620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a:t>
            </a:r>
            <a:r>
              <a:rPr kumimoji="0" lang="en-US" sz="2800" b="0" i="0" u="none" strike="noStrike" kern="1200" cap="none" spc="0" normalizeH="0" baseline="0" noProof="0" dirty="0">
                <a:ln>
                  <a:noFill/>
                </a:ln>
                <a:solidFill>
                  <a:schemeClr val="tx1"/>
                </a:solidFill>
                <a:effectLst/>
                <a:uLnTx/>
                <a:uFillTx/>
                <a:latin typeface="+mj-lt"/>
                <a:ea typeface="+mj-ea"/>
                <a:cs typeface="+mj-cs"/>
              </a:rPr>
              <a:t>RADIASI</a:t>
            </a:r>
            <a:endParaRPr kumimoji="0" lang="id-ID"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Content Placeholder 20"/>
          <p:cNvSpPr>
            <a:spLocks noGrp="1"/>
          </p:cNvSpPr>
          <p:nvPr>
            <p:ph idx="1"/>
          </p:nvPr>
        </p:nvSpPr>
        <p:spPr/>
        <p:txBody>
          <a:bodyPr/>
          <a:lstStyle/>
          <a:p>
            <a:endParaRPr lang="en-US" dirty="0"/>
          </a:p>
        </p:txBody>
      </p:sp>
      <p:pic>
        <p:nvPicPr>
          <p:cNvPr id="22" name="Picture 2" descr="GBR174"/>
          <p:cNvPicPr>
            <a:picLocks noChangeAspect="1" noChangeArrowheads="1"/>
          </p:cNvPicPr>
          <p:nvPr/>
        </p:nvPicPr>
        <p:blipFill>
          <a:blip r:embed="rId8" cstate="print">
            <a:lum bright="-30000" contrast="30000"/>
          </a:blip>
          <a:srcRect t="5276"/>
          <a:stretch>
            <a:fillRect/>
          </a:stretch>
        </p:blipFill>
        <p:spPr bwMode="auto">
          <a:xfrm>
            <a:off x="381000" y="1219200"/>
            <a:ext cx="4843077" cy="3352800"/>
          </a:xfrm>
          <a:prstGeom prst="rect">
            <a:avLst/>
          </a:prstGeom>
          <a:noFill/>
          <a:ln w="9525">
            <a:noFill/>
            <a:miter lim="800000"/>
            <a:headEnd/>
            <a:tailEnd/>
          </a:ln>
        </p:spPr>
      </p:pic>
      <p:pic>
        <p:nvPicPr>
          <p:cNvPr id="25" name="Content Placeholder 4" descr="SPEKTRUM PANJANG GELOMBANG.gif"/>
          <p:cNvPicPr>
            <a:picLocks noChangeAspect="1"/>
          </p:cNvPicPr>
          <p:nvPr/>
        </p:nvPicPr>
        <p:blipFill>
          <a:blip r:embed="rId9" cstate="print"/>
          <a:srcRect/>
          <a:stretch>
            <a:fillRect/>
          </a:stretch>
        </p:blipFill>
        <p:spPr bwMode="auto">
          <a:xfrm>
            <a:off x="4648200" y="1600200"/>
            <a:ext cx="3651250" cy="2285625"/>
          </a:xfrm>
          <a:prstGeom prst="rect">
            <a:avLst/>
          </a:prstGeom>
          <a:noFill/>
          <a:ln w="9525">
            <a:noFill/>
            <a:miter lim="800000"/>
            <a:headEnd/>
            <a:tailEnd/>
          </a:ln>
        </p:spPr>
      </p:pic>
      <p:sp>
        <p:nvSpPr>
          <p:cNvPr id="26" name="Rectangle 25"/>
          <p:cNvSpPr/>
          <p:nvPr/>
        </p:nvSpPr>
        <p:spPr>
          <a:xfrm>
            <a:off x="457200" y="4572000"/>
            <a:ext cx="7696200" cy="1569660"/>
          </a:xfrm>
          <a:prstGeom prst="rect">
            <a:avLst/>
          </a:prstGeom>
        </p:spPr>
        <p:txBody>
          <a:bodyPr wrap="square">
            <a:spAutoFit/>
          </a:bodyPr>
          <a:lstStyle/>
          <a:p>
            <a:pPr marL="0" indent="0" algn="just">
              <a:buFont typeface="Wingdings 2" pitchFamily="18" charset="2"/>
              <a:buNone/>
            </a:pPr>
            <a:r>
              <a:rPr lang="id-ID" sz="2400" dirty="0"/>
              <a:t>Pada temperatur 300</a:t>
            </a:r>
            <a:r>
              <a:rPr lang="id-ID" sz="2400" baseline="30000" dirty="0"/>
              <a:t>0</a:t>
            </a:r>
            <a:r>
              <a:rPr lang="id-ID" sz="2400" dirty="0"/>
              <a:t> C, radiasi terkuat dihasilkan oleh gelombang dengan panjang gelombang 5 x 10</a:t>
            </a:r>
            <a:r>
              <a:rPr lang="id-ID" sz="2400" baseline="30000" dirty="0"/>
              <a:t>-4</a:t>
            </a:r>
            <a:r>
              <a:rPr lang="id-ID" sz="2400" dirty="0"/>
              <a:t> cm, untuk panjang gelombang yang lebih besar atau lebih kecil dari harga tersebut energi radiannya menurun.</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6096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4" action="ppaction://hlinksldjump"/>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6"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6858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a:t>
            </a:r>
            <a:r>
              <a:rPr kumimoji="0" lang="en-US" sz="2800" b="0" i="0" u="none" strike="noStrike" kern="1200" cap="none" spc="0" normalizeH="0" baseline="0" noProof="0" dirty="0">
                <a:ln>
                  <a:noFill/>
                </a:ln>
                <a:solidFill>
                  <a:schemeClr val="tx1"/>
                </a:solidFill>
                <a:effectLst/>
                <a:uLnTx/>
                <a:uFillTx/>
                <a:latin typeface="+mj-lt"/>
                <a:ea typeface="+mj-ea"/>
                <a:cs typeface="+mj-cs"/>
              </a:rPr>
              <a:t>RADIASI</a:t>
            </a:r>
            <a:endParaRPr kumimoji="0" lang="id-ID"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Content Placeholder 20"/>
          <p:cNvSpPr>
            <a:spLocks noGrp="1"/>
          </p:cNvSpPr>
          <p:nvPr>
            <p:ph idx="1"/>
          </p:nvPr>
        </p:nvSpPr>
        <p:spPr>
          <a:xfrm>
            <a:off x="457200" y="1219200"/>
            <a:ext cx="7696200" cy="5562600"/>
          </a:xfrm>
        </p:spPr>
        <p:txBody>
          <a:bodyPr/>
          <a:lstStyle/>
          <a:p>
            <a:pPr marL="0" indent="0">
              <a:buNone/>
            </a:pPr>
            <a:r>
              <a:rPr lang="id-ID" sz="2400" dirty="0"/>
              <a:t>Distribusi energi pada temperatur yang lebih tinggi, diberikan oleh gelombang dengan panjang gelombang yang lebih pendek.</a:t>
            </a:r>
            <a:endParaRPr lang="en-US" sz="2400" dirty="0"/>
          </a:p>
          <a:p>
            <a:pPr marL="0" indent="0">
              <a:buNone/>
            </a:pPr>
            <a:r>
              <a:rPr lang="id-ID" sz="2400" dirty="0"/>
              <a:t>Eksperimen pengukuran kelajuan emisi energi radian dari suatu permukaan benda telah dilakukan oleh John Tyndall (19820-1893), dan berdasar pada hasil eksperimen tersebut, Josef stefan (1835-1893), pada tahun 1879 menyimpulkan bahwa laju emisi tersebut dapat dinyatakan oleh hubungan, yang disebut sebagai Hukum Stefan.</a:t>
            </a:r>
          </a:p>
          <a:p>
            <a:pPr marL="0" indent="0">
              <a:buFont typeface="Wingdings 2" pitchFamily="18" charset="2"/>
              <a:buNone/>
              <a:defRPr/>
            </a:pPr>
            <a:r>
              <a:rPr lang="id-ID" sz="2400" dirty="0"/>
              <a:t>dengan : R = emitansi radian (erg/cm</a:t>
            </a:r>
            <a:r>
              <a:rPr lang="id-ID" sz="2400" baseline="30000" dirty="0"/>
              <a:t>2</a:t>
            </a:r>
            <a:r>
              <a:rPr lang="id-ID" sz="2400" dirty="0"/>
              <a:t>, watt/m</a:t>
            </a:r>
            <a:r>
              <a:rPr lang="id-ID" sz="2400" baseline="30000" dirty="0"/>
              <a:t>2</a:t>
            </a:r>
            <a:r>
              <a:rPr lang="id-ID" sz="2400" dirty="0"/>
              <a:t>)</a:t>
            </a:r>
          </a:p>
          <a:p>
            <a:pPr marL="0" indent="0">
              <a:buFont typeface="Wingdings 2" pitchFamily="18" charset="2"/>
              <a:buNone/>
              <a:defRPr/>
            </a:pPr>
            <a:r>
              <a:rPr lang="id-ID" sz="2400" dirty="0"/>
              <a:t>               </a:t>
            </a:r>
            <a:r>
              <a:rPr lang="el-GR" sz="2400" dirty="0"/>
              <a:t>σ</a:t>
            </a:r>
            <a:r>
              <a:rPr lang="id-ID" sz="2400" dirty="0"/>
              <a:t> = 5,6699 x 10</a:t>
            </a:r>
            <a:r>
              <a:rPr lang="id-ID" sz="2400" baseline="30000" dirty="0"/>
              <a:t>-5</a:t>
            </a:r>
            <a:r>
              <a:rPr lang="id-ID" sz="2400" dirty="0"/>
              <a:t> (cgs) = 5,6699 x10</a:t>
            </a:r>
            <a:r>
              <a:rPr lang="id-ID" sz="2400" baseline="30000" dirty="0"/>
              <a:t>-8</a:t>
            </a:r>
            <a:r>
              <a:rPr lang="id-ID" sz="2400" dirty="0"/>
              <a:t> (mks)</a:t>
            </a:r>
          </a:p>
          <a:p>
            <a:pPr marL="0" indent="0">
              <a:buFont typeface="Wingdings 2" pitchFamily="18" charset="2"/>
              <a:buNone/>
              <a:defRPr/>
            </a:pPr>
            <a:r>
              <a:rPr lang="id-ID" sz="2400" dirty="0"/>
              <a:t>               T = suhu mutlak (K)</a:t>
            </a:r>
          </a:p>
          <a:p>
            <a:pPr marL="1435100" indent="-1435100">
              <a:buFont typeface="Wingdings 2" pitchFamily="18" charset="2"/>
              <a:buNone/>
              <a:defRPr/>
            </a:pPr>
            <a:r>
              <a:rPr lang="id-ID" sz="2400" dirty="0"/>
              <a:t>               e = daya pancar permukaan, 0 &lt; e &lt; 1, tergantung pada kekasaran permukaan.</a:t>
            </a:r>
          </a:p>
          <a:p>
            <a:pPr>
              <a:buNone/>
            </a:pPr>
            <a:endParaRPr lang="en-US" sz="2400" dirty="0"/>
          </a:p>
        </p:txBody>
      </p:sp>
      <p:sp>
        <p:nvSpPr>
          <p:cNvPr id="24" name="Rectangle 23"/>
          <p:cNvSpPr/>
          <p:nvPr/>
        </p:nvSpPr>
        <p:spPr>
          <a:xfrm>
            <a:off x="5181600" y="4343400"/>
            <a:ext cx="1754839" cy="461665"/>
          </a:xfrm>
          <a:prstGeom prst="rect">
            <a:avLst/>
          </a:prstGeom>
        </p:spPr>
        <p:txBody>
          <a:bodyPr wrap="none">
            <a:spAutoFit/>
          </a:bodyPr>
          <a:lstStyle/>
          <a:p>
            <a:r>
              <a:rPr lang="id-ID" sz="2400" dirty="0"/>
              <a:t> R = e </a:t>
            </a:r>
            <a:r>
              <a:rPr lang="el-GR" sz="2400" dirty="0"/>
              <a:t>σ</a:t>
            </a:r>
            <a:r>
              <a:rPr lang="id-ID" sz="2400" dirty="0"/>
              <a:t> T</a:t>
            </a:r>
            <a:r>
              <a:rPr lang="id-ID" sz="2400" baseline="30000" dirty="0"/>
              <a:t>4</a:t>
            </a:r>
            <a:r>
              <a:rPr lang="id-ID" sz="2400" dirty="0"/>
              <a:t> </a:t>
            </a:r>
            <a:endParaRPr lang="en-US" sz="24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6096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4" action="ppaction://hlinksldjump"/>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6"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6858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a:t>
            </a:r>
            <a:r>
              <a:rPr kumimoji="0" lang="en-US" sz="2800" b="0" i="0" u="none" strike="noStrike" kern="1200" cap="none" spc="0" normalizeH="0" baseline="0" noProof="0" dirty="0">
                <a:ln>
                  <a:noFill/>
                </a:ln>
                <a:solidFill>
                  <a:schemeClr val="tx1"/>
                </a:solidFill>
                <a:effectLst/>
                <a:uLnTx/>
                <a:uFillTx/>
                <a:latin typeface="+mj-lt"/>
                <a:ea typeface="+mj-ea"/>
                <a:cs typeface="+mj-cs"/>
              </a:rPr>
              <a:t>RADIASI</a:t>
            </a:r>
            <a:endParaRPr kumimoji="0" lang="id-ID"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Content Placeholder 20"/>
          <p:cNvSpPr>
            <a:spLocks noGrp="1"/>
          </p:cNvSpPr>
          <p:nvPr>
            <p:ph idx="1"/>
          </p:nvPr>
        </p:nvSpPr>
        <p:spPr>
          <a:xfrm>
            <a:off x="457200" y="1219200"/>
            <a:ext cx="7696200" cy="2971800"/>
          </a:xfrm>
        </p:spPr>
        <p:txBody>
          <a:bodyPr/>
          <a:lstStyle/>
          <a:p>
            <a:pPr marL="0" indent="0">
              <a:buFont typeface="Wingdings 2" pitchFamily="18" charset="2"/>
              <a:buNone/>
            </a:pPr>
            <a:r>
              <a:rPr lang="id-ID" sz="2400" dirty="0"/>
              <a:t>Jika benda yang mempunyai emisivitas e, betemperatur T</a:t>
            </a:r>
            <a:r>
              <a:rPr lang="id-ID" sz="2400" baseline="-25000" dirty="0"/>
              <a:t>1</a:t>
            </a:r>
            <a:r>
              <a:rPr lang="id-ID" sz="2400" dirty="0"/>
              <a:t> dan sekitarnya terdapat  dinding bertemperatur T</a:t>
            </a:r>
            <a:r>
              <a:rPr lang="id-ID" sz="2400" baseline="-25000" dirty="0"/>
              <a:t>2</a:t>
            </a:r>
            <a:r>
              <a:rPr lang="id-ID" sz="2400" dirty="0"/>
              <a:t> (T</a:t>
            </a:r>
            <a:r>
              <a:rPr lang="id-ID" sz="2400" baseline="-25000" dirty="0"/>
              <a:t>1</a:t>
            </a:r>
            <a:r>
              <a:rPr lang="id-ID" sz="2400" dirty="0"/>
              <a:t> &gt; T</a:t>
            </a:r>
            <a:r>
              <a:rPr lang="id-ID" sz="2400" baseline="-25000" dirty="0"/>
              <a:t>2</a:t>
            </a:r>
            <a:r>
              <a:rPr lang="id-ID" sz="2400" dirty="0"/>
              <a:t>) yang mengelilingnya, maka kerugian atau keuntungan neto energinya persatuan luas :</a:t>
            </a:r>
          </a:p>
          <a:p>
            <a:pPr marL="0" indent="0">
              <a:buFont typeface="Wingdings 2" pitchFamily="18" charset="2"/>
              <a:buNone/>
            </a:pPr>
            <a:r>
              <a:rPr lang="id-ID" sz="2400" dirty="0"/>
              <a:t>             R</a:t>
            </a:r>
            <a:r>
              <a:rPr lang="id-ID" sz="2400" baseline="-25000" dirty="0"/>
              <a:t>neto</a:t>
            </a:r>
            <a:r>
              <a:rPr lang="id-ID" sz="2400" dirty="0"/>
              <a:t> = R</a:t>
            </a:r>
            <a:r>
              <a:rPr lang="id-ID" sz="2400" baseline="-25000" dirty="0"/>
              <a:t>1</a:t>
            </a:r>
            <a:r>
              <a:rPr lang="id-ID" sz="2400" dirty="0"/>
              <a:t> – R</a:t>
            </a:r>
            <a:r>
              <a:rPr lang="id-ID" sz="2400" baseline="-25000" dirty="0"/>
              <a:t>2</a:t>
            </a:r>
            <a:r>
              <a:rPr lang="id-ID" sz="2400" dirty="0"/>
              <a:t> = e σ T</a:t>
            </a:r>
            <a:r>
              <a:rPr lang="id-ID" sz="2400" baseline="-25000" dirty="0"/>
              <a:t>1</a:t>
            </a:r>
            <a:r>
              <a:rPr lang="id-ID" sz="2400" baseline="30000" dirty="0"/>
              <a:t>4</a:t>
            </a:r>
            <a:r>
              <a:rPr lang="id-ID" sz="2400" dirty="0"/>
              <a:t>  - e σ T</a:t>
            </a:r>
            <a:r>
              <a:rPr lang="id-ID" sz="2400" baseline="-25000" dirty="0"/>
              <a:t>2</a:t>
            </a:r>
            <a:r>
              <a:rPr lang="id-ID" sz="2400" baseline="30000" dirty="0"/>
              <a:t>4</a:t>
            </a:r>
            <a:r>
              <a:rPr lang="id-ID" sz="2400" dirty="0"/>
              <a:t>. = e σ (T</a:t>
            </a:r>
            <a:r>
              <a:rPr lang="id-ID" sz="2400" baseline="-25000" dirty="0"/>
              <a:t>1</a:t>
            </a:r>
            <a:r>
              <a:rPr lang="id-ID" sz="2400" baseline="30000" dirty="0"/>
              <a:t>4</a:t>
            </a:r>
            <a:r>
              <a:rPr lang="id-ID" sz="2400" dirty="0"/>
              <a:t>  -  T</a:t>
            </a:r>
            <a:r>
              <a:rPr lang="id-ID" sz="2400" baseline="-25000" dirty="0"/>
              <a:t>2</a:t>
            </a:r>
            <a:r>
              <a:rPr lang="id-ID" sz="2400" baseline="30000" dirty="0"/>
              <a:t>4</a:t>
            </a:r>
            <a:r>
              <a:rPr lang="id-ID" sz="2400" dirty="0"/>
              <a:t>).</a:t>
            </a:r>
          </a:p>
          <a:p>
            <a:pPr marL="0" indent="0">
              <a:buFont typeface="Wingdings 2" pitchFamily="18" charset="2"/>
              <a:buNone/>
            </a:pPr>
            <a:r>
              <a:rPr lang="id-ID" sz="2400" dirty="0"/>
              <a:t> Jika T</a:t>
            </a:r>
            <a:r>
              <a:rPr lang="id-ID" sz="2400" baseline="-25000" dirty="0"/>
              <a:t>1</a:t>
            </a:r>
            <a:r>
              <a:rPr lang="id-ID" sz="2400" dirty="0"/>
              <a:t> &gt; T</a:t>
            </a:r>
            <a:r>
              <a:rPr lang="id-ID" sz="2400" baseline="-25000" dirty="0"/>
              <a:t>2</a:t>
            </a:r>
            <a:r>
              <a:rPr lang="id-ID" sz="2400" dirty="0"/>
              <a:t>, maka benda memancarkan energi sedangkan dinding menyerap energi, dan sebaliknya.</a:t>
            </a:r>
          </a:p>
          <a:p>
            <a:pPr>
              <a:buNone/>
            </a:pPr>
            <a:endParaRPr lang="en-US" sz="2400"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 Diagonal Corner Rectangle 54"/>
          <p:cNvSpPr/>
          <p:nvPr/>
        </p:nvSpPr>
        <p:spPr>
          <a:xfrm>
            <a:off x="152400" y="990600"/>
            <a:ext cx="8077200" cy="5334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38" name="Rectangle 5"/>
          <p:cNvSpPr>
            <a:spLocks noChangeArrowheads="1"/>
          </p:cNvSpPr>
          <p:nvPr/>
        </p:nvSpPr>
        <p:spPr bwMode="auto">
          <a:xfrm>
            <a:off x="282575" y="-55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6" name="Rounded Rectangle 55">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57" name="Rounded Rectangle 56">
            <a:hlinkClick r:id="rId3" action="ppaction://hlinksldjump"/>
          </p:cNvPr>
          <p:cNvSpPr/>
          <p:nvPr/>
        </p:nvSpPr>
        <p:spPr>
          <a:xfrm>
            <a:off x="1524000" y="76200"/>
            <a:ext cx="1524000" cy="457200"/>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59" name="Rounded Rectangle 58">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60" name="Rounded Rectangle 59"/>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63" name="Isosceles Triangle 62"/>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64" name="Isosceles Triangle 63"/>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66" name="Rounded Rectangle 65">
            <a:hlinkClick r:id="rId2" action="ppaction://hlinksldjump"/>
          </p:cNvPr>
          <p:cNvSpPr/>
          <p:nvPr/>
        </p:nvSpPr>
        <p:spPr>
          <a:xfrm>
            <a:off x="3048000" y="76200"/>
            <a:ext cx="1524000" cy="457200"/>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58" name="Right Arrow 57">
            <a:hlinkClick r:id="rId4" action="ppaction://hlinksldjump"/>
          </p:cNvPr>
          <p:cNvSpPr/>
          <p:nvPr/>
        </p:nvSpPr>
        <p:spPr>
          <a:xfrm>
            <a:off x="4419600" y="6324600"/>
            <a:ext cx="533400" cy="5334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ight Arrow 60">
            <a:hlinkClick r:id="rId5" action="ppaction://hlinksldjump"/>
          </p:cNvPr>
          <p:cNvSpPr/>
          <p:nvPr/>
        </p:nvSpPr>
        <p:spPr>
          <a:xfrm rot="10800000">
            <a:off x="3733800" y="63246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4352" name="Picture 20" descr="http://png-3.findicons.com/files/icons/1742/ecqlipse_2/128/home.png">
            <a:hlinkClick r:id="rId6" action="ppaction://hlinksldjump"/>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ounded Rectangle 74">
            <a:hlinkClick r:id="rId5"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3" name="Content Placeholder 2"/>
          <p:cNvSpPr>
            <a:spLocks noGrp="1"/>
          </p:cNvSpPr>
          <p:nvPr>
            <p:ph idx="1"/>
          </p:nvPr>
        </p:nvSpPr>
        <p:spPr>
          <a:xfrm>
            <a:off x="304800" y="1219200"/>
            <a:ext cx="7772400" cy="4419600"/>
          </a:xfrm>
        </p:spPr>
        <p:txBody>
          <a:bodyPr/>
          <a:lstStyle/>
          <a:p>
            <a:pPr marL="0" indent="0">
              <a:buFont typeface="Wingdings 2" pitchFamily="18" charset="2"/>
              <a:buNone/>
            </a:pPr>
            <a:r>
              <a:rPr lang="id-ID" sz="2400" u="sng" dirty="0"/>
              <a:t>Soal </a:t>
            </a:r>
            <a:r>
              <a:rPr lang="id-ID" sz="2400" dirty="0"/>
              <a:t>: </a:t>
            </a:r>
            <a:endParaRPr lang="en-US" sz="2400" dirty="0"/>
          </a:p>
          <a:p>
            <a:pPr marL="0" indent="0">
              <a:buFont typeface="Wingdings 2" pitchFamily="18" charset="2"/>
              <a:buNone/>
            </a:pPr>
            <a:r>
              <a:rPr lang="id-ID" sz="2400" dirty="0"/>
              <a:t>Sebuah bola berjari-jari 10 cm, bertemperatur 1000 K, permukaannya mempunyai emisivitas 0,75. Bola tersebut berada di dalam ruang bertemperatur 300 K. Berapa energi radian yang harus diberikan tiap satuan luas agar bola temperaturnya tetap 1000 K.</a:t>
            </a:r>
          </a:p>
          <a:p>
            <a:pPr marL="0" indent="0">
              <a:buFont typeface="Wingdings 2" pitchFamily="18" charset="2"/>
              <a:buNone/>
            </a:pPr>
            <a:r>
              <a:rPr lang="id-ID" sz="2400" dirty="0"/>
              <a:t>Penyelesaian :</a:t>
            </a:r>
          </a:p>
          <a:p>
            <a:pPr marL="0" indent="0">
              <a:buFont typeface="Wingdings 2" pitchFamily="18" charset="2"/>
              <a:buNone/>
            </a:pPr>
            <a:r>
              <a:rPr lang="en-US" sz="2400" dirty="0"/>
              <a:t>     </a:t>
            </a:r>
            <a:r>
              <a:rPr lang="id-ID" sz="2400" dirty="0"/>
              <a:t>R</a:t>
            </a:r>
            <a:r>
              <a:rPr lang="id-ID" sz="2400" baseline="-25000" dirty="0"/>
              <a:t>neto</a:t>
            </a:r>
            <a:r>
              <a:rPr lang="id-ID" sz="2400" dirty="0"/>
              <a:t> = e σ (T</a:t>
            </a:r>
            <a:r>
              <a:rPr lang="id-ID" sz="2400" baseline="-25000" dirty="0"/>
              <a:t>1</a:t>
            </a:r>
            <a:r>
              <a:rPr lang="id-ID" sz="2400" baseline="30000" dirty="0"/>
              <a:t>4</a:t>
            </a:r>
            <a:r>
              <a:rPr lang="id-ID" sz="2400" dirty="0"/>
              <a:t>  -  T</a:t>
            </a:r>
            <a:r>
              <a:rPr lang="id-ID" sz="2400" baseline="-25000" dirty="0"/>
              <a:t>2</a:t>
            </a:r>
            <a:r>
              <a:rPr lang="id-ID" sz="2400" baseline="30000" dirty="0"/>
              <a:t>4</a:t>
            </a:r>
            <a:r>
              <a:rPr lang="id-ID" sz="2400" dirty="0"/>
              <a:t>) </a:t>
            </a:r>
            <a:endParaRPr lang="en-US" sz="2400" dirty="0"/>
          </a:p>
          <a:p>
            <a:pPr marL="0" indent="0">
              <a:buFont typeface="Wingdings 2" pitchFamily="18" charset="2"/>
              <a:buNone/>
            </a:pPr>
            <a:r>
              <a:rPr lang="en-US" sz="2400" dirty="0"/>
              <a:t>	</a:t>
            </a:r>
            <a:r>
              <a:rPr lang="id-ID" sz="2400" dirty="0"/>
              <a:t>= 0,75 x 5,67 x 10</a:t>
            </a:r>
            <a:r>
              <a:rPr lang="id-ID" sz="2400" baseline="30000" dirty="0"/>
              <a:t>-8</a:t>
            </a:r>
            <a:r>
              <a:rPr lang="id-ID" sz="2400" dirty="0"/>
              <a:t> [(1000)</a:t>
            </a:r>
            <a:r>
              <a:rPr lang="id-ID" sz="2400" baseline="30000" dirty="0"/>
              <a:t>4</a:t>
            </a:r>
            <a:r>
              <a:rPr lang="id-ID" sz="2400" dirty="0"/>
              <a:t> - (300)</a:t>
            </a:r>
            <a:r>
              <a:rPr lang="id-ID" sz="2400" baseline="30000" dirty="0"/>
              <a:t>4</a:t>
            </a:r>
            <a:r>
              <a:rPr lang="id-ID" sz="2400" dirty="0"/>
              <a:t>]  </a:t>
            </a:r>
          </a:p>
          <a:p>
            <a:pPr marL="0" indent="0">
              <a:buFont typeface="Wingdings 2" pitchFamily="18" charset="2"/>
              <a:buNone/>
            </a:pPr>
            <a:r>
              <a:rPr lang="id-ID" sz="2400" dirty="0"/>
              <a:t>         </a:t>
            </a:r>
            <a:r>
              <a:rPr lang="en-US" sz="2400" dirty="0"/>
              <a:t>	</a:t>
            </a:r>
            <a:r>
              <a:rPr lang="id-ID" sz="2400" dirty="0"/>
              <a:t>= 42,180 x 10</a:t>
            </a:r>
            <a:r>
              <a:rPr lang="id-ID" sz="2400" baseline="30000" dirty="0"/>
              <a:t>3</a:t>
            </a:r>
            <a:r>
              <a:rPr lang="id-ID" sz="2400" dirty="0"/>
              <a:t>  watt/m</a:t>
            </a:r>
            <a:r>
              <a:rPr lang="id-ID" sz="2400" baseline="30000" dirty="0"/>
              <a:t>2</a:t>
            </a:r>
            <a:r>
              <a:rPr lang="id-ID" sz="2400" dirty="0"/>
              <a:t> </a:t>
            </a:r>
          </a:p>
          <a:p>
            <a:pPr marL="457200" indent="-457200">
              <a:buClrTx/>
              <a:buFont typeface="Wingdings 2" pitchFamily="18" charset="2"/>
              <a:buNone/>
              <a:defRPr/>
            </a:pPr>
            <a:endParaRPr lang="id-ID" sz="24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animEffect transition="in" filter="fade">
                                      <p:cBhvr>
                                        <p:cTn id="7" dur="500"/>
                                        <p:tgtEl>
                                          <p:spTgt spid="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xEl>
                                              <p:pRg st="3" end="3"/>
                                            </p:txEl>
                                          </p:spTgt>
                                        </p:tgtEl>
                                        <p:attrNameLst>
                                          <p:attrName>style.visibility</p:attrName>
                                        </p:attrNameLst>
                                      </p:cBhvr>
                                      <p:to>
                                        <p:strVal val="visible"/>
                                      </p:to>
                                    </p:set>
                                    <p:animEffect transition="in" filter="fade">
                                      <p:cBhvr>
                                        <p:cTn id="10" dur="500"/>
                                        <p:tgtEl>
                                          <p:spTgt spid="2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xEl>
                                              <p:pRg st="4" end="4"/>
                                            </p:txEl>
                                          </p:spTgt>
                                        </p:tgtEl>
                                        <p:attrNameLst>
                                          <p:attrName>style.visibility</p:attrName>
                                        </p:attrNameLst>
                                      </p:cBhvr>
                                      <p:to>
                                        <p:strVal val="visible"/>
                                      </p:to>
                                    </p:set>
                                    <p:animEffect transition="in" filter="fade">
                                      <p:cBhvr>
                                        <p:cTn id="13" dur="500"/>
                                        <p:tgtEl>
                                          <p:spTgt spid="2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xEl>
                                              <p:pRg st="5" end="5"/>
                                            </p:txEl>
                                          </p:spTgt>
                                        </p:tgtEl>
                                        <p:attrNameLst>
                                          <p:attrName>style.visibility</p:attrName>
                                        </p:attrNameLst>
                                      </p:cBhvr>
                                      <p:to>
                                        <p:strVal val="visible"/>
                                      </p:to>
                                    </p:set>
                                    <p:animEffect transition="in" filter="fade">
                                      <p:cBhvr>
                                        <p:cTn id="16"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hlinkClick r:id="rId2" action="ppaction://hlinksldjump"/>
          </p:cNvPr>
          <p:cNvSpPr/>
          <p:nvPr/>
        </p:nvSpPr>
        <p:spPr>
          <a:xfrm>
            <a:off x="4572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16" name="Rounded Rectangle 15">
            <a:hlinkClick r:id="rId3" action="ppaction://hlinksldjump"/>
          </p:cNvPr>
          <p:cNvSpPr/>
          <p:nvPr/>
        </p:nvSpPr>
        <p:spPr>
          <a:xfrm>
            <a:off x="1524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2" name="Rounded Rectangle 21">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3" name="Rounded Rectangle 22"/>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4572000" y="76199"/>
            <a:ext cx="1492776" cy="381001"/>
            <a:chOff x="0" y="76200"/>
            <a:chExt cx="1876718" cy="457201"/>
          </a:xfrm>
          <a:solidFill>
            <a:schemeClr val="bg2">
              <a:lumMod val="75000"/>
            </a:schemeClr>
          </a:solidFill>
        </p:grpSpPr>
        <p:sp>
          <p:nvSpPr>
            <p:cNvPr id="26" name="Isosceles Triangle 25"/>
            <p:cNvSpPr/>
            <p:nvPr/>
          </p:nvSpPr>
          <p:spPr>
            <a:xfrm rot="16200000">
              <a:off x="1571947" y="228629"/>
              <a:ext cx="457200" cy="15234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7" name="Isosceles Triangle 26"/>
            <p:cNvSpPr/>
            <p:nvPr/>
          </p:nvSpPr>
          <p:spPr>
            <a:xfrm rot="5400000">
              <a:off x="-152429" y="228629"/>
              <a:ext cx="457200" cy="152342"/>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sp>
        <p:nvSpPr>
          <p:cNvPr id="29" name="Rounded Rectangle 28">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18" name="Round Diagonal Corner Rectangle 17"/>
          <p:cNvSpPr/>
          <p:nvPr/>
        </p:nvSpPr>
        <p:spPr>
          <a:xfrm>
            <a:off x="152400" y="9906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8"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Ringkasan</a:t>
            </a:r>
            <a:endParaRPr lang="id-ID" dirty="0">
              <a:solidFill>
                <a:schemeClr val="bg1"/>
              </a:solidFill>
            </a:endParaRPr>
          </a:p>
        </p:txBody>
      </p:sp>
      <p:pic>
        <p:nvPicPr>
          <p:cNvPr id="15371" name="Picture 20" descr="http://png-3.findicons.com/files/icons/1742/ecqlipse_2/128/home.png">
            <a:hlinkClick r:id="rId4" action="ppaction://hlinksldjump"/>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a:hlinkClick r:id="rId6"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9" name="Content Placeholder 18"/>
          <p:cNvSpPr>
            <a:spLocks noGrp="1"/>
          </p:cNvSpPr>
          <p:nvPr>
            <p:ph idx="1"/>
          </p:nvPr>
        </p:nvSpPr>
        <p:spPr>
          <a:xfrm>
            <a:off x="381000" y="1066800"/>
            <a:ext cx="7772400" cy="5105400"/>
          </a:xfrm>
        </p:spPr>
        <p:txBody>
          <a:bodyPr/>
          <a:lstStyle/>
          <a:p>
            <a:pPr marL="339725" indent="-339725">
              <a:buNone/>
            </a:pPr>
            <a:r>
              <a:rPr lang="en-US" sz="2400" dirty="0">
                <a:latin typeface="Franklin Gothic Book" pitchFamily="34" charset="0"/>
              </a:rPr>
              <a:t>RINGKASAN</a:t>
            </a:r>
          </a:p>
          <a:p>
            <a:pPr marL="339725" indent="-339725"/>
            <a:r>
              <a:rPr lang="en-US" sz="2400" dirty="0" err="1">
                <a:latin typeface="Franklin Gothic Book" pitchFamily="34" charset="0"/>
              </a:rPr>
              <a:t>Temperatur</a:t>
            </a:r>
            <a:r>
              <a:rPr lang="en-US" sz="2400" dirty="0">
                <a:latin typeface="Franklin Gothic Book" pitchFamily="34" charset="0"/>
              </a:rPr>
              <a:t>  </a:t>
            </a:r>
            <a:r>
              <a:rPr lang="en-US" sz="2400" dirty="0" err="1">
                <a:latin typeface="Franklin Gothic Book" pitchFamily="34" charset="0"/>
              </a:rPr>
              <a:t>atau</a:t>
            </a:r>
            <a:r>
              <a:rPr lang="en-US" sz="2400" dirty="0">
                <a:latin typeface="Franklin Gothic Book" pitchFamily="34" charset="0"/>
              </a:rPr>
              <a:t>  </a:t>
            </a:r>
            <a:r>
              <a:rPr lang="en-US" sz="2400" dirty="0" err="1">
                <a:latin typeface="Franklin Gothic Book" pitchFamily="34" charset="0"/>
              </a:rPr>
              <a:t>suhu</a:t>
            </a:r>
            <a:r>
              <a:rPr lang="en-US" sz="2400" dirty="0">
                <a:latin typeface="Franklin Gothic Book" pitchFamily="34" charset="0"/>
              </a:rPr>
              <a:t>  </a:t>
            </a:r>
            <a:r>
              <a:rPr lang="en-US" sz="2400" dirty="0" err="1">
                <a:latin typeface="Franklin Gothic Book" pitchFamily="34" charset="0"/>
              </a:rPr>
              <a:t>menentukan</a:t>
            </a:r>
            <a:r>
              <a:rPr lang="en-US" sz="2400" dirty="0">
                <a:latin typeface="Franklin Gothic Book" pitchFamily="34" charset="0"/>
              </a:rPr>
              <a:t> </a:t>
            </a:r>
            <a:r>
              <a:rPr lang="en-US" sz="2400" dirty="0" err="1">
                <a:latin typeface="Franklin Gothic Book" pitchFamily="34" charset="0"/>
              </a:rPr>
              <a:t>besar</a:t>
            </a:r>
            <a:r>
              <a:rPr lang="en-US" sz="2400" dirty="0">
                <a:latin typeface="Franklin Gothic Book" pitchFamily="34" charset="0"/>
              </a:rPr>
              <a:t> </a:t>
            </a:r>
            <a:r>
              <a:rPr lang="en-US" sz="2400" dirty="0" err="1">
                <a:latin typeface="Franklin Gothic Book" pitchFamily="34" charset="0"/>
              </a:rPr>
              <a:t>kecil</a:t>
            </a:r>
            <a:r>
              <a:rPr lang="en-US" sz="2400" dirty="0">
                <a:latin typeface="Franklin Gothic Book" pitchFamily="34" charset="0"/>
              </a:rPr>
              <a:t> </a:t>
            </a:r>
            <a:r>
              <a:rPr lang="en-US" sz="2400" dirty="0" err="1">
                <a:latin typeface="Franklin Gothic Book" pitchFamily="34" charset="0"/>
              </a:rPr>
              <a:t>ukuran</a:t>
            </a:r>
            <a:r>
              <a:rPr lang="en-US" sz="2400" dirty="0">
                <a:latin typeface="Franklin Gothic Book" pitchFamily="34" charset="0"/>
              </a:rPr>
              <a:t> </a:t>
            </a:r>
            <a:r>
              <a:rPr lang="en-US" sz="2400" dirty="0" err="1">
                <a:latin typeface="Franklin Gothic Book" pitchFamily="34" charset="0"/>
              </a:rPr>
              <a:t>panas</a:t>
            </a:r>
            <a:r>
              <a:rPr lang="en-US" sz="2400" dirty="0">
                <a:latin typeface="Franklin Gothic Book" pitchFamily="34" charset="0"/>
              </a:rPr>
              <a:t> </a:t>
            </a:r>
            <a:r>
              <a:rPr lang="en-US" sz="2400" dirty="0" err="1">
                <a:latin typeface="Franklin Gothic Book" pitchFamily="34" charset="0"/>
              </a:rPr>
              <a:t>suatu</a:t>
            </a:r>
            <a:r>
              <a:rPr lang="en-US" sz="2400" dirty="0">
                <a:latin typeface="Franklin Gothic Book" pitchFamily="34" charset="0"/>
              </a:rPr>
              <a:t> </a:t>
            </a:r>
            <a:r>
              <a:rPr lang="en-US" sz="2400" dirty="0" err="1">
                <a:latin typeface="Franklin Gothic Book" pitchFamily="34" charset="0"/>
              </a:rPr>
              <a:t>benda</a:t>
            </a:r>
            <a:r>
              <a:rPr lang="en-US" sz="2400" dirty="0">
                <a:latin typeface="Franklin Gothic Book" pitchFamily="34" charset="0"/>
              </a:rPr>
              <a:t> </a:t>
            </a:r>
            <a:r>
              <a:rPr lang="en-US" sz="2400" dirty="0" err="1">
                <a:latin typeface="Franklin Gothic Book" pitchFamily="34" charset="0"/>
              </a:rPr>
              <a:t>secara</a:t>
            </a:r>
            <a:r>
              <a:rPr lang="en-US" sz="2400" dirty="0">
                <a:latin typeface="Franklin Gothic Book" pitchFamily="34" charset="0"/>
              </a:rPr>
              <a:t> </a:t>
            </a:r>
            <a:r>
              <a:rPr lang="en-US" sz="2400" dirty="0" err="1">
                <a:latin typeface="Franklin Gothic Book" pitchFamily="34" charset="0"/>
              </a:rPr>
              <a:t>relatif</a:t>
            </a:r>
            <a:r>
              <a:rPr lang="en-US" sz="2400" dirty="0">
                <a:latin typeface="Franklin Gothic Book" pitchFamily="34" charset="0"/>
              </a:rPr>
              <a:t>.</a:t>
            </a:r>
          </a:p>
          <a:p>
            <a:pPr marL="339725" indent="-339725"/>
            <a:r>
              <a:rPr lang="en-US" sz="2400" dirty="0" err="1"/>
              <a:t>zat</a:t>
            </a:r>
            <a:r>
              <a:rPr lang="en-US" sz="2400" dirty="0"/>
              <a:t> </a:t>
            </a:r>
            <a:r>
              <a:rPr lang="en-US" sz="2400" dirty="0" err="1"/>
              <a:t>pada</a:t>
            </a:r>
            <a:r>
              <a:rPr lang="en-US" sz="2400" dirty="0"/>
              <a:t> </a:t>
            </a:r>
            <a:r>
              <a:rPr lang="en-US" sz="2400" dirty="0" err="1"/>
              <a:t>umumnya</a:t>
            </a:r>
            <a:r>
              <a:rPr lang="en-US" sz="2400" dirty="0"/>
              <a:t> </a:t>
            </a:r>
            <a:r>
              <a:rPr lang="en-US" sz="2400" dirty="0" err="1"/>
              <a:t>akan</a:t>
            </a:r>
            <a:r>
              <a:rPr lang="en-US" sz="2400" dirty="0"/>
              <a:t> </a:t>
            </a:r>
            <a:r>
              <a:rPr lang="en-US" sz="2400" dirty="0" err="1"/>
              <a:t>mengalami</a:t>
            </a:r>
            <a:r>
              <a:rPr lang="en-US" sz="2400" dirty="0"/>
              <a:t> </a:t>
            </a:r>
            <a:r>
              <a:rPr lang="en-US" sz="2400" dirty="0" err="1"/>
              <a:t>perubahan</a:t>
            </a:r>
            <a:r>
              <a:rPr lang="en-US" sz="2400" dirty="0"/>
              <a:t> </a:t>
            </a:r>
            <a:r>
              <a:rPr lang="en-US" sz="2400" dirty="0" err="1"/>
              <a:t>dimensi</a:t>
            </a:r>
            <a:r>
              <a:rPr lang="en-US" sz="2400" dirty="0"/>
              <a:t> (</a:t>
            </a:r>
            <a:r>
              <a:rPr lang="en-US" sz="2400" dirty="0" err="1"/>
              <a:t>panjang</a:t>
            </a:r>
            <a:r>
              <a:rPr lang="en-US" sz="2400" dirty="0"/>
              <a:t>, </a:t>
            </a:r>
            <a:r>
              <a:rPr lang="en-US" sz="2400" dirty="0" err="1"/>
              <a:t>luas</a:t>
            </a:r>
            <a:r>
              <a:rPr lang="en-US" sz="2400" dirty="0"/>
              <a:t>, volume) </a:t>
            </a:r>
            <a:r>
              <a:rPr lang="en-US" sz="2400" dirty="0" err="1"/>
              <a:t>bila</a:t>
            </a:r>
            <a:r>
              <a:rPr lang="en-US" sz="2400" dirty="0"/>
              <a:t> </a:t>
            </a:r>
            <a:r>
              <a:rPr lang="en-US" sz="2400" dirty="0" err="1"/>
              <a:t>zat</a:t>
            </a:r>
            <a:r>
              <a:rPr lang="en-US" sz="2400" dirty="0"/>
              <a:t> </a:t>
            </a:r>
            <a:r>
              <a:rPr lang="en-US" sz="2400" dirty="0" err="1"/>
              <a:t>tersebut</a:t>
            </a:r>
            <a:r>
              <a:rPr lang="en-US" sz="2400" dirty="0"/>
              <a:t> </a:t>
            </a:r>
            <a:r>
              <a:rPr lang="en-US" sz="2400" dirty="0" err="1"/>
              <a:t>mengalami</a:t>
            </a:r>
            <a:r>
              <a:rPr lang="en-US" sz="2400" dirty="0"/>
              <a:t> </a:t>
            </a:r>
            <a:r>
              <a:rPr lang="en-US" sz="2400" dirty="0" err="1"/>
              <a:t>perubahan</a:t>
            </a:r>
            <a:r>
              <a:rPr lang="en-US" sz="2400" dirty="0"/>
              <a:t> </a:t>
            </a:r>
            <a:r>
              <a:rPr lang="en-US" sz="2400" dirty="0" err="1"/>
              <a:t>temperatur</a:t>
            </a:r>
            <a:r>
              <a:rPr lang="en-US" sz="2400" dirty="0"/>
              <a:t>.</a:t>
            </a:r>
          </a:p>
          <a:p>
            <a:pPr marL="339725" indent="-339725"/>
            <a:r>
              <a:rPr lang="en-US" sz="2400" dirty="0" err="1"/>
              <a:t>Jumlah</a:t>
            </a:r>
            <a:r>
              <a:rPr lang="en-US" sz="2400" dirty="0"/>
              <a:t> </a:t>
            </a:r>
            <a:r>
              <a:rPr lang="en-US" sz="2400" dirty="0" err="1"/>
              <a:t>panas</a:t>
            </a:r>
            <a:r>
              <a:rPr lang="en-US" sz="2400" dirty="0"/>
              <a:t> yang </a:t>
            </a:r>
            <a:r>
              <a:rPr lang="en-US" sz="2400" dirty="0" err="1"/>
              <a:t>diperlukan</a:t>
            </a:r>
            <a:r>
              <a:rPr lang="en-US" sz="2400" dirty="0"/>
              <a:t> </a:t>
            </a:r>
            <a:r>
              <a:rPr lang="en-US" sz="2400" dirty="0" err="1"/>
              <a:t>untuk</a:t>
            </a:r>
            <a:r>
              <a:rPr lang="en-US" sz="2400" dirty="0"/>
              <a:t> </a:t>
            </a:r>
            <a:r>
              <a:rPr lang="en-US" sz="2400" dirty="0" err="1"/>
              <a:t>menaikkan</a:t>
            </a:r>
            <a:r>
              <a:rPr lang="en-US" sz="2400" dirty="0"/>
              <a:t> </a:t>
            </a:r>
            <a:r>
              <a:rPr lang="en-US" sz="2400" dirty="0" err="1"/>
              <a:t>temperatur</a:t>
            </a:r>
            <a:r>
              <a:rPr lang="en-US" sz="2400" dirty="0"/>
              <a:t> </a:t>
            </a:r>
            <a:r>
              <a:rPr lang="en-US" sz="2400" dirty="0" err="1"/>
              <a:t>suatu</a:t>
            </a:r>
            <a:r>
              <a:rPr lang="en-US" sz="2400" dirty="0"/>
              <a:t> </a:t>
            </a:r>
            <a:r>
              <a:rPr lang="en-US" sz="2400" dirty="0" err="1"/>
              <a:t>benda</a:t>
            </a:r>
            <a:r>
              <a:rPr lang="en-US" sz="2400" dirty="0"/>
              <a:t> </a:t>
            </a:r>
            <a:r>
              <a:rPr lang="en-US" sz="2400" dirty="0" err="1"/>
              <a:t>dibagi</a:t>
            </a:r>
            <a:r>
              <a:rPr lang="en-US" sz="2400" dirty="0"/>
              <a:t> </a:t>
            </a:r>
            <a:r>
              <a:rPr lang="en-US" sz="2400" dirty="0" err="1"/>
              <a:t>dengan</a:t>
            </a:r>
            <a:r>
              <a:rPr lang="en-US" sz="2400" dirty="0"/>
              <a:t> </a:t>
            </a:r>
            <a:r>
              <a:rPr lang="en-US" sz="2400" dirty="0" err="1"/>
              <a:t>besar</a:t>
            </a:r>
            <a:r>
              <a:rPr lang="en-US" sz="2400" dirty="0"/>
              <a:t> </a:t>
            </a:r>
            <a:r>
              <a:rPr lang="en-US" sz="2400" dirty="0" err="1"/>
              <a:t>perubahan</a:t>
            </a:r>
            <a:r>
              <a:rPr lang="en-US" sz="2400" dirty="0"/>
              <a:t> </a:t>
            </a:r>
            <a:r>
              <a:rPr lang="en-US" sz="2400" dirty="0" err="1"/>
              <a:t>temperatur</a:t>
            </a:r>
            <a:r>
              <a:rPr lang="en-US" sz="2400" dirty="0"/>
              <a:t> yang </a:t>
            </a:r>
            <a:r>
              <a:rPr lang="en-US" sz="2400" dirty="0" err="1"/>
              <a:t>dicapai</a:t>
            </a:r>
            <a:r>
              <a:rPr lang="en-US" sz="2400" dirty="0"/>
              <a:t> </a:t>
            </a:r>
            <a:r>
              <a:rPr lang="en-US" sz="2400" dirty="0" err="1"/>
              <a:t>disebut</a:t>
            </a:r>
            <a:r>
              <a:rPr lang="en-US" sz="2400" dirty="0"/>
              <a:t> </a:t>
            </a:r>
            <a:r>
              <a:rPr lang="en-US" sz="2400" dirty="0" err="1"/>
              <a:t>kapasitas</a:t>
            </a:r>
            <a:r>
              <a:rPr lang="en-US" sz="2400" dirty="0"/>
              <a:t> </a:t>
            </a:r>
            <a:r>
              <a:rPr lang="en-US" sz="2400" dirty="0" err="1"/>
              <a:t>panas</a:t>
            </a:r>
            <a:r>
              <a:rPr lang="en-US" sz="2400" dirty="0"/>
              <a:t>.</a:t>
            </a:r>
          </a:p>
          <a:p>
            <a:pPr eaLnBrk="1" hangingPunct="1"/>
            <a:r>
              <a:rPr lang="en-US" sz="2400" dirty="0" err="1"/>
              <a:t>Panas</a:t>
            </a:r>
            <a:r>
              <a:rPr lang="en-US" sz="2400" dirty="0"/>
              <a:t> </a:t>
            </a:r>
            <a:r>
              <a:rPr lang="en-US" sz="2400" dirty="0" err="1"/>
              <a:t>dapat</a:t>
            </a:r>
            <a:r>
              <a:rPr lang="en-US" sz="2400" dirty="0"/>
              <a:t> </a:t>
            </a:r>
            <a:r>
              <a:rPr lang="en-US" sz="2400" dirty="0" err="1"/>
              <a:t>berpindah</a:t>
            </a:r>
            <a:r>
              <a:rPr lang="en-US" sz="2400" dirty="0"/>
              <a:t> </a:t>
            </a:r>
            <a:r>
              <a:rPr lang="en-US" sz="2400" dirty="0" err="1"/>
              <a:t>dengan</a:t>
            </a:r>
            <a:r>
              <a:rPr lang="en-US" sz="2400" dirty="0"/>
              <a:t> </a:t>
            </a:r>
            <a:r>
              <a:rPr lang="en-US" sz="2400" dirty="0" err="1"/>
              <a:t>tiga</a:t>
            </a:r>
            <a:r>
              <a:rPr lang="en-US" sz="2400" dirty="0"/>
              <a:t> </a:t>
            </a:r>
            <a:r>
              <a:rPr lang="en-US" sz="2400" dirty="0" err="1"/>
              <a:t>cara</a:t>
            </a:r>
            <a:r>
              <a:rPr lang="en-US" sz="2400" dirty="0"/>
              <a:t>, </a:t>
            </a:r>
            <a:r>
              <a:rPr lang="en-US" sz="2400" dirty="0" err="1"/>
              <a:t>yaitu</a:t>
            </a:r>
            <a:r>
              <a:rPr lang="en-US" sz="2400" dirty="0"/>
              <a:t> </a:t>
            </a:r>
            <a:r>
              <a:rPr lang="en-US" sz="2400" dirty="0" err="1"/>
              <a:t>Perpindahan</a:t>
            </a:r>
            <a:r>
              <a:rPr lang="en-US" sz="2400" dirty="0"/>
              <a:t> </a:t>
            </a:r>
            <a:r>
              <a:rPr lang="en-US" sz="2400" dirty="0" err="1"/>
              <a:t>panas</a:t>
            </a:r>
            <a:r>
              <a:rPr lang="en-US" sz="2400" dirty="0"/>
              <a:t> </a:t>
            </a:r>
            <a:r>
              <a:rPr lang="en-US" sz="2400" dirty="0" err="1"/>
              <a:t>konduksi</a:t>
            </a:r>
            <a:r>
              <a:rPr lang="en-US" sz="2400" dirty="0"/>
              <a:t>, </a:t>
            </a:r>
            <a:r>
              <a:rPr lang="en-US" sz="2400" dirty="0" err="1"/>
              <a:t>Perpindahan</a:t>
            </a:r>
            <a:r>
              <a:rPr lang="en-US" sz="2400" dirty="0"/>
              <a:t> </a:t>
            </a:r>
            <a:r>
              <a:rPr lang="en-US" sz="2400" dirty="0" err="1"/>
              <a:t>panas</a:t>
            </a:r>
            <a:r>
              <a:rPr lang="en-US" sz="2400" dirty="0"/>
              <a:t> </a:t>
            </a:r>
            <a:r>
              <a:rPr lang="en-US" sz="2400" dirty="0" err="1"/>
              <a:t>koveksi</a:t>
            </a:r>
            <a:r>
              <a:rPr lang="en-US" sz="2400" dirty="0"/>
              <a:t>, </a:t>
            </a:r>
            <a:r>
              <a:rPr lang="en-US" sz="2400" dirty="0" err="1"/>
              <a:t>dan</a:t>
            </a:r>
            <a:r>
              <a:rPr lang="en-US" sz="2400" dirty="0"/>
              <a:t> </a:t>
            </a:r>
            <a:r>
              <a:rPr lang="en-US" sz="2400" dirty="0" err="1"/>
              <a:t>Perpindahan</a:t>
            </a:r>
            <a:r>
              <a:rPr lang="en-US" sz="2400" dirty="0"/>
              <a:t> </a:t>
            </a:r>
            <a:r>
              <a:rPr lang="en-US" sz="2400" dirty="0" err="1"/>
              <a:t>panas</a:t>
            </a:r>
            <a:r>
              <a:rPr lang="en-US" sz="2400" dirty="0"/>
              <a:t> </a:t>
            </a:r>
            <a:r>
              <a:rPr lang="en-US" sz="2400" dirty="0" err="1"/>
              <a:t>radiasi</a:t>
            </a:r>
            <a:endParaRPr lang="en-US" sz="2400" dirty="0"/>
          </a:p>
          <a:p>
            <a:pPr marL="114300" indent="-114300"/>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9906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2" name="Title 1"/>
          <p:cNvSpPr txBox="1">
            <a:spLocks/>
          </p:cNvSpPr>
          <p:nvPr/>
        </p:nvSpPr>
        <p:spPr bwMode="auto">
          <a:xfrm>
            <a:off x="228600" y="11430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err="1">
                <a:ln>
                  <a:noFill/>
                </a:ln>
                <a:effectLst/>
                <a:uLnTx/>
                <a:uFillTx/>
                <a:latin typeface="+mj-lt"/>
                <a:ea typeface="+mj-ea"/>
                <a:cs typeface="+mj-cs"/>
              </a:rPr>
              <a:t>Perpindahan</a:t>
            </a:r>
            <a:r>
              <a:rPr kumimoji="0" lang="en-US" sz="2800" b="0" i="0" u="none" strike="noStrike" kern="1200" cap="none" spc="0" normalizeH="0" baseline="0" noProof="0" dirty="0">
                <a:ln>
                  <a:noFill/>
                </a:ln>
                <a:effectLst/>
                <a:uLnTx/>
                <a:uFillTx/>
                <a:latin typeface="+mj-lt"/>
                <a:ea typeface="+mj-ea"/>
                <a:cs typeface="+mj-cs"/>
              </a:rPr>
              <a:t> </a:t>
            </a:r>
            <a:r>
              <a:rPr kumimoji="0" lang="en-US" sz="2800" b="0" i="0" u="none" strike="noStrike" kern="1200" cap="none" spc="0" normalizeH="0" baseline="0" noProof="0" dirty="0" err="1">
                <a:ln>
                  <a:noFill/>
                </a:ln>
                <a:effectLst/>
                <a:uLnTx/>
                <a:uFillTx/>
                <a:latin typeface="+mj-lt"/>
                <a:ea typeface="+mj-ea"/>
                <a:cs typeface="+mj-cs"/>
              </a:rPr>
              <a:t>panas</a:t>
            </a:r>
            <a:endParaRPr kumimoji="0" lang="en-US" sz="2800" b="0" i="0" u="none" strike="noStrike" kern="1200" cap="none" spc="0" normalizeH="0" baseline="0" noProof="0" dirty="0">
              <a:ln>
                <a:noFill/>
              </a:ln>
              <a:effectLst/>
              <a:uLnTx/>
              <a:uFillTx/>
              <a:latin typeface="+mj-lt"/>
              <a:ea typeface="+mj-ea"/>
              <a:cs typeface="+mj-cs"/>
            </a:endParaRPr>
          </a:p>
        </p:txBody>
      </p:sp>
      <p:sp>
        <p:nvSpPr>
          <p:cNvPr id="24" name="Content Placeholder 2"/>
          <p:cNvSpPr>
            <a:spLocks noGrp="1"/>
          </p:cNvSpPr>
          <p:nvPr>
            <p:ph idx="1"/>
          </p:nvPr>
        </p:nvSpPr>
        <p:spPr>
          <a:xfrm>
            <a:off x="304800" y="1905000"/>
            <a:ext cx="7696200" cy="3810000"/>
          </a:xfrm>
        </p:spPr>
        <p:txBody>
          <a:bodyPr/>
          <a:lstStyle/>
          <a:p>
            <a:pPr eaLnBrk="1" hangingPunct="1"/>
            <a:r>
              <a:rPr lang="en-US" sz="2400" b="1" dirty="0" err="1"/>
              <a:t>Perpindahan</a:t>
            </a:r>
            <a:r>
              <a:rPr lang="en-US" sz="2400" b="1" dirty="0"/>
              <a:t> </a:t>
            </a:r>
            <a:r>
              <a:rPr lang="en-US" sz="2400" b="1" dirty="0" err="1"/>
              <a:t>panas</a:t>
            </a:r>
            <a:r>
              <a:rPr lang="en-US" sz="2400" b="1" dirty="0"/>
              <a:t> </a:t>
            </a:r>
            <a:r>
              <a:rPr lang="en-US" sz="2400" b="1" dirty="0" err="1"/>
              <a:t>konduksi</a:t>
            </a:r>
            <a:r>
              <a:rPr lang="en-US" sz="2400" b="1" dirty="0"/>
              <a:t> </a:t>
            </a:r>
            <a:r>
              <a:rPr lang="en-US" sz="2400" dirty="0"/>
              <a:t>(</a:t>
            </a:r>
            <a:r>
              <a:rPr lang="en-US" sz="2400" dirty="0" err="1"/>
              <a:t>molekul</a:t>
            </a:r>
            <a:r>
              <a:rPr lang="en-US" sz="2400" dirty="0"/>
              <a:t> </a:t>
            </a:r>
            <a:r>
              <a:rPr lang="en-US" sz="2400" dirty="0" err="1"/>
              <a:t>penghantar</a:t>
            </a:r>
            <a:r>
              <a:rPr lang="en-US" sz="2400" dirty="0"/>
              <a:t> </a:t>
            </a:r>
            <a:r>
              <a:rPr lang="en-US" sz="2400" dirty="0" err="1"/>
              <a:t>panas</a:t>
            </a:r>
            <a:r>
              <a:rPr lang="en-US" sz="2400" dirty="0"/>
              <a:t> </a:t>
            </a:r>
            <a:r>
              <a:rPr lang="en-US" sz="2400" dirty="0" err="1"/>
              <a:t>tidak</a:t>
            </a:r>
            <a:r>
              <a:rPr lang="en-US" sz="2400" dirty="0"/>
              <a:t> </a:t>
            </a:r>
            <a:r>
              <a:rPr lang="en-US" sz="2400" dirty="0" err="1"/>
              <a:t>berpindah</a:t>
            </a:r>
            <a:r>
              <a:rPr lang="en-US" sz="2400" dirty="0"/>
              <a:t> </a:t>
            </a:r>
            <a:r>
              <a:rPr lang="en-US" sz="2400" dirty="0" err="1"/>
              <a:t>tempat</a:t>
            </a:r>
            <a:r>
              <a:rPr lang="en-US" sz="2400" dirty="0"/>
              <a:t>, </a:t>
            </a:r>
            <a:r>
              <a:rPr lang="en-US" sz="2400" dirty="0" err="1"/>
              <a:t>energi</a:t>
            </a:r>
            <a:r>
              <a:rPr lang="en-US" sz="2400" dirty="0"/>
              <a:t> </a:t>
            </a:r>
            <a:r>
              <a:rPr lang="en-US" sz="2400" dirty="0" err="1"/>
              <a:t>panas</a:t>
            </a:r>
            <a:r>
              <a:rPr lang="en-US" sz="2400" dirty="0"/>
              <a:t> </a:t>
            </a:r>
            <a:r>
              <a:rPr lang="en-US" sz="2400" dirty="0" err="1"/>
              <a:t>berpindah</a:t>
            </a:r>
            <a:r>
              <a:rPr lang="en-US" sz="2400" dirty="0"/>
              <a:t> </a:t>
            </a:r>
            <a:r>
              <a:rPr lang="en-US" sz="2400" dirty="0" err="1"/>
              <a:t>dengan</a:t>
            </a:r>
            <a:r>
              <a:rPr lang="en-US" sz="2400" dirty="0"/>
              <a:t> </a:t>
            </a:r>
            <a:r>
              <a:rPr lang="en-US" sz="2400" dirty="0" err="1"/>
              <a:t>cara</a:t>
            </a:r>
            <a:r>
              <a:rPr lang="en-US" sz="2400" dirty="0"/>
              <a:t> </a:t>
            </a:r>
            <a:r>
              <a:rPr lang="en-US" sz="2400" dirty="0" err="1"/>
              <a:t>dirambatkan</a:t>
            </a:r>
            <a:r>
              <a:rPr lang="en-US" sz="2400" dirty="0"/>
              <a:t>)</a:t>
            </a:r>
          </a:p>
          <a:p>
            <a:pPr eaLnBrk="1" hangingPunct="1"/>
            <a:r>
              <a:rPr lang="en-US" sz="2400" b="1" dirty="0" err="1"/>
              <a:t>Perpindahan</a:t>
            </a:r>
            <a:r>
              <a:rPr lang="en-US" sz="2400" b="1" dirty="0"/>
              <a:t> </a:t>
            </a:r>
            <a:r>
              <a:rPr lang="en-US" sz="2400" b="1" dirty="0" err="1"/>
              <a:t>panas</a:t>
            </a:r>
            <a:r>
              <a:rPr lang="en-US" sz="2400" b="1" dirty="0"/>
              <a:t> </a:t>
            </a:r>
            <a:r>
              <a:rPr lang="en-US" sz="2400" b="1" dirty="0" err="1"/>
              <a:t>koveksi</a:t>
            </a:r>
            <a:r>
              <a:rPr lang="en-US" sz="2400" b="1" dirty="0"/>
              <a:t> </a:t>
            </a:r>
            <a:r>
              <a:rPr lang="en-US" sz="2400" dirty="0" err="1"/>
              <a:t>molekul</a:t>
            </a:r>
            <a:r>
              <a:rPr lang="en-US" sz="2400" dirty="0"/>
              <a:t> </a:t>
            </a:r>
            <a:r>
              <a:rPr lang="en-US" sz="2400" dirty="0" err="1"/>
              <a:t>penghantar</a:t>
            </a:r>
            <a:r>
              <a:rPr lang="en-US" sz="2400" dirty="0"/>
              <a:t> </a:t>
            </a:r>
            <a:r>
              <a:rPr lang="en-US" sz="2400" dirty="0" err="1"/>
              <a:t>panas</a:t>
            </a:r>
            <a:r>
              <a:rPr lang="en-US" sz="2400" dirty="0"/>
              <a:t> </a:t>
            </a:r>
            <a:r>
              <a:rPr lang="en-US" sz="2400" dirty="0" err="1"/>
              <a:t>berpindah</a:t>
            </a:r>
            <a:r>
              <a:rPr lang="en-US" sz="2400" dirty="0"/>
              <a:t> </a:t>
            </a:r>
            <a:r>
              <a:rPr lang="en-US" sz="2400" dirty="0" err="1"/>
              <a:t>tempat</a:t>
            </a:r>
            <a:r>
              <a:rPr lang="en-US" sz="2400" dirty="0"/>
              <a:t>, </a:t>
            </a:r>
            <a:r>
              <a:rPr lang="en-US" sz="2400" dirty="0" err="1"/>
              <a:t>energi</a:t>
            </a:r>
            <a:r>
              <a:rPr lang="en-US" sz="2400" dirty="0"/>
              <a:t> </a:t>
            </a:r>
            <a:r>
              <a:rPr lang="en-US" sz="2400" dirty="0" err="1"/>
              <a:t>panas</a:t>
            </a:r>
            <a:r>
              <a:rPr lang="en-US" sz="2400" dirty="0"/>
              <a:t> </a:t>
            </a:r>
            <a:r>
              <a:rPr lang="en-US" sz="2400" dirty="0" err="1"/>
              <a:t>berpindah</a:t>
            </a:r>
            <a:r>
              <a:rPr lang="en-US" sz="2400" dirty="0"/>
              <a:t> </a:t>
            </a:r>
            <a:r>
              <a:rPr lang="en-US" sz="2400" dirty="0" err="1"/>
              <a:t>dengan</a:t>
            </a:r>
            <a:r>
              <a:rPr lang="en-US" sz="2400" dirty="0"/>
              <a:t> </a:t>
            </a:r>
            <a:r>
              <a:rPr lang="en-US" sz="2400" dirty="0" err="1"/>
              <a:t>cara</a:t>
            </a:r>
            <a:r>
              <a:rPr lang="en-US" sz="2400" dirty="0"/>
              <a:t> </a:t>
            </a:r>
            <a:r>
              <a:rPr lang="en-US" sz="2400" dirty="0" err="1"/>
              <a:t>dialirkan</a:t>
            </a:r>
            <a:r>
              <a:rPr lang="en-US" sz="2400" dirty="0"/>
              <a:t>)</a:t>
            </a:r>
          </a:p>
          <a:p>
            <a:pPr eaLnBrk="1" hangingPunct="1"/>
            <a:r>
              <a:rPr lang="en-US" sz="2400" b="1" dirty="0" err="1"/>
              <a:t>Perpindahan</a:t>
            </a:r>
            <a:r>
              <a:rPr lang="en-US" sz="2400" b="1" dirty="0"/>
              <a:t> </a:t>
            </a:r>
            <a:r>
              <a:rPr lang="en-US" sz="2400" b="1" dirty="0" err="1"/>
              <a:t>panas</a:t>
            </a:r>
            <a:r>
              <a:rPr lang="en-US" sz="2400" b="1" dirty="0"/>
              <a:t> </a:t>
            </a:r>
            <a:r>
              <a:rPr lang="en-US" sz="2400" b="1" dirty="0" err="1"/>
              <a:t>radiasi</a:t>
            </a:r>
            <a:r>
              <a:rPr lang="en-US" sz="2400" b="1" dirty="0"/>
              <a:t> </a:t>
            </a:r>
            <a:r>
              <a:rPr lang="en-US" sz="2400" dirty="0"/>
              <a:t>(</a:t>
            </a:r>
            <a:r>
              <a:rPr lang="en-US" sz="2400" dirty="0" err="1"/>
              <a:t>tidak</a:t>
            </a:r>
            <a:r>
              <a:rPr lang="en-US" sz="2400" dirty="0"/>
              <a:t> </a:t>
            </a:r>
            <a:r>
              <a:rPr lang="en-US" sz="2400" dirty="0" err="1"/>
              <a:t>perlu</a:t>
            </a:r>
            <a:r>
              <a:rPr lang="en-US" sz="2400" dirty="0"/>
              <a:t> </a:t>
            </a:r>
            <a:r>
              <a:rPr lang="en-US" sz="2400" dirty="0" err="1"/>
              <a:t>molekul</a:t>
            </a:r>
            <a:r>
              <a:rPr lang="en-US" sz="2400" dirty="0"/>
              <a:t> </a:t>
            </a:r>
            <a:r>
              <a:rPr lang="en-US" sz="2400" dirty="0" err="1"/>
              <a:t>penghantar</a:t>
            </a:r>
            <a:r>
              <a:rPr lang="en-US" sz="2400" dirty="0"/>
              <a:t>, </a:t>
            </a:r>
            <a:r>
              <a:rPr lang="en-US" sz="2400" dirty="0" err="1"/>
              <a:t>energi</a:t>
            </a:r>
            <a:r>
              <a:rPr lang="en-US" sz="2400" dirty="0"/>
              <a:t> </a:t>
            </a:r>
            <a:r>
              <a:rPr lang="en-US" sz="2400" dirty="0" err="1"/>
              <a:t>panas</a:t>
            </a:r>
            <a:r>
              <a:rPr lang="en-US" sz="2400" dirty="0"/>
              <a:t> </a:t>
            </a:r>
            <a:r>
              <a:rPr lang="en-US" sz="2400" dirty="0" err="1"/>
              <a:t>berpindah</a:t>
            </a:r>
            <a:r>
              <a:rPr lang="en-US" sz="2400" dirty="0"/>
              <a:t> </a:t>
            </a:r>
            <a:r>
              <a:rPr lang="en-US" sz="2400" dirty="0" err="1"/>
              <a:t>dengan</a:t>
            </a:r>
            <a:r>
              <a:rPr lang="en-US" sz="2400" dirty="0"/>
              <a:t> </a:t>
            </a:r>
            <a:r>
              <a:rPr lang="en-US" sz="2400" dirty="0" err="1"/>
              <a:t>cara</a:t>
            </a:r>
            <a:r>
              <a:rPr lang="en-US" sz="2400" dirty="0"/>
              <a:t> </a:t>
            </a:r>
            <a:r>
              <a:rPr lang="en-US" sz="2400" dirty="0" err="1"/>
              <a:t>dipancarkan</a:t>
            </a:r>
            <a:endParaRPr lang="en-US" sz="24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ounded Rectangle 14">
            <a:hlinkClick r:id="rId2" action="ppaction://hlinksldjump"/>
          </p:cNvPr>
          <p:cNvSpPr/>
          <p:nvPr/>
        </p:nvSpPr>
        <p:spPr>
          <a:xfrm>
            <a:off x="4572000" y="76200"/>
            <a:ext cx="1524000" cy="4572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b="1" dirty="0" err="1">
                <a:solidFill>
                  <a:prstClr val="white"/>
                </a:solidFill>
                <a:latin typeface="Century Gothic" pitchFamily="34" charset="0"/>
                <a:cs typeface="Arial" pitchFamily="34" charset="0"/>
              </a:rPr>
              <a:t>Ringkasan</a:t>
            </a:r>
          </a:p>
        </p:txBody>
      </p:sp>
      <p:sp>
        <p:nvSpPr>
          <p:cNvPr id="16" name="Rounded Rectangle 15">
            <a:hlinkClick r:id="rId3" action="ppaction://hlinksldjump"/>
          </p:cNvPr>
          <p:cNvSpPr/>
          <p:nvPr/>
        </p:nvSpPr>
        <p:spPr>
          <a:xfrm>
            <a:off x="1524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prstClr val="white"/>
                </a:solidFill>
                <a:latin typeface="Century Gothic" pitchFamily="34" charset="0"/>
                <a:cs typeface="Arial" pitchFamily="34" charset="0"/>
              </a:rPr>
              <a:t>Materi</a:t>
            </a:r>
          </a:p>
        </p:txBody>
      </p:sp>
      <p:sp>
        <p:nvSpPr>
          <p:cNvPr id="22" name="Rounded Rectangle 21">
            <a:hlinkClick r:id="rId2" action="ppaction://hlinksldjump"/>
          </p:cNvPr>
          <p:cNvSpPr/>
          <p:nvPr/>
        </p:nvSpPr>
        <p:spPr>
          <a:xfrm>
            <a:off x="6096000" y="76200"/>
            <a:ext cx="1524000" cy="4572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b="1" dirty="0" err="1">
                <a:solidFill>
                  <a:prstClr val="white"/>
                </a:solidFill>
                <a:latin typeface="Century Gothic" pitchFamily="34" charset="0"/>
                <a:cs typeface="Arial" pitchFamily="34" charset="0"/>
              </a:rPr>
              <a:t>Latihan</a:t>
            </a:r>
          </a:p>
        </p:txBody>
      </p:sp>
      <p:sp>
        <p:nvSpPr>
          <p:cNvPr id="23" name="Rounded Rectangle 22"/>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prstClr val="white"/>
                </a:solidFill>
                <a:latin typeface="Century Gothic" pitchFamily="34" charset="0"/>
                <a:cs typeface="Arial" pitchFamily="34" charset="0"/>
              </a:rPr>
              <a:t>Pengantar</a:t>
            </a:r>
          </a:p>
        </p:txBody>
      </p:sp>
      <p:grpSp>
        <p:nvGrpSpPr>
          <p:cNvPr id="2" name="Group 9"/>
          <p:cNvGrpSpPr>
            <a:grpSpLocks/>
          </p:cNvGrpSpPr>
          <p:nvPr/>
        </p:nvGrpSpPr>
        <p:grpSpPr bwMode="auto">
          <a:xfrm>
            <a:off x="4572000" y="76199"/>
            <a:ext cx="1492776" cy="381001"/>
            <a:chOff x="0" y="76200"/>
            <a:chExt cx="1876718" cy="457201"/>
          </a:xfrm>
          <a:solidFill>
            <a:schemeClr val="bg2">
              <a:lumMod val="75000"/>
            </a:schemeClr>
          </a:solidFill>
        </p:grpSpPr>
        <p:sp>
          <p:nvSpPr>
            <p:cNvPr id="26" name="Isosceles Triangle 25"/>
            <p:cNvSpPr/>
            <p:nvPr/>
          </p:nvSpPr>
          <p:spPr>
            <a:xfrm rot="16200000">
              <a:off x="1571947" y="228629"/>
              <a:ext cx="457200" cy="15234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Isosceles Triangle 26"/>
            <p:cNvSpPr/>
            <p:nvPr/>
          </p:nvSpPr>
          <p:spPr>
            <a:xfrm rot="5400000">
              <a:off x="-152429" y="228629"/>
              <a:ext cx="457200" cy="152342"/>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29" name="Rounded Rectangle 28">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prstClr val="white"/>
                </a:solidFill>
                <a:latin typeface="Century Gothic" pitchFamily="34" charset="0"/>
                <a:cs typeface="Arial" pitchFamily="34" charset="0"/>
              </a:rPr>
              <a:t>Contoh</a:t>
            </a:r>
            <a:r>
              <a:rPr lang="en-US" sz="1600" b="1" dirty="0">
                <a:solidFill>
                  <a:prstClr val="white"/>
                </a:solidFill>
                <a:latin typeface="Century Gothic" pitchFamily="34" charset="0"/>
                <a:cs typeface="Arial" pitchFamily="34" charset="0"/>
              </a:rPr>
              <a:t> </a:t>
            </a:r>
            <a:r>
              <a:rPr lang="en-US" sz="1600" b="1" dirty="0" err="1">
                <a:solidFill>
                  <a:prstClr val="white"/>
                </a:solidFill>
                <a:latin typeface="Century Gothic" pitchFamily="34" charset="0"/>
                <a:cs typeface="Arial" pitchFamily="34" charset="0"/>
              </a:rPr>
              <a:t>Soal</a:t>
            </a:r>
          </a:p>
        </p:txBody>
      </p:sp>
      <p:sp>
        <p:nvSpPr>
          <p:cNvPr id="18" name="Round Diagonal Corner Rectangle 17"/>
          <p:cNvSpPr/>
          <p:nvPr/>
        </p:nvSpPr>
        <p:spPr>
          <a:xfrm>
            <a:off x="108600" y="773425"/>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342900" indent="-342900" algn="ctr"/>
            <a:r>
              <a:rPr lang="en-US" dirty="0">
                <a:solidFill>
                  <a:schemeClr val="tx1"/>
                </a:solidFill>
              </a:rPr>
              <a:t>SOAL  LATIHAN</a:t>
            </a:r>
          </a:p>
          <a:p>
            <a:pPr marL="342900" indent="-342900" algn="just">
              <a:buFont typeface="+mj-lt"/>
              <a:buAutoNum type="arabicPeriod"/>
            </a:pPr>
            <a:r>
              <a:rPr lang="en-US" dirty="0" err="1">
                <a:solidFill>
                  <a:schemeClr val="tx1"/>
                </a:solidFill>
              </a:rPr>
              <a:t>Pada</a:t>
            </a:r>
            <a:r>
              <a:rPr lang="en-US" dirty="0">
                <a:solidFill>
                  <a:schemeClr val="tx1"/>
                </a:solidFill>
              </a:rPr>
              <a:t> </a:t>
            </a:r>
            <a:r>
              <a:rPr lang="en-US" dirty="0" err="1">
                <a:solidFill>
                  <a:schemeClr val="tx1"/>
                </a:solidFill>
              </a:rPr>
              <a:t>suhu</a:t>
            </a:r>
            <a:r>
              <a:rPr lang="en-US" dirty="0">
                <a:solidFill>
                  <a:schemeClr val="tx1"/>
                </a:solidFill>
              </a:rPr>
              <a:t> </a:t>
            </a:r>
            <a:r>
              <a:rPr lang="en-US" dirty="0" err="1">
                <a:solidFill>
                  <a:schemeClr val="tx1"/>
                </a:solidFill>
              </a:rPr>
              <a:t>berapa</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skala</a:t>
            </a:r>
            <a:r>
              <a:rPr lang="en-US" dirty="0">
                <a:solidFill>
                  <a:schemeClr val="tx1"/>
                </a:solidFill>
              </a:rPr>
              <a:t> Fahrenheit </a:t>
            </a:r>
            <a:r>
              <a:rPr lang="en-US" dirty="0" err="1">
                <a:solidFill>
                  <a:schemeClr val="tx1"/>
                </a:solidFill>
              </a:rPr>
              <a:t>terbaca</a:t>
            </a:r>
            <a:r>
              <a:rPr lang="en-US" dirty="0">
                <a:solidFill>
                  <a:schemeClr val="tx1"/>
                </a:solidFill>
              </a:rPr>
              <a:t> </a:t>
            </a:r>
            <a:r>
              <a:rPr lang="en-US" dirty="0" err="1">
                <a:solidFill>
                  <a:schemeClr val="tx1"/>
                </a:solidFill>
              </a:rPr>
              <a:t>sama</a:t>
            </a:r>
            <a:r>
              <a:rPr lang="en-US" dirty="0">
                <a:solidFill>
                  <a:schemeClr val="tx1"/>
                </a:solidFill>
              </a:rPr>
              <a:t> </a:t>
            </a:r>
            <a:r>
              <a:rPr lang="en-US" dirty="0" err="1">
                <a:solidFill>
                  <a:schemeClr val="tx1"/>
                </a:solidFill>
              </a:rPr>
              <a:t>dengan</a:t>
            </a:r>
            <a:r>
              <a:rPr lang="en-US" dirty="0">
                <a:solidFill>
                  <a:schemeClr val="tx1"/>
                </a:solidFill>
              </a:rPr>
              <a:t> a) </a:t>
            </a:r>
            <a:r>
              <a:rPr lang="en-US" dirty="0" err="1">
                <a:solidFill>
                  <a:schemeClr val="tx1"/>
                </a:solidFill>
              </a:rPr>
              <a:t>dua</a:t>
            </a:r>
            <a:r>
              <a:rPr lang="en-US" dirty="0">
                <a:solidFill>
                  <a:schemeClr val="tx1"/>
                </a:solidFill>
              </a:rPr>
              <a:t> kali </a:t>
            </a:r>
            <a:r>
              <a:rPr lang="en-US" dirty="0" err="1">
                <a:solidFill>
                  <a:schemeClr val="tx1"/>
                </a:solidFill>
              </a:rPr>
              <a:t>skala</a:t>
            </a:r>
            <a:r>
              <a:rPr lang="en-US" dirty="0">
                <a:solidFill>
                  <a:schemeClr val="tx1"/>
                </a:solidFill>
              </a:rPr>
              <a:t> Celsius, b) </a:t>
            </a:r>
            <a:r>
              <a:rPr lang="en-US" dirty="0" err="1">
                <a:solidFill>
                  <a:schemeClr val="tx1"/>
                </a:solidFill>
              </a:rPr>
              <a:t>setengah</a:t>
            </a:r>
            <a:r>
              <a:rPr lang="en-US" dirty="0">
                <a:solidFill>
                  <a:schemeClr val="tx1"/>
                </a:solidFill>
              </a:rPr>
              <a:t> </a:t>
            </a:r>
            <a:r>
              <a:rPr lang="en-US" dirty="0" err="1">
                <a:solidFill>
                  <a:schemeClr val="tx1"/>
                </a:solidFill>
              </a:rPr>
              <a:t>skala</a:t>
            </a:r>
            <a:r>
              <a:rPr lang="en-US" dirty="0">
                <a:solidFill>
                  <a:schemeClr val="tx1"/>
                </a:solidFill>
              </a:rPr>
              <a:t> </a:t>
            </a:r>
            <a:r>
              <a:rPr lang="en-US" dirty="0" err="1">
                <a:solidFill>
                  <a:schemeClr val="tx1"/>
                </a:solidFill>
              </a:rPr>
              <a:t>Celsius.P</a:t>
            </a:r>
            <a:endParaRPr lang="en-US" dirty="0">
              <a:solidFill>
                <a:schemeClr val="tx1"/>
              </a:solidFill>
            </a:endParaRPr>
          </a:p>
          <a:p>
            <a:pPr marL="342900" indent="-342900" algn="just">
              <a:buFont typeface="+mj-lt"/>
              <a:buAutoNum type="arabicPeriod"/>
            </a:pPr>
            <a:r>
              <a:rPr lang="en-US" dirty="0" err="1">
                <a:solidFill>
                  <a:schemeClr val="tx1"/>
                </a:solidFill>
              </a:rPr>
              <a:t>ada</a:t>
            </a:r>
            <a:r>
              <a:rPr lang="en-US" dirty="0">
                <a:solidFill>
                  <a:schemeClr val="tx1"/>
                </a:solidFill>
              </a:rPr>
              <a:t> </a:t>
            </a:r>
            <a:r>
              <a:rPr lang="en-US" dirty="0" err="1">
                <a:solidFill>
                  <a:schemeClr val="tx1"/>
                </a:solidFill>
              </a:rPr>
              <a:t>suhu</a:t>
            </a:r>
            <a:r>
              <a:rPr lang="en-US" dirty="0">
                <a:solidFill>
                  <a:schemeClr val="tx1"/>
                </a:solidFill>
              </a:rPr>
              <a:t> 20°C , </a:t>
            </a:r>
            <a:r>
              <a:rPr lang="en-US" dirty="0" err="1">
                <a:solidFill>
                  <a:schemeClr val="tx1"/>
                </a:solidFill>
              </a:rPr>
              <a:t>sebuah</a:t>
            </a:r>
            <a:r>
              <a:rPr lang="en-US" dirty="0">
                <a:solidFill>
                  <a:schemeClr val="tx1"/>
                </a:solidFill>
              </a:rPr>
              <a:t> </a:t>
            </a:r>
            <a:r>
              <a:rPr lang="en-US" dirty="0" err="1">
                <a:solidFill>
                  <a:schemeClr val="tx1"/>
                </a:solidFill>
              </a:rPr>
              <a:t>kubus</a:t>
            </a:r>
            <a:r>
              <a:rPr lang="en-US" dirty="0">
                <a:solidFill>
                  <a:schemeClr val="tx1"/>
                </a:solidFill>
              </a:rPr>
              <a:t> </a:t>
            </a:r>
            <a:r>
              <a:rPr lang="en-US" dirty="0" err="1">
                <a:solidFill>
                  <a:schemeClr val="tx1"/>
                </a:solidFill>
              </a:rPr>
              <a:t>bahan</a:t>
            </a:r>
            <a:r>
              <a:rPr lang="en-US" dirty="0">
                <a:solidFill>
                  <a:schemeClr val="tx1"/>
                </a:solidFill>
              </a:rPr>
              <a:t> </a:t>
            </a:r>
            <a:r>
              <a:rPr lang="en-US" dirty="0" err="1">
                <a:solidFill>
                  <a:schemeClr val="tx1"/>
                </a:solidFill>
              </a:rPr>
              <a:t>kuningan</a:t>
            </a:r>
            <a:r>
              <a:rPr lang="en-US" dirty="0">
                <a:solidFill>
                  <a:schemeClr val="tx1"/>
                </a:solidFill>
              </a:rPr>
              <a:t> </a:t>
            </a:r>
            <a:r>
              <a:rPr lang="en-US" dirty="0" err="1">
                <a:solidFill>
                  <a:schemeClr val="tx1"/>
                </a:solidFill>
              </a:rPr>
              <a:t>panjangnya</a:t>
            </a:r>
            <a:r>
              <a:rPr lang="en-US" dirty="0">
                <a:solidFill>
                  <a:schemeClr val="tx1"/>
                </a:solidFill>
              </a:rPr>
              <a:t> 30 cm. </a:t>
            </a:r>
            <a:r>
              <a:rPr lang="en-US" dirty="0" err="1">
                <a:solidFill>
                  <a:schemeClr val="tx1"/>
                </a:solidFill>
              </a:rPr>
              <a:t>Berapa</a:t>
            </a:r>
            <a:r>
              <a:rPr lang="en-US" dirty="0">
                <a:solidFill>
                  <a:schemeClr val="tx1"/>
                </a:solidFill>
              </a:rPr>
              <a:t> </a:t>
            </a:r>
            <a:r>
              <a:rPr lang="en-US" dirty="0" err="1">
                <a:solidFill>
                  <a:schemeClr val="tx1"/>
                </a:solidFill>
              </a:rPr>
              <a:t>kenaikan</a:t>
            </a:r>
            <a:r>
              <a:rPr lang="en-US" dirty="0">
                <a:solidFill>
                  <a:schemeClr val="tx1"/>
                </a:solidFill>
              </a:rPr>
              <a:t> </a:t>
            </a:r>
            <a:r>
              <a:rPr lang="en-US" dirty="0" err="1">
                <a:solidFill>
                  <a:schemeClr val="tx1"/>
                </a:solidFill>
              </a:rPr>
              <a:t>luas</a:t>
            </a:r>
            <a:r>
              <a:rPr lang="en-US" dirty="0">
                <a:solidFill>
                  <a:schemeClr val="tx1"/>
                </a:solidFill>
              </a:rPr>
              <a:t> </a:t>
            </a:r>
            <a:r>
              <a:rPr lang="en-US" dirty="0" err="1">
                <a:solidFill>
                  <a:schemeClr val="tx1"/>
                </a:solidFill>
              </a:rPr>
              <a:t>permukaan</a:t>
            </a:r>
            <a:r>
              <a:rPr lang="en-US" dirty="0">
                <a:solidFill>
                  <a:schemeClr val="tx1"/>
                </a:solidFill>
              </a:rPr>
              <a:t> </a:t>
            </a:r>
            <a:r>
              <a:rPr lang="en-US" dirty="0" err="1">
                <a:solidFill>
                  <a:schemeClr val="tx1"/>
                </a:solidFill>
              </a:rPr>
              <a:t>kubus</a:t>
            </a:r>
            <a:r>
              <a:rPr lang="en-US" dirty="0">
                <a:solidFill>
                  <a:schemeClr val="tx1"/>
                </a:solidFill>
              </a:rPr>
              <a:t> </a:t>
            </a:r>
            <a:r>
              <a:rPr lang="en-US" dirty="0" err="1">
                <a:solidFill>
                  <a:schemeClr val="tx1"/>
                </a:solidFill>
              </a:rPr>
              <a:t>bila</a:t>
            </a:r>
            <a:r>
              <a:rPr lang="en-US" dirty="0">
                <a:solidFill>
                  <a:schemeClr val="tx1"/>
                </a:solidFill>
              </a:rPr>
              <a:t> </a:t>
            </a:r>
            <a:r>
              <a:rPr lang="en-US" dirty="0" err="1">
                <a:solidFill>
                  <a:schemeClr val="tx1"/>
                </a:solidFill>
              </a:rPr>
              <a:t>dipanaskan</a:t>
            </a:r>
            <a:r>
              <a:rPr lang="en-US" dirty="0">
                <a:solidFill>
                  <a:schemeClr val="tx1"/>
                </a:solidFill>
              </a:rPr>
              <a:t> </a:t>
            </a:r>
            <a:r>
              <a:rPr lang="en-US" dirty="0" err="1">
                <a:solidFill>
                  <a:schemeClr val="tx1"/>
                </a:solidFill>
              </a:rPr>
              <a:t>dari</a:t>
            </a:r>
            <a:r>
              <a:rPr lang="en-US" dirty="0">
                <a:solidFill>
                  <a:schemeClr val="tx1"/>
                </a:solidFill>
              </a:rPr>
              <a:t>  20°C </a:t>
            </a:r>
            <a:r>
              <a:rPr lang="en-US" dirty="0" err="1">
                <a:solidFill>
                  <a:schemeClr val="tx1"/>
                </a:solidFill>
              </a:rPr>
              <a:t>menjadi</a:t>
            </a:r>
            <a:r>
              <a:rPr lang="en-US" dirty="0">
                <a:solidFill>
                  <a:schemeClr val="tx1"/>
                </a:solidFill>
              </a:rPr>
              <a:t> 75°C? </a:t>
            </a:r>
          </a:p>
          <a:p>
            <a:pPr marL="342900" indent="-342900" algn="just">
              <a:buFont typeface="+mj-lt"/>
              <a:buAutoNum type="arabicPeriod"/>
            </a:pPr>
            <a:r>
              <a:rPr lang="en-US" dirty="0" err="1">
                <a:solidFill>
                  <a:schemeClr val="tx1"/>
                </a:solidFill>
              </a:rPr>
              <a:t>Berapa</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uap</a:t>
            </a:r>
            <a:r>
              <a:rPr lang="en-US" dirty="0">
                <a:solidFill>
                  <a:schemeClr val="tx1"/>
                </a:solidFill>
              </a:rPr>
              <a:t> yang </a:t>
            </a:r>
            <a:r>
              <a:rPr lang="en-US" dirty="0" err="1">
                <a:solidFill>
                  <a:schemeClr val="tx1"/>
                </a:solidFill>
              </a:rPr>
              <a:t>bersuhu</a:t>
            </a:r>
            <a:r>
              <a:rPr lang="en-US" dirty="0">
                <a:solidFill>
                  <a:schemeClr val="tx1"/>
                </a:solidFill>
              </a:rPr>
              <a:t> 100°C </a:t>
            </a:r>
            <a:r>
              <a:rPr lang="en-US" dirty="0" err="1">
                <a:solidFill>
                  <a:schemeClr val="tx1"/>
                </a:solidFill>
              </a:rPr>
              <a:t>harus</a:t>
            </a:r>
            <a:r>
              <a:rPr lang="en-US" dirty="0">
                <a:solidFill>
                  <a:schemeClr val="tx1"/>
                </a:solidFill>
              </a:rPr>
              <a:t> </a:t>
            </a:r>
            <a:r>
              <a:rPr lang="en-US" dirty="0" err="1">
                <a:solidFill>
                  <a:schemeClr val="tx1"/>
                </a:solidFill>
              </a:rPr>
              <a:t>ditambahkan</a:t>
            </a:r>
            <a:r>
              <a:rPr lang="en-US" dirty="0">
                <a:solidFill>
                  <a:schemeClr val="tx1"/>
                </a:solidFill>
              </a:rPr>
              <a:t> </a:t>
            </a:r>
            <a:r>
              <a:rPr lang="en-US" dirty="0" err="1">
                <a:solidFill>
                  <a:schemeClr val="tx1"/>
                </a:solidFill>
              </a:rPr>
              <a:t>pada</a:t>
            </a:r>
            <a:r>
              <a:rPr lang="en-US" dirty="0">
                <a:solidFill>
                  <a:schemeClr val="tx1"/>
                </a:solidFill>
              </a:rPr>
              <a:t> 150 g </a:t>
            </a:r>
            <a:r>
              <a:rPr lang="en-US" dirty="0" err="1">
                <a:solidFill>
                  <a:schemeClr val="tx1"/>
                </a:solidFill>
              </a:rPr>
              <a:t>es</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titik</a:t>
            </a:r>
            <a:r>
              <a:rPr lang="en-US" dirty="0">
                <a:solidFill>
                  <a:schemeClr val="tx1"/>
                </a:solidFill>
              </a:rPr>
              <a:t> </a:t>
            </a:r>
            <a:r>
              <a:rPr lang="en-US" dirty="0" err="1">
                <a:solidFill>
                  <a:schemeClr val="tx1"/>
                </a:solidFill>
              </a:rPr>
              <a:t>lelehnya</a:t>
            </a:r>
            <a:r>
              <a:rPr lang="en-US" dirty="0">
                <a:solidFill>
                  <a:schemeClr val="tx1"/>
                </a:solidFill>
              </a:rPr>
              <a:t> , </a:t>
            </a:r>
            <a:r>
              <a:rPr lang="en-US" dirty="0" err="1">
                <a:solidFill>
                  <a:schemeClr val="tx1"/>
                </a:solidFill>
              </a:rPr>
              <a:t>di</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kontainer</a:t>
            </a:r>
            <a:r>
              <a:rPr lang="en-US" dirty="0">
                <a:solidFill>
                  <a:schemeClr val="tx1"/>
                </a:solidFill>
              </a:rPr>
              <a:t> yang </a:t>
            </a:r>
            <a:r>
              <a:rPr lang="en-US" dirty="0" err="1">
                <a:solidFill>
                  <a:schemeClr val="tx1"/>
                </a:solidFill>
              </a:rPr>
              <a:t>terisolasi</a:t>
            </a:r>
            <a:r>
              <a:rPr lang="en-US" dirty="0">
                <a:solidFill>
                  <a:schemeClr val="tx1"/>
                </a:solidFill>
              </a:rPr>
              <a:t> , </a:t>
            </a:r>
            <a:r>
              <a:rPr lang="en-US" dirty="0" err="1">
                <a:solidFill>
                  <a:schemeClr val="tx1"/>
                </a:solidFill>
              </a:rPr>
              <a:t>untuk</a:t>
            </a:r>
            <a:r>
              <a:rPr lang="en-US" dirty="0">
                <a:solidFill>
                  <a:schemeClr val="tx1"/>
                </a:solidFill>
              </a:rPr>
              <a:t> </a:t>
            </a:r>
            <a:r>
              <a:rPr lang="en-US" dirty="0" err="1">
                <a:solidFill>
                  <a:schemeClr val="tx1"/>
                </a:solidFill>
              </a:rPr>
              <a:t>menghasilkan</a:t>
            </a:r>
            <a:r>
              <a:rPr lang="en-US" dirty="0">
                <a:solidFill>
                  <a:schemeClr val="tx1"/>
                </a:solidFill>
              </a:rPr>
              <a:t> air </a:t>
            </a:r>
            <a:r>
              <a:rPr lang="en-US" dirty="0" err="1">
                <a:solidFill>
                  <a:schemeClr val="tx1"/>
                </a:solidFill>
              </a:rPr>
              <a:t>bersuhu</a:t>
            </a:r>
            <a:r>
              <a:rPr lang="en-US" dirty="0">
                <a:solidFill>
                  <a:schemeClr val="tx1"/>
                </a:solidFill>
              </a:rPr>
              <a:t> 50</a:t>
            </a:r>
            <a:r>
              <a:rPr lang="en-US" baseline="30000" dirty="0">
                <a:solidFill>
                  <a:schemeClr val="tx1"/>
                </a:solidFill>
              </a:rPr>
              <a:t>0</a:t>
            </a:r>
            <a:r>
              <a:rPr lang="en-US" dirty="0">
                <a:solidFill>
                  <a:schemeClr val="tx1"/>
                </a:solidFill>
              </a:rPr>
              <a:t> C. </a:t>
            </a:r>
          </a:p>
          <a:p>
            <a:pPr marL="342900" indent="-342900" algn="just">
              <a:buFont typeface="+mj-lt"/>
              <a:buAutoNum type="arabicPeriod"/>
            </a:pPr>
            <a:r>
              <a:rPr lang="en-US" dirty="0" err="1">
                <a:solidFill>
                  <a:schemeClr val="tx1"/>
                </a:solidFill>
              </a:rPr>
              <a:t>Karena</a:t>
            </a:r>
            <a:r>
              <a:rPr lang="en-US" dirty="0">
                <a:solidFill>
                  <a:schemeClr val="tx1"/>
                </a:solidFill>
              </a:rPr>
              <a:t> </a:t>
            </a:r>
            <a:r>
              <a:rPr lang="en-US" dirty="0" err="1">
                <a:solidFill>
                  <a:schemeClr val="tx1"/>
                </a:solidFill>
              </a:rPr>
              <a:t>kenaikan</a:t>
            </a:r>
            <a:r>
              <a:rPr lang="en-US" dirty="0">
                <a:solidFill>
                  <a:schemeClr val="tx1"/>
                </a:solidFill>
              </a:rPr>
              <a:t> </a:t>
            </a:r>
            <a:r>
              <a:rPr lang="en-US" dirty="0" err="1">
                <a:solidFill>
                  <a:schemeClr val="tx1"/>
                </a:solidFill>
              </a:rPr>
              <a:t>suhu</a:t>
            </a:r>
            <a:r>
              <a:rPr lang="en-US" dirty="0">
                <a:solidFill>
                  <a:schemeClr val="tx1"/>
                </a:solidFill>
              </a:rPr>
              <a:t> </a:t>
            </a:r>
            <a:r>
              <a:rPr lang="en-US" dirty="0" err="1">
                <a:solidFill>
                  <a:schemeClr val="tx1"/>
                </a:solidFill>
              </a:rPr>
              <a:t>sebesar</a:t>
            </a:r>
            <a:r>
              <a:rPr lang="en-US" dirty="0">
                <a:solidFill>
                  <a:schemeClr val="tx1"/>
                </a:solidFill>
              </a:rPr>
              <a:t> 32 C°, </a:t>
            </a:r>
            <a:r>
              <a:rPr lang="en-US" dirty="0" err="1">
                <a:solidFill>
                  <a:schemeClr val="tx1"/>
                </a:solidFill>
              </a:rPr>
              <a:t>sebuah</a:t>
            </a:r>
            <a:r>
              <a:rPr lang="en-US" dirty="0">
                <a:solidFill>
                  <a:schemeClr val="tx1"/>
                </a:solidFill>
              </a:rPr>
              <a:t> </a:t>
            </a:r>
            <a:r>
              <a:rPr lang="en-US" dirty="0" err="1">
                <a:solidFill>
                  <a:schemeClr val="tx1"/>
                </a:solidFill>
              </a:rPr>
              <a:t>batang</a:t>
            </a:r>
            <a:r>
              <a:rPr lang="en-US" dirty="0">
                <a:solidFill>
                  <a:schemeClr val="tx1"/>
                </a:solidFill>
              </a:rPr>
              <a:t> </a:t>
            </a:r>
            <a:r>
              <a:rPr lang="en-US" dirty="0" err="1">
                <a:solidFill>
                  <a:schemeClr val="tx1"/>
                </a:solidFill>
              </a:rPr>
              <a:t>mengalami</a:t>
            </a:r>
            <a:r>
              <a:rPr lang="en-US" dirty="0">
                <a:solidFill>
                  <a:schemeClr val="tx1"/>
                </a:solidFill>
              </a:rPr>
              <a:t> </a:t>
            </a:r>
            <a:r>
              <a:rPr lang="en-US" dirty="0" err="1">
                <a:solidFill>
                  <a:schemeClr val="tx1"/>
                </a:solidFill>
              </a:rPr>
              <a:t>patah</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tengah-tengahnya</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terlihat</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gambar</a:t>
            </a:r>
            <a:r>
              <a:rPr lang="en-US" dirty="0">
                <a:solidFill>
                  <a:schemeClr val="tx1"/>
                </a:solidFill>
              </a:rPr>
              <a:t>) </a:t>
            </a:r>
            <a:r>
              <a:rPr lang="en-US" dirty="0" err="1">
                <a:solidFill>
                  <a:schemeClr val="tx1"/>
                </a:solidFill>
              </a:rPr>
              <a:t>jika</a:t>
            </a:r>
            <a:r>
              <a:rPr lang="en-US" dirty="0">
                <a:solidFill>
                  <a:schemeClr val="tx1"/>
                </a:solidFill>
              </a:rPr>
              <a:t> </a:t>
            </a:r>
            <a:r>
              <a:rPr lang="en-US" dirty="0" err="1">
                <a:solidFill>
                  <a:schemeClr val="tx1"/>
                </a:solidFill>
              </a:rPr>
              <a:t>panjang</a:t>
            </a:r>
            <a:r>
              <a:rPr lang="en-US" dirty="0">
                <a:solidFill>
                  <a:schemeClr val="tx1"/>
                </a:solidFill>
              </a:rPr>
              <a:t> </a:t>
            </a:r>
            <a:r>
              <a:rPr lang="en-US" dirty="0" err="1">
                <a:solidFill>
                  <a:schemeClr val="tx1"/>
                </a:solidFill>
              </a:rPr>
              <a:t>jarak</a:t>
            </a:r>
            <a:r>
              <a:rPr lang="en-US" dirty="0">
                <a:solidFill>
                  <a:schemeClr val="tx1"/>
                </a:solidFill>
              </a:rPr>
              <a:t> </a:t>
            </a:r>
            <a:r>
              <a:rPr lang="en-US" dirty="0" err="1">
                <a:solidFill>
                  <a:schemeClr val="tx1"/>
                </a:solidFill>
              </a:rPr>
              <a:t>tetapnya</a:t>
            </a:r>
            <a:r>
              <a:rPr lang="en-US" dirty="0">
                <a:solidFill>
                  <a:schemeClr val="tx1"/>
                </a:solidFill>
              </a:rPr>
              <a:t> </a:t>
            </a:r>
            <a:r>
              <a:rPr lang="en-US" dirty="0" err="1">
                <a:solidFill>
                  <a:schemeClr val="tx1"/>
                </a:solidFill>
              </a:rPr>
              <a:t>adalah</a:t>
            </a:r>
            <a:r>
              <a:rPr lang="en-US" dirty="0">
                <a:solidFill>
                  <a:schemeClr val="tx1"/>
                </a:solidFill>
              </a:rPr>
              <a:t> </a:t>
            </a:r>
            <a:r>
              <a:rPr lang="en-US" i="1" dirty="0">
                <a:solidFill>
                  <a:schemeClr val="tx1"/>
                </a:solidFill>
              </a:rPr>
              <a:t>L</a:t>
            </a:r>
            <a:r>
              <a:rPr lang="en-US" i="1" baseline="-25000" dirty="0">
                <a:solidFill>
                  <a:schemeClr val="tx1"/>
                </a:solidFill>
              </a:rPr>
              <a:t>0</a:t>
            </a:r>
            <a:r>
              <a:rPr lang="en-US" i="1" dirty="0">
                <a:solidFill>
                  <a:schemeClr val="tx1"/>
                </a:solidFill>
              </a:rPr>
              <a:t> =</a:t>
            </a:r>
            <a:r>
              <a:rPr lang="en-US" dirty="0">
                <a:solidFill>
                  <a:schemeClr val="tx1"/>
                </a:solidFill>
              </a:rPr>
              <a:t> 3.77 m </a:t>
            </a:r>
            <a:r>
              <a:rPr lang="en-US" dirty="0" err="1">
                <a:solidFill>
                  <a:schemeClr val="tx1"/>
                </a:solidFill>
              </a:rPr>
              <a:t>dan</a:t>
            </a:r>
            <a:r>
              <a:rPr lang="en-US" dirty="0">
                <a:solidFill>
                  <a:schemeClr val="tx1"/>
                </a:solidFill>
              </a:rPr>
              <a:t> </a:t>
            </a:r>
            <a:r>
              <a:rPr lang="en-US" dirty="0" err="1">
                <a:solidFill>
                  <a:schemeClr val="tx1"/>
                </a:solidFill>
              </a:rPr>
              <a:t>koefisien</a:t>
            </a:r>
            <a:r>
              <a:rPr lang="en-US" dirty="0">
                <a:solidFill>
                  <a:schemeClr val="tx1"/>
                </a:solidFill>
              </a:rPr>
              <a:t> </a:t>
            </a:r>
            <a:r>
              <a:rPr lang="en-US" dirty="0" err="1">
                <a:solidFill>
                  <a:schemeClr val="tx1"/>
                </a:solidFill>
              </a:rPr>
              <a:t>muai</a:t>
            </a:r>
            <a:r>
              <a:rPr lang="en-US" dirty="0">
                <a:solidFill>
                  <a:schemeClr val="tx1"/>
                </a:solidFill>
              </a:rPr>
              <a:t> </a:t>
            </a:r>
            <a:r>
              <a:rPr lang="en-US" dirty="0" err="1">
                <a:solidFill>
                  <a:schemeClr val="tx1"/>
                </a:solidFill>
              </a:rPr>
              <a:t>panjang</a:t>
            </a:r>
            <a:r>
              <a:rPr lang="en-US" dirty="0">
                <a:solidFill>
                  <a:schemeClr val="tx1"/>
                </a:solidFill>
              </a:rPr>
              <a:t> </a:t>
            </a:r>
            <a:r>
              <a:rPr lang="en-US" dirty="0" err="1">
                <a:solidFill>
                  <a:schemeClr val="tx1"/>
                </a:solidFill>
              </a:rPr>
              <a:t>batang</a:t>
            </a:r>
            <a:r>
              <a:rPr lang="en-US" dirty="0">
                <a:solidFill>
                  <a:schemeClr val="tx1"/>
                </a:solidFill>
              </a:rPr>
              <a:t> </a:t>
            </a:r>
            <a:r>
              <a:rPr lang="en-US" dirty="0" err="1">
                <a:solidFill>
                  <a:schemeClr val="tx1"/>
                </a:solidFill>
              </a:rPr>
              <a:t>adalah</a:t>
            </a:r>
            <a:r>
              <a:rPr lang="en-US" dirty="0">
                <a:solidFill>
                  <a:schemeClr val="tx1"/>
                </a:solidFill>
              </a:rPr>
              <a:t> 25x10</a:t>
            </a:r>
            <a:r>
              <a:rPr lang="en-US" baseline="30000" dirty="0">
                <a:solidFill>
                  <a:schemeClr val="tx1"/>
                </a:solidFill>
              </a:rPr>
              <a:t>-6</a:t>
            </a:r>
            <a:r>
              <a:rPr lang="en-US" dirty="0">
                <a:solidFill>
                  <a:schemeClr val="tx1"/>
                </a:solidFill>
              </a:rPr>
              <a:t>/C°, </a:t>
            </a:r>
            <a:r>
              <a:rPr lang="en-US" dirty="0" err="1">
                <a:solidFill>
                  <a:schemeClr val="tx1"/>
                </a:solidFill>
              </a:rPr>
              <a:t>tentukan</a:t>
            </a:r>
            <a:r>
              <a:rPr lang="en-US" dirty="0">
                <a:solidFill>
                  <a:schemeClr val="tx1"/>
                </a:solidFill>
              </a:rPr>
              <a:t> </a:t>
            </a:r>
            <a:r>
              <a:rPr lang="en-US" dirty="0" err="1">
                <a:solidFill>
                  <a:schemeClr val="tx1"/>
                </a:solidFill>
              </a:rPr>
              <a:t>kenaikan</a:t>
            </a:r>
            <a:r>
              <a:rPr lang="en-US" dirty="0">
                <a:solidFill>
                  <a:schemeClr val="tx1"/>
                </a:solidFill>
              </a:rPr>
              <a:t> </a:t>
            </a:r>
            <a:r>
              <a:rPr lang="en-US" dirty="0" err="1">
                <a:solidFill>
                  <a:schemeClr val="tx1"/>
                </a:solidFill>
              </a:rPr>
              <a:t>posisi</a:t>
            </a:r>
            <a:r>
              <a:rPr lang="en-US" dirty="0">
                <a:solidFill>
                  <a:schemeClr val="tx1"/>
                </a:solidFill>
              </a:rPr>
              <a:t>  x </a:t>
            </a:r>
            <a:r>
              <a:rPr lang="en-US" dirty="0" err="1">
                <a:solidFill>
                  <a:schemeClr val="tx1"/>
                </a:solidFill>
              </a:rPr>
              <a:t>pada</a:t>
            </a:r>
            <a:r>
              <a:rPr lang="en-US" dirty="0">
                <a:solidFill>
                  <a:schemeClr val="tx1"/>
                </a:solidFill>
              </a:rPr>
              <a:t> </a:t>
            </a:r>
            <a:r>
              <a:rPr lang="en-US" dirty="0" err="1">
                <a:solidFill>
                  <a:schemeClr val="tx1"/>
                </a:solidFill>
              </a:rPr>
              <a:t>tengah</a:t>
            </a:r>
            <a:r>
              <a:rPr lang="en-US" dirty="0">
                <a:solidFill>
                  <a:schemeClr val="tx1"/>
                </a:solidFill>
              </a:rPr>
              <a:t> </a:t>
            </a:r>
            <a:r>
              <a:rPr lang="en-US" dirty="0" err="1">
                <a:solidFill>
                  <a:schemeClr val="tx1"/>
                </a:solidFill>
              </a:rPr>
              <a:t>batang</a:t>
            </a:r>
            <a:r>
              <a:rPr lang="en-US" dirty="0">
                <a:solidFill>
                  <a:schemeClr val="tx1"/>
                </a:solidFill>
              </a:rPr>
              <a:t>.</a:t>
            </a:r>
          </a:p>
          <a:p>
            <a:pPr marL="342900" indent="-342900" algn="just">
              <a:buFont typeface="+mj-lt"/>
              <a:buAutoNum type="arabicPeriod"/>
            </a:pPr>
            <a:endParaRPr lang="en-US" dirty="0">
              <a:solidFill>
                <a:schemeClr val="tx1"/>
              </a:solidFill>
            </a:endParaRPr>
          </a:p>
        </p:txBody>
      </p:sp>
      <p:sp>
        <p:nvSpPr>
          <p:cNvPr id="28"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a:solidFill>
                  <a:schemeClr val="bg1"/>
                </a:solidFill>
              </a:rPr>
              <a:t>Latihan Soal</a:t>
            </a:r>
            <a:endParaRPr lang="id-ID" dirty="0">
              <a:solidFill>
                <a:schemeClr val="bg1"/>
              </a:solidFill>
            </a:endParaRPr>
          </a:p>
        </p:txBody>
      </p:sp>
      <p:pic>
        <p:nvPicPr>
          <p:cNvPr id="15371" name="Picture 20" descr="http://png-3.findicons.com/files/icons/1742/ecqlipse_2/128/home.png">
            <a:hlinkClick r:id="rId4" action="ppaction://hlinksldjump"/>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a:hlinkClick r:id="rId6"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prstClr val="white"/>
                </a:solidFill>
                <a:latin typeface="Century Gothic" pitchFamily="34" charset="0"/>
                <a:cs typeface="Arial" pitchFamily="34" charset="0"/>
              </a:rPr>
              <a:t>Asesmen</a:t>
            </a:r>
            <a:endParaRPr lang="en-US" sz="1600" b="1" dirty="0">
              <a:solidFill>
                <a:prstClr val="white"/>
              </a:solidFill>
              <a:latin typeface="Century Gothic" pitchFamily="34" charset="0"/>
              <a:cs typeface="Arial" pitchFamily="34" charset="0"/>
            </a:endParaRPr>
          </a:p>
        </p:txBody>
      </p:sp>
      <p:pic>
        <p:nvPicPr>
          <p:cNvPr id="63490" name="Picture 2"/>
          <p:cNvPicPr>
            <a:picLocks noChangeAspect="1" noChangeArrowheads="1"/>
          </p:cNvPicPr>
          <p:nvPr/>
        </p:nvPicPr>
        <p:blipFill>
          <a:blip r:embed="rId7" cstate="print">
            <a:lum bright="-20000" contrast="40000"/>
          </a:blip>
          <a:srcRect/>
          <a:stretch>
            <a:fillRect/>
          </a:stretch>
        </p:blipFill>
        <p:spPr bwMode="auto">
          <a:xfrm>
            <a:off x="3048000" y="4419600"/>
            <a:ext cx="2384764" cy="1600200"/>
          </a:xfrm>
          <a:prstGeom prst="rect">
            <a:avLst/>
          </a:prstGeom>
          <a:noFill/>
          <a:ln w="9525">
            <a:noFill/>
            <a:miter lim="800000"/>
            <a:headEnd/>
            <a:tailEnd/>
          </a:ln>
        </p:spPr>
      </p:pic>
    </p:spTree>
    <p:extLst>
      <p:ext uri="{BB962C8B-B14F-4D97-AF65-F5344CB8AC3E}">
        <p14:creationId xmlns:p14="http://schemas.microsoft.com/office/powerpoint/2010/main" val="3712403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Diagonal Corner Rectangle 14"/>
          <p:cNvSpPr/>
          <p:nvPr/>
        </p:nvSpPr>
        <p:spPr>
          <a:xfrm>
            <a:off x="457200" y="8382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7" name="Picture 20" descr="http://png-3.findicons.com/files/icons/1742/ecqlipse_2/128/home.png">
            <a:hlinkClick r:id="rId3" action="ppaction://hlinksldjump"/>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75438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hlinkClick r:id="rId5" action="ppaction://hlinksldjump"/>
          </p:cNvPr>
          <p:cNvSpPr/>
          <p:nvPr/>
        </p:nvSpPr>
        <p:spPr>
          <a:xfrm>
            <a:off x="0" y="2362200"/>
            <a:ext cx="9144000" cy="2286000"/>
          </a:xfrm>
          <a:prstGeom prst="rect">
            <a:avLst/>
          </a:prstGeom>
          <a:solidFill>
            <a:srgbClr val="2D1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4400" b="1" dirty="0"/>
              <a:t>KISI” UAS FISIKA DASAR :</a:t>
            </a:r>
          </a:p>
          <a:p>
            <a:pPr algn="ctr">
              <a:defRPr/>
            </a:pPr>
            <a:r>
              <a:rPr lang="en-US" sz="4400" b="1" dirty="0"/>
              <a:t>FLUIDA, GELOMBANG DAN APP BUNYI </a:t>
            </a:r>
          </a:p>
        </p:txBody>
      </p:sp>
      <p:sp>
        <p:nvSpPr>
          <p:cNvPr id="21" name="Title 1"/>
          <p:cNvSpPr txBox="1">
            <a:spLocks/>
          </p:cNvSpPr>
          <p:nvPr/>
        </p:nvSpPr>
        <p:spPr bwMode="auto">
          <a:xfrm>
            <a:off x="0" y="2362200"/>
            <a:ext cx="9144000" cy="152400"/>
          </a:xfrm>
          <a:prstGeom prst="rect">
            <a:avLst/>
          </a:prstGeom>
          <a:solidFill>
            <a:srgbClr val="914105"/>
          </a:solid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4400" b="1" dirty="0">
              <a:solidFill>
                <a:schemeClr val="bg1"/>
              </a:solidFill>
              <a:latin typeface="+mj-lt"/>
              <a:ea typeface="+mj-ea"/>
              <a:cs typeface="+mj-cs"/>
            </a:endParaRPr>
          </a:p>
        </p:txBody>
      </p:sp>
      <p:sp>
        <p:nvSpPr>
          <p:cNvPr id="22" name="Title 1"/>
          <p:cNvSpPr txBox="1">
            <a:spLocks/>
          </p:cNvSpPr>
          <p:nvPr/>
        </p:nvSpPr>
        <p:spPr bwMode="auto">
          <a:xfrm>
            <a:off x="0" y="4495800"/>
            <a:ext cx="9144000" cy="152400"/>
          </a:xfrm>
          <a:prstGeom prst="rect">
            <a:avLst/>
          </a:prstGeom>
          <a:solidFill>
            <a:srgbClr val="914105"/>
          </a:solid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4400" b="1" dirty="0">
              <a:solidFill>
                <a:schemeClr val="bg1"/>
              </a:solidFill>
              <a:latin typeface="+mj-lt"/>
              <a:ea typeface="+mj-ea"/>
              <a:cs typeface="+mj-cs"/>
            </a:endParaRPr>
          </a:p>
        </p:txBody>
      </p:sp>
    </p:spTree>
    <p:extLst>
      <p:ext uri="{BB962C8B-B14F-4D97-AF65-F5344CB8AC3E}">
        <p14:creationId xmlns:p14="http://schemas.microsoft.com/office/powerpoint/2010/main" val="12851151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ound Diagonal Corner Rectangle 14"/>
          <p:cNvSpPr/>
          <p:nvPr/>
        </p:nvSpPr>
        <p:spPr>
          <a:xfrm>
            <a:off x="457200" y="8382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7" name="Picture 20" descr="http://png-3.findicons.com/files/icons/1742/ecqlipse_2/128/home.png">
            <a:hlinkClick r:id="rId3" action="ppaction://hlinksldjump"/>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75438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hlinkClick r:id="rId5" action="ppaction://hlinksldjump"/>
          </p:cNvPr>
          <p:cNvSpPr/>
          <p:nvPr/>
        </p:nvSpPr>
        <p:spPr>
          <a:xfrm>
            <a:off x="0" y="2362200"/>
            <a:ext cx="9144000" cy="2286000"/>
          </a:xfrm>
          <a:prstGeom prst="rect">
            <a:avLst/>
          </a:prstGeom>
          <a:solidFill>
            <a:srgbClr val="2D1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4400" b="1" dirty="0"/>
              <a:t>KISI” KALKULUS</a:t>
            </a:r>
          </a:p>
          <a:p>
            <a:pPr algn="ctr">
              <a:defRPr/>
            </a:pPr>
            <a:r>
              <a:rPr lang="en-US" sz="4400" b="1" dirty="0"/>
              <a:t>NILAI MAKS MIN, KECEKUNGAN &amp; INTEGRAL SERTA APLIKASINYA</a:t>
            </a:r>
          </a:p>
        </p:txBody>
      </p:sp>
      <p:sp>
        <p:nvSpPr>
          <p:cNvPr id="21" name="Title 1"/>
          <p:cNvSpPr txBox="1">
            <a:spLocks/>
          </p:cNvSpPr>
          <p:nvPr/>
        </p:nvSpPr>
        <p:spPr bwMode="auto">
          <a:xfrm>
            <a:off x="0" y="2362200"/>
            <a:ext cx="9144000" cy="152400"/>
          </a:xfrm>
          <a:prstGeom prst="rect">
            <a:avLst/>
          </a:prstGeom>
          <a:solidFill>
            <a:srgbClr val="914105"/>
          </a:solid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4400" b="1" dirty="0">
              <a:solidFill>
                <a:schemeClr val="bg1"/>
              </a:solidFill>
              <a:latin typeface="+mj-lt"/>
              <a:ea typeface="+mj-ea"/>
              <a:cs typeface="+mj-cs"/>
            </a:endParaRPr>
          </a:p>
        </p:txBody>
      </p:sp>
      <p:sp>
        <p:nvSpPr>
          <p:cNvPr id="22" name="Title 1"/>
          <p:cNvSpPr txBox="1">
            <a:spLocks/>
          </p:cNvSpPr>
          <p:nvPr/>
        </p:nvSpPr>
        <p:spPr bwMode="auto">
          <a:xfrm>
            <a:off x="0" y="4495800"/>
            <a:ext cx="9144000" cy="152400"/>
          </a:xfrm>
          <a:prstGeom prst="rect">
            <a:avLst/>
          </a:prstGeom>
          <a:solidFill>
            <a:srgbClr val="914105"/>
          </a:solid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4400" b="1" dirty="0">
              <a:solidFill>
                <a:schemeClr val="bg1"/>
              </a:solidFill>
              <a:latin typeface="+mj-lt"/>
              <a:ea typeface="+mj-ea"/>
              <a:cs typeface="+mj-cs"/>
            </a:endParaRPr>
          </a:p>
        </p:txBody>
      </p:sp>
    </p:spTree>
    <p:extLst>
      <p:ext uri="{BB962C8B-B14F-4D97-AF65-F5344CB8AC3E}">
        <p14:creationId xmlns:p14="http://schemas.microsoft.com/office/powerpoint/2010/main" val="39905818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Diagonal Corner Rectangle 14"/>
          <p:cNvSpPr/>
          <p:nvPr/>
        </p:nvSpPr>
        <p:spPr>
          <a:xfrm>
            <a:off x="457200" y="8382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7" name="Picture 20" descr="http://png-3.findicons.com/files/icons/1742/ecqlipse_2/128/home.png">
            <a:hlinkClick r:id="rId3" action="ppaction://hlinksldjump"/>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75438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hlinkClick r:id="rId5" action="ppaction://hlinksldjump"/>
          </p:cNvPr>
          <p:cNvSpPr/>
          <p:nvPr/>
        </p:nvSpPr>
        <p:spPr>
          <a:xfrm>
            <a:off x="0" y="2362200"/>
            <a:ext cx="9144000" cy="2286000"/>
          </a:xfrm>
          <a:prstGeom prst="rect">
            <a:avLst/>
          </a:prstGeom>
          <a:solidFill>
            <a:srgbClr val="2D1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4400" b="1" dirty="0"/>
              <a:t>MATERI SELESAI</a:t>
            </a:r>
          </a:p>
          <a:p>
            <a:pPr algn="ctr">
              <a:defRPr/>
            </a:pPr>
            <a:r>
              <a:rPr lang="en-US" sz="4400" b="1" dirty="0"/>
              <a:t>TERIMAKASIH</a:t>
            </a:r>
          </a:p>
          <a:p>
            <a:pPr algn="ctr">
              <a:defRPr/>
            </a:pPr>
            <a:r>
              <a:rPr lang="en-US" sz="4400" b="1" dirty="0"/>
              <a:t>SELAMAT BERMINGGU TENANG</a:t>
            </a:r>
          </a:p>
        </p:txBody>
      </p:sp>
      <p:sp>
        <p:nvSpPr>
          <p:cNvPr id="21" name="Title 1"/>
          <p:cNvSpPr txBox="1">
            <a:spLocks/>
          </p:cNvSpPr>
          <p:nvPr/>
        </p:nvSpPr>
        <p:spPr bwMode="auto">
          <a:xfrm>
            <a:off x="0" y="2362200"/>
            <a:ext cx="9144000" cy="152400"/>
          </a:xfrm>
          <a:prstGeom prst="rect">
            <a:avLst/>
          </a:prstGeom>
          <a:solidFill>
            <a:srgbClr val="914105"/>
          </a:solid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4400" b="1" dirty="0">
              <a:solidFill>
                <a:schemeClr val="bg1"/>
              </a:solidFill>
              <a:latin typeface="+mj-lt"/>
              <a:ea typeface="+mj-ea"/>
              <a:cs typeface="+mj-cs"/>
            </a:endParaRPr>
          </a:p>
        </p:txBody>
      </p:sp>
      <p:sp>
        <p:nvSpPr>
          <p:cNvPr id="22" name="Title 1"/>
          <p:cNvSpPr txBox="1">
            <a:spLocks/>
          </p:cNvSpPr>
          <p:nvPr/>
        </p:nvSpPr>
        <p:spPr bwMode="auto">
          <a:xfrm>
            <a:off x="0" y="4495800"/>
            <a:ext cx="9144000" cy="152400"/>
          </a:xfrm>
          <a:prstGeom prst="rect">
            <a:avLst/>
          </a:prstGeom>
          <a:solidFill>
            <a:srgbClr val="914105"/>
          </a:solid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4400" b="1" dirty="0">
              <a:solidFill>
                <a:schemeClr val="bg1"/>
              </a:solidFill>
              <a:latin typeface="+mj-lt"/>
              <a:ea typeface="+mj-ea"/>
              <a:cs typeface="+mj-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9906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pic>
        <p:nvPicPr>
          <p:cNvPr id="26" name="Picture 2" descr="11-1"/>
          <p:cNvPicPr>
            <a:picLocks noChangeAspect="1" noChangeArrowheads="1"/>
          </p:cNvPicPr>
          <p:nvPr/>
        </p:nvPicPr>
        <p:blipFill>
          <a:blip r:embed="rId8" cstate="print">
            <a:lum bright="-20000" contrast="40000"/>
          </a:blip>
          <a:srcRect/>
          <a:stretch>
            <a:fillRect/>
          </a:stretch>
        </p:blipFill>
        <p:spPr bwMode="auto">
          <a:xfrm>
            <a:off x="228600" y="1143000"/>
            <a:ext cx="7778750" cy="3048000"/>
          </a:xfrm>
          <a:prstGeom prst="rect">
            <a:avLst/>
          </a:prstGeom>
          <a:noFill/>
          <a:ln w="9525">
            <a:noFill/>
            <a:miter lim="800000"/>
            <a:headEnd/>
            <a:tailEnd/>
          </a:ln>
        </p:spPr>
      </p:pic>
      <p:sp>
        <p:nvSpPr>
          <p:cNvPr id="29" name="TextBox 4"/>
          <p:cNvSpPr txBox="1">
            <a:spLocks noChangeArrowheads="1"/>
          </p:cNvSpPr>
          <p:nvPr/>
        </p:nvSpPr>
        <p:spPr bwMode="auto">
          <a:xfrm>
            <a:off x="304800" y="4038600"/>
            <a:ext cx="7848600" cy="1938992"/>
          </a:xfrm>
          <a:prstGeom prst="rect">
            <a:avLst/>
          </a:prstGeom>
          <a:noFill/>
          <a:ln w="9525">
            <a:noFill/>
            <a:miter lim="800000"/>
            <a:headEnd/>
            <a:tailEnd/>
          </a:ln>
        </p:spPr>
        <p:txBody>
          <a:bodyPr wrap="square">
            <a:spAutoFit/>
          </a:bodyPr>
          <a:lstStyle/>
          <a:p>
            <a:r>
              <a:rPr lang="en-US" sz="2400" dirty="0" err="1"/>
              <a:t>Sebuah</a:t>
            </a:r>
            <a:r>
              <a:rPr lang="en-US" sz="2400" dirty="0"/>
              <a:t> </a:t>
            </a:r>
            <a:r>
              <a:rPr lang="en-US" sz="2400" dirty="0" err="1"/>
              <a:t>bahan</a:t>
            </a:r>
            <a:r>
              <a:rPr lang="en-US" sz="2400" dirty="0"/>
              <a:t> </a:t>
            </a:r>
            <a:r>
              <a:rPr lang="en-US" sz="2400" dirty="0" err="1"/>
              <a:t>berbentuk</a:t>
            </a:r>
            <a:r>
              <a:rPr lang="en-US" sz="2400" dirty="0"/>
              <a:t> </a:t>
            </a:r>
            <a:r>
              <a:rPr lang="en-US" sz="2400" dirty="0" err="1"/>
              <a:t>batang</a:t>
            </a:r>
            <a:r>
              <a:rPr lang="en-US" sz="2400" dirty="0"/>
              <a:t> </a:t>
            </a:r>
            <a:r>
              <a:rPr lang="en-US" sz="2400" dirty="0" err="1"/>
              <a:t>berpenampang</a:t>
            </a:r>
            <a:r>
              <a:rPr lang="en-US" sz="2400" dirty="0"/>
              <a:t> A </a:t>
            </a:r>
            <a:r>
              <a:rPr lang="en-US" sz="2400" dirty="0" err="1"/>
              <a:t>dan</a:t>
            </a:r>
            <a:r>
              <a:rPr lang="en-US" sz="2400" dirty="0"/>
              <a:t> </a:t>
            </a:r>
            <a:r>
              <a:rPr lang="en-US" sz="2400" dirty="0" err="1"/>
              <a:t>panjang</a:t>
            </a:r>
            <a:r>
              <a:rPr lang="en-US" sz="2400" dirty="0"/>
              <a:t> L. </a:t>
            </a:r>
            <a:r>
              <a:rPr lang="en-US" sz="2400" dirty="0" err="1"/>
              <a:t>Masing-masing</a:t>
            </a:r>
            <a:r>
              <a:rPr lang="en-US" sz="2400" dirty="0"/>
              <a:t> </a:t>
            </a:r>
            <a:r>
              <a:rPr lang="en-US" sz="2400" dirty="0" err="1"/>
              <a:t>ujung</a:t>
            </a:r>
            <a:r>
              <a:rPr lang="en-US" sz="2400" dirty="0"/>
              <a:t> </a:t>
            </a:r>
            <a:r>
              <a:rPr lang="en-US" sz="2400" dirty="0" err="1"/>
              <a:t>batang</a:t>
            </a:r>
            <a:r>
              <a:rPr lang="en-US" sz="2400" dirty="0"/>
              <a:t> </a:t>
            </a:r>
            <a:r>
              <a:rPr lang="en-US" sz="2400" dirty="0" err="1"/>
              <a:t>tersebut</a:t>
            </a:r>
            <a:r>
              <a:rPr lang="en-US" sz="2400" dirty="0"/>
              <a:t> </a:t>
            </a:r>
            <a:r>
              <a:rPr lang="en-US" sz="2400" dirty="0" err="1"/>
              <a:t>adalah</a:t>
            </a:r>
            <a:r>
              <a:rPr lang="en-US" sz="2400" dirty="0"/>
              <a:t> T</a:t>
            </a:r>
            <a:r>
              <a:rPr lang="en-US" sz="2400" baseline="-25000" dirty="0"/>
              <a:t>1</a:t>
            </a:r>
            <a:r>
              <a:rPr lang="en-US" sz="2400" dirty="0"/>
              <a:t> </a:t>
            </a:r>
            <a:r>
              <a:rPr lang="en-US" sz="2400" dirty="0" err="1"/>
              <a:t>dan</a:t>
            </a:r>
            <a:r>
              <a:rPr lang="en-US" sz="2400" dirty="0"/>
              <a:t> T</a:t>
            </a:r>
            <a:r>
              <a:rPr lang="en-US" sz="2400" baseline="-25000" dirty="0"/>
              <a:t>2 </a:t>
            </a:r>
            <a:r>
              <a:rPr lang="en-US" sz="2400" dirty="0"/>
              <a:t>(T</a:t>
            </a:r>
            <a:r>
              <a:rPr lang="en-US" sz="2400" baseline="-25000" dirty="0"/>
              <a:t>1</a:t>
            </a:r>
            <a:r>
              <a:rPr lang="en-US" sz="2400" dirty="0"/>
              <a:t> &gt; T</a:t>
            </a:r>
            <a:r>
              <a:rPr lang="en-US" sz="2400" baseline="-25000" dirty="0"/>
              <a:t>2</a:t>
            </a:r>
            <a:r>
              <a:rPr lang="en-US" sz="2400" dirty="0"/>
              <a:t>),  </a:t>
            </a:r>
            <a:r>
              <a:rPr lang="en-US" sz="2400" dirty="0" err="1"/>
              <a:t>maka</a:t>
            </a:r>
            <a:r>
              <a:rPr lang="en-US" sz="2400" dirty="0"/>
              <a:t> </a:t>
            </a:r>
            <a:r>
              <a:rPr lang="en-US" sz="2400" dirty="0" err="1"/>
              <a:t>setiap</a:t>
            </a:r>
            <a:r>
              <a:rPr lang="en-US" sz="2400" dirty="0"/>
              <a:t> </a:t>
            </a:r>
            <a:r>
              <a:rPr lang="en-US" sz="2400" dirty="0" err="1"/>
              <a:t>saat</a:t>
            </a:r>
            <a:r>
              <a:rPr lang="en-US" sz="2400" dirty="0"/>
              <a:t> </a:t>
            </a:r>
            <a:r>
              <a:rPr lang="en-US" sz="2400" dirty="0" err="1"/>
              <a:t>akan</a:t>
            </a:r>
            <a:r>
              <a:rPr lang="en-US" sz="2400" dirty="0"/>
              <a:t> </a:t>
            </a:r>
            <a:r>
              <a:rPr lang="en-US" sz="2400" dirty="0" err="1"/>
              <a:t>terjadi</a:t>
            </a:r>
            <a:r>
              <a:rPr lang="en-US" sz="2400" dirty="0"/>
              <a:t> </a:t>
            </a:r>
            <a:r>
              <a:rPr lang="en-US" sz="2400" dirty="0" err="1"/>
              <a:t>perpindahan</a:t>
            </a:r>
            <a:r>
              <a:rPr lang="en-US" sz="2400" dirty="0"/>
              <a:t> </a:t>
            </a:r>
            <a:r>
              <a:rPr lang="en-US" sz="2400" dirty="0" err="1"/>
              <a:t>panas</a:t>
            </a:r>
            <a:r>
              <a:rPr lang="en-US" sz="2400" dirty="0"/>
              <a:t> </a:t>
            </a:r>
            <a:r>
              <a:rPr lang="en-US" sz="2400" dirty="0" err="1"/>
              <a:t>konduksi</a:t>
            </a:r>
            <a:r>
              <a:rPr lang="en-US" sz="2400" dirty="0"/>
              <a:t> </a:t>
            </a:r>
            <a:r>
              <a:rPr lang="en-US" sz="2400" dirty="0" err="1"/>
              <a:t>dari</a:t>
            </a:r>
            <a:r>
              <a:rPr lang="en-US" sz="2400" dirty="0"/>
              <a:t> </a:t>
            </a:r>
            <a:r>
              <a:rPr lang="en-US" sz="2400" dirty="0" err="1"/>
              <a:t>tempat</a:t>
            </a:r>
            <a:r>
              <a:rPr lang="en-US" sz="2400" dirty="0"/>
              <a:t> T</a:t>
            </a:r>
            <a:r>
              <a:rPr lang="en-US" sz="2400" baseline="-25000" dirty="0"/>
              <a:t>1</a:t>
            </a:r>
            <a:r>
              <a:rPr lang="en-US" sz="2400" dirty="0"/>
              <a:t> </a:t>
            </a:r>
            <a:r>
              <a:rPr lang="en-US" sz="2400" dirty="0" err="1"/>
              <a:t>ke</a:t>
            </a:r>
            <a:r>
              <a:rPr lang="en-US" sz="2400" dirty="0"/>
              <a:t> </a:t>
            </a:r>
            <a:r>
              <a:rPr lang="en-US" sz="2400" dirty="0" err="1"/>
              <a:t>tempat</a:t>
            </a:r>
            <a:r>
              <a:rPr lang="en-US" sz="2400" dirty="0"/>
              <a:t> T</a:t>
            </a:r>
            <a:r>
              <a:rPr lang="en-US" sz="2400" baseline="-25000" dirty="0"/>
              <a:t>2</a:t>
            </a:r>
            <a:r>
              <a:rPr lang="en-US" sz="2400" dirty="0"/>
              <a:t>. (</a:t>
            </a:r>
            <a:r>
              <a:rPr lang="en-US" sz="2400" dirty="0" err="1"/>
              <a:t>dari</a:t>
            </a:r>
            <a:r>
              <a:rPr lang="en-US" sz="2400" dirty="0"/>
              <a:t> </a:t>
            </a:r>
            <a:r>
              <a:rPr lang="en-US" sz="2400" dirty="0" err="1"/>
              <a:t>kiri</a:t>
            </a:r>
            <a:r>
              <a:rPr lang="en-US" sz="2400" dirty="0"/>
              <a:t> </a:t>
            </a:r>
            <a:r>
              <a:rPr lang="en-US" sz="2400" dirty="0" err="1"/>
              <a:t>ke</a:t>
            </a:r>
            <a:r>
              <a:rPr lang="en-US" sz="2400" dirty="0"/>
              <a:t> </a:t>
            </a:r>
            <a:r>
              <a:rPr lang="en-US" sz="2400" dirty="0" err="1"/>
              <a:t>kanan</a:t>
            </a:r>
            <a:r>
              <a:rPr lang="en-US" sz="2400" dirty="0"/>
              <a:t>)</a:t>
            </a:r>
          </a:p>
        </p:txBody>
      </p:sp>
      <p:sp>
        <p:nvSpPr>
          <p:cNvPr id="25" name="Title 1"/>
          <p:cNvSpPr txBox="1">
            <a:spLocks/>
          </p:cNvSpPr>
          <p:nvPr/>
        </p:nvSpPr>
        <p:spPr bwMode="auto">
          <a:xfrm>
            <a:off x="304800" y="8382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effectLst/>
                <a:uLnTx/>
                <a:uFillTx/>
                <a:latin typeface="+mj-lt"/>
                <a:ea typeface="+mj-ea"/>
                <a:cs typeface="+mj-cs"/>
              </a:rPr>
              <a:t>Perpindahan</a:t>
            </a:r>
            <a:r>
              <a:rPr kumimoji="0" lang="en-US" sz="2400" b="1" i="0" u="none" strike="noStrike" kern="1200" cap="none" spc="0" normalizeH="0" baseline="0" noProof="0" dirty="0">
                <a:ln>
                  <a:noFill/>
                </a:ln>
                <a:effectLst/>
                <a:uLnTx/>
                <a:uFillTx/>
                <a:latin typeface="+mj-lt"/>
                <a:ea typeface="+mj-ea"/>
                <a:cs typeface="+mj-cs"/>
              </a:rPr>
              <a:t> </a:t>
            </a:r>
            <a:r>
              <a:rPr kumimoji="0" lang="en-US" sz="2400" b="1" i="0" u="none" strike="noStrike" kern="1200" cap="none" spc="0" normalizeH="0" baseline="0" noProof="0" dirty="0" err="1">
                <a:ln>
                  <a:noFill/>
                </a:ln>
                <a:effectLst/>
                <a:uLnTx/>
                <a:uFillTx/>
                <a:latin typeface="+mj-lt"/>
                <a:ea typeface="+mj-ea"/>
                <a:cs typeface="+mj-cs"/>
              </a:rPr>
              <a:t>panas</a:t>
            </a:r>
            <a:r>
              <a:rPr kumimoji="0" lang="en-US" sz="2400" b="1" i="0" u="none" strike="noStrike" kern="1200" cap="none" spc="0" normalizeH="0" baseline="0" noProof="0" dirty="0">
                <a:ln>
                  <a:noFill/>
                </a:ln>
                <a:effectLst/>
                <a:uLnTx/>
                <a:uFillTx/>
                <a:latin typeface="+mj-lt"/>
                <a:ea typeface="+mj-ea"/>
                <a:cs typeface="+mj-cs"/>
              </a:rPr>
              <a:t> </a:t>
            </a:r>
            <a:r>
              <a:rPr kumimoji="0" lang="en-US" sz="2400" b="1" i="0" u="none" strike="noStrike" kern="1200" cap="none" spc="0" normalizeH="0" baseline="0" noProof="0" dirty="0" err="1">
                <a:ln>
                  <a:noFill/>
                </a:ln>
                <a:effectLst/>
                <a:uLnTx/>
                <a:uFillTx/>
                <a:latin typeface="+mj-lt"/>
                <a:ea typeface="+mj-ea"/>
                <a:cs typeface="+mj-cs"/>
              </a:rPr>
              <a:t>konduksi</a:t>
            </a:r>
            <a:endParaRPr kumimoji="0" lang="en-US" sz="2400" b="1" i="0" u="none" strike="noStrike" kern="1200" cap="none" spc="0" normalizeH="0" baseline="0" noProof="0" dirty="0">
              <a:ln>
                <a:noFill/>
              </a:ln>
              <a:effectLst/>
              <a:uLnTx/>
              <a:uFillTx/>
              <a:latin typeface="+mj-lt"/>
              <a:ea typeface="+mj-ea"/>
              <a:cs typeface="+mj-c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9906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1" name="Content Placeholder 2"/>
          <p:cNvSpPr>
            <a:spLocks noGrp="1"/>
          </p:cNvSpPr>
          <p:nvPr>
            <p:ph idx="1"/>
          </p:nvPr>
        </p:nvSpPr>
        <p:spPr>
          <a:xfrm>
            <a:off x="304800" y="1447800"/>
            <a:ext cx="7772400" cy="4495800"/>
          </a:xfrm>
        </p:spPr>
        <p:txBody>
          <a:bodyPr/>
          <a:lstStyle/>
          <a:p>
            <a:pPr marL="0" indent="0" eaLnBrk="1" hangingPunct="1">
              <a:buFont typeface="Wingdings 2" pitchFamily="18" charset="2"/>
              <a:buNone/>
            </a:pPr>
            <a:r>
              <a:rPr lang="en-US" sz="2400" dirty="0" err="1"/>
              <a:t>Didefinisikan</a:t>
            </a:r>
            <a:r>
              <a:rPr lang="en-US" sz="2400" dirty="0"/>
              <a:t> </a:t>
            </a:r>
            <a:r>
              <a:rPr lang="en-US" sz="2400" dirty="0" err="1"/>
              <a:t>arus</a:t>
            </a:r>
            <a:r>
              <a:rPr lang="en-US" sz="2400" dirty="0"/>
              <a:t> </a:t>
            </a:r>
            <a:r>
              <a:rPr lang="en-US" sz="2400" dirty="0" err="1"/>
              <a:t>panas</a:t>
            </a:r>
            <a:r>
              <a:rPr lang="en-US" sz="2400" dirty="0"/>
              <a:t> H </a:t>
            </a:r>
            <a:r>
              <a:rPr lang="en-US" sz="2400" dirty="0" err="1"/>
              <a:t>sebagai</a:t>
            </a:r>
            <a:r>
              <a:rPr lang="en-US" sz="2400" dirty="0"/>
              <a:t> </a:t>
            </a:r>
            <a:r>
              <a:rPr lang="en-US" sz="2400" dirty="0" err="1"/>
              <a:t>perbandingan</a:t>
            </a:r>
            <a:r>
              <a:rPr lang="en-US" sz="2400" dirty="0"/>
              <a:t> </a:t>
            </a:r>
            <a:r>
              <a:rPr lang="en-US" sz="2400" dirty="0" err="1"/>
              <a:t>antara</a:t>
            </a:r>
            <a:r>
              <a:rPr lang="en-US" sz="2400" dirty="0"/>
              <a:t> </a:t>
            </a:r>
            <a:r>
              <a:rPr lang="en-US" sz="2400" dirty="0" err="1"/>
              <a:t>panas</a:t>
            </a:r>
            <a:r>
              <a:rPr lang="en-US" sz="2400" dirty="0"/>
              <a:t> yang </a:t>
            </a:r>
            <a:r>
              <a:rPr lang="en-US" sz="2400" dirty="0" err="1"/>
              <a:t>berpindah</a:t>
            </a:r>
            <a:r>
              <a:rPr lang="en-US" sz="2400" dirty="0"/>
              <a:t> </a:t>
            </a:r>
            <a:r>
              <a:rPr lang="en-US" sz="2400" dirty="0" err="1"/>
              <a:t>persatuan</a:t>
            </a:r>
            <a:r>
              <a:rPr lang="en-US" sz="2400" dirty="0"/>
              <a:t> </a:t>
            </a:r>
            <a:r>
              <a:rPr lang="en-US" sz="2400" dirty="0" err="1"/>
              <a:t>waktu</a:t>
            </a:r>
            <a:r>
              <a:rPr lang="en-US" sz="2400" dirty="0"/>
              <a:t> : </a:t>
            </a:r>
          </a:p>
          <a:p>
            <a:pPr marL="0" indent="0" eaLnBrk="1" hangingPunct="1">
              <a:buFont typeface="Wingdings 2" pitchFamily="18" charset="2"/>
              <a:buNone/>
            </a:pPr>
            <a:r>
              <a:rPr lang="en-US" sz="2400" dirty="0"/>
              <a:t>H = </a:t>
            </a:r>
            <a:r>
              <a:rPr lang="en-US" sz="2400" dirty="0" err="1"/>
              <a:t>dQ</a:t>
            </a:r>
            <a:r>
              <a:rPr lang="en-US" sz="2400" dirty="0"/>
              <a:t>/</a:t>
            </a:r>
            <a:r>
              <a:rPr lang="en-US" sz="2400" dirty="0" err="1"/>
              <a:t>dt</a:t>
            </a:r>
            <a:r>
              <a:rPr lang="en-US" sz="2400" dirty="0"/>
              <a:t> 		    ……………………(2.8)</a:t>
            </a:r>
          </a:p>
          <a:p>
            <a:pPr marL="0" indent="0" eaLnBrk="1" hangingPunct="1">
              <a:buFont typeface="Wingdings 2" pitchFamily="18" charset="2"/>
              <a:buNone/>
            </a:pPr>
            <a:r>
              <a:rPr lang="en-US" sz="2400" dirty="0" err="1"/>
              <a:t>Didefinisikan</a:t>
            </a:r>
            <a:r>
              <a:rPr lang="en-US" sz="2400" dirty="0"/>
              <a:t> </a:t>
            </a:r>
            <a:r>
              <a:rPr lang="en-US" sz="2400" dirty="0" err="1"/>
              <a:t>konduktivitas</a:t>
            </a:r>
            <a:r>
              <a:rPr lang="en-US" sz="2400" dirty="0"/>
              <a:t> </a:t>
            </a:r>
            <a:r>
              <a:rPr lang="en-US" sz="2400" dirty="0" err="1"/>
              <a:t>panas</a:t>
            </a:r>
            <a:r>
              <a:rPr lang="en-US" sz="2400" dirty="0"/>
              <a:t> k </a:t>
            </a:r>
            <a:r>
              <a:rPr lang="en-US" sz="2400" dirty="0" err="1"/>
              <a:t>sebagai</a:t>
            </a:r>
            <a:r>
              <a:rPr lang="en-US" sz="2400" dirty="0"/>
              <a:t> </a:t>
            </a:r>
            <a:r>
              <a:rPr lang="en-US" sz="2400" dirty="0" err="1"/>
              <a:t>arus</a:t>
            </a:r>
            <a:r>
              <a:rPr lang="en-US" sz="2400" dirty="0"/>
              <a:t> </a:t>
            </a:r>
            <a:r>
              <a:rPr lang="en-US" sz="2400" dirty="0" err="1"/>
              <a:t>panas</a:t>
            </a:r>
            <a:r>
              <a:rPr lang="en-US" sz="2400" dirty="0"/>
              <a:t> per </a:t>
            </a:r>
            <a:r>
              <a:rPr lang="en-US" sz="2400" dirty="0" err="1"/>
              <a:t>gradien</a:t>
            </a:r>
            <a:r>
              <a:rPr lang="en-US" sz="2400" dirty="0"/>
              <a:t> </a:t>
            </a:r>
            <a:r>
              <a:rPr lang="en-US" sz="2400" dirty="0" err="1"/>
              <a:t>temperatur</a:t>
            </a:r>
            <a:r>
              <a:rPr lang="en-US" sz="2400" dirty="0"/>
              <a:t> per </a:t>
            </a:r>
            <a:r>
              <a:rPr lang="en-US" sz="2400" dirty="0" err="1"/>
              <a:t>luas</a:t>
            </a:r>
            <a:r>
              <a:rPr lang="en-US" sz="2400" dirty="0"/>
              <a:t> </a:t>
            </a:r>
            <a:r>
              <a:rPr lang="en-US" sz="2400" dirty="0" err="1"/>
              <a:t>penampang</a:t>
            </a:r>
            <a:r>
              <a:rPr lang="en-US" sz="2400" dirty="0"/>
              <a:t> : </a:t>
            </a:r>
          </a:p>
          <a:p>
            <a:pPr marL="0" indent="0" eaLnBrk="1" hangingPunct="1">
              <a:buFont typeface="Wingdings 2" pitchFamily="18" charset="2"/>
              <a:buNone/>
            </a:pPr>
            <a:r>
              <a:rPr lang="en-US" sz="2400" dirty="0"/>
              <a:t>k = - H/(A </a:t>
            </a:r>
            <a:r>
              <a:rPr lang="en-US" sz="2400" dirty="0" err="1"/>
              <a:t>dT</a:t>
            </a:r>
            <a:r>
              <a:rPr lang="en-US" sz="2400" dirty="0"/>
              <a:t>/</a:t>
            </a:r>
            <a:r>
              <a:rPr lang="en-US" sz="2400" dirty="0" err="1"/>
              <a:t>dx</a:t>
            </a:r>
            <a:r>
              <a:rPr lang="en-US" sz="2400" dirty="0"/>
              <a:t>)                 ………………………(2.9)</a:t>
            </a:r>
          </a:p>
          <a:p>
            <a:pPr marL="0" indent="0" eaLnBrk="1" hangingPunct="1">
              <a:buFont typeface="Wingdings 2" pitchFamily="18" charset="2"/>
              <a:buNone/>
            </a:pPr>
            <a:r>
              <a:rPr lang="en-US" sz="2400" dirty="0" err="1"/>
              <a:t>dengan</a:t>
            </a:r>
            <a:r>
              <a:rPr lang="en-US" sz="2400" dirty="0"/>
              <a:t>  </a:t>
            </a:r>
            <a:r>
              <a:rPr lang="en-US" sz="2400" dirty="0" err="1"/>
              <a:t>dT</a:t>
            </a:r>
            <a:r>
              <a:rPr lang="en-US" sz="2400" dirty="0"/>
              <a:t>/</a:t>
            </a:r>
            <a:r>
              <a:rPr lang="en-US" sz="2400" dirty="0" err="1"/>
              <a:t>dx</a:t>
            </a:r>
            <a:r>
              <a:rPr lang="en-US" sz="2400" dirty="0"/>
              <a:t>  </a:t>
            </a:r>
            <a:r>
              <a:rPr lang="en-US" sz="2400" dirty="0" err="1"/>
              <a:t>disebut</a:t>
            </a:r>
            <a:r>
              <a:rPr lang="en-US" sz="2400" dirty="0"/>
              <a:t> </a:t>
            </a:r>
            <a:r>
              <a:rPr lang="en-US" sz="2400" dirty="0" err="1"/>
              <a:t>gradien</a:t>
            </a:r>
            <a:r>
              <a:rPr lang="en-US" sz="2400" dirty="0"/>
              <a:t> </a:t>
            </a:r>
            <a:r>
              <a:rPr lang="en-US" sz="2400" dirty="0" err="1"/>
              <a:t>temperatur</a:t>
            </a:r>
            <a:r>
              <a:rPr lang="en-US" sz="2400" dirty="0"/>
              <a:t>. </a:t>
            </a:r>
          </a:p>
          <a:p>
            <a:pPr marL="0" indent="0" eaLnBrk="1" hangingPunct="1">
              <a:buFont typeface="Wingdings 2" pitchFamily="18" charset="2"/>
              <a:buNone/>
            </a:pPr>
            <a:endParaRPr lang="en-US" sz="2400"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9906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21" name="Content Placeholder 2"/>
          <p:cNvSpPr>
            <a:spLocks noGrp="1"/>
          </p:cNvSpPr>
          <p:nvPr>
            <p:ph idx="1"/>
          </p:nvPr>
        </p:nvSpPr>
        <p:spPr>
          <a:xfrm>
            <a:off x="304800" y="1447800"/>
            <a:ext cx="7772400" cy="4495800"/>
          </a:xfrm>
        </p:spPr>
        <p:txBody>
          <a:bodyPr/>
          <a:lstStyle/>
          <a:p>
            <a:pPr marL="0" indent="0" eaLnBrk="1" hangingPunct="1">
              <a:buFont typeface="Wingdings 2" pitchFamily="18" charset="2"/>
              <a:buNone/>
            </a:pPr>
            <a:r>
              <a:rPr lang="en-US" sz="2400" dirty="0" err="1"/>
              <a:t>Tanda</a:t>
            </a:r>
            <a:r>
              <a:rPr lang="en-US" sz="2400" dirty="0"/>
              <a:t> </a:t>
            </a:r>
            <a:r>
              <a:rPr lang="en-US" sz="2400" dirty="0" err="1"/>
              <a:t>negatif</a:t>
            </a:r>
            <a:r>
              <a:rPr lang="en-US" sz="2400" dirty="0"/>
              <a:t> </a:t>
            </a:r>
            <a:r>
              <a:rPr lang="en-US" sz="2400" dirty="0" err="1"/>
              <a:t>diberikan</a:t>
            </a:r>
            <a:r>
              <a:rPr lang="en-US" sz="2400" dirty="0"/>
              <a:t> </a:t>
            </a:r>
            <a:r>
              <a:rPr lang="en-US" sz="2400" dirty="0" err="1"/>
              <a:t>karena</a:t>
            </a:r>
            <a:r>
              <a:rPr lang="en-US" sz="2400" dirty="0"/>
              <a:t> H </a:t>
            </a:r>
            <a:r>
              <a:rPr lang="en-US" sz="2400" dirty="0" err="1"/>
              <a:t>adalah</a:t>
            </a:r>
            <a:r>
              <a:rPr lang="en-US" sz="2400" dirty="0"/>
              <a:t> </a:t>
            </a:r>
            <a:r>
              <a:rPr lang="en-US" sz="2400" dirty="0" err="1"/>
              <a:t>positif</a:t>
            </a:r>
            <a:r>
              <a:rPr lang="en-US" sz="2400" dirty="0"/>
              <a:t> (</a:t>
            </a:r>
            <a:r>
              <a:rPr lang="en-US" sz="2400" dirty="0" err="1"/>
              <a:t>panas</a:t>
            </a:r>
            <a:r>
              <a:rPr lang="en-US" sz="2400" dirty="0"/>
              <a:t> </a:t>
            </a:r>
            <a:r>
              <a:rPr lang="en-US" sz="2400" dirty="0" err="1"/>
              <a:t>berpindah</a:t>
            </a:r>
            <a:r>
              <a:rPr lang="en-US" sz="2400" dirty="0"/>
              <a:t> </a:t>
            </a:r>
            <a:r>
              <a:rPr lang="en-US" sz="2400" dirty="0" err="1"/>
              <a:t>dari</a:t>
            </a:r>
            <a:r>
              <a:rPr lang="en-US" sz="2400" dirty="0"/>
              <a:t> </a:t>
            </a:r>
            <a:r>
              <a:rPr lang="en-US" sz="2400" dirty="0" err="1"/>
              <a:t>kiri</a:t>
            </a:r>
            <a:r>
              <a:rPr lang="en-US" sz="2400" dirty="0"/>
              <a:t> </a:t>
            </a:r>
            <a:r>
              <a:rPr lang="en-US" sz="2400" dirty="0" err="1"/>
              <a:t>ke</a:t>
            </a:r>
            <a:r>
              <a:rPr lang="en-US" sz="2400" dirty="0"/>
              <a:t> </a:t>
            </a:r>
            <a:r>
              <a:rPr lang="en-US" sz="2400" dirty="0" err="1"/>
              <a:t>kanan</a:t>
            </a:r>
            <a:r>
              <a:rPr lang="en-US" sz="2400" dirty="0"/>
              <a:t>), </a:t>
            </a:r>
            <a:r>
              <a:rPr lang="en-US" sz="2400" dirty="0" err="1"/>
              <a:t>bila</a:t>
            </a:r>
            <a:r>
              <a:rPr lang="en-US" sz="2400" dirty="0"/>
              <a:t> </a:t>
            </a:r>
            <a:r>
              <a:rPr lang="en-US" sz="2400" dirty="0" err="1"/>
              <a:t>gradien</a:t>
            </a:r>
            <a:r>
              <a:rPr lang="en-US" sz="2400" dirty="0"/>
              <a:t> </a:t>
            </a:r>
            <a:r>
              <a:rPr lang="en-US" sz="2400" dirty="0" err="1"/>
              <a:t>temperatur</a:t>
            </a:r>
            <a:r>
              <a:rPr lang="en-US" sz="2400" dirty="0"/>
              <a:t> </a:t>
            </a:r>
            <a:r>
              <a:rPr lang="en-US" sz="2400" dirty="0" err="1"/>
              <a:t>adalah</a:t>
            </a:r>
            <a:r>
              <a:rPr lang="en-US" sz="2400" dirty="0"/>
              <a:t> </a:t>
            </a:r>
            <a:r>
              <a:rPr lang="en-US" sz="2400" dirty="0" err="1"/>
              <a:t>negatif</a:t>
            </a:r>
            <a:r>
              <a:rPr lang="en-US" sz="2400" dirty="0"/>
              <a:t>, </a:t>
            </a:r>
            <a:r>
              <a:rPr lang="en-US" sz="2400" dirty="0" err="1"/>
              <a:t>Sehingga</a:t>
            </a:r>
            <a:r>
              <a:rPr lang="en-US" sz="2400" dirty="0"/>
              <a:t>, </a:t>
            </a:r>
          </a:p>
          <a:p>
            <a:pPr marL="0" indent="0" eaLnBrk="1" hangingPunct="1">
              <a:buFont typeface="Wingdings 2" pitchFamily="18" charset="2"/>
              <a:buNone/>
            </a:pPr>
            <a:r>
              <a:rPr lang="en-US" sz="2400" dirty="0"/>
              <a:t>	H = - kA </a:t>
            </a:r>
            <a:r>
              <a:rPr lang="en-US" sz="2400" dirty="0" err="1"/>
              <a:t>dT</a:t>
            </a:r>
            <a:r>
              <a:rPr lang="en-US" sz="2400" dirty="0"/>
              <a:t>/</a:t>
            </a:r>
            <a:r>
              <a:rPr lang="en-US" sz="2400" dirty="0" err="1"/>
              <a:t>dx</a:t>
            </a:r>
            <a:r>
              <a:rPr lang="en-US" sz="2400" dirty="0"/>
              <a:t> 		       	 …………………(2.10). </a:t>
            </a:r>
          </a:p>
          <a:p>
            <a:pPr marL="0" indent="0" eaLnBrk="1" hangingPunct="1">
              <a:buFont typeface="Wingdings 2" pitchFamily="18" charset="2"/>
              <a:buNone/>
            </a:pPr>
            <a:r>
              <a:rPr lang="en-US" sz="2400" dirty="0" err="1"/>
              <a:t>atau</a:t>
            </a:r>
            <a:r>
              <a:rPr lang="en-US" sz="2400" dirty="0"/>
              <a:t>  	H = kA(T</a:t>
            </a:r>
            <a:r>
              <a:rPr lang="en-US" sz="2400" baseline="-25000" dirty="0"/>
              <a:t>1</a:t>
            </a:r>
            <a:r>
              <a:rPr lang="en-US" sz="2400" dirty="0"/>
              <a:t> – T</a:t>
            </a:r>
            <a:r>
              <a:rPr lang="en-US" sz="2400" baseline="-25000" dirty="0"/>
              <a:t>2</a:t>
            </a:r>
            <a:r>
              <a:rPr lang="en-US" sz="2400" dirty="0"/>
              <a:t>)/L      		  …………………(2.11). </a:t>
            </a:r>
          </a:p>
          <a:p>
            <a:pPr marL="0" indent="0" eaLnBrk="1" hangingPunct="1">
              <a:buFont typeface="Wingdings 2" pitchFamily="18" charset="2"/>
              <a:buNone/>
            </a:pPr>
            <a:endParaRPr lang="en-US" sz="2400" dirty="0"/>
          </a:p>
          <a:p>
            <a:pPr marL="0" indent="0" eaLnBrk="1" hangingPunct="1">
              <a:buFont typeface="Wingdings 2" pitchFamily="18" charset="2"/>
              <a:buNone/>
            </a:pPr>
            <a:r>
              <a:rPr lang="en-US" sz="2400" dirty="0" err="1"/>
              <a:t>dengan</a:t>
            </a:r>
            <a:r>
              <a:rPr lang="en-US" sz="2400" dirty="0"/>
              <a:t> L = </a:t>
            </a:r>
            <a:r>
              <a:rPr lang="en-US" sz="2400" dirty="0" err="1"/>
              <a:t>Panjang</a:t>
            </a:r>
            <a:r>
              <a:rPr lang="en-US" sz="2400" dirty="0"/>
              <a:t> </a:t>
            </a:r>
            <a:r>
              <a:rPr lang="en-US" sz="2400" dirty="0" err="1"/>
              <a:t>benda</a:t>
            </a:r>
            <a:endParaRPr lang="en-US" sz="2400" dirty="0"/>
          </a:p>
          <a:p>
            <a:pPr marL="0" indent="0" eaLnBrk="1" hangingPunct="1">
              <a:buFont typeface="Wingdings 2" pitchFamily="18" charset="2"/>
              <a:buNone/>
            </a:pPr>
            <a:endParaRPr lang="en-US" sz="2400"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990600"/>
            <a:ext cx="8077200" cy="54864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pic>
        <p:nvPicPr>
          <p:cNvPr id="22" name="Picture 2" descr="11-2"/>
          <p:cNvPicPr>
            <a:picLocks noChangeAspect="1" noChangeArrowheads="1"/>
          </p:cNvPicPr>
          <p:nvPr/>
        </p:nvPicPr>
        <p:blipFill>
          <a:blip r:embed="rId8" cstate="print"/>
          <a:srcRect/>
          <a:stretch>
            <a:fillRect/>
          </a:stretch>
        </p:blipFill>
        <p:spPr bwMode="auto">
          <a:xfrm>
            <a:off x="762000" y="914400"/>
            <a:ext cx="7467600" cy="5464679"/>
          </a:xfrm>
          <a:prstGeom prst="rect">
            <a:avLst/>
          </a:prstGeom>
          <a:solidFill>
            <a:schemeClr val="bg2"/>
          </a:solidFill>
          <a:ln w="9525">
            <a:noFill/>
            <a:miter lim="800000"/>
            <a:headEnd/>
            <a:tailEnd/>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5715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7620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KONVEKSI</a:t>
            </a:r>
          </a:p>
        </p:txBody>
      </p:sp>
      <p:sp>
        <p:nvSpPr>
          <p:cNvPr id="21" name="Content Placeholder 2"/>
          <p:cNvSpPr>
            <a:spLocks noGrp="1"/>
          </p:cNvSpPr>
          <p:nvPr>
            <p:ph idx="1"/>
          </p:nvPr>
        </p:nvSpPr>
        <p:spPr>
          <a:xfrm>
            <a:off x="304800" y="1219200"/>
            <a:ext cx="7772400" cy="4572000"/>
          </a:xfrm>
        </p:spPr>
        <p:txBody>
          <a:bodyPr/>
          <a:lstStyle/>
          <a:p>
            <a:pPr marL="0" indent="0">
              <a:buFont typeface="Wingdings 2" pitchFamily="18" charset="2"/>
              <a:buNone/>
              <a:defRPr/>
            </a:pPr>
            <a:r>
              <a:rPr lang="id-ID" sz="2400" dirty="0"/>
              <a:t>Suatu kasus umum yang sering tertjadi adalah konveksi alami dari dinding atau pipa pada temperatur tetap dan dilingkungi oleh tekanan atmosfer dimana  temperaturnya berbeda sebesar ΔT dengan dinding pipa. </a:t>
            </a:r>
          </a:p>
          <a:p>
            <a:pPr>
              <a:defRPr/>
            </a:pPr>
            <a:r>
              <a:rPr lang="id-ID" sz="2400" dirty="0"/>
              <a:t>Bentuk matematik peristiwa konveksi ini sangat rumit, tidak semudah konduksi, karena panas yang hilang atau yang masuk dari suatu permukaan yang berhubungan dengan suatu fluida tergantung berbagai hal antara lain : </a:t>
            </a:r>
          </a:p>
          <a:p>
            <a:pPr>
              <a:defRPr/>
            </a:pPr>
            <a:r>
              <a:rPr lang="id-ID" sz="2400" dirty="0"/>
              <a:t>Bentuk permukaan  : melengkung, horizontal, vertikal.</a:t>
            </a:r>
          </a:p>
          <a:p>
            <a:pPr>
              <a:defRPr/>
            </a:pPr>
            <a:r>
              <a:rPr lang="id-ID" sz="2400" dirty="0"/>
              <a:t>Jenis fluida yang berhubungan dengan permukaan gas atau cairan.</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5715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7620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KONVEKSI</a:t>
            </a:r>
          </a:p>
        </p:txBody>
      </p:sp>
      <p:sp>
        <p:nvSpPr>
          <p:cNvPr id="21" name="Content Placeholder 2"/>
          <p:cNvSpPr>
            <a:spLocks noGrp="1"/>
          </p:cNvSpPr>
          <p:nvPr>
            <p:ph idx="1"/>
          </p:nvPr>
        </p:nvSpPr>
        <p:spPr>
          <a:xfrm>
            <a:off x="304800" y="1219200"/>
            <a:ext cx="7772400" cy="5257800"/>
          </a:xfrm>
        </p:spPr>
        <p:txBody>
          <a:bodyPr/>
          <a:lstStyle/>
          <a:p>
            <a:pPr>
              <a:defRPr/>
            </a:pPr>
            <a:r>
              <a:rPr lang="id-ID" sz="2400" dirty="0"/>
              <a:t>Karakteristik fluida : rapat massa, viskositas, panas jenis, konduktivitas panas.</a:t>
            </a:r>
          </a:p>
          <a:p>
            <a:pPr>
              <a:defRPr/>
            </a:pPr>
            <a:r>
              <a:rPr lang="id-ID" sz="2400" dirty="0"/>
              <a:t>Kecepatan fluida : </a:t>
            </a:r>
          </a:p>
          <a:p>
            <a:pPr lvl="1">
              <a:defRPr/>
            </a:pPr>
            <a:r>
              <a:rPr lang="id-ID" sz="2400" dirty="0"/>
              <a:t>Bila kecepatan cukup kecil akan menimbulkan aliran laminer.</a:t>
            </a:r>
          </a:p>
          <a:p>
            <a:pPr lvl="1">
              <a:defRPr/>
            </a:pPr>
            <a:r>
              <a:rPr lang="id-ID" sz="2400" dirty="0"/>
              <a:t>Bila kecepatan cukup besar akan menimbulkan aliran turbulen.</a:t>
            </a:r>
          </a:p>
          <a:p>
            <a:pPr>
              <a:defRPr/>
            </a:pPr>
            <a:r>
              <a:rPr lang="id-ID" sz="2400" dirty="0"/>
              <a:t>Keadaan fluida  : Terjadi penguapan, pengembunan, pembentukan lapisan.</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 Diagonal Corner Rectangle 22"/>
          <p:cNvSpPr/>
          <p:nvPr/>
        </p:nvSpPr>
        <p:spPr>
          <a:xfrm>
            <a:off x="152400" y="762000"/>
            <a:ext cx="8077200" cy="57150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sp>
        <p:nvSpPr>
          <p:cNvPr id="19" name="Rounded Rectangle 18">
            <a:hlinkClick r:id="rId2" action="ppaction://hlinksldjump"/>
          </p:cNvPr>
          <p:cNvSpPr/>
          <p:nvPr/>
        </p:nvSpPr>
        <p:spPr>
          <a:xfrm>
            <a:off x="4572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Ringkasan</a:t>
            </a:r>
          </a:p>
        </p:txBody>
      </p:sp>
      <p:sp>
        <p:nvSpPr>
          <p:cNvPr id="20" name="Rounded Rectangle 19">
            <a:hlinkClick r:id="rId3" action="ppaction://hlinksldjump"/>
          </p:cNvPr>
          <p:cNvSpPr/>
          <p:nvPr/>
        </p:nvSpPr>
        <p:spPr>
          <a:xfrm>
            <a:off x="1524000" y="76200"/>
            <a:ext cx="1524000" cy="457200"/>
          </a:xfrm>
          <a:prstGeom prst="roundRect">
            <a:avLst/>
          </a:prstGeom>
          <a:solidFill>
            <a:srgbClr val="B74B09"/>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Materi</a:t>
            </a:r>
          </a:p>
        </p:txBody>
      </p:sp>
      <p:sp>
        <p:nvSpPr>
          <p:cNvPr id="27" name="Rounded Rectangle 26">
            <a:hlinkClick r:id="rId2" action="ppaction://hlinksldjump"/>
          </p:cNvPr>
          <p:cNvSpPr/>
          <p:nvPr/>
        </p:nvSpPr>
        <p:spPr>
          <a:xfrm>
            <a:off x="6096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err="1">
                <a:solidFill>
                  <a:schemeClr val="bg1"/>
                </a:solidFill>
                <a:latin typeface="Century Gothic" pitchFamily="34" charset="0"/>
                <a:cs typeface="Arial" pitchFamily="34" charset="0"/>
              </a:rPr>
              <a:t>Latihan</a:t>
            </a:r>
          </a:p>
        </p:txBody>
      </p:sp>
      <p:sp>
        <p:nvSpPr>
          <p:cNvPr id="28" name="Rounded Rectangle 27"/>
          <p:cNvSpPr/>
          <p:nvPr/>
        </p:nvSpPr>
        <p:spPr>
          <a:xfrm>
            <a:off x="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b="1" dirty="0">
                <a:solidFill>
                  <a:schemeClr val="bg1"/>
                </a:solidFill>
                <a:latin typeface="Century Gothic" pitchFamily="34" charset="0"/>
                <a:cs typeface="Arial" pitchFamily="34" charset="0"/>
              </a:rPr>
              <a:t>Pengantar</a:t>
            </a:r>
          </a:p>
        </p:txBody>
      </p:sp>
      <p:grpSp>
        <p:nvGrpSpPr>
          <p:cNvPr id="2" name="Group 9"/>
          <p:cNvGrpSpPr>
            <a:grpSpLocks/>
          </p:cNvGrpSpPr>
          <p:nvPr/>
        </p:nvGrpSpPr>
        <p:grpSpPr bwMode="auto">
          <a:xfrm>
            <a:off x="1524000" y="76200"/>
            <a:ext cx="1492776" cy="381001"/>
            <a:chOff x="0" y="76200"/>
            <a:chExt cx="1876718" cy="457201"/>
          </a:xfrm>
          <a:solidFill>
            <a:schemeClr val="bg2">
              <a:lumMod val="75000"/>
            </a:schemeClr>
          </a:solidFill>
        </p:grpSpPr>
        <p:sp>
          <p:nvSpPr>
            <p:cNvPr id="31" name="Isosceles Triangle 30"/>
            <p:cNvSpPr/>
            <p:nvPr/>
          </p:nvSpPr>
          <p:spPr>
            <a:xfrm rot="16200000">
              <a:off x="1571947" y="228629"/>
              <a:ext cx="457200" cy="1523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Isosceles Triangle 31"/>
            <p:cNvSpPr/>
            <p:nvPr/>
          </p:nvSpPr>
          <p:spPr>
            <a:xfrm rot="5400000">
              <a:off x="-152429" y="228629"/>
              <a:ext cx="457200" cy="15234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35" name="Rounded Rectangle 34">
            <a:hlinkClick r:id="rId2" action="ppaction://hlinksldjump"/>
          </p:cNvPr>
          <p:cNvSpPr/>
          <p:nvPr/>
        </p:nvSpPr>
        <p:spPr>
          <a:xfrm>
            <a:off x="3048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Contoh</a:t>
            </a:r>
            <a:r>
              <a:rPr lang="en-US" sz="1600" b="1" dirty="0">
                <a:solidFill>
                  <a:schemeClr val="bg1"/>
                </a:solidFill>
                <a:latin typeface="Century Gothic" pitchFamily="34" charset="0"/>
                <a:cs typeface="Arial" pitchFamily="34" charset="0"/>
              </a:rPr>
              <a:t> </a:t>
            </a:r>
            <a:r>
              <a:rPr lang="en-US" sz="1600" b="1" dirty="0" err="1">
                <a:solidFill>
                  <a:schemeClr val="bg1"/>
                </a:solidFill>
                <a:latin typeface="Century Gothic" pitchFamily="34" charset="0"/>
                <a:cs typeface="Arial" pitchFamily="34" charset="0"/>
              </a:rPr>
              <a:t>Soal</a:t>
            </a:r>
          </a:p>
        </p:txBody>
      </p:sp>
      <p:sp>
        <p:nvSpPr>
          <p:cNvPr id="34" name="Right Arrow 33">
            <a:hlinkClick r:id="rId4" action="ppaction://hlinksldjump"/>
          </p:cNvPr>
          <p:cNvSpPr/>
          <p:nvPr/>
        </p:nvSpPr>
        <p:spPr>
          <a:xfrm>
            <a:off x="4267200" y="6248400"/>
            <a:ext cx="533400" cy="533400"/>
          </a:xfrm>
          <a:prstGeom prst="right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a:hlinkClick r:id="rId3" action="ppaction://hlinksldjump"/>
          </p:cNvPr>
          <p:cNvSpPr/>
          <p:nvPr/>
        </p:nvSpPr>
        <p:spPr>
          <a:xfrm rot="10800000">
            <a:off x="3581400" y="6248400"/>
            <a:ext cx="533400" cy="53340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itle 1"/>
          <p:cNvSpPr>
            <a:spLocks noGrp="1"/>
          </p:cNvSpPr>
          <p:nvPr>
            <p:ph type="title"/>
          </p:nvPr>
        </p:nvSpPr>
        <p:spPr>
          <a:xfrm rot="16200000">
            <a:off x="5575300" y="3441700"/>
            <a:ext cx="6248400" cy="584200"/>
          </a:xfrm>
          <a:solidFill>
            <a:schemeClr val="bg2">
              <a:lumMod val="75000"/>
            </a:schemeClr>
          </a:solidFill>
        </p:spPr>
        <p:txBody>
          <a:bodyPr/>
          <a:lstStyle/>
          <a:p>
            <a:pPr algn="r">
              <a:defRPr/>
            </a:pPr>
            <a:r>
              <a:rPr lang="en-US" dirty="0" err="1">
                <a:solidFill>
                  <a:schemeClr val="bg1"/>
                </a:solidFill>
              </a:rPr>
              <a:t>Materi</a:t>
            </a:r>
            <a:endParaRPr lang="id-ID" dirty="0">
              <a:solidFill>
                <a:schemeClr val="bg1"/>
              </a:solidFill>
            </a:endParaRPr>
          </a:p>
        </p:txBody>
      </p:sp>
      <p:pic>
        <p:nvPicPr>
          <p:cNvPr id="12303" name="Picture 20" descr="http://png-3.findicons.com/files/icons/1742/ecqlipse_2/128/home.png">
            <a:hlinkClick r:id="rId5" action="ppaction://hlinksldjump"/>
          </p:cNvPr>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391400" y="5867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a:hlinkClick r:id="rId7" action="ppaction://hlinksldjump"/>
          </p:cNvPr>
          <p:cNvSpPr/>
          <p:nvPr/>
        </p:nvSpPr>
        <p:spPr>
          <a:xfrm>
            <a:off x="7620000" y="76200"/>
            <a:ext cx="1524000" cy="457200"/>
          </a:xfrm>
          <a:prstGeom prst="roundRect">
            <a:avLst/>
          </a:prstGeom>
          <a:solidFill>
            <a:srgbClr val="2B200B"/>
          </a:solidFill>
          <a:ln w="38100">
            <a:solidFill>
              <a:schemeClr val="bg1"/>
            </a:solidFill>
          </a:ln>
          <a:effectLst>
            <a:innerShdw blurRad="63500" dist="50800" dir="2700000">
              <a:prstClr val="black">
                <a:alpha val="50000"/>
              </a:prstClr>
            </a:innerShdw>
            <a:reflection blurRad="6350" stA="50000" endA="300" endPos="55000" dir="5400000" sy="-100000" algn="bl" rotWithShape="0"/>
          </a:effectLst>
          <a:scene3d>
            <a:camera prst="orthographicFront"/>
            <a:lightRig rig="threePt" dir="t">
              <a:rot lat="0" lon="0" rev="1200000"/>
            </a:lightRig>
          </a:scene3d>
          <a:sp3d>
            <a:bevelT w="63500" h="25400" prst="artDeco"/>
          </a:sp3d>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sz="1600" b="1" dirty="0" err="1">
                <a:solidFill>
                  <a:schemeClr val="bg1"/>
                </a:solidFill>
                <a:latin typeface="Century Gothic" pitchFamily="34" charset="0"/>
                <a:cs typeface="Arial" pitchFamily="34" charset="0"/>
              </a:rPr>
              <a:t>Asesmen</a:t>
            </a:r>
            <a:endParaRPr lang="en-US" sz="1600" b="1" dirty="0">
              <a:solidFill>
                <a:schemeClr val="bg1"/>
              </a:solidFill>
              <a:latin typeface="Century Gothic" pitchFamily="34" charset="0"/>
              <a:cs typeface="Arial" pitchFamily="34" charset="0"/>
            </a:endParaRPr>
          </a:p>
        </p:txBody>
      </p:sp>
      <p:sp>
        <p:nvSpPr>
          <p:cNvPr id="18" name="Title 1"/>
          <p:cNvSpPr txBox="1">
            <a:spLocks/>
          </p:cNvSpPr>
          <p:nvPr/>
        </p:nvSpPr>
        <p:spPr bwMode="auto">
          <a:xfrm>
            <a:off x="457200" y="762000"/>
            <a:ext cx="7620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2800" b="0" i="0" u="none" strike="noStrike" kern="1200" cap="none" spc="0" normalizeH="0" baseline="0" noProof="0" dirty="0">
                <a:ln>
                  <a:noFill/>
                </a:ln>
                <a:solidFill>
                  <a:schemeClr val="tx1"/>
                </a:solidFill>
                <a:effectLst/>
                <a:uLnTx/>
                <a:uFillTx/>
                <a:latin typeface="+mj-lt"/>
                <a:ea typeface="+mj-ea"/>
                <a:cs typeface="+mj-cs"/>
              </a:rPr>
              <a:t>PERPINDAHAN PANAS KONVEKSI</a:t>
            </a:r>
          </a:p>
        </p:txBody>
      </p:sp>
      <p:sp>
        <p:nvSpPr>
          <p:cNvPr id="24" name="Content Placeholder 2"/>
          <p:cNvSpPr>
            <a:spLocks noGrp="1"/>
          </p:cNvSpPr>
          <p:nvPr>
            <p:ph idx="1"/>
          </p:nvPr>
        </p:nvSpPr>
        <p:spPr>
          <a:xfrm>
            <a:off x="228600" y="1295400"/>
            <a:ext cx="7848600" cy="4419600"/>
          </a:xfrm>
        </p:spPr>
        <p:txBody>
          <a:bodyPr/>
          <a:lstStyle/>
          <a:p>
            <a:pPr marL="0" indent="0">
              <a:buFont typeface="Wingdings 2" pitchFamily="18" charset="2"/>
              <a:buNone/>
              <a:defRPr/>
            </a:pPr>
            <a:r>
              <a:rPr lang="id-ID" sz="2400" dirty="0">
                <a:cs typeface="Arial" pitchFamily="34" charset="0"/>
              </a:rPr>
              <a:t>Penghitungan arus panas biasanya menggunakan persamaan :</a:t>
            </a:r>
          </a:p>
          <a:p>
            <a:pPr marL="0" indent="0">
              <a:buFont typeface="Wingdings 2" pitchFamily="18" charset="2"/>
              <a:buNone/>
              <a:defRPr/>
            </a:pPr>
            <a:r>
              <a:rPr lang="id-ID" sz="2400" dirty="0">
                <a:cs typeface="Arial" pitchFamily="34" charset="0"/>
              </a:rPr>
              <a:t>             H = h A ΔT                                                                 </a:t>
            </a:r>
          </a:p>
          <a:p>
            <a:pPr marL="0" indent="0">
              <a:buFont typeface="Wingdings 2" pitchFamily="18" charset="2"/>
              <a:buNone/>
              <a:defRPr/>
            </a:pPr>
            <a:r>
              <a:rPr lang="id-ID" sz="2400" dirty="0">
                <a:cs typeface="Arial" pitchFamily="34" charset="0"/>
              </a:rPr>
              <a:t> dengan </a:t>
            </a:r>
          </a:p>
          <a:p>
            <a:pPr marL="536575" indent="-536575">
              <a:buFont typeface="Wingdings 2" pitchFamily="18" charset="2"/>
              <a:buNone/>
              <a:defRPr/>
            </a:pPr>
            <a:r>
              <a:rPr lang="id-ID" sz="2400" dirty="0">
                <a:cs typeface="Arial" pitchFamily="34" charset="0"/>
              </a:rPr>
              <a:t>H   : arus panas konveksi ( panas yang diperoleh atau yang hilang karena konveksi oleh suatu permukaan per satuan waktu), </a:t>
            </a:r>
          </a:p>
          <a:p>
            <a:pPr marL="355600" indent="-355600">
              <a:buFont typeface="Wingdings 2" pitchFamily="18" charset="2"/>
              <a:buNone/>
              <a:defRPr/>
            </a:pPr>
            <a:r>
              <a:rPr lang="id-ID" sz="2400" dirty="0">
                <a:cs typeface="Arial" pitchFamily="34" charset="0"/>
              </a:rPr>
              <a:t>A   : adalah luas permukaan, dan </a:t>
            </a:r>
          </a:p>
          <a:p>
            <a:pPr marL="536575" indent="-536575">
              <a:buFont typeface="Wingdings 2" pitchFamily="18" charset="2"/>
              <a:buNone/>
              <a:defRPr/>
            </a:pPr>
            <a:r>
              <a:rPr lang="id-ID" sz="2400" dirty="0">
                <a:cs typeface="Arial" pitchFamily="34" charset="0"/>
              </a:rPr>
              <a:t>ΔT : adalah perbedaan temperatur permukaan dan badan utama fluida (fulida dibawah permukaan),</a:t>
            </a:r>
          </a:p>
          <a:p>
            <a:pPr marL="355600" indent="-355600">
              <a:buFont typeface="Wingdings 2" pitchFamily="18" charset="2"/>
              <a:buNone/>
              <a:defRPr/>
            </a:pPr>
            <a:r>
              <a:rPr lang="id-ID" sz="2400" dirty="0">
                <a:cs typeface="Arial" pitchFamily="34" charset="0"/>
              </a:rPr>
              <a:t>h   : adalah koefisien konveksi.</a:t>
            </a:r>
          </a:p>
          <a:p>
            <a:pPr marL="0" indent="0">
              <a:buFont typeface="Wingdings 2" pitchFamily="18" charset="2"/>
              <a:buNone/>
              <a:defRPr/>
            </a:pPr>
            <a:endParaRPr lang="id-ID" sz="2400" dirty="0">
              <a:cs typeface="Arial" pitchFamily="34" charset="0"/>
            </a:endParaRPr>
          </a:p>
          <a:p>
            <a:pPr marL="0" indent="0">
              <a:defRPr/>
            </a:pPr>
            <a:endParaRPr lang="id-ID" sz="2400" dirty="0">
              <a:cs typeface="Arial" pitchFamily="34" charset="0"/>
            </a:endParaRPr>
          </a:p>
        </p:txBody>
      </p:sp>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be7888e492e222b522523eab6a87ea8c75de8"/>
</p:tagLst>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12434</TotalTime>
  <Words>1447</Words>
  <Application>Microsoft Office PowerPoint</Application>
  <PresentationFormat>On-screen Show (4:3)</PresentationFormat>
  <Paragraphs>254</Paragraphs>
  <Slides>23</Slides>
  <Notes>3</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Franklin Gothic Book</vt:lpstr>
      <vt:lpstr>Arial</vt:lpstr>
      <vt:lpstr>Calibri</vt:lpstr>
      <vt:lpstr>Century Gothic</vt:lpstr>
      <vt:lpstr>Lucida Console</vt:lpstr>
      <vt:lpstr>Times New Roman</vt:lpstr>
      <vt:lpstr>Wingdings</vt:lpstr>
      <vt:lpstr>Wingdings 2</vt:lpstr>
      <vt:lpstr>Office Theme</vt:lpstr>
      <vt:lpstr>Equation</vt:lpstr>
      <vt:lpstr>PowerPoint Presentation</vt:lpstr>
      <vt:lpstr>Materi</vt:lpstr>
      <vt:lpstr>Materi</vt:lpstr>
      <vt:lpstr>Materi</vt:lpstr>
      <vt:lpstr>Materi</vt:lpstr>
      <vt:lpstr>Materi</vt:lpstr>
      <vt:lpstr>Materi</vt:lpstr>
      <vt:lpstr>Materi</vt:lpstr>
      <vt:lpstr>Materi</vt:lpstr>
      <vt:lpstr>Materi</vt:lpstr>
      <vt:lpstr>Materi</vt:lpstr>
      <vt:lpstr>Materi</vt:lpstr>
      <vt:lpstr>Materi</vt:lpstr>
      <vt:lpstr>Materi</vt:lpstr>
      <vt:lpstr>Materi</vt:lpstr>
      <vt:lpstr>Materi</vt:lpstr>
      <vt:lpstr>Materi</vt:lpstr>
      <vt:lpstr>Materi</vt:lpstr>
      <vt:lpstr>Ringkasan</vt:lpstr>
      <vt:lpstr>Latihan Soal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dc:title>
  <dc:creator>ndiiit</dc:creator>
  <cp:lastModifiedBy>Damar</cp:lastModifiedBy>
  <cp:revision>124</cp:revision>
  <dcterms:created xsi:type="dcterms:W3CDTF">2014-01-01T21:40:07Z</dcterms:created>
  <dcterms:modified xsi:type="dcterms:W3CDTF">2023-12-13T06:01:17Z</dcterms:modified>
</cp:coreProperties>
</file>