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5" r:id="rId4"/>
    <p:sldId id="264" r:id="rId5"/>
    <p:sldId id="260" r:id="rId6"/>
    <p:sldId id="266" r:id="rId7"/>
    <p:sldId id="269" r:id="rId8"/>
    <p:sldId id="270" r:id="rId9"/>
    <p:sldId id="279" r:id="rId10"/>
    <p:sldId id="280" r:id="rId11"/>
    <p:sldId id="281" r:id="rId12"/>
    <p:sldId id="282" r:id="rId13"/>
    <p:sldId id="284" r:id="rId14"/>
    <p:sldId id="285" r:id="rId15"/>
    <p:sldId id="263" r:id="rId16"/>
    <p:sldId id="283" r:id="rId17"/>
    <p:sldId id="276" r:id="rId18"/>
    <p:sldId id="286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4105"/>
    <a:srgbClr val="2D1701"/>
    <a:srgbClr val="B74B09"/>
    <a:srgbClr val="2B200B"/>
    <a:srgbClr val="452207"/>
    <a:srgbClr val="FFFF99"/>
    <a:srgbClr val="996600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4" autoAdjust="0"/>
    <p:restoredTop sz="93609" autoAdjust="0"/>
  </p:normalViewPr>
  <p:slideViewPr>
    <p:cSldViewPr>
      <p:cViewPr varScale="1">
        <p:scale>
          <a:sx n="75" d="100"/>
          <a:sy n="75" d="100"/>
        </p:scale>
        <p:origin x="155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E1BED1A-2796-4C7B-995F-885A95D8C1CC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14D342-030E-4C9F-8EFC-402BA6F7E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72699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5E95EA-8AD7-4908-B2C9-12DAD53A0696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87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5E95EA-8AD7-4908-B2C9-12DAD53A0696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20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71F82-0291-4E78-AA4B-CE6BD7DE753A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086B9A-AA35-47E8-89F6-B10A34EF1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716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BA494-631F-4FC8-AB6B-86696C34F67A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1955A-3D58-49D9-86BA-98415293BE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2ECD0-E987-4DDF-942D-AB43E72B99B2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9C4FA-4A3C-42C8-8AA8-B50E66C643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0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A9F44-E7F3-4EA0-8829-246C7C2F082F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4E1E80-DE7E-4886-AA30-42053800A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60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8FD2C-371B-4036-8EE3-63C666ABDA3F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B3534C-F2A0-47F3-8AAB-02CB936EB8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B7358-2F90-4C91-A69E-8335B524A618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ACDF2-745D-4B51-9894-CE4DA2CF4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47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5D62A-9065-4074-9F39-C16F334AA69B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08226-341D-4649-91B3-151A4723D4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5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E3F73-5A10-481E-B211-232C0D539A62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5887F9-523E-4DB9-8498-55D38C91AB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965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8E60C-3ED9-420D-8707-0E8F3B261A41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9CE4B-5259-4117-821D-6C567643CB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3062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388A7-5039-4978-ABAE-9A374C01A807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7870E-2602-4C93-8DB5-3D82D065E1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59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276F-512B-4B99-BDA8-76CCD0C59ED4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D2216-636E-427B-ADED-7B4E500B6E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98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F9650E-58FC-45BD-AA5A-C924D3D60844}" type="datetimeFigureOut">
              <a:rPr lang="en-US"/>
              <a:pPr>
                <a:defRPr/>
              </a:pPr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8BBA3CF-973C-40DF-BF59-B0EF3C7F37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13" Type="http://schemas.openxmlformats.org/officeDocument/2006/relationships/image" Target="../media/image16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14.png"/><Relationship Id="rId5" Type="http://schemas.openxmlformats.org/officeDocument/2006/relationships/slide" Target="slide7.xml"/><Relationship Id="rId10" Type="http://schemas.openxmlformats.org/officeDocument/2006/relationships/image" Target="../media/image13.png"/><Relationship Id="rId4" Type="http://schemas.openxmlformats.org/officeDocument/2006/relationships/slide" Target="slide9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12" Type="http://schemas.openxmlformats.org/officeDocument/2006/relationships/image" Target="../media/image20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19.png"/><Relationship Id="rId5" Type="http://schemas.openxmlformats.org/officeDocument/2006/relationships/slide" Target="slide7.xml"/><Relationship Id="rId10" Type="http://schemas.openxmlformats.org/officeDocument/2006/relationships/image" Target="../media/image18.png"/><Relationship Id="rId4" Type="http://schemas.openxmlformats.org/officeDocument/2006/relationships/slide" Target="slide9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21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2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" Target="slide5.xml"/><Relationship Id="rId7" Type="http://schemas.openxmlformats.org/officeDocument/2006/relationships/image" Target="../media/image23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11" Type="http://schemas.openxmlformats.org/officeDocument/2006/relationships/image" Target="../media/image27.png"/><Relationship Id="rId5" Type="http://schemas.openxmlformats.org/officeDocument/2006/relationships/slide" Target="slide12.xml"/><Relationship Id="rId10" Type="http://schemas.openxmlformats.org/officeDocument/2006/relationships/image" Target="../media/image26.png"/><Relationship Id="rId4" Type="http://schemas.openxmlformats.org/officeDocument/2006/relationships/slide" Target="slide9.xml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1.xml"/><Relationship Id="rId4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4.xml"/><Relationship Id="rId4" Type="http://schemas.openxmlformats.org/officeDocument/2006/relationships/slide" Target="slide7.xml"/><Relationship Id="rId9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5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slide" Target="slide5.xml"/><Relationship Id="rId7" Type="http://schemas.openxmlformats.org/officeDocument/2006/relationships/slide" Target="slide1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10" Type="http://schemas.openxmlformats.org/officeDocument/2006/relationships/image" Target="../media/image9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7.xml"/><Relationship Id="rId4" Type="http://schemas.openxmlformats.org/officeDocument/2006/relationships/slide" Target="slide9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slide" Target="slide12.xml"/><Relationship Id="rId4" Type="http://schemas.openxmlformats.org/officeDocument/2006/relationships/slide" Target="slide9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0" y="0"/>
            <a:ext cx="9144000" cy="6248400"/>
          </a:xfrm>
          <a:prstGeom prst="rect">
            <a:avLst/>
          </a:prstGeom>
          <a:solidFill>
            <a:schemeClr val="bg2">
              <a:lumMod val="75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6096000"/>
            <a:ext cx="1905000" cy="76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7" name="Picture 12" descr="http://www1.villanova.edu/content/villanova/artsci/acsp/writingcenter/_jcr_content/pagecontent/image.img.jpg/1297116872337.jpg"/>
          <p:cNvPicPr>
            <a:picLocks noChangeAspect="1" noChangeArrowheads="1"/>
          </p:cNvPicPr>
          <p:nvPr/>
        </p:nvPicPr>
        <p:blipFill>
          <a:blip r:embed="rId2">
            <a:lum bright="-4000" contrast="26000"/>
          </a:blip>
          <a:srcRect/>
          <a:stretch>
            <a:fillRect/>
          </a:stretch>
        </p:blipFill>
        <p:spPr bwMode="auto">
          <a:xfrm>
            <a:off x="0" y="16764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0"/>
          </a:effectLst>
        </p:spPr>
      </p:pic>
      <p:sp>
        <p:nvSpPr>
          <p:cNvPr id="38" name="Rectangle 37"/>
          <p:cNvSpPr/>
          <p:nvPr/>
        </p:nvSpPr>
        <p:spPr>
          <a:xfrm>
            <a:off x="0" y="1676400"/>
            <a:ext cx="9144000" cy="76200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198" name="Picture 12" descr="http://www1.villanova.edu/content/villanova/artsci/acsp/writingcenter/_jcr_content/pagecontent/image.img.jpg/129711687233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49"/>
          <a:stretch>
            <a:fillRect/>
          </a:stretch>
        </p:blipFill>
        <p:spPr bwMode="auto">
          <a:xfrm>
            <a:off x="0" y="5791200"/>
            <a:ext cx="9144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0" y="1524000"/>
            <a:ext cx="9144000" cy="76200"/>
          </a:xfrm>
          <a:prstGeom prst="rect">
            <a:avLst/>
          </a:prstGeom>
          <a:solidFill>
            <a:schemeClr val="bg1">
              <a:alpha val="85882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 bwMode="auto">
          <a:xfrm>
            <a:off x="0" y="4648200"/>
            <a:ext cx="9144000" cy="1317625"/>
          </a:xfrm>
          <a:prstGeom prst="rect">
            <a:avLst/>
          </a:prstGeom>
          <a:solidFill>
            <a:schemeClr val="bg2">
              <a:lumMod val="10000"/>
              <a:alpha val="96863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defRPr/>
            </a:pPr>
            <a:r>
              <a:rPr lang="en-US" sz="4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Kinematika</a:t>
            </a:r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Gerakan </a:t>
            </a:r>
            <a:r>
              <a:rPr lang="en-US" sz="4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harmonik</a:t>
            </a:r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Sederhana</a:t>
            </a:r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48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38138" y="-29570"/>
            <a:ext cx="838200" cy="4525370"/>
          </a:xfrm>
          <a:prstGeom prst="rect">
            <a:avLst/>
          </a:prstGeom>
          <a:solidFill>
            <a:srgbClr val="4F2C0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TextBox 4"/>
          <p:cNvSpPr txBox="1">
            <a:spLocks noChangeArrowheads="1"/>
          </p:cNvSpPr>
          <p:nvPr/>
        </p:nvSpPr>
        <p:spPr bwMode="auto">
          <a:xfrm>
            <a:off x="1487488" y="480546"/>
            <a:ext cx="6742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800" dirty="0">
                <a:latin typeface="Britannic Bold" pitchFamily="34" charset="0"/>
                <a:cs typeface="Arial" charset="0"/>
              </a:rPr>
              <a:t>Universitas </a:t>
            </a:r>
            <a:r>
              <a:rPr lang="en-US" sz="2800" dirty="0" err="1">
                <a:latin typeface="Britannic Bold" pitchFamily="34" charset="0"/>
                <a:cs typeface="Arial" charset="0"/>
              </a:rPr>
              <a:t>Tidar</a:t>
            </a:r>
            <a:r>
              <a:rPr lang="en-US" sz="2800" dirty="0">
                <a:latin typeface="Britannic Bold" pitchFamily="34" charset="0"/>
                <a:cs typeface="Arial" charset="0"/>
              </a:rPr>
              <a:t> – </a:t>
            </a:r>
            <a:r>
              <a:rPr lang="en-US" sz="2800" dirty="0" err="1">
                <a:latin typeface="Britannic Bold" pitchFamily="34" charset="0"/>
                <a:cs typeface="Arial" charset="0"/>
              </a:rPr>
              <a:t>Teknologi</a:t>
            </a:r>
            <a:r>
              <a:rPr lang="en-US" sz="2800" dirty="0">
                <a:latin typeface="Britannic Bold" pitchFamily="34" charset="0"/>
                <a:cs typeface="Arial" charset="0"/>
              </a:rPr>
              <a:t> </a:t>
            </a:r>
            <a:r>
              <a:rPr lang="en-US" sz="2800" dirty="0" err="1">
                <a:latin typeface="Britannic Bold" pitchFamily="34" charset="0"/>
                <a:cs typeface="Arial" charset="0"/>
              </a:rPr>
              <a:t>Informasi</a:t>
            </a:r>
            <a:endParaRPr lang="en-US" sz="2800" dirty="0">
              <a:latin typeface="Britannic Bold" pitchFamily="34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6096000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Damar W.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M.Eng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E35A56-17F9-8210-594D-DB4FBE1E8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193" y="52112"/>
            <a:ext cx="1557338" cy="15573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39" name="Rounded Rectangle 38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41" name="Rounded Rectangle 40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48" name="Isosceles Triangle 47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Rounded Rectangle 51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ight Arrow 34">
            <a:hlinkClick r:id="rId4" action="ppaction://hlinksldjump"/>
          </p:cNvPr>
          <p:cNvSpPr/>
          <p:nvPr/>
        </p:nvSpPr>
        <p:spPr>
          <a:xfrm>
            <a:off x="43434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ight Arrow 35">
            <a:hlinkClick r:id="rId5" action="ppaction://hlinksldjump"/>
          </p:cNvPr>
          <p:cNvSpPr/>
          <p:nvPr/>
        </p:nvSpPr>
        <p:spPr>
          <a:xfrm rot="10800000">
            <a:off x="36576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>
            <a:hlinkClick r:id="rId3" action="ppaction://hlinksldjump"/>
          </p:cNvPr>
          <p:cNvSpPr/>
          <p:nvPr/>
        </p:nvSpPr>
        <p:spPr>
          <a:xfrm>
            <a:off x="2500884" y="990600"/>
            <a:ext cx="42672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prstClr val="black"/>
                </a:solidFill>
                <a:latin typeface="Century Gothic" pitchFamily="34" charset="0"/>
                <a:cs typeface="Arial" pitchFamily="34" charset="0"/>
              </a:rPr>
              <a:t>Gerak Harmonis Sederhana</a:t>
            </a:r>
            <a:endParaRPr lang="en-US" sz="2000" b="1" dirty="0">
              <a:solidFill>
                <a:prstClr val="black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064" name="Picture 20" descr="http://png-3.findicons.com/files/icons/1742/ecqlipse_2/128/home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ounded Rectangle 71">
            <a:hlinkClick r:id="rId8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prstClr val="white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217" y="1557633"/>
            <a:ext cx="2066667" cy="45383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53285" y="1773972"/>
            <a:ext cx="572871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Perhatikan ujung pegas yang bergerak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Ploting dari ujung pegas ditunjukkan pada pola titik – titik (warna biru)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Suatu saat simpangan dari ujung pegas bernilai maksimum (memanjang – dan memendek - lintasan terjauh)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Suatu saat berada pada titik kesetimbangannya (titik tengah)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Simpangan terjauh ditandai dengan A dan –A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Simpangan terjauh dinamakan Amplitudo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Pola lintasan nya adalah sinusoidal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Gerakan osilasi sinusoidal dinamakan Gerak Harmonis Sederhana </a:t>
            </a:r>
            <a:endParaRPr lang="id-ID" sz="2000"/>
          </a:p>
        </p:txBody>
      </p:sp>
    </p:spTree>
    <p:extLst>
      <p:ext uri="{BB962C8B-B14F-4D97-AF65-F5344CB8AC3E}">
        <p14:creationId xmlns:p14="http://schemas.microsoft.com/office/powerpoint/2010/main" val="173509860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39" name="Rounded Rectangle 38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41" name="Rounded Rectangle 40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48" name="Isosceles Triangle 47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Rounded Rectangle 51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ight Arrow 34">
            <a:hlinkClick r:id="rId4" action="ppaction://hlinksldjump"/>
          </p:cNvPr>
          <p:cNvSpPr/>
          <p:nvPr/>
        </p:nvSpPr>
        <p:spPr>
          <a:xfrm>
            <a:off x="43434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ight Arrow 35">
            <a:hlinkClick r:id="rId5" action="ppaction://hlinksldjump"/>
          </p:cNvPr>
          <p:cNvSpPr/>
          <p:nvPr/>
        </p:nvSpPr>
        <p:spPr>
          <a:xfrm rot="10800000">
            <a:off x="36576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>
            <a:hlinkClick r:id="rId3" action="ppaction://hlinksldjump"/>
          </p:cNvPr>
          <p:cNvSpPr/>
          <p:nvPr/>
        </p:nvSpPr>
        <p:spPr>
          <a:xfrm>
            <a:off x="2544129" y="1020938"/>
            <a:ext cx="42672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prstClr val="black"/>
                </a:solidFill>
                <a:latin typeface="Century Gothic" pitchFamily="34" charset="0"/>
                <a:cs typeface="Arial" pitchFamily="34" charset="0"/>
              </a:rPr>
              <a:t>Gerak Harmonis Sederhana</a:t>
            </a:r>
            <a:endParaRPr lang="en-US" sz="2000" b="1" dirty="0">
              <a:solidFill>
                <a:prstClr val="black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064" name="Picture 20" descr="http://png-3.findicons.com/files/icons/1742/ecqlipse_2/128/home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ounded Rectangle 71">
            <a:hlinkClick r:id="rId8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prstClr val="white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700" y="2655319"/>
            <a:ext cx="3697288" cy="20630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8550" y="2669100"/>
            <a:ext cx="1995410" cy="7446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05031" y="2097526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Persamaan simpangan (osilasi) sinusoidal dinyatakan:</a:t>
            </a:r>
            <a:endParaRPr lang="id-ID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8960" y="3444876"/>
            <a:ext cx="1905000" cy="4857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272671" y="3498095"/>
            <a:ext cx="76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atau</a:t>
            </a:r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>
            <a:off x="1028700" y="4688913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Kecepatan radial = </a:t>
            </a:r>
            <a:r>
              <a:rPr lang="el-GR"/>
              <a:t>ω</a:t>
            </a:r>
            <a:r>
              <a:rPr lang="en-US"/>
              <a:t> (dalam rad/s) = 2 </a:t>
            </a:r>
            <a:r>
              <a:rPr lang="el-GR"/>
              <a:t>π</a:t>
            </a:r>
            <a:r>
              <a:rPr lang="en-US"/>
              <a:t> f</a:t>
            </a:r>
            <a:endParaRPr lang="id-ID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95945" y="5682176"/>
            <a:ext cx="1738884" cy="5801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8700" y="5227462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Persamaan Gerak Harmonis Sederhana dapat dituliskan</a:t>
            </a:r>
            <a:endParaRPr lang="id-ID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286" y="609599"/>
            <a:ext cx="1961905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09198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39" name="Rounded Rectangle 38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41" name="Rounded Rectangle 40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48" name="Isosceles Triangle 47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Rounded Rectangle 51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ight Arrow 34">
            <a:hlinkClick r:id="rId4" action="ppaction://hlinksldjump"/>
          </p:cNvPr>
          <p:cNvSpPr/>
          <p:nvPr/>
        </p:nvSpPr>
        <p:spPr>
          <a:xfrm>
            <a:off x="43434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ight Arrow 35">
            <a:hlinkClick r:id="rId5" action="ppaction://hlinksldjump"/>
          </p:cNvPr>
          <p:cNvSpPr/>
          <p:nvPr/>
        </p:nvSpPr>
        <p:spPr>
          <a:xfrm rot="10800000">
            <a:off x="36576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ounded Rectangle 44">
            <a:hlinkClick r:id="rId3" action="ppaction://hlinksldjump"/>
          </p:cNvPr>
          <p:cNvSpPr/>
          <p:nvPr/>
        </p:nvSpPr>
        <p:spPr>
          <a:xfrm>
            <a:off x="1619164" y="978376"/>
            <a:ext cx="5287329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prstClr val="black"/>
                </a:solidFill>
                <a:latin typeface="Century Gothic" pitchFamily="34" charset="0"/>
                <a:cs typeface="Arial" pitchFamily="34" charset="0"/>
              </a:rPr>
              <a:t>Kinematika Gerak Harmonis Sederhana</a:t>
            </a:r>
            <a:endParaRPr lang="en-US" sz="2000" b="1" dirty="0">
              <a:solidFill>
                <a:prstClr val="black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064" name="Picture 20" descr="http://png-3.findicons.com/files/icons/1742/ecqlipse_2/128/home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ounded Rectangle 71">
            <a:hlinkClick r:id="rId8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prstClr val="white"/>
              </a:solidFill>
              <a:latin typeface="Century Gothic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3220" y="1614017"/>
            <a:ext cx="3966439" cy="4648200"/>
            <a:chOff x="536090" y="1676400"/>
            <a:chExt cx="4409876" cy="46482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6090" y="1676400"/>
              <a:ext cx="4409876" cy="4648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2000" y="1676400"/>
              <a:ext cx="1219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Posisi x</a:t>
              </a:r>
              <a:endParaRPr lang="id-ID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3813" y="4000500"/>
              <a:ext cx="17615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/>
                <a:t>Kecepatan V</a:t>
              </a:r>
              <a:endParaRPr lang="id-ID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3801" y="3230455"/>
            <a:ext cx="4364068" cy="7076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33800" y="1798683"/>
            <a:ext cx="4149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Pada saat pergerakan dari simpangan maksimumnya menuju ke titik setimbang, kecepatan nya berubah dari 0 menuju ke arah berlawanan. Atau dituliskan</a:t>
            </a:r>
            <a:endParaRPr lang="id-ID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99132" y="5115946"/>
            <a:ext cx="4364069" cy="58095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33800" y="3993466"/>
            <a:ext cx="4149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Persamaan kinematika, bahwa kecepatan: V = perubahan lintasan terhadap waktu</a:t>
            </a:r>
            <a:endParaRPr lang="id-ID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8135" y="5777232"/>
            <a:ext cx="2219048" cy="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790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2" name="Rounded Rectangle 21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0" y="76199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26" name="Isosceles Triangle 25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Rounded Rectangle 28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108600" y="773425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>
                <a:solidFill>
                  <a:schemeClr val="bg1"/>
                </a:solidFill>
              </a:rPr>
              <a:t>Latihan Soal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5371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prstClr val="white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2" y="1250987"/>
            <a:ext cx="568467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Latihan </a:t>
            </a:r>
            <a:r>
              <a:rPr lang="en-US" b="1" dirty="0" err="1"/>
              <a:t>Soal</a:t>
            </a:r>
            <a:endParaRPr lang="en-US" b="1" dirty="0"/>
          </a:p>
          <a:p>
            <a:endParaRPr lang="en-US" sz="1600" b="1" dirty="0"/>
          </a:p>
          <a:p>
            <a:pPr marL="342900" indent="-342900">
              <a:buAutoNum type="arabicPeriod"/>
            </a:pPr>
            <a:r>
              <a:rPr lang="en-US" sz="1400" dirty="0" err="1"/>
              <a:t>Perhatikan</a:t>
            </a:r>
            <a:r>
              <a:rPr lang="en-US" sz="1400" dirty="0"/>
              <a:t> </a:t>
            </a:r>
            <a:r>
              <a:rPr lang="en-US" sz="1400" dirty="0" err="1"/>
              <a:t>gerak</a:t>
            </a:r>
            <a:r>
              <a:rPr lang="en-US" sz="1400" dirty="0"/>
              <a:t> </a:t>
            </a:r>
            <a:r>
              <a:rPr lang="en-US" sz="1400" dirty="0" err="1"/>
              <a:t>harmonis</a:t>
            </a:r>
            <a:r>
              <a:rPr lang="en-US" sz="1400" dirty="0"/>
              <a:t> </a:t>
            </a:r>
            <a:r>
              <a:rPr lang="en-US" sz="1400" dirty="0" err="1"/>
              <a:t>sederhana</a:t>
            </a:r>
            <a:r>
              <a:rPr lang="en-US" sz="1400" dirty="0"/>
              <a:t> Gambar </a:t>
            </a:r>
            <a:r>
              <a:rPr lang="en-US" sz="1400" dirty="0" err="1"/>
              <a:t>disamping</a:t>
            </a:r>
            <a:r>
              <a:rPr lang="en-US" sz="1400" dirty="0"/>
              <a:t>.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obyek</a:t>
            </a:r>
            <a:r>
              <a:rPr lang="en-US" sz="1400" dirty="0"/>
              <a:t> pada </a:t>
            </a:r>
            <a:r>
              <a:rPr lang="en-US" sz="1400" dirty="0" err="1"/>
              <a:t>titik</a:t>
            </a:r>
            <a:r>
              <a:rPr lang="en-US" sz="1400" dirty="0"/>
              <a:t> A, mana </a:t>
            </a:r>
            <a:r>
              <a:rPr lang="en-US" sz="1400" dirty="0" err="1"/>
              <a:t>pernyataan</a:t>
            </a:r>
            <a:r>
              <a:rPr lang="en-US" sz="1400" dirty="0"/>
              <a:t> yang </a:t>
            </a:r>
            <a:r>
              <a:rPr lang="en-US" sz="1400" dirty="0" err="1"/>
              <a:t>benar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r>
              <a:rPr lang="en-US" sz="1400" dirty="0" err="1"/>
              <a:t>Posisi</a:t>
            </a:r>
            <a:r>
              <a:rPr lang="en-US" sz="1400" dirty="0"/>
              <a:t> dan </a:t>
            </a:r>
            <a:r>
              <a:rPr lang="en-US" sz="1400" dirty="0" err="1"/>
              <a:t>kecepatannya</a:t>
            </a:r>
            <a:r>
              <a:rPr lang="en-US" sz="1400" dirty="0"/>
              <a:t> </a:t>
            </a:r>
            <a:r>
              <a:rPr lang="en-US" sz="1400" dirty="0" err="1"/>
              <a:t>positif</a:t>
            </a:r>
            <a:endParaRPr lang="en-US" sz="1400" dirty="0"/>
          </a:p>
          <a:p>
            <a:pPr marL="342900" indent="-342900">
              <a:buAutoNum type="alphaLcPeriod"/>
            </a:pPr>
            <a:r>
              <a:rPr lang="en-US" sz="1400" dirty="0" err="1"/>
              <a:t>Posisi</a:t>
            </a:r>
            <a:r>
              <a:rPr lang="en-US" sz="1400" dirty="0"/>
              <a:t> dan </a:t>
            </a:r>
            <a:r>
              <a:rPr lang="en-US" sz="1400" dirty="0" err="1"/>
              <a:t>kecepatannya</a:t>
            </a:r>
            <a:r>
              <a:rPr lang="en-US" sz="1400" dirty="0"/>
              <a:t> negative</a:t>
            </a:r>
          </a:p>
          <a:p>
            <a:pPr marL="342900" indent="-342900">
              <a:buAutoNum type="alphaLcPeriod"/>
            </a:pPr>
            <a:r>
              <a:rPr lang="en-US" sz="1400" dirty="0" err="1"/>
              <a:t>Posisi</a:t>
            </a:r>
            <a:r>
              <a:rPr lang="en-US" sz="1400" dirty="0"/>
              <a:t> dan </a:t>
            </a:r>
            <a:r>
              <a:rPr lang="en-US" sz="1400" dirty="0" err="1"/>
              <a:t>kecepatannya</a:t>
            </a:r>
            <a:r>
              <a:rPr lang="en-US" sz="1400" dirty="0"/>
              <a:t> </a:t>
            </a:r>
            <a:r>
              <a:rPr lang="en-US" sz="1400" dirty="0" err="1"/>
              <a:t>nol</a:t>
            </a:r>
            <a:endParaRPr lang="en-US" sz="1400" dirty="0"/>
          </a:p>
          <a:p>
            <a:pPr marL="342900" indent="-342900">
              <a:buAutoNum type="alphaLcPeriod"/>
            </a:pPr>
            <a:r>
              <a:rPr lang="en-US" sz="1400" dirty="0" err="1"/>
              <a:t>Posisinya</a:t>
            </a:r>
            <a:r>
              <a:rPr lang="en-US" sz="1400" dirty="0"/>
              <a:t> </a:t>
            </a:r>
            <a:r>
              <a:rPr lang="en-US" sz="1400" dirty="0" err="1"/>
              <a:t>positif</a:t>
            </a:r>
            <a:r>
              <a:rPr lang="en-US" sz="1400" dirty="0"/>
              <a:t>, dan </a:t>
            </a:r>
            <a:r>
              <a:rPr lang="en-US" sz="1400" dirty="0" err="1"/>
              <a:t>kecepatannya</a:t>
            </a:r>
            <a:r>
              <a:rPr lang="en-US" sz="1400" dirty="0"/>
              <a:t> </a:t>
            </a:r>
            <a:r>
              <a:rPr lang="en-US" sz="1400" dirty="0" err="1"/>
              <a:t>nol</a:t>
            </a:r>
            <a:endParaRPr lang="en-US" sz="1400" dirty="0"/>
          </a:p>
          <a:p>
            <a:pPr marL="342900" indent="-342900">
              <a:buAutoNum type="alphaLcPeriod"/>
            </a:pPr>
            <a:r>
              <a:rPr lang="en-US" sz="1400" dirty="0" err="1"/>
              <a:t>Posisinya</a:t>
            </a:r>
            <a:r>
              <a:rPr lang="en-US" sz="1400" dirty="0"/>
              <a:t> </a:t>
            </a:r>
            <a:r>
              <a:rPr lang="en-US" sz="1400" dirty="0" err="1"/>
              <a:t>positif</a:t>
            </a:r>
            <a:r>
              <a:rPr lang="en-US" sz="1400" dirty="0"/>
              <a:t> dan </a:t>
            </a:r>
            <a:r>
              <a:rPr lang="en-US" sz="1400" dirty="0" err="1"/>
              <a:t>kecepatannya</a:t>
            </a:r>
            <a:r>
              <a:rPr lang="en-US" sz="1400" dirty="0"/>
              <a:t> negative</a:t>
            </a:r>
          </a:p>
          <a:p>
            <a:endParaRPr lang="en-US" sz="1400" dirty="0"/>
          </a:p>
          <a:p>
            <a:r>
              <a:rPr lang="en-US" sz="1400" dirty="0"/>
              <a:t>2. </a:t>
            </a:r>
            <a:r>
              <a:rPr lang="en-US" sz="1400" dirty="0" err="1"/>
              <a:t>Sebuah</a:t>
            </a:r>
            <a:r>
              <a:rPr lang="en-US" sz="1400" dirty="0"/>
              <a:t> </a:t>
            </a:r>
            <a:r>
              <a:rPr lang="en-US" sz="1400" dirty="0" err="1"/>
              <a:t>obyek</a:t>
            </a:r>
            <a:r>
              <a:rPr lang="en-US" sz="1400" dirty="0"/>
              <a:t> </a:t>
            </a:r>
            <a:r>
              <a:rPr lang="en-US" sz="1400" dirty="0" err="1"/>
              <a:t>diketahu</a:t>
            </a:r>
            <a:r>
              <a:rPr lang="en-US" sz="1400" dirty="0"/>
              <a:t> </a:t>
            </a:r>
            <a:r>
              <a:rPr lang="en-US" sz="1400" dirty="0" err="1"/>
              <a:t>bergerak</a:t>
            </a:r>
            <a:r>
              <a:rPr lang="en-US" sz="1400" dirty="0"/>
              <a:t> </a:t>
            </a:r>
            <a:r>
              <a:rPr lang="en-US" sz="1400" dirty="0" err="1"/>
              <a:t>harmonis</a:t>
            </a:r>
            <a:r>
              <a:rPr lang="en-US" sz="1400" dirty="0"/>
              <a:t> </a:t>
            </a:r>
            <a:r>
              <a:rPr lang="en-US" sz="1400" dirty="0" err="1"/>
              <a:t>sederhana</a:t>
            </a:r>
            <a:r>
              <a:rPr lang="en-US" sz="1400" dirty="0"/>
              <a:t>,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Amplitudo</a:t>
            </a:r>
            <a:r>
              <a:rPr lang="en-US" sz="1400" dirty="0"/>
              <a:t> dan </a:t>
            </a:r>
            <a:r>
              <a:rPr lang="en-US" sz="1400" dirty="0" err="1"/>
              <a:t>Periodenya</a:t>
            </a:r>
            <a:r>
              <a:rPr lang="en-US" sz="1400" dirty="0"/>
              <a:t> di dua </a:t>
            </a:r>
            <a:r>
              <a:rPr lang="en-US" sz="1400" dirty="0" err="1"/>
              <a:t>kalikan</a:t>
            </a:r>
            <a:r>
              <a:rPr lang="en-US" sz="1400" dirty="0"/>
              <a:t>, </a:t>
            </a:r>
            <a:r>
              <a:rPr lang="en-US" sz="1400" dirty="0" err="1"/>
              <a:t>berapa</a:t>
            </a:r>
            <a:r>
              <a:rPr lang="en-US" sz="1400" dirty="0"/>
              <a:t> </a:t>
            </a:r>
            <a:r>
              <a:rPr lang="en-US" sz="1400" dirty="0" err="1"/>
              <a:t>kecepatan</a:t>
            </a:r>
            <a:r>
              <a:rPr lang="en-US" sz="1400" dirty="0"/>
              <a:t> </a:t>
            </a:r>
            <a:r>
              <a:rPr lang="en-US" sz="1400" dirty="0" err="1"/>
              <a:t>obyek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?</a:t>
            </a:r>
          </a:p>
          <a:p>
            <a:r>
              <a:rPr lang="en-US" sz="1400" dirty="0"/>
              <a:t>Jawab:</a:t>
            </a:r>
          </a:p>
          <a:p>
            <a:pPr marL="342900" indent="-342900">
              <a:buAutoNum type="alphaLcPeriod"/>
            </a:pPr>
            <a:r>
              <a:rPr lang="en-US" sz="1400" dirty="0" err="1"/>
              <a:t>Empat</a:t>
            </a:r>
            <a:r>
              <a:rPr lang="en-US" sz="1400" dirty="0"/>
              <a:t> kali</a:t>
            </a:r>
          </a:p>
          <a:p>
            <a:pPr marL="342900" indent="-342900">
              <a:buAutoNum type="alphaLcPeriod"/>
            </a:pPr>
            <a:r>
              <a:rPr lang="en-US" sz="1400" dirty="0"/>
              <a:t>Dua kali</a:t>
            </a:r>
          </a:p>
          <a:p>
            <a:pPr marL="342900" indent="-342900">
              <a:buAutoNum type="alphaLcPeriod"/>
            </a:pPr>
            <a:r>
              <a:rPr lang="en-US" sz="1400" dirty="0" err="1"/>
              <a:t>Setengah</a:t>
            </a:r>
            <a:r>
              <a:rPr lang="en-US" sz="1400" dirty="0"/>
              <a:t> kali</a:t>
            </a:r>
          </a:p>
          <a:p>
            <a:pPr marL="342900" indent="-342900">
              <a:buAutoNum type="alphaLcPeriod"/>
            </a:pPr>
            <a:r>
              <a:rPr lang="en-US" sz="1400" dirty="0" err="1"/>
              <a:t>Seperempat</a:t>
            </a:r>
            <a:r>
              <a:rPr lang="en-US" sz="1400" dirty="0"/>
              <a:t> kali</a:t>
            </a:r>
          </a:p>
          <a:p>
            <a:pPr marL="342900" indent="-342900">
              <a:buAutoNum type="alphaLcPeriod"/>
            </a:pP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berubah</a:t>
            </a:r>
            <a:r>
              <a:rPr lang="en-US" sz="14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3315" y="2133600"/>
            <a:ext cx="2304762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62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2" name="Rounded Rectangle 21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0" y="76199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26" name="Isosceles Triangle 25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9" name="Rounded Rectangle 28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108600" y="773425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>
                <a:solidFill>
                  <a:schemeClr val="bg1"/>
                </a:solidFill>
              </a:rPr>
              <a:t>Latihan Soal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5371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prstClr val="white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1812" y="1250987"/>
            <a:ext cx="708818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prstClr val="black"/>
                </a:solidFill>
              </a:rPr>
              <a:t>Latihan Soal</a:t>
            </a:r>
          </a:p>
          <a:p>
            <a:r>
              <a:rPr lang="en-US" sz="1600" b="1">
                <a:solidFill>
                  <a:prstClr val="black"/>
                </a:solidFill>
              </a:rPr>
              <a:t>3. Mana pernyatan berikut yang benar? Dari gerak harmonis sederhana sebuah obyek B pada gambar berikut</a:t>
            </a:r>
          </a:p>
          <a:p>
            <a:endParaRPr lang="en-US" sz="1600">
              <a:solidFill>
                <a:prstClr val="black"/>
              </a:solidFill>
            </a:endParaRPr>
          </a:p>
          <a:p>
            <a:endParaRPr lang="en-US" sz="1600" b="1">
              <a:solidFill>
                <a:prstClr val="black"/>
              </a:solidFill>
            </a:endParaRPr>
          </a:p>
          <a:p>
            <a:endParaRPr lang="en-US" sz="1600" b="1">
              <a:solidFill>
                <a:prstClr val="black"/>
              </a:solidFill>
            </a:endParaRPr>
          </a:p>
          <a:p>
            <a:endParaRPr lang="en-US" sz="1600" b="1">
              <a:solidFill>
                <a:prstClr val="black"/>
              </a:solidFill>
            </a:endParaRPr>
          </a:p>
          <a:p>
            <a:endParaRPr lang="en-US" sz="1600" b="1">
              <a:solidFill>
                <a:prstClr val="black"/>
              </a:solidFill>
            </a:endParaRPr>
          </a:p>
          <a:p>
            <a:endParaRPr lang="en-US" sz="1600" b="1">
              <a:solidFill>
                <a:prstClr val="black"/>
              </a:solidFill>
            </a:endParaRPr>
          </a:p>
          <a:p>
            <a:endParaRPr lang="en-US" sz="1600" b="1">
              <a:solidFill>
                <a:prstClr val="black"/>
              </a:solidFill>
            </a:endParaRPr>
          </a:p>
          <a:p>
            <a:endParaRPr lang="en-US" sz="1600" b="1">
              <a:solidFill>
                <a:prstClr val="black"/>
              </a:solidFill>
            </a:endParaRPr>
          </a:p>
          <a:p>
            <a:endParaRPr lang="en-US" sz="1600" b="1">
              <a:solidFill>
                <a:prstClr val="black"/>
              </a:solidFill>
            </a:endParaRPr>
          </a:p>
          <a:p>
            <a:pPr marL="342900" indent="-342900">
              <a:buAutoNum type="alphaLcPeriod"/>
            </a:pPr>
            <a:r>
              <a:rPr lang="en-US" sz="1600">
                <a:solidFill>
                  <a:prstClr val="black"/>
                </a:solidFill>
              </a:rPr>
              <a:t>Frekuensi angular dan Amplitudo lebih besar dari A</a:t>
            </a:r>
          </a:p>
          <a:p>
            <a:pPr marL="342900" indent="-342900">
              <a:buAutoNum type="alphaLcPeriod"/>
            </a:pPr>
            <a:r>
              <a:rPr lang="en-US" sz="1600">
                <a:solidFill>
                  <a:prstClr val="black"/>
                </a:solidFill>
              </a:rPr>
              <a:t>Frekuensi angular lebih besar dan amplitude lebih kecil dari A</a:t>
            </a:r>
          </a:p>
          <a:p>
            <a:pPr marL="342900" indent="-342900">
              <a:buAutoNum type="alphaLcPeriod"/>
            </a:pPr>
            <a:r>
              <a:rPr lang="en-US" sz="1600">
                <a:solidFill>
                  <a:prstClr val="black"/>
                </a:solidFill>
              </a:rPr>
              <a:t>Frekuensi angular lebih kecil dan amplitude lebih besar dari A</a:t>
            </a:r>
          </a:p>
          <a:p>
            <a:pPr marL="342900" indent="-342900">
              <a:buAutoNum type="alphaLcPeriod"/>
            </a:pPr>
            <a:r>
              <a:rPr lang="en-US" sz="1600">
                <a:solidFill>
                  <a:prstClr val="black"/>
                </a:solidFill>
              </a:rPr>
              <a:t>Frekuensi angular lebih kecil dan amplitude lebih kecil dari 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1200" y="2133600"/>
            <a:ext cx="3124200" cy="1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03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16" name="Rounded Rectangle 15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2" name="Rounded Rectangle 21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572000" y="76199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26" name="Isosceles Triangle 25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Isosceles Triangle 26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Rounded Rectangle 28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18" name="Round Diagonal Corner Rectangle 17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5951" y="1181100"/>
            <a:ext cx="7696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 eaLnBrk="0" hangingPunct="0">
              <a:spcBef>
                <a:spcPct val="20000"/>
              </a:spcBef>
              <a:buAutoNum type="arabicPeriod"/>
              <a:tabLst>
                <a:tab pos="342900" algn="l"/>
              </a:tabLst>
              <a:defRPr/>
            </a:pPr>
            <a:r>
              <a:rPr lang="sv-SE"/>
              <a:t>Getaran adalah gerakan yang berulang pada titik setimbangnya</a:t>
            </a:r>
          </a:p>
          <a:p>
            <a:pPr marL="457200" indent="-457200" algn="just" eaLnBrk="0" hangingPunct="0">
              <a:spcBef>
                <a:spcPct val="20000"/>
              </a:spcBef>
              <a:buAutoNum type="arabicPeriod"/>
              <a:tabLst>
                <a:tab pos="342900" algn="l"/>
              </a:tabLst>
              <a:defRPr/>
            </a:pPr>
            <a:r>
              <a:rPr lang="sv-SE"/>
              <a:t>Waktu yang diperlukan oleh gerakan yang berulang memenuhi 1 siklus dinamakan periode (T)</a:t>
            </a:r>
          </a:p>
          <a:p>
            <a:pPr marL="457200" indent="-457200" algn="just" eaLnBrk="0" hangingPunct="0">
              <a:spcBef>
                <a:spcPct val="20000"/>
              </a:spcBef>
              <a:buAutoNum type="arabicPeriod"/>
              <a:tabLst>
                <a:tab pos="342900" algn="l"/>
              </a:tabLst>
              <a:defRPr/>
            </a:pPr>
            <a:r>
              <a:rPr lang="sv-SE"/>
              <a:t>Jumlah siklus tiap sekon dinamakan ferkuensi (f)</a:t>
            </a:r>
          </a:p>
          <a:p>
            <a:pPr marL="457200" indent="-457200" algn="just" eaLnBrk="0" hangingPunct="0">
              <a:spcBef>
                <a:spcPct val="20000"/>
              </a:spcBef>
              <a:buAutoNum type="arabicPeriod"/>
              <a:tabLst>
                <a:tab pos="342900" algn="l"/>
              </a:tabLst>
              <a:defRPr/>
            </a:pPr>
            <a:r>
              <a:rPr lang="sv-SE"/>
              <a:t>Frekuensi merupakan 1/periode</a:t>
            </a:r>
          </a:p>
          <a:p>
            <a:pPr marL="457200" indent="-457200" algn="just" eaLnBrk="0" hangingPunct="0">
              <a:spcBef>
                <a:spcPct val="20000"/>
              </a:spcBef>
              <a:buAutoNum type="arabicPeriod"/>
              <a:tabLst>
                <a:tab pos="342900" algn="l"/>
              </a:tabLst>
              <a:defRPr/>
            </a:pPr>
            <a:r>
              <a:rPr lang="sv-SE"/>
              <a:t>f = (1/T)</a:t>
            </a:r>
          </a:p>
          <a:p>
            <a:pPr marL="457200" indent="-457200" algn="just" eaLnBrk="0" hangingPunct="0">
              <a:spcBef>
                <a:spcPct val="20000"/>
              </a:spcBef>
              <a:buAutoNum type="arabicPeriod"/>
              <a:tabLst>
                <a:tab pos="342900" algn="l"/>
              </a:tabLst>
              <a:defRPr/>
            </a:pPr>
            <a:r>
              <a:rPr lang="sv-SE"/>
              <a:t>Gerakan sebuah obyek dengan pola sinusoidal dinamakan gerak harmonis sederhana</a:t>
            </a:r>
          </a:p>
          <a:p>
            <a:pPr marL="457200" indent="-457200" algn="just" eaLnBrk="0" hangingPunct="0">
              <a:spcBef>
                <a:spcPct val="20000"/>
              </a:spcBef>
              <a:buAutoNum type="arabicPeriod"/>
              <a:tabLst>
                <a:tab pos="342900" algn="l"/>
              </a:tabLst>
              <a:defRPr/>
            </a:pPr>
            <a:r>
              <a:rPr lang="sv-SE"/>
              <a:t>Simpangan maksimum sebuah gerak harmonis sederhana dinamakan Amplitudo (A)</a:t>
            </a:r>
          </a:p>
          <a:p>
            <a:pPr marL="457200" indent="-457200" algn="just" eaLnBrk="0" hangingPunct="0">
              <a:spcBef>
                <a:spcPct val="20000"/>
              </a:spcBef>
              <a:buAutoNum type="arabicPeriod"/>
              <a:tabLst>
                <a:tab pos="342900" algn="l"/>
              </a:tabLst>
              <a:defRPr/>
            </a:pPr>
            <a:r>
              <a:rPr lang="sv-SE"/>
              <a:t>Kecepatan sebuah obyek dalam gerak harmonis sederhana adalah:</a:t>
            </a:r>
          </a:p>
          <a:p>
            <a:pPr algn="just" eaLnBrk="0" hangingPunct="0">
              <a:spcBef>
                <a:spcPct val="20000"/>
              </a:spcBef>
              <a:tabLst>
                <a:tab pos="342900" algn="l"/>
              </a:tabLst>
              <a:defRPr/>
            </a:pPr>
            <a:endParaRPr lang="sv-SE"/>
          </a:p>
          <a:p>
            <a:pPr marL="457200" indent="-457200" algn="just" eaLnBrk="0" hangingPunct="0">
              <a:spcBef>
                <a:spcPct val="20000"/>
              </a:spcBef>
              <a:buAutoNum type="arabicPeriod"/>
              <a:tabLst>
                <a:tab pos="342900" algn="l"/>
              </a:tabLst>
              <a:defRPr/>
            </a:pPr>
            <a:endParaRPr lang="sv-SE"/>
          </a:p>
          <a:p>
            <a:pPr algn="just" eaLnBrk="0" hangingPunct="0">
              <a:spcBef>
                <a:spcPct val="20000"/>
              </a:spcBef>
              <a:tabLst>
                <a:tab pos="342900" algn="l"/>
              </a:tabLst>
              <a:defRPr/>
            </a:pPr>
            <a:r>
              <a:rPr lang="sv-SE"/>
              <a:t>9. Kecepatan maksimum sebuah obyek dalam gerak harmonis sederhana</a:t>
            </a:r>
            <a:endParaRPr lang="sv-SE" dirty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>
                <a:solidFill>
                  <a:schemeClr val="bg1"/>
                </a:solidFill>
              </a:rPr>
              <a:t>eRingkasan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5371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000" y="5692586"/>
            <a:ext cx="1000000" cy="571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857" y="4749681"/>
            <a:ext cx="2314286" cy="5619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82575" y="-55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6" name="Rounded Rectangle 55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57" name="Rounded Rectangle 56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59" name="Rounded Rectangle 58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ounded Rectangle 65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55" name="Round Diagonal Corner Rectangle 54"/>
          <p:cNvSpPr/>
          <p:nvPr/>
        </p:nvSpPr>
        <p:spPr>
          <a:xfrm>
            <a:off x="190500" y="6858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8" name="Right Arrow 57">
            <a:hlinkClick r:id="rId4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ight Arrow 60">
            <a:hlinkClick r:id="rId5" action="ppaction://hlinksldjump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Contoh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Soal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4352" name="Picture 20" descr="http://png-3.findicons.com/files/icons/1742/ecqlipse_2/128/home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ounded Rectangle 74">
            <a:hlinkClick r:id="rId8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prstClr val="white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prstClr val="white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900" y="836485"/>
            <a:ext cx="7924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Soal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grider</a:t>
            </a:r>
            <a:r>
              <a:rPr lang="en-US" sz="1600" dirty="0"/>
              <a:t> </a:t>
            </a:r>
            <a:r>
              <a:rPr lang="en-US" sz="1600" dirty="0" err="1"/>
              <a:t>diletakkan</a:t>
            </a:r>
            <a:r>
              <a:rPr lang="en-US" sz="1600" dirty="0"/>
              <a:t> di </a:t>
            </a:r>
            <a:r>
              <a:rPr lang="en-US" sz="1600" dirty="0" err="1"/>
              <a:t>ujung</a:t>
            </a:r>
            <a:r>
              <a:rPr lang="en-US" sz="1600" dirty="0"/>
              <a:t> </a:t>
            </a:r>
            <a:r>
              <a:rPr lang="en-US" sz="1600" dirty="0" err="1"/>
              <a:t>pegas</a:t>
            </a:r>
            <a:r>
              <a:rPr lang="en-US" sz="1600" dirty="0"/>
              <a:t>, </a:t>
            </a:r>
            <a:r>
              <a:rPr lang="en-US" sz="1600" dirty="0" err="1"/>
              <a:t>ditarik</a:t>
            </a:r>
            <a:r>
              <a:rPr lang="en-US" sz="1600" dirty="0"/>
              <a:t> </a:t>
            </a:r>
            <a:r>
              <a:rPr lang="en-US" sz="1600" dirty="0" err="1"/>
              <a:t>kearah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 </a:t>
            </a:r>
            <a:r>
              <a:rPr lang="en-US" sz="1600" dirty="0" err="1"/>
              <a:t>sepanjang</a:t>
            </a:r>
            <a:r>
              <a:rPr lang="en-US" sz="1600" dirty="0"/>
              <a:t> 20 cm dan </a:t>
            </a:r>
            <a:r>
              <a:rPr lang="en-US" sz="1600" dirty="0" err="1"/>
              <a:t>dilepaskan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t = 0 s. Hal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menyebabkan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</a:t>
            </a:r>
            <a:r>
              <a:rPr lang="en-US" sz="1600" dirty="0" err="1"/>
              <a:t>osilasi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15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10 s. </a:t>
            </a:r>
          </a:p>
          <a:p>
            <a:r>
              <a:rPr lang="en-US" sz="1600" b="1" dirty="0" err="1"/>
              <a:t>Tentukan</a:t>
            </a:r>
            <a:r>
              <a:rPr lang="en-US" sz="1600" b="1" dirty="0"/>
              <a:t>:</a:t>
            </a:r>
            <a:endParaRPr lang="en-US" sz="1600" dirty="0"/>
          </a:p>
          <a:p>
            <a:pPr marL="342900" indent="-342900">
              <a:buAutoNum type="alphaLcPeriod"/>
            </a:pPr>
            <a:r>
              <a:rPr lang="en-US" sz="1600" dirty="0" err="1"/>
              <a:t>Periode</a:t>
            </a:r>
            <a:r>
              <a:rPr lang="en-US" sz="1600" dirty="0"/>
              <a:t> </a:t>
            </a:r>
            <a:r>
              <a:rPr lang="en-US" sz="1600" dirty="0" err="1"/>
              <a:t>osilasi</a:t>
            </a:r>
            <a:endParaRPr lang="en-US" sz="1600" dirty="0"/>
          </a:p>
          <a:p>
            <a:pPr marL="342900" indent="-342900">
              <a:buAutoNum type="alphaLcPeriod"/>
            </a:pPr>
            <a:r>
              <a:rPr lang="en-US" sz="1600" dirty="0" err="1"/>
              <a:t>Kecepatan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 </a:t>
            </a:r>
            <a:r>
              <a:rPr lang="en-US" sz="1600" dirty="0" err="1"/>
              <a:t>benda</a:t>
            </a:r>
            <a:r>
              <a:rPr lang="en-US" sz="1600" dirty="0"/>
              <a:t> di </a:t>
            </a:r>
            <a:r>
              <a:rPr lang="en-US" sz="1600" dirty="0" err="1"/>
              <a:t>ujung</a:t>
            </a:r>
            <a:r>
              <a:rPr lang="en-US" sz="1600" dirty="0"/>
              <a:t> </a:t>
            </a:r>
            <a:r>
              <a:rPr lang="en-US" sz="1600" dirty="0" err="1"/>
              <a:t>pegas</a:t>
            </a:r>
            <a:endParaRPr lang="en-US" sz="1600" dirty="0"/>
          </a:p>
          <a:p>
            <a:pPr marL="342900" indent="-342900">
              <a:buAutoNum type="alphaLcPeriod"/>
            </a:pPr>
            <a:r>
              <a:rPr lang="en-US" sz="1600" dirty="0" err="1"/>
              <a:t>Berapa</a:t>
            </a:r>
            <a:r>
              <a:rPr lang="en-US" sz="1600" dirty="0"/>
              <a:t> </a:t>
            </a:r>
            <a:r>
              <a:rPr lang="en-US" sz="1600" dirty="0" err="1"/>
              <a:t>posisi</a:t>
            </a:r>
            <a:r>
              <a:rPr lang="en-US" sz="1600" dirty="0"/>
              <a:t> dan </a:t>
            </a:r>
            <a:r>
              <a:rPr lang="en-US" sz="1600" dirty="0" err="1"/>
              <a:t>kecepatannya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t = 0.8 s</a:t>
            </a:r>
            <a:endParaRPr lang="id-ID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9900" y="2678405"/>
                <a:ext cx="7683500" cy="219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Jawab</a:t>
                </a:r>
              </a:p>
              <a:p>
                <a:pPr marL="342900" indent="-342900">
                  <a:buAutoNum type="alphaLcPeriod"/>
                </a:pPr>
                <a:r>
                  <a:rPr lang="en-US" sz="1600" dirty="0" err="1"/>
                  <a:t>Frekuensi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osilasi</a:t>
                </a:r>
                <a:r>
                  <a:rPr lang="en-US" sz="1600" dirty="0"/>
                  <a:t>: f = </a:t>
                </a:r>
                <a:r>
                  <a:rPr lang="en-US" sz="1600" dirty="0" err="1"/>
                  <a:t>jumlah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siklus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tiap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detik</a:t>
                </a:r>
                <a:r>
                  <a:rPr lang="en-US" sz="1600" dirty="0"/>
                  <a:t> = (15 </a:t>
                </a:r>
                <a:r>
                  <a:rPr lang="en-US" sz="1600" dirty="0" err="1"/>
                  <a:t>osilasi</a:t>
                </a:r>
                <a:r>
                  <a:rPr lang="en-US" sz="1600" dirty="0"/>
                  <a:t> / 10 </a:t>
                </a:r>
                <a:r>
                  <a:rPr lang="en-US" sz="1600" dirty="0" err="1"/>
                  <a:t>sekon</a:t>
                </a:r>
                <a:r>
                  <a:rPr lang="en-US" sz="1600" dirty="0"/>
                  <a:t>) = 1,5 </a:t>
                </a:r>
                <a:r>
                  <a:rPr lang="en-US" sz="1600" dirty="0" err="1"/>
                  <a:t>osilasi</a:t>
                </a:r>
                <a:r>
                  <a:rPr lang="en-US" sz="1600" dirty="0"/>
                  <a:t> / </a:t>
                </a:r>
                <a:r>
                  <a:rPr lang="en-US" sz="1600" dirty="0" err="1"/>
                  <a:t>sekon</a:t>
                </a:r>
                <a:r>
                  <a:rPr lang="en-US" sz="1600" dirty="0"/>
                  <a:t> = 1,5 Hz -&gt; T=1/f </a:t>
                </a:r>
                <a:r>
                  <a:rPr lang="en-US" sz="1600" dirty="0" err="1"/>
                  <a:t>sehinnga</a:t>
                </a:r>
                <a:r>
                  <a:rPr lang="en-US" sz="1600" dirty="0"/>
                  <a:t> T = 0,6 </a:t>
                </a:r>
                <a:r>
                  <a:rPr lang="en-US" sz="1600" dirty="0" err="1"/>
                  <a:t>detik</a:t>
                </a:r>
                <a:r>
                  <a:rPr lang="en-US" sz="1600" dirty="0"/>
                  <a:t>.</a:t>
                </a:r>
              </a:p>
              <a:p>
                <a:pPr marL="342900" indent="-342900">
                  <a:buAutoNum type="alphaLcPeriod"/>
                </a:pPr>
                <a:r>
                  <a:rPr lang="en-US" sz="1600" dirty="0" err="1"/>
                  <a:t>Amplitudo</a:t>
                </a:r>
                <a:r>
                  <a:rPr lang="en-US" sz="1600" dirty="0"/>
                  <a:t> = A = 0,2 m, </a:t>
                </a:r>
                <a:r>
                  <a:rPr lang="en-US" sz="1600" dirty="0" err="1"/>
                  <a:t>sehingga</a:t>
                </a:r>
                <a:r>
                  <a:rPr lang="en-US" sz="1600" dirty="0"/>
                  <a:t> Vmax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𝑓𝐴</m:t>
                    </m:r>
                  </m:oMath>
                </a14:m>
                <a:r>
                  <a:rPr lang="en-US" sz="1600" dirty="0"/>
                  <a:t> = 2 (3,14) (1,5) (0,2) = 1,88 m/s</a:t>
                </a:r>
              </a:p>
              <a:p>
                <a:pPr marL="342900" indent="-342900">
                  <a:buAutoNum type="alphaLcPeriod"/>
                </a:pPr>
                <a:r>
                  <a:rPr lang="en-US" sz="1600" dirty="0" err="1"/>
                  <a:t>Saat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awal</a:t>
                </a:r>
                <a:r>
                  <a:rPr lang="en-US" sz="1600" dirty="0"/>
                  <a:t>, </a:t>
                </a:r>
                <a:r>
                  <a:rPr lang="en-US" sz="1600" dirty="0" err="1"/>
                  <a:t>obyek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benda</a:t>
                </a:r>
                <a:r>
                  <a:rPr lang="en-US" sz="1600" dirty="0"/>
                  <a:t> pada </a:t>
                </a:r>
                <a:r>
                  <a:rPr lang="en-US" sz="1600" dirty="0" err="1"/>
                  <a:t>posisi</a:t>
                </a:r>
                <a:r>
                  <a:rPr lang="en-US" sz="1600" dirty="0"/>
                  <a:t> x = 0,2 m, t = 0 s. </a:t>
                </a:r>
                <a:r>
                  <a:rPr lang="en-US" sz="1600" dirty="0" err="1"/>
                  <a:t>Posisi</a:t>
                </a:r>
                <a:r>
                  <a:rPr lang="en-US" sz="1600" dirty="0"/>
                  <a:t> dan </a:t>
                </a:r>
                <a:r>
                  <a:rPr lang="en-US" sz="1600" dirty="0" err="1"/>
                  <a:t>kecepatan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saat</a:t>
                </a:r>
                <a:r>
                  <a:rPr lang="en-US" sz="1600" dirty="0"/>
                  <a:t> t = 0,8 s</a:t>
                </a:r>
              </a:p>
              <a:p>
                <a:pPr marL="342900" indent="-342900">
                  <a:buAutoNum type="alphaLcPeriod"/>
                </a:pPr>
                <a:endParaRPr lang="id-ID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2678405"/>
                <a:ext cx="7683500" cy="2196242"/>
              </a:xfrm>
              <a:prstGeom prst="rect">
                <a:avLst/>
              </a:prstGeom>
              <a:blipFill>
                <a:blip r:embed="rId9"/>
                <a:stretch>
                  <a:fillRect l="-634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288" y="4743199"/>
            <a:ext cx="3563815" cy="1048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4803" y="4753941"/>
            <a:ext cx="4104762" cy="1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561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Rectangle 14"/>
          <p:cNvSpPr/>
          <p:nvPr/>
        </p:nvSpPr>
        <p:spPr>
          <a:xfrm>
            <a:off x="457200" y="8382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387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2D1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/>
              <a:t>SEKIAN </a:t>
            </a:r>
          </a:p>
          <a:p>
            <a:pPr algn="ctr">
              <a:defRPr/>
            </a:pPr>
            <a:r>
              <a:rPr lang="en-US" sz="4400" b="1" dirty="0"/>
              <a:t>&amp; </a:t>
            </a:r>
          </a:p>
          <a:p>
            <a:pPr algn="ctr">
              <a:defRPr/>
            </a:pPr>
            <a:r>
              <a:rPr lang="en-US" sz="4400" b="1" dirty="0"/>
              <a:t>TERIMAKASIH</a:t>
            </a:r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0" y="2362200"/>
            <a:ext cx="9144000" cy="152400"/>
          </a:xfrm>
          <a:prstGeom prst="rect">
            <a:avLst/>
          </a:prstGeom>
          <a:solidFill>
            <a:srgbClr val="914105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0" y="4495800"/>
            <a:ext cx="9144000" cy="152400"/>
          </a:xfrm>
          <a:prstGeom prst="rect">
            <a:avLst/>
          </a:prstGeom>
          <a:solidFill>
            <a:srgbClr val="914105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Diagonal Corner Rectangle 14"/>
          <p:cNvSpPr/>
          <p:nvPr/>
        </p:nvSpPr>
        <p:spPr>
          <a:xfrm>
            <a:off x="457200" y="8382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387" name="Picture 20" descr="http://png-3.findicons.com/files/icons/1742/ecqlipse_2/128/home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>
            <a:hlinkClick r:id="rId5" action="ppaction://hlinksldjump"/>
          </p:cNvPr>
          <p:cNvSpPr/>
          <p:nvPr/>
        </p:nvSpPr>
        <p:spPr>
          <a:xfrm>
            <a:off x="0" y="2362200"/>
            <a:ext cx="9144000" cy="2286000"/>
          </a:xfrm>
          <a:prstGeom prst="rect">
            <a:avLst/>
          </a:prstGeom>
          <a:solidFill>
            <a:srgbClr val="2D1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4400" b="1" dirty="0"/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0" y="2362200"/>
            <a:ext cx="9144000" cy="152400"/>
          </a:xfrm>
          <a:prstGeom prst="rect">
            <a:avLst/>
          </a:prstGeom>
          <a:solidFill>
            <a:srgbClr val="914105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0" y="4495800"/>
            <a:ext cx="9144000" cy="152400"/>
          </a:xfrm>
          <a:prstGeom prst="rect">
            <a:avLst/>
          </a:prstGeom>
          <a:solidFill>
            <a:srgbClr val="914105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hlinkClick r:id="rId5" action="ppaction://hlinksldjump"/>
            <a:extLst>
              <a:ext uri="{FF2B5EF4-FFF2-40B4-BE49-F238E27FC236}">
                <a16:creationId xmlns:a16="http://schemas.microsoft.com/office/drawing/2014/main" id="{692C3674-44B5-0ADC-1C75-7D52A623B641}"/>
              </a:ext>
            </a:extLst>
          </p:cNvPr>
          <p:cNvSpPr/>
          <p:nvPr/>
        </p:nvSpPr>
        <p:spPr>
          <a:xfrm>
            <a:off x="838200" y="2529840"/>
            <a:ext cx="8001000" cy="1828800"/>
          </a:xfrm>
          <a:prstGeom prst="rect">
            <a:avLst/>
          </a:prstGeom>
          <a:solidFill>
            <a:srgbClr val="2D17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400" b="1" dirty="0" err="1"/>
              <a:t>Validasi</a:t>
            </a:r>
            <a:r>
              <a:rPr lang="en-US" sz="4400" b="1" dirty="0"/>
              <a:t> </a:t>
            </a:r>
            <a:r>
              <a:rPr lang="en-US" sz="4400" b="1" dirty="0" err="1"/>
              <a:t>sipadu</a:t>
            </a:r>
            <a:r>
              <a:rPr lang="en-US" sz="4400" b="1"/>
              <a:t> :</a:t>
            </a:r>
          </a:p>
          <a:p>
            <a:pPr algn="ctr">
              <a:defRPr/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675193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hlinkClick r:id="rId2" action="ppaction://hlinksldjump"/>
          </p:cNvPr>
          <p:cNvSpPr/>
          <p:nvPr/>
        </p:nvSpPr>
        <p:spPr>
          <a:xfrm>
            <a:off x="533400" y="6858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sp>
        <p:nvSpPr>
          <p:cNvPr id="20" name="Rounded Rectangle 19">
            <a:hlinkHover r:id="rId3" action="ppaction://hlinksldjump"/>
          </p:cNvPr>
          <p:cNvSpPr/>
          <p:nvPr/>
        </p:nvSpPr>
        <p:spPr>
          <a:xfrm>
            <a:off x="533400" y="16002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1" name="Rounded Rectangle 20">
            <a:hlinkClick r:id="rId4" action="ppaction://hlinksldjump"/>
          </p:cNvPr>
          <p:cNvSpPr/>
          <p:nvPr/>
        </p:nvSpPr>
        <p:spPr>
          <a:xfrm>
            <a:off x="533400" y="25146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Contoh Soal</a:t>
            </a:r>
          </a:p>
        </p:txBody>
      </p:sp>
      <p:sp>
        <p:nvSpPr>
          <p:cNvPr id="22" name="Rounded Rectangle 21">
            <a:hlinkClick r:id="rId5" action="ppaction://hlinksldjump"/>
          </p:cNvPr>
          <p:cNvSpPr/>
          <p:nvPr/>
        </p:nvSpPr>
        <p:spPr>
          <a:xfrm>
            <a:off x="533400" y="43434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3" name="Rounded Rectangle 22">
            <a:hlinkClick r:id="rId6" action="ppaction://hlinksldjump"/>
          </p:cNvPr>
          <p:cNvSpPr/>
          <p:nvPr/>
        </p:nvSpPr>
        <p:spPr>
          <a:xfrm>
            <a:off x="533400" y="52578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3600" b="1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24" name="Rounded Rectangle 23">
            <a:hlinkClick r:id="rId4" action="ppaction://hlinksldjump"/>
          </p:cNvPr>
          <p:cNvSpPr/>
          <p:nvPr/>
        </p:nvSpPr>
        <p:spPr>
          <a:xfrm>
            <a:off x="533400" y="34290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hlinkHover r:id="rId2" action="ppaction://hlinksldjump"/>
          </p:cNvPr>
          <p:cNvSpPr/>
          <p:nvPr/>
        </p:nvSpPr>
        <p:spPr>
          <a:xfrm>
            <a:off x="-228600" y="2819400"/>
            <a:ext cx="9144000" cy="36576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ounded Rectangle 6">
            <a:hlinkClick r:id="rId3" action="ppaction://hlinksldjump"/>
          </p:cNvPr>
          <p:cNvSpPr/>
          <p:nvPr/>
        </p:nvSpPr>
        <p:spPr>
          <a:xfrm>
            <a:off x="4800600" y="1371600"/>
            <a:ext cx="3124200" cy="6096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Getaran</a:t>
            </a:r>
            <a:endParaRPr lang="en-US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9" name="Rounded Rectangle 8">
            <a:hlinkClick r:id="rId4" action="ppaction://hlinksldjump"/>
          </p:cNvPr>
          <p:cNvSpPr/>
          <p:nvPr/>
        </p:nvSpPr>
        <p:spPr>
          <a:xfrm>
            <a:off x="4800600" y="2057400"/>
            <a:ext cx="3124200" cy="6096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Gerakan obyek pada ujung pegas</a:t>
            </a:r>
            <a:endParaRPr lang="en-US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3" name="Rounded Rectangle 72">
            <a:hlinkClick r:id="rId5" action="ppaction://hlinksldjump"/>
          </p:cNvPr>
          <p:cNvSpPr/>
          <p:nvPr/>
        </p:nvSpPr>
        <p:spPr>
          <a:xfrm>
            <a:off x="533400" y="6858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sp>
        <p:nvSpPr>
          <p:cNvPr id="74" name="Rounded Rectangle 73">
            <a:hlinkHover r:id="rId6" action="ppaction://hlinksldjump"/>
          </p:cNvPr>
          <p:cNvSpPr/>
          <p:nvPr/>
        </p:nvSpPr>
        <p:spPr>
          <a:xfrm>
            <a:off x="533400" y="16002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76" name="Rounded Rectangle 75">
            <a:hlinkClick r:id="rId7" action="ppaction://hlinksldjump"/>
          </p:cNvPr>
          <p:cNvSpPr/>
          <p:nvPr/>
        </p:nvSpPr>
        <p:spPr>
          <a:xfrm>
            <a:off x="533400" y="25146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Contoh Soal</a:t>
            </a:r>
          </a:p>
        </p:txBody>
      </p:sp>
      <p:sp>
        <p:nvSpPr>
          <p:cNvPr id="77" name="Rounded Rectangle 76">
            <a:hlinkClick r:id="rId8" action="ppaction://hlinksldjump"/>
          </p:cNvPr>
          <p:cNvSpPr/>
          <p:nvPr/>
        </p:nvSpPr>
        <p:spPr>
          <a:xfrm>
            <a:off x="533400" y="43434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78" name="Rounded Rectangle 77">
            <a:hlinkClick r:id="rId9" action="ppaction://hlinksldjump"/>
          </p:cNvPr>
          <p:cNvSpPr/>
          <p:nvPr/>
        </p:nvSpPr>
        <p:spPr>
          <a:xfrm>
            <a:off x="533400" y="52578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3600" b="1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9" name="Rounded Rectangle 78">
            <a:hlinkClick r:id="rId7" action="ppaction://hlinksldjump"/>
          </p:cNvPr>
          <p:cNvSpPr/>
          <p:nvPr/>
        </p:nvSpPr>
        <p:spPr>
          <a:xfrm>
            <a:off x="533400" y="3429000"/>
            <a:ext cx="4114800" cy="838200"/>
          </a:xfrm>
          <a:prstGeom prst="roundRect">
            <a:avLst/>
          </a:prstGeom>
          <a:solidFill>
            <a:schemeClr val="bg1"/>
          </a:solidFill>
          <a:ln w="34925"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 err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85" name="Rectangle 84">
            <a:hlinkHover r:id="rId2" action="ppaction://hlinksldjump"/>
          </p:cNvPr>
          <p:cNvSpPr/>
          <p:nvPr/>
        </p:nvSpPr>
        <p:spPr>
          <a:xfrm>
            <a:off x="0" y="2667000"/>
            <a:ext cx="4419600" cy="419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hlinkClick r:id="rId4" action="ppaction://hlinksldjump"/>
          </p:cNvPr>
          <p:cNvSpPr/>
          <p:nvPr/>
        </p:nvSpPr>
        <p:spPr>
          <a:xfrm>
            <a:off x="4800600" y="2895600"/>
            <a:ext cx="3124200" cy="609600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Gerak</a:t>
            </a: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Harmonis</a:t>
            </a: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Sederhana</a:t>
            </a:r>
            <a:endParaRPr lang="en-US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19" name="Rounded Rectangle 18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0" name="Rounded Rectangle 19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21" name="Rounded Rectangle 20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7" name="Isosceles Triangle 36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Isosceles Triangle 37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6" name="Round Diagonal Corner Rectangle 15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9600" y="1524000"/>
            <a:ext cx="7243763" cy="1219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Gerakan sebuah benda yang berulang di sekitar titik setimbang nya dikatakan gerak yang periodik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9600" y="3048000"/>
            <a:ext cx="7239000" cy="1219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r>
              <a:rPr lang="sv-SE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en-US" sz="2000" b="1">
                <a:solidFill>
                  <a:schemeClr val="tx1"/>
                </a:solidFill>
              </a:rPr>
              <a:t>Getaran: </a:t>
            </a:r>
            <a:r>
              <a:rPr lang="en-US" altLang="en-US" sz="2000">
                <a:solidFill>
                  <a:schemeClr val="tx1"/>
                </a:solidFill>
              </a:rPr>
              <a:t>Gerak bolak balik di sekitar titik setimbang yang periodik disebabkan adanya gaya pemulih</a:t>
            </a:r>
          </a:p>
          <a:p>
            <a:pPr algn="just"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09600" y="4495800"/>
            <a:ext cx="7239000" cy="12192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>
              <a:defRPr/>
            </a:pPr>
            <a:endParaRPr lang="sv-SE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sv-SE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Pada bagian ini akan dibahas </a:t>
            </a:r>
            <a:r>
              <a:rPr lang="sv-SE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mengenai </a:t>
            </a:r>
            <a:r>
              <a:rPr lang="en-US" sz="200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getaran dan karakteristik getaran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Pengantar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1277" name="Picture 20" descr="http://png-3.findicons.com/files/icons/1742/ecqlipse_2/128/home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ounded Rectangle 30">
            <a:hlinkClick r:id="rId6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20" name="Rounded Rectangle 19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27" name="Rounded Rectangle 26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31" name="Isosceles Triangle 30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5" name="Rounded Rectangle 34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26" name="Round Diagonal Corner Rectangle 25"/>
          <p:cNvSpPr/>
          <p:nvPr/>
        </p:nvSpPr>
        <p:spPr>
          <a:xfrm>
            <a:off x="214266" y="914400"/>
            <a:ext cx="8077200" cy="5486400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68266" y="4284827"/>
            <a:ext cx="784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tabLst>
                <a:tab pos="342900" algn="l"/>
              </a:tabLst>
              <a:defRPr/>
            </a:pPr>
            <a:r>
              <a:rPr lang="sv-SE" sz="2000"/>
              <a:t>Perhatikan gerakan bolak balik pada titik tengah tali yang kedua ujungnya diikat. Gerakan tersebut merupakan salah satu contoh getaran.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tabLst>
                <a:tab pos="342900" algn="l"/>
              </a:tabLst>
              <a:defRPr/>
            </a:pPr>
            <a:r>
              <a:rPr lang="sv-SE" sz="2000"/>
              <a:t>Gerak ini dapat terjadi secara bolak balik dikarenakan ada suatu gaya pemulih di titik tengah tali </a:t>
            </a:r>
            <a:endParaRPr lang="sv-SE" sz="2000" dirty="0"/>
          </a:p>
        </p:txBody>
      </p:sp>
      <p:sp>
        <p:nvSpPr>
          <p:cNvPr id="33" name="Rounded Rectangle 32">
            <a:hlinkClick r:id="rId3" action="ppaction://hlinksldjump"/>
          </p:cNvPr>
          <p:cNvSpPr/>
          <p:nvPr/>
        </p:nvSpPr>
        <p:spPr>
          <a:xfrm>
            <a:off x="2514600" y="1066800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GETARAN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4" name="Right Arrow 33">
            <a:hlinkClick r:id="rId4" action="ppaction://hlinksldjump"/>
          </p:cNvPr>
          <p:cNvSpPr/>
          <p:nvPr/>
        </p:nvSpPr>
        <p:spPr>
          <a:xfrm>
            <a:off x="4267200" y="62484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ight Arrow 36">
            <a:hlinkClick r:id="rId3" action="ppaction://hlinksldjump"/>
          </p:cNvPr>
          <p:cNvSpPr/>
          <p:nvPr/>
        </p:nvSpPr>
        <p:spPr>
          <a:xfrm rot="10800000">
            <a:off x="3581400" y="6248400"/>
            <a:ext cx="533400" cy="5334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2303" name="Picture 20" descr="http://png-3.findicons.com/files/icons/1742/ecqlipse_2/128/home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42">
            <a:hlinkClick r:id="rId7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21" name="Picture 4" descr="h1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69" y="1742364"/>
            <a:ext cx="5567408" cy="24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37" name="Rounded Rectangle 36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39" name="Rounded Rectangle 38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43" name="Isosceles Triangle 4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6" name="Rounded Rectangle 45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24" name="Round Diagonal Corner Rectangle 23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/>
          </a:p>
        </p:txBody>
      </p:sp>
      <p:sp>
        <p:nvSpPr>
          <p:cNvPr id="25" name="Right Arrow 24">
            <a:hlinkClick r:id="rId4" action="ppaction://hlinksldjump"/>
          </p:cNvPr>
          <p:cNvSpPr/>
          <p:nvPr/>
        </p:nvSpPr>
        <p:spPr>
          <a:xfrm>
            <a:off x="42672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Right Arrow 28">
            <a:hlinkClick r:id="rId3" action="ppaction://hlinksldjump"/>
          </p:cNvPr>
          <p:cNvSpPr/>
          <p:nvPr/>
        </p:nvSpPr>
        <p:spPr>
          <a:xfrm rot="10800000">
            <a:off x="35814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Rounded Rectangle 30">
            <a:hlinkClick r:id="rId3" action="ppaction://hlinksldjump"/>
          </p:cNvPr>
          <p:cNvSpPr/>
          <p:nvPr/>
        </p:nvSpPr>
        <p:spPr>
          <a:xfrm>
            <a:off x="2590800" y="1025320"/>
            <a:ext cx="3352800" cy="50641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Contoh lain - Getaran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3326" name="Picture 20" descr="http://png-3.findicons.com/files/icons/1742/ecqlipse_2/128/home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Rounded Rectangle 37">
            <a:hlinkClick r:id="rId7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19" name="Picture 25" descr="Animation1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545781"/>
            <a:ext cx="4848225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00600" y="1608784"/>
            <a:ext cx="3429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Perhatikan pergerakan bola warna biru.</a:t>
            </a:r>
          </a:p>
          <a:p>
            <a:r>
              <a:rPr lang="en-US" sz="2000"/>
              <a:t>Gerakan bola biru secara berulang melalui titik tengahnya, dengan waktu yang konstan. </a:t>
            </a:r>
          </a:p>
          <a:p>
            <a:r>
              <a:rPr lang="en-US" sz="2000"/>
              <a:t>Lama waktu gerakan bola biru dari: A – O – B – O – A dikatakan </a:t>
            </a:r>
            <a:r>
              <a:rPr lang="en-US" sz="2000" b="1"/>
              <a:t>Periode</a:t>
            </a:r>
          </a:p>
          <a:p>
            <a:r>
              <a:rPr lang="en-US" sz="2000"/>
              <a:t>Gerak dari A – O – B – O – A  dikatakan sebagai gerak </a:t>
            </a:r>
            <a:r>
              <a:rPr lang="en-US" sz="2000" b="1"/>
              <a:t>1 siklus</a:t>
            </a:r>
          </a:p>
          <a:p>
            <a:r>
              <a:rPr lang="en-US" sz="2000" b="1"/>
              <a:t>Getaran: </a:t>
            </a:r>
            <a:r>
              <a:rPr lang="en-US" sz="2000"/>
              <a:t>Gerakan berulang melintasi lintasan yang sama</a:t>
            </a:r>
            <a:endParaRPr lang="id-ID" sz="2000" b="1"/>
          </a:p>
        </p:txBody>
      </p:sp>
      <p:sp>
        <p:nvSpPr>
          <p:cNvPr id="4" name="TextBox 3"/>
          <p:cNvSpPr txBox="1"/>
          <p:nvPr/>
        </p:nvSpPr>
        <p:spPr>
          <a:xfrm>
            <a:off x="4267200" y="56065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A</a:t>
            </a:r>
            <a:endParaRPr lang="id-ID" b="1"/>
          </a:p>
        </p:txBody>
      </p:sp>
      <p:sp>
        <p:nvSpPr>
          <p:cNvPr id="22" name="TextBox 21"/>
          <p:cNvSpPr txBox="1"/>
          <p:nvPr/>
        </p:nvSpPr>
        <p:spPr>
          <a:xfrm>
            <a:off x="531812" y="56065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B</a:t>
            </a:r>
            <a:endParaRPr lang="id-ID" b="1"/>
          </a:p>
        </p:txBody>
      </p:sp>
      <p:sp>
        <p:nvSpPr>
          <p:cNvPr id="23" name="TextBox 22"/>
          <p:cNvSpPr txBox="1"/>
          <p:nvPr/>
        </p:nvSpPr>
        <p:spPr>
          <a:xfrm>
            <a:off x="2362200" y="558010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</a:t>
            </a:r>
            <a:endParaRPr lang="id-ID" b="1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43" name="Rounded Rectangle 42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45" name="Rounded Rectangle 44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49" name="Isosceles Triangle 48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Isosceles Triangle 5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7" name="Rounded Rectangle 56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41" name="Round Diagonal Corner Rectangle 40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ight Arrow 51">
            <a:hlinkClick r:id="rId4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ight Arrow 52">
            <a:hlinkClick r:id="rId5" action="ppaction://hlinksldjump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ounded Rectangle 59">
            <a:hlinkClick r:id="rId3" action="ppaction://hlinksldjump"/>
          </p:cNvPr>
          <p:cNvSpPr/>
          <p:nvPr/>
        </p:nvSpPr>
        <p:spPr>
          <a:xfrm>
            <a:off x="2667000" y="1066800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Getaran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8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042" name="Picture 20" descr="http://png-3.findicons.com/files/icons/1742/ecqlipse_2/128/home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Rounded Rectangle 84">
            <a:hlinkClick r:id="rId8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088" y="2001166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/>
              <a:t>Waktu yang dibutuhkan untuk memenuhi 1 siklus dikatakan </a:t>
            </a:r>
            <a:r>
              <a:rPr lang="en-US" sz="2000" b="1"/>
              <a:t>Periode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/>
              <a:t>Notasi untuk periode </a:t>
            </a:r>
            <a:r>
              <a:rPr lang="en-US" sz="2000" b="1"/>
              <a:t>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/>
              <a:t>Jumlah siklus tiap sekon dinamakan frekuensi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/>
              <a:t>Notasi untuk frekuensi: f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/>
              <a:t>Hubungan antara Periode dengan frekuensi: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33600" y="4114800"/>
                <a:ext cx="342900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id-ID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114800"/>
                <a:ext cx="3429000" cy="63478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66800" y="4749589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Satuan frekuensi adalah </a:t>
            </a:r>
            <a:r>
              <a:rPr lang="en-US" b="1"/>
              <a:t>hertz </a:t>
            </a:r>
            <a:r>
              <a:rPr lang="en-US"/>
              <a:t> disingkat Hz (nama penghormatan untuk Heinrich Hertz seorang fisikawan)</a:t>
            </a:r>
          </a:p>
          <a:p>
            <a:pPr algn="ctr"/>
            <a:r>
              <a:rPr lang="en-US"/>
              <a:t>1 Hz = 1 siklus per sekon = 1/s</a:t>
            </a:r>
            <a:endParaRPr lang="id-ID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39" name="Rounded Rectangle 38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solidFill>
            <a:srgbClr val="B74B09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41" name="Rounded Rectangle 40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48" name="Isosceles Triangle 47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Isosceles Triangle 48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Rounded Rectangle 51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34" name="Round Diagonal Corner Rectangle 33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ight Arrow 34">
            <a:hlinkClick r:id="rId4" action="ppaction://hlinksldjump"/>
          </p:cNvPr>
          <p:cNvSpPr/>
          <p:nvPr/>
        </p:nvSpPr>
        <p:spPr>
          <a:xfrm>
            <a:off x="43434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ight Arrow 35">
            <a:hlinkClick r:id="rId5" action="ppaction://hlinksldjump"/>
          </p:cNvPr>
          <p:cNvSpPr/>
          <p:nvPr/>
        </p:nvSpPr>
        <p:spPr>
          <a:xfrm rot="10800000">
            <a:off x="36576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ounded Rectangle 44">
            <a:hlinkClick r:id="rId3" action="ppaction://hlinksldjump"/>
          </p:cNvPr>
          <p:cNvSpPr/>
          <p:nvPr/>
        </p:nvSpPr>
        <p:spPr>
          <a:xfrm>
            <a:off x="2590800" y="1066800"/>
            <a:ext cx="3352800" cy="5334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tx1"/>
                </a:solidFill>
                <a:latin typeface="Century Gothic" pitchFamily="34" charset="0"/>
                <a:cs typeface="Arial" pitchFamily="34" charset="0"/>
              </a:rPr>
              <a:t>Frekuensi</a:t>
            </a:r>
            <a:endParaRPr lang="en-US" sz="2000" b="1" dirty="0">
              <a:solidFill>
                <a:schemeClr val="tx1"/>
              </a:solidFill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70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2064" name="Picture 20" descr="http://png-3.findicons.com/files/icons/1742/ecqlipse_2/128/home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Rounded Rectangle 71">
            <a:hlinkClick r:id="rId8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6995" y="2576562"/>
            <a:ext cx="4383805" cy="1462038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16474"/>
              </p:ext>
            </p:extLst>
          </p:nvPr>
        </p:nvGraphicFramePr>
        <p:xfrm>
          <a:off x="2016994" y="2205722"/>
          <a:ext cx="44092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Frekuensi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Periode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82575" y="-558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6" name="Rounded Rectangle 55">
            <a:hlinkClick r:id="rId2" action="ppaction://hlinksldjump"/>
          </p:cNvPr>
          <p:cNvSpPr/>
          <p:nvPr/>
        </p:nvSpPr>
        <p:spPr>
          <a:xfrm>
            <a:off x="4572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Ringkasan</a:t>
            </a:r>
          </a:p>
        </p:txBody>
      </p:sp>
      <p:sp>
        <p:nvSpPr>
          <p:cNvPr id="57" name="Rounded Rectangle 56">
            <a:hlinkClick r:id="rId3" action="ppaction://hlinksldjump"/>
          </p:cNvPr>
          <p:cNvSpPr/>
          <p:nvPr/>
        </p:nvSpPr>
        <p:spPr>
          <a:xfrm>
            <a:off x="1524000" y="76200"/>
            <a:ext cx="15240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Materi</a:t>
            </a:r>
          </a:p>
        </p:txBody>
      </p:sp>
      <p:sp>
        <p:nvSpPr>
          <p:cNvPr id="59" name="Rounded Rectangle 58">
            <a:hlinkClick r:id="rId2" action="ppaction://hlinksldjump"/>
          </p:cNvPr>
          <p:cNvSpPr/>
          <p:nvPr/>
        </p:nvSpPr>
        <p:spPr>
          <a:xfrm>
            <a:off x="6096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Latihan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Pengantar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0" y="76200"/>
            <a:ext cx="1492776" cy="381001"/>
            <a:chOff x="0" y="76200"/>
            <a:chExt cx="1876718" cy="457201"/>
          </a:xfrm>
          <a:solidFill>
            <a:schemeClr val="bg2">
              <a:lumMod val="75000"/>
            </a:schemeClr>
          </a:solidFill>
        </p:grpSpPr>
        <p:sp>
          <p:nvSpPr>
            <p:cNvPr id="63" name="Isosceles Triangle 62"/>
            <p:cNvSpPr/>
            <p:nvPr/>
          </p:nvSpPr>
          <p:spPr>
            <a:xfrm rot="16200000">
              <a:off x="1571947" y="228629"/>
              <a:ext cx="457200" cy="1523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5400000">
              <a:off x="-152429" y="228629"/>
              <a:ext cx="457200" cy="15234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6" name="Rounded Rectangle 65">
            <a:hlinkClick r:id="rId2" action="ppaction://hlinksldjump"/>
          </p:cNvPr>
          <p:cNvSpPr/>
          <p:nvPr/>
        </p:nvSpPr>
        <p:spPr>
          <a:xfrm>
            <a:off x="3048000" y="76200"/>
            <a:ext cx="1524000" cy="457200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Contoh</a:t>
            </a:r>
            <a:r>
              <a:rPr lang="en-US" sz="1600" b="1" dirty="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Soal</a:t>
            </a:r>
          </a:p>
        </p:txBody>
      </p:sp>
      <p:sp>
        <p:nvSpPr>
          <p:cNvPr id="55" name="Round Diagonal Corner Rectangle 54"/>
          <p:cNvSpPr/>
          <p:nvPr/>
        </p:nvSpPr>
        <p:spPr>
          <a:xfrm>
            <a:off x="152400" y="990600"/>
            <a:ext cx="8077200" cy="5486400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ight Arrow 57">
            <a:hlinkClick r:id="rId4" action="ppaction://hlinksldjump"/>
          </p:cNvPr>
          <p:cNvSpPr/>
          <p:nvPr/>
        </p:nvSpPr>
        <p:spPr>
          <a:xfrm>
            <a:off x="4419600" y="6324600"/>
            <a:ext cx="533400" cy="53340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ight Arrow 60">
            <a:hlinkClick r:id="rId5" action="ppaction://hlinksldjump"/>
          </p:cNvPr>
          <p:cNvSpPr/>
          <p:nvPr/>
        </p:nvSpPr>
        <p:spPr>
          <a:xfrm rot="10800000">
            <a:off x="3733800" y="6324600"/>
            <a:ext cx="533400" cy="5334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3" name="Title 1"/>
          <p:cNvSpPr>
            <a:spLocks noGrp="1"/>
          </p:cNvSpPr>
          <p:nvPr>
            <p:ph type="title"/>
          </p:nvPr>
        </p:nvSpPr>
        <p:spPr>
          <a:xfrm rot="16200000">
            <a:off x="5575300" y="3441700"/>
            <a:ext cx="6248400" cy="5842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pPr algn="r">
              <a:defRPr/>
            </a:pPr>
            <a:r>
              <a:rPr lang="en-US" dirty="0" err="1">
                <a:solidFill>
                  <a:schemeClr val="bg1"/>
                </a:solidFill>
              </a:rPr>
              <a:t>Materi</a:t>
            </a:r>
            <a:endParaRPr lang="id-ID" dirty="0">
              <a:solidFill>
                <a:schemeClr val="bg1"/>
              </a:solidFill>
            </a:endParaRPr>
          </a:p>
        </p:txBody>
      </p:sp>
      <p:pic>
        <p:nvPicPr>
          <p:cNvPr id="14352" name="Picture 20" descr="http://png-3.findicons.com/files/icons/1742/ecqlipse_2/128/home.png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867400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ounded Rectangle 74">
            <a:hlinkClick r:id="rId8" action="ppaction://hlinksldjump"/>
          </p:cNvPr>
          <p:cNvSpPr/>
          <p:nvPr/>
        </p:nvSpPr>
        <p:spPr>
          <a:xfrm>
            <a:off x="7620000" y="76200"/>
            <a:ext cx="1524000" cy="457200"/>
          </a:xfrm>
          <a:prstGeom prst="roundRect">
            <a:avLst/>
          </a:prstGeom>
          <a:solidFill>
            <a:srgbClr val="2B200B"/>
          </a:solidFill>
          <a:ln w="38100">
            <a:solidFill>
              <a:schemeClr val="bg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 prst="artDeco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 err="1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Asesmen</a:t>
            </a:r>
            <a:endParaRPr lang="en-US" sz="1600" b="1" dirty="0">
              <a:solidFill>
                <a:schemeClr val="bg1"/>
              </a:solidFill>
              <a:latin typeface="Century Gothic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1582167"/>
                <a:ext cx="7200900" cy="490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/>
                  <a:t>Contoh</a:t>
                </a:r>
                <a:r>
                  <a:rPr lang="en-US" b="1" dirty="0"/>
                  <a:t> </a:t>
                </a:r>
                <a:r>
                  <a:rPr lang="en-US" b="1" dirty="0" err="1"/>
                  <a:t>Soal</a:t>
                </a:r>
                <a:r>
                  <a:rPr lang="en-US" b="1" dirty="0"/>
                  <a:t>: </a:t>
                </a:r>
                <a:r>
                  <a:rPr lang="en-US" b="1" dirty="0" err="1"/>
                  <a:t>Frekuensi</a:t>
                </a:r>
                <a:r>
                  <a:rPr lang="en-US" b="1" dirty="0"/>
                  <a:t> dan </a:t>
                </a:r>
                <a:r>
                  <a:rPr lang="en-US" b="1" dirty="0" err="1"/>
                  <a:t>periode</a:t>
                </a:r>
                <a:r>
                  <a:rPr lang="en-US" b="1" dirty="0"/>
                  <a:t> </a:t>
                </a:r>
                <a:r>
                  <a:rPr lang="en-US" b="1" dirty="0" err="1"/>
                  <a:t>stasiun</a:t>
                </a:r>
                <a:r>
                  <a:rPr lang="en-US" b="1" dirty="0"/>
                  <a:t> radio FM</a:t>
                </a:r>
              </a:p>
              <a:p>
                <a:r>
                  <a:rPr lang="en-US" dirty="0" err="1"/>
                  <a:t>Berapa</a:t>
                </a:r>
                <a:r>
                  <a:rPr lang="en-US" dirty="0"/>
                  <a:t> </a:t>
                </a:r>
                <a:r>
                  <a:rPr lang="en-US" dirty="0" err="1"/>
                  <a:t>periode</a:t>
                </a:r>
                <a:r>
                  <a:rPr lang="en-US" dirty="0"/>
                  <a:t> </a:t>
                </a:r>
                <a:r>
                  <a:rPr lang="en-US" dirty="0" err="1"/>
                  <a:t>osilasi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siaran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stasiun</a:t>
                </a:r>
                <a:r>
                  <a:rPr lang="en-US" dirty="0"/>
                  <a:t> radio FM pada 100 MHz </a:t>
                </a:r>
              </a:p>
              <a:p>
                <a:endParaRPr lang="en-US" dirty="0"/>
              </a:p>
              <a:p>
                <a:r>
                  <a:rPr lang="en-US" sz="3200" b="1" dirty="0"/>
                  <a:t>Jawab:</a:t>
                </a:r>
              </a:p>
              <a:p>
                <a:r>
                  <a:rPr lang="en-US" sz="3200" dirty="0" err="1"/>
                  <a:t>Frekuensi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dari</a:t>
                </a:r>
                <a:r>
                  <a:rPr lang="en-US" sz="3200" dirty="0"/>
                  <a:t> </a:t>
                </a:r>
                <a:r>
                  <a:rPr lang="en-US" sz="3200" dirty="0" err="1"/>
                  <a:t>getaran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arus</a:t>
                </a:r>
                <a:r>
                  <a:rPr lang="en-US" sz="3200" dirty="0"/>
                  <a:t> </a:t>
                </a:r>
                <a:r>
                  <a:rPr lang="en-US" sz="3200" dirty="0" err="1"/>
                  <a:t>transmiter</a:t>
                </a:r>
                <a:r>
                  <a:rPr lang="en-US" sz="3200" dirty="0"/>
                  <a:t> radio 100 MHz </a:t>
                </a:r>
              </a:p>
              <a:p>
                <a:r>
                  <a:rPr lang="en-US" sz="3200" dirty="0"/>
                  <a:t>1.00 x 10</a:t>
                </a:r>
                <a:r>
                  <a:rPr lang="en-US" sz="3200" baseline="30000" dirty="0"/>
                  <a:t>6 </a:t>
                </a:r>
                <a:r>
                  <a:rPr lang="en-US" sz="3200" dirty="0"/>
                  <a:t>Hz </a:t>
                </a:r>
              </a:p>
              <a:p>
                <a:r>
                  <a:rPr lang="en-US" sz="3200" dirty="0" err="1"/>
                  <a:t>Periodenya</a:t>
                </a:r>
                <a:r>
                  <a:rPr lang="en-US" sz="3200" dirty="0"/>
                  <a:t>:</a:t>
                </a:r>
              </a:p>
              <a:p>
                <a:r>
                  <a:rPr lang="en-US" sz="3200" dirty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1.0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=1 x 10</a:t>
                </a:r>
                <a:r>
                  <a:rPr lang="en-US" sz="3200" baseline="30000" dirty="0"/>
                  <a:t>-8</a:t>
                </a:r>
                <a:r>
                  <a:rPr lang="en-US" sz="3200" dirty="0"/>
                  <a:t> s = 10 ns </a:t>
                </a:r>
                <a:r>
                  <a:rPr lang="en-US" sz="3200" dirty="0" err="1"/>
                  <a:t>atau</a:t>
                </a:r>
                <a:r>
                  <a:rPr lang="en-US" sz="3200" dirty="0"/>
                  <a:t> 10</a:t>
                </a:r>
                <a:r>
                  <a:rPr lang="en-US" sz="3200" baseline="30000" dirty="0"/>
                  <a:t>-2</a:t>
                </a:r>
                <a:r>
                  <a:rPr lang="en-US" sz="3200" dirty="0"/>
                  <a:t> </a:t>
                </a:r>
                <a:r>
                  <a:rPr lang="en-US" sz="3200" dirty="0" err="1"/>
                  <a:t>ms</a:t>
                </a:r>
                <a:r>
                  <a:rPr lang="en-US" sz="3200" dirty="0"/>
                  <a:t> </a:t>
                </a:r>
                <a:endParaRPr lang="id-ID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82167"/>
                <a:ext cx="7200900" cy="4908588"/>
              </a:xfrm>
              <a:prstGeom prst="rect">
                <a:avLst/>
              </a:prstGeom>
              <a:blipFill>
                <a:blip r:embed="rId9"/>
                <a:stretch>
                  <a:fillRect l="-2117" t="-745" r="-423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5fbb66b6c9f1b751101c26fb67f23cfcc64d1b"/>
</p:tagLst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933</Words>
  <Application>Microsoft Office PowerPoint</Application>
  <PresentationFormat>On-screen Show (4:3)</PresentationFormat>
  <Paragraphs>223</Paragraphs>
  <Slides>18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Britannic Bold</vt:lpstr>
      <vt:lpstr>Arial</vt:lpstr>
      <vt:lpstr>Calibri</vt:lpstr>
      <vt:lpstr>Cambria Math</vt:lpstr>
      <vt:lpstr>Century Gothic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Pengantar</vt:lpstr>
      <vt:lpstr>Materi</vt:lpstr>
      <vt:lpstr>Materi</vt:lpstr>
      <vt:lpstr>Materi</vt:lpstr>
      <vt:lpstr>Materi</vt:lpstr>
      <vt:lpstr>Materi</vt:lpstr>
      <vt:lpstr>Materi</vt:lpstr>
      <vt:lpstr>Materi</vt:lpstr>
      <vt:lpstr>Materi</vt:lpstr>
      <vt:lpstr>Latihan Soal</vt:lpstr>
      <vt:lpstr>Latihan Soal</vt:lpstr>
      <vt:lpstr>eRingkasan</vt:lpstr>
      <vt:lpstr>Contoh Soal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</dc:title>
  <dc:creator>ndiiit</dc:creator>
  <cp:lastModifiedBy>Damar</cp:lastModifiedBy>
  <cp:revision>76</cp:revision>
  <dcterms:created xsi:type="dcterms:W3CDTF">2014-01-01T21:40:07Z</dcterms:created>
  <dcterms:modified xsi:type="dcterms:W3CDTF">2023-11-16T06:07:50Z</dcterms:modified>
</cp:coreProperties>
</file>