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046ADE-9052-4673-B6E5-228813D2C2CF}" type="doc">
      <dgm:prSet loTypeId="urn:microsoft.com/office/officeart/2005/8/layout/b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AB670B7C-FD21-4E62-B29F-E914837E4A20}">
      <dgm:prSet/>
      <dgm:spPr/>
      <dgm:t>
        <a:bodyPr/>
        <a:lstStyle/>
        <a:p>
          <a:r>
            <a:rPr lang="id-ID"/>
            <a:t>Zaman prasejarah (desain kapak &amp; tombak yang proposional/tidak membahayakan penggunanya) </a:t>
          </a:r>
        </a:p>
      </dgm:t>
    </dgm:pt>
    <dgm:pt modelId="{F1BDCF02-1AB7-45E6-A034-4B62EA36A134}" type="parTrans" cxnId="{E50FA334-9309-4157-90D0-0A2F16B13FF3}">
      <dgm:prSet/>
      <dgm:spPr/>
      <dgm:t>
        <a:bodyPr/>
        <a:lstStyle/>
        <a:p>
          <a:endParaRPr lang="id-ID"/>
        </a:p>
      </dgm:t>
    </dgm:pt>
    <dgm:pt modelId="{2553F1A0-C798-456D-910C-AF9A62C9568A}" type="sibTrans" cxnId="{E50FA334-9309-4157-90D0-0A2F16B13FF3}">
      <dgm:prSet/>
      <dgm:spPr/>
      <dgm:t>
        <a:bodyPr/>
        <a:lstStyle/>
        <a:p>
          <a:endParaRPr lang="id-ID"/>
        </a:p>
      </dgm:t>
    </dgm:pt>
    <dgm:pt modelId="{F6A732E3-308C-425C-B9DB-5EE2DD242D5E}">
      <dgm:prSet/>
      <dgm:spPr/>
      <dgm:t>
        <a:bodyPr/>
        <a:lstStyle/>
        <a:p>
          <a:r>
            <a:rPr lang="id-ID"/>
            <a:t>Abad pertengahan (sudah diberlakukan pembayaran bagi pekerja yang mengalami kecelakaan) </a:t>
          </a:r>
        </a:p>
      </dgm:t>
    </dgm:pt>
    <dgm:pt modelId="{9A1FE9AA-CD4A-48BC-897C-D20F9B2022C2}" type="parTrans" cxnId="{531FE263-8748-4942-AA2F-A86CB42C2987}">
      <dgm:prSet/>
      <dgm:spPr/>
      <dgm:t>
        <a:bodyPr/>
        <a:lstStyle/>
        <a:p>
          <a:endParaRPr lang="id-ID"/>
        </a:p>
      </dgm:t>
    </dgm:pt>
    <dgm:pt modelId="{02D1DA52-4150-40B5-8F7E-430FDAA75DD5}" type="sibTrans" cxnId="{531FE263-8748-4942-AA2F-A86CB42C2987}">
      <dgm:prSet/>
      <dgm:spPr/>
      <dgm:t>
        <a:bodyPr/>
        <a:lstStyle/>
        <a:p>
          <a:endParaRPr lang="id-ID"/>
        </a:p>
      </dgm:t>
    </dgm:pt>
    <dgm:pt modelId="{304535BA-F64D-421D-8235-8B4DC6A059EC}">
      <dgm:prSet/>
      <dgm:spPr/>
      <dgm:t>
        <a:bodyPr/>
        <a:lstStyle/>
        <a:p>
          <a:r>
            <a:rPr lang="id-ID"/>
            <a:t>Abad 16 (Paracelcus memperkenalkan penyakit akibat kerja terutama pada pekerja tambang ) </a:t>
          </a:r>
        </a:p>
      </dgm:t>
    </dgm:pt>
    <dgm:pt modelId="{76E409EA-91B8-49EF-8CCE-0FE925350A1E}" type="parTrans" cxnId="{61B7C93C-DCDA-4BDE-9FB3-6E1FFE327C50}">
      <dgm:prSet/>
      <dgm:spPr/>
      <dgm:t>
        <a:bodyPr/>
        <a:lstStyle/>
        <a:p>
          <a:endParaRPr lang="id-ID"/>
        </a:p>
      </dgm:t>
    </dgm:pt>
    <dgm:pt modelId="{2F09BB49-80E6-488D-A5F3-C16F199B4FEE}" type="sibTrans" cxnId="{61B7C93C-DCDA-4BDE-9FB3-6E1FFE327C50}">
      <dgm:prSet/>
      <dgm:spPr/>
      <dgm:t>
        <a:bodyPr/>
        <a:lstStyle/>
        <a:p>
          <a:endParaRPr lang="id-ID"/>
        </a:p>
      </dgm:t>
    </dgm:pt>
    <dgm:pt modelId="{9EEC0361-933D-4BC2-AC76-2EDF1D219204}">
      <dgm:prSet/>
      <dgm:spPr/>
      <dgm:t>
        <a:bodyPr/>
        <a:lstStyle/>
        <a:p>
          <a:r>
            <a:rPr lang="sv-SE"/>
            <a:t>Zaman babylonia (sarung kapak, sudah mengenal berbagai peralatan untuk membantu pekerjaan, peraturan hammurabi) </a:t>
          </a:r>
          <a:endParaRPr lang="id-ID"/>
        </a:p>
      </dgm:t>
    </dgm:pt>
    <dgm:pt modelId="{B69673BD-9ADE-41AB-A294-8087FA7A0269}" type="parTrans" cxnId="{8861B3C9-22E7-421E-9696-1E035482DD7F}">
      <dgm:prSet/>
      <dgm:spPr/>
      <dgm:t>
        <a:bodyPr/>
        <a:lstStyle/>
        <a:p>
          <a:endParaRPr lang="id-ID"/>
        </a:p>
      </dgm:t>
    </dgm:pt>
    <dgm:pt modelId="{8174BB67-7D88-4A0B-9B84-FED9AA3CD4AF}" type="sibTrans" cxnId="{8861B3C9-22E7-421E-9696-1E035482DD7F}">
      <dgm:prSet/>
      <dgm:spPr/>
      <dgm:t>
        <a:bodyPr/>
        <a:lstStyle/>
        <a:p>
          <a:endParaRPr lang="id-ID"/>
        </a:p>
      </dgm:t>
    </dgm:pt>
    <dgm:pt modelId="{829CE386-739F-40F3-8DA7-607BB9356CB7}">
      <dgm:prSet/>
      <dgm:spPr/>
      <dgm:t>
        <a:bodyPr/>
        <a:lstStyle/>
        <a:p>
          <a:r>
            <a:rPr lang="sv-SE"/>
            <a:t>Zaman Romawi (Lecretius dkk memperkenalkan adanya gangguan kes. Karena terpapar bahan2 toksik) </a:t>
          </a:r>
          <a:endParaRPr lang="id-ID"/>
        </a:p>
      </dgm:t>
    </dgm:pt>
    <dgm:pt modelId="{EA25A096-841A-48EB-BEF0-F88434A969BB}" type="parTrans" cxnId="{792B09E9-C21C-4A13-B318-E06E96C4AF54}">
      <dgm:prSet/>
      <dgm:spPr/>
      <dgm:t>
        <a:bodyPr/>
        <a:lstStyle/>
        <a:p>
          <a:endParaRPr lang="id-ID"/>
        </a:p>
      </dgm:t>
    </dgm:pt>
    <dgm:pt modelId="{DA8713BD-77DB-4BEF-B278-D86AB6280F99}" type="sibTrans" cxnId="{792B09E9-C21C-4A13-B318-E06E96C4AF54}">
      <dgm:prSet/>
      <dgm:spPr/>
      <dgm:t>
        <a:bodyPr/>
        <a:lstStyle/>
        <a:p>
          <a:endParaRPr lang="id-ID"/>
        </a:p>
      </dgm:t>
    </dgm:pt>
    <dgm:pt modelId="{9EE29EA4-AF16-4C93-B87B-00B8D418832B}">
      <dgm:prSet/>
      <dgm:spPr/>
      <dgm:t>
        <a:bodyPr/>
        <a:lstStyle/>
        <a:p>
          <a:r>
            <a:rPr lang="id-ID"/>
            <a:t>Abas 18 (Ramazzinipenyebab penyakit akibat kerja adalah bahaya dalam bahan yang digunakan &amp; gerakan pekerja) </a:t>
          </a:r>
        </a:p>
      </dgm:t>
    </dgm:pt>
    <dgm:pt modelId="{64AAF36D-1FD1-4DFA-AB23-900155797832}" type="parTrans" cxnId="{759A12C3-C7E5-436E-8BF5-72B5CE9F2C44}">
      <dgm:prSet/>
      <dgm:spPr/>
      <dgm:t>
        <a:bodyPr/>
        <a:lstStyle/>
        <a:p>
          <a:endParaRPr lang="id-ID"/>
        </a:p>
      </dgm:t>
    </dgm:pt>
    <dgm:pt modelId="{123391D5-41D4-4FA5-B298-AC7EB8C4418D}" type="sibTrans" cxnId="{759A12C3-C7E5-436E-8BF5-72B5CE9F2C44}">
      <dgm:prSet/>
      <dgm:spPr/>
      <dgm:t>
        <a:bodyPr/>
        <a:lstStyle/>
        <a:p>
          <a:endParaRPr lang="id-ID"/>
        </a:p>
      </dgm:t>
    </dgm:pt>
    <dgm:pt modelId="{048F82B7-A251-4CF7-B832-430363C4E5EA}">
      <dgm:prSet/>
      <dgm:spPr/>
      <dgm:t>
        <a:bodyPr/>
        <a:lstStyle/>
        <a:p>
          <a:r>
            <a:rPr lang="id-ID"/>
            <a:t>Zaman mesir kuno (zaman firaun-pekerjaan2 raksasa, raja Ramses II membuat terusan mediteraniamenyediakan tabib) </a:t>
          </a:r>
        </a:p>
      </dgm:t>
    </dgm:pt>
    <dgm:pt modelId="{0AC1F05D-7190-47F1-8D95-1F03A8D99900}" type="parTrans" cxnId="{28257DE0-A7EE-447D-B8A3-E9CFF20CE911}">
      <dgm:prSet/>
      <dgm:spPr/>
      <dgm:t>
        <a:bodyPr/>
        <a:lstStyle/>
        <a:p>
          <a:endParaRPr lang="id-ID"/>
        </a:p>
      </dgm:t>
    </dgm:pt>
    <dgm:pt modelId="{86A2B8CF-1ECE-4C82-A5A4-9AB0A31C1D0D}" type="sibTrans" cxnId="{28257DE0-A7EE-447D-B8A3-E9CFF20CE911}">
      <dgm:prSet/>
      <dgm:spPr/>
      <dgm:t>
        <a:bodyPr/>
        <a:lstStyle/>
        <a:p>
          <a:endParaRPr lang="id-ID"/>
        </a:p>
      </dgm:t>
    </dgm:pt>
    <dgm:pt modelId="{7FA07399-0F43-49A8-BFD8-35BC9D0286B8}">
      <dgm:prSet/>
      <dgm:spPr/>
      <dgm:t>
        <a:bodyPr/>
        <a:lstStyle/>
        <a:p>
          <a:r>
            <a:rPr lang="id-ID"/>
            <a:t>Zaman Yunani kuno (Hipocrates menemukan adanya penyakit tetanus pada awak kapal) </a:t>
          </a:r>
        </a:p>
      </dgm:t>
    </dgm:pt>
    <dgm:pt modelId="{C61D8F99-95B6-43E7-9B3F-129F9F77F4B3}" type="parTrans" cxnId="{AAC35DA4-473C-49E5-B924-62B593F9E73D}">
      <dgm:prSet/>
      <dgm:spPr/>
      <dgm:t>
        <a:bodyPr/>
        <a:lstStyle/>
        <a:p>
          <a:endParaRPr lang="id-ID"/>
        </a:p>
      </dgm:t>
    </dgm:pt>
    <dgm:pt modelId="{7165943C-4314-4A8B-BCA0-23C834DE71DB}" type="sibTrans" cxnId="{AAC35DA4-473C-49E5-B924-62B593F9E73D}">
      <dgm:prSet/>
      <dgm:spPr/>
      <dgm:t>
        <a:bodyPr/>
        <a:lstStyle/>
        <a:p>
          <a:endParaRPr lang="id-ID"/>
        </a:p>
      </dgm:t>
    </dgm:pt>
    <dgm:pt modelId="{AFB736AC-64CF-4C7E-8CBC-3EE2180CF3E8}" type="pres">
      <dgm:prSet presAssocID="{D7046ADE-9052-4673-B6E5-228813D2C2CF}" presName="Name0" presStyleCnt="0">
        <dgm:presLayoutVars>
          <dgm:dir/>
          <dgm:resizeHandles/>
        </dgm:presLayoutVars>
      </dgm:prSet>
      <dgm:spPr/>
    </dgm:pt>
    <dgm:pt modelId="{1AB41DC1-C902-41C1-9FB1-3ADD76A46F61}" type="pres">
      <dgm:prSet presAssocID="{AB670B7C-FD21-4E62-B29F-E914837E4A20}" presName="compNode" presStyleCnt="0"/>
      <dgm:spPr/>
    </dgm:pt>
    <dgm:pt modelId="{3B5A096F-D31F-4B78-892D-4FC3621739BC}" type="pres">
      <dgm:prSet presAssocID="{AB670B7C-FD21-4E62-B29F-E914837E4A20}" presName="dummyConnPt" presStyleCnt="0"/>
      <dgm:spPr/>
    </dgm:pt>
    <dgm:pt modelId="{C846FD2E-DD5E-4A4D-B57D-0B6AD834C926}" type="pres">
      <dgm:prSet presAssocID="{AB670B7C-FD21-4E62-B29F-E914837E4A20}" presName="node" presStyleLbl="node1" presStyleIdx="0" presStyleCnt="8">
        <dgm:presLayoutVars>
          <dgm:bulletEnabled val="1"/>
        </dgm:presLayoutVars>
      </dgm:prSet>
      <dgm:spPr/>
    </dgm:pt>
    <dgm:pt modelId="{7D838D06-DA9F-4C45-AB53-705DAE177E70}" type="pres">
      <dgm:prSet presAssocID="{2553F1A0-C798-456D-910C-AF9A62C9568A}" presName="sibTrans" presStyleLbl="bgSibTrans2D1" presStyleIdx="0" presStyleCnt="7"/>
      <dgm:spPr/>
    </dgm:pt>
    <dgm:pt modelId="{1D03DB1A-0D20-497C-9F13-1F908E7576AD}" type="pres">
      <dgm:prSet presAssocID="{F6A732E3-308C-425C-B9DB-5EE2DD242D5E}" presName="compNode" presStyleCnt="0"/>
      <dgm:spPr/>
    </dgm:pt>
    <dgm:pt modelId="{256D4EA1-6BE1-4E2B-820E-D581C48B65A8}" type="pres">
      <dgm:prSet presAssocID="{F6A732E3-308C-425C-B9DB-5EE2DD242D5E}" presName="dummyConnPt" presStyleCnt="0"/>
      <dgm:spPr/>
    </dgm:pt>
    <dgm:pt modelId="{DC653B7B-C6C4-45E7-B420-B61987E83ADB}" type="pres">
      <dgm:prSet presAssocID="{F6A732E3-308C-425C-B9DB-5EE2DD242D5E}" presName="node" presStyleLbl="node1" presStyleIdx="1" presStyleCnt="8">
        <dgm:presLayoutVars>
          <dgm:bulletEnabled val="1"/>
        </dgm:presLayoutVars>
      </dgm:prSet>
      <dgm:spPr/>
    </dgm:pt>
    <dgm:pt modelId="{3CE20457-3F09-42F1-BE66-BD8FE2127CE5}" type="pres">
      <dgm:prSet presAssocID="{02D1DA52-4150-40B5-8F7E-430FDAA75DD5}" presName="sibTrans" presStyleLbl="bgSibTrans2D1" presStyleIdx="1" presStyleCnt="7"/>
      <dgm:spPr/>
    </dgm:pt>
    <dgm:pt modelId="{5140492E-ADA9-4998-B2B2-3209B1546993}" type="pres">
      <dgm:prSet presAssocID="{304535BA-F64D-421D-8235-8B4DC6A059EC}" presName="compNode" presStyleCnt="0"/>
      <dgm:spPr/>
    </dgm:pt>
    <dgm:pt modelId="{CE7DD02F-151D-4784-9ECB-FF3F7907F69D}" type="pres">
      <dgm:prSet presAssocID="{304535BA-F64D-421D-8235-8B4DC6A059EC}" presName="dummyConnPt" presStyleCnt="0"/>
      <dgm:spPr/>
    </dgm:pt>
    <dgm:pt modelId="{7555A836-968C-4493-9F31-D629C3362389}" type="pres">
      <dgm:prSet presAssocID="{304535BA-F64D-421D-8235-8B4DC6A059EC}" presName="node" presStyleLbl="node1" presStyleIdx="2" presStyleCnt="8">
        <dgm:presLayoutVars>
          <dgm:bulletEnabled val="1"/>
        </dgm:presLayoutVars>
      </dgm:prSet>
      <dgm:spPr/>
    </dgm:pt>
    <dgm:pt modelId="{05207F32-CBD5-4267-A21C-1709229C1777}" type="pres">
      <dgm:prSet presAssocID="{2F09BB49-80E6-488D-A5F3-C16F199B4FEE}" presName="sibTrans" presStyleLbl="bgSibTrans2D1" presStyleIdx="2" presStyleCnt="7"/>
      <dgm:spPr/>
    </dgm:pt>
    <dgm:pt modelId="{08665D4E-BE36-477D-9116-AE93A3B1F671}" type="pres">
      <dgm:prSet presAssocID="{9EEC0361-933D-4BC2-AC76-2EDF1D219204}" presName="compNode" presStyleCnt="0"/>
      <dgm:spPr/>
    </dgm:pt>
    <dgm:pt modelId="{4ECF9269-B11E-4053-994F-133448617BD1}" type="pres">
      <dgm:prSet presAssocID="{9EEC0361-933D-4BC2-AC76-2EDF1D219204}" presName="dummyConnPt" presStyleCnt="0"/>
      <dgm:spPr/>
    </dgm:pt>
    <dgm:pt modelId="{E952C5F8-09EB-4657-8566-78A52B451B9C}" type="pres">
      <dgm:prSet presAssocID="{9EEC0361-933D-4BC2-AC76-2EDF1D219204}" presName="node" presStyleLbl="node1" presStyleIdx="3" presStyleCnt="8">
        <dgm:presLayoutVars>
          <dgm:bulletEnabled val="1"/>
        </dgm:presLayoutVars>
      </dgm:prSet>
      <dgm:spPr/>
    </dgm:pt>
    <dgm:pt modelId="{00FF7DDE-FA13-4C0B-AEBA-B25C0B8D6DFB}" type="pres">
      <dgm:prSet presAssocID="{8174BB67-7D88-4A0B-9B84-FED9AA3CD4AF}" presName="sibTrans" presStyleLbl="bgSibTrans2D1" presStyleIdx="3" presStyleCnt="7"/>
      <dgm:spPr/>
    </dgm:pt>
    <dgm:pt modelId="{381FD926-308A-465F-99AB-E270E40109A2}" type="pres">
      <dgm:prSet presAssocID="{829CE386-739F-40F3-8DA7-607BB9356CB7}" presName="compNode" presStyleCnt="0"/>
      <dgm:spPr/>
    </dgm:pt>
    <dgm:pt modelId="{06E7767D-62CF-47D3-BD77-5BADFEFC6D08}" type="pres">
      <dgm:prSet presAssocID="{829CE386-739F-40F3-8DA7-607BB9356CB7}" presName="dummyConnPt" presStyleCnt="0"/>
      <dgm:spPr/>
    </dgm:pt>
    <dgm:pt modelId="{2465D513-C506-4FA6-B534-36378A79DEBF}" type="pres">
      <dgm:prSet presAssocID="{829CE386-739F-40F3-8DA7-607BB9356CB7}" presName="node" presStyleLbl="node1" presStyleIdx="4" presStyleCnt="8">
        <dgm:presLayoutVars>
          <dgm:bulletEnabled val="1"/>
        </dgm:presLayoutVars>
      </dgm:prSet>
      <dgm:spPr/>
    </dgm:pt>
    <dgm:pt modelId="{2CA6E6BE-CAD8-44B2-9DA7-2C1B75E29312}" type="pres">
      <dgm:prSet presAssocID="{DA8713BD-77DB-4BEF-B278-D86AB6280F99}" presName="sibTrans" presStyleLbl="bgSibTrans2D1" presStyleIdx="4" presStyleCnt="7"/>
      <dgm:spPr/>
    </dgm:pt>
    <dgm:pt modelId="{5E4B2872-638C-48E1-8544-0F48B59DA155}" type="pres">
      <dgm:prSet presAssocID="{9EE29EA4-AF16-4C93-B87B-00B8D418832B}" presName="compNode" presStyleCnt="0"/>
      <dgm:spPr/>
    </dgm:pt>
    <dgm:pt modelId="{D21A1DA5-43A3-431E-AC9D-29A100C68C04}" type="pres">
      <dgm:prSet presAssocID="{9EE29EA4-AF16-4C93-B87B-00B8D418832B}" presName="dummyConnPt" presStyleCnt="0"/>
      <dgm:spPr/>
    </dgm:pt>
    <dgm:pt modelId="{86485F26-8709-49A0-9381-AACBFF22D9E1}" type="pres">
      <dgm:prSet presAssocID="{9EE29EA4-AF16-4C93-B87B-00B8D418832B}" presName="node" presStyleLbl="node1" presStyleIdx="5" presStyleCnt="8">
        <dgm:presLayoutVars>
          <dgm:bulletEnabled val="1"/>
        </dgm:presLayoutVars>
      </dgm:prSet>
      <dgm:spPr/>
    </dgm:pt>
    <dgm:pt modelId="{87BBF2FA-8187-4CC0-A1CB-8F1F97AF6540}" type="pres">
      <dgm:prSet presAssocID="{123391D5-41D4-4FA5-B298-AC7EB8C4418D}" presName="sibTrans" presStyleLbl="bgSibTrans2D1" presStyleIdx="5" presStyleCnt="7"/>
      <dgm:spPr/>
    </dgm:pt>
    <dgm:pt modelId="{B8895759-ADBD-4E0B-933F-257AFCBBC047}" type="pres">
      <dgm:prSet presAssocID="{048F82B7-A251-4CF7-B832-430363C4E5EA}" presName="compNode" presStyleCnt="0"/>
      <dgm:spPr/>
    </dgm:pt>
    <dgm:pt modelId="{78A586E4-6A79-43E0-8AD3-BC25B1192CE6}" type="pres">
      <dgm:prSet presAssocID="{048F82B7-A251-4CF7-B832-430363C4E5EA}" presName="dummyConnPt" presStyleCnt="0"/>
      <dgm:spPr/>
    </dgm:pt>
    <dgm:pt modelId="{B0809539-862F-4668-B37C-D8EFBE8DB445}" type="pres">
      <dgm:prSet presAssocID="{048F82B7-A251-4CF7-B832-430363C4E5EA}" presName="node" presStyleLbl="node1" presStyleIdx="6" presStyleCnt="8">
        <dgm:presLayoutVars>
          <dgm:bulletEnabled val="1"/>
        </dgm:presLayoutVars>
      </dgm:prSet>
      <dgm:spPr/>
    </dgm:pt>
    <dgm:pt modelId="{507720C9-E054-48BB-BDE7-5AAB6261721E}" type="pres">
      <dgm:prSet presAssocID="{86A2B8CF-1ECE-4C82-A5A4-9AB0A31C1D0D}" presName="sibTrans" presStyleLbl="bgSibTrans2D1" presStyleIdx="6" presStyleCnt="7"/>
      <dgm:spPr/>
    </dgm:pt>
    <dgm:pt modelId="{515AF5F4-1169-4AD2-A452-A5164826E01C}" type="pres">
      <dgm:prSet presAssocID="{7FA07399-0F43-49A8-BFD8-35BC9D0286B8}" presName="compNode" presStyleCnt="0"/>
      <dgm:spPr/>
    </dgm:pt>
    <dgm:pt modelId="{D2FEB800-C689-421F-AFF0-2255A4DC5C38}" type="pres">
      <dgm:prSet presAssocID="{7FA07399-0F43-49A8-BFD8-35BC9D0286B8}" presName="dummyConnPt" presStyleCnt="0"/>
      <dgm:spPr/>
    </dgm:pt>
    <dgm:pt modelId="{D1B159EC-0AAA-4A7A-A43B-EB757D30F92B}" type="pres">
      <dgm:prSet presAssocID="{7FA07399-0F43-49A8-BFD8-35BC9D0286B8}" presName="node" presStyleLbl="node1" presStyleIdx="7" presStyleCnt="8">
        <dgm:presLayoutVars>
          <dgm:bulletEnabled val="1"/>
        </dgm:presLayoutVars>
      </dgm:prSet>
      <dgm:spPr/>
    </dgm:pt>
  </dgm:ptLst>
  <dgm:cxnLst>
    <dgm:cxn modelId="{94BF9A08-AA82-43E6-9CCD-F9A12796B7A7}" type="presOf" srcId="{2F09BB49-80E6-488D-A5F3-C16F199B4FEE}" destId="{05207F32-CBD5-4267-A21C-1709229C1777}" srcOrd="0" destOrd="0" presId="urn:microsoft.com/office/officeart/2005/8/layout/bProcess4"/>
    <dgm:cxn modelId="{71462F33-99D4-40AF-92D8-E694EC2B6591}" type="presOf" srcId="{9EE29EA4-AF16-4C93-B87B-00B8D418832B}" destId="{86485F26-8709-49A0-9381-AACBFF22D9E1}" srcOrd="0" destOrd="0" presId="urn:microsoft.com/office/officeart/2005/8/layout/bProcess4"/>
    <dgm:cxn modelId="{E50FA334-9309-4157-90D0-0A2F16B13FF3}" srcId="{D7046ADE-9052-4673-B6E5-228813D2C2CF}" destId="{AB670B7C-FD21-4E62-B29F-E914837E4A20}" srcOrd="0" destOrd="0" parTransId="{F1BDCF02-1AB7-45E6-A034-4B62EA36A134}" sibTransId="{2553F1A0-C798-456D-910C-AF9A62C9568A}"/>
    <dgm:cxn modelId="{61B7C93C-DCDA-4BDE-9FB3-6E1FFE327C50}" srcId="{D7046ADE-9052-4673-B6E5-228813D2C2CF}" destId="{304535BA-F64D-421D-8235-8B4DC6A059EC}" srcOrd="2" destOrd="0" parTransId="{76E409EA-91B8-49EF-8CCE-0FE925350A1E}" sibTransId="{2F09BB49-80E6-488D-A5F3-C16F199B4FEE}"/>
    <dgm:cxn modelId="{59838441-7EA0-4F35-98FB-CA7EA7C0104D}" type="presOf" srcId="{D7046ADE-9052-4673-B6E5-228813D2C2CF}" destId="{AFB736AC-64CF-4C7E-8CBC-3EE2180CF3E8}" srcOrd="0" destOrd="0" presId="urn:microsoft.com/office/officeart/2005/8/layout/bProcess4"/>
    <dgm:cxn modelId="{5E90BE62-CCD5-4B58-AEF3-28E1B3590EEE}" type="presOf" srcId="{8174BB67-7D88-4A0B-9B84-FED9AA3CD4AF}" destId="{00FF7DDE-FA13-4C0B-AEBA-B25C0B8D6DFB}" srcOrd="0" destOrd="0" presId="urn:microsoft.com/office/officeart/2005/8/layout/bProcess4"/>
    <dgm:cxn modelId="{9E119343-3DBC-4EE0-B652-E05EB6735069}" type="presOf" srcId="{048F82B7-A251-4CF7-B832-430363C4E5EA}" destId="{B0809539-862F-4668-B37C-D8EFBE8DB445}" srcOrd="0" destOrd="0" presId="urn:microsoft.com/office/officeart/2005/8/layout/bProcess4"/>
    <dgm:cxn modelId="{531FE263-8748-4942-AA2F-A86CB42C2987}" srcId="{D7046ADE-9052-4673-B6E5-228813D2C2CF}" destId="{F6A732E3-308C-425C-B9DB-5EE2DD242D5E}" srcOrd="1" destOrd="0" parTransId="{9A1FE9AA-CD4A-48BC-897C-D20F9B2022C2}" sibTransId="{02D1DA52-4150-40B5-8F7E-430FDAA75DD5}"/>
    <dgm:cxn modelId="{6B3BF268-3A80-49C9-9217-CD8AB49BCE0E}" type="presOf" srcId="{9EEC0361-933D-4BC2-AC76-2EDF1D219204}" destId="{E952C5F8-09EB-4657-8566-78A52B451B9C}" srcOrd="0" destOrd="0" presId="urn:microsoft.com/office/officeart/2005/8/layout/bProcess4"/>
    <dgm:cxn modelId="{7468F250-5774-4492-927B-AAE83C1CACC7}" type="presOf" srcId="{829CE386-739F-40F3-8DA7-607BB9356CB7}" destId="{2465D513-C506-4FA6-B534-36378A79DEBF}" srcOrd="0" destOrd="0" presId="urn:microsoft.com/office/officeart/2005/8/layout/bProcess4"/>
    <dgm:cxn modelId="{FA313F78-04C7-42BE-B221-80DB48E8BE86}" type="presOf" srcId="{304535BA-F64D-421D-8235-8B4DC6A059EC}" destId="{7555A836-968C-4493-9F31-D629C3362389}" srcOrd="0" destOrd="0" presId="urn:microsoft.com/office/officeart/2005/8/layout/bProcess4"/>
    <dgm:cxn modelId="{23DBED84-A0F6-491E-BB76-F12EB3E8798B}" type="presOf" srcId="{86A2B8CF-1ECE-4C82-A5A4-9AB0A31C1D0D}" destId="{507720C9-E054-48BB-BDE7-5AAB6261721E}" srcOrd="0" destOrd="0" presId="urn:microsoft.com/office/officeart/2005/8/layout/bProcess4"/>
    <dgm:cxn modelId="{64B4D687-C8DC-453D-BC6A-86B6776678B9}" type="presOf" srcId="{2553F1A0-C798-456D-910C-AF9A62C9568A}" destId="{7D838D06-DA9F-4C45-AB53-705DAE177E70}" srcOrd="0" destOrd="0" presId="urn:microsoft.com/office/officeart/2005/8/layout/bProcess4"/>
    <dgm:cxn modelId="{8124908C-526D-49AA-9EF0-C341E5C0B0E7}" type="presOf" srcId="{02D1DA52-4150-40B5-8F7E-430FDAA75DD5}" destId="{3CE20457-3F09-42F1-BE66-BD8FE2127CE5}" srcOrd="0" destOrd="0" presId="urn:microsoft.com/office/officeart/2005/8/layout/bProcess4"/>
    <dgm:cxn modelId="{EE0A5095-C860-4CD1-BF54-D9E94DA6F69B}" type="presOf" srcId="{123391D5-41D4-4FA5-B298-AC7EB8C4418D}" destId="{87BBF2FA-8187-4CC0-A1CB-8F1F97AF6540}" srcOrd="0" destOrd="0" presId="urn:microsoft.com/office/officeart/2005/8/layout/bProcess4"/>
    <dgm:cxn modelId="{AAC35DA4-473C-49E5-B924-62B593F9E73D}" srcId="{D7046ADE-9052-4673-B6E5-228813D2C2CF}" destId="{7FA07399-0F43-49A8-BFD8-35BC9D0286B8}" srcOrd="7" destOrd="0" parTransId="{C61D8F99-95B6-43E7-9B3F-129F9F77F4B3}" sibTransId="{7165943C-4314-4A8B-BCA0-23C834DE71DB}"/>
    <dgm:cxn modelId="{D90254B8-A948-4A7F-8400-57B27CBCBB7B}" type="presOf" srcId="{F6A732E3-308C-425C-B9DB-5EE2DD242D5E}" destId="{DC653B7B-C6C4-45E7-B420-B61987E83ADB}" srcOrd="0" destOrd="0" presId="urn:microsoft.com/office/officeart/2005/8/layout/bProcess4"/>
    <dgm:cxn modelId="{759A12C3-C7E5-436E-8BF5-72B5CE9F2C44}" srcId="{D7046ADE-9052-4673-B6E5-228813D2C2CF}" destId="{9EE29EA4-AF16-4C93-B87B-00B8D418832B}" srcOrd="5" destOrd="0" parTransId="{64AAF36D-1FD1-4DFA-AB23-900155797832}" sibTransId="{123391D5-41D4-4FA5-B298-AC7EB8C4418D}"/>
    <dgm:cxn modelId="{8861B3C9-22E7-421E-9696-1E035482DD7F}" srcId="{D7046ADE-9052-4673-B6E5-228813D2C2CF}" destId="{9EEC0361-933D-4BC2-AC76-2EDF1D219204}" srcOrd="3" destOrd="0" parTransId="{B69673BD-9ADE-41AB-A294-8087FA7A0269}" sibTransId="{8174BB67-7D88-4A0B-9B84-FED9AA3CD4AF}"/>
    <dgm:cxn modelId="{CB06DBD3-80BF-4F63-AACE-CC483A8C182D}" type="presOf" srcId="{7FA07399-0F43-49A8-BFD8-35BC9D0286B8}" destId="{D1B159EC-0AAA-4A7A-A43B-EB757D30F92B}" srcOrd="0" destOrd="0" presId="urn:microsoft.com/office/officeart/2005/8/layout/bProcess4"/>
    <dgm:cxn modelId="{28257DE0-A7EE-447D-B8A3-E9CFF20CE911}" srcId="{D7046ADE-9052-4673-B6E5-228813D2C2CF}" destId="{048F82B7-A251-4CF7-B832-430363C4E5EA}" srcOrd="6" destOrd="0" parTransId="{0AC1F05D-7190-47F1-8D95-1F03A8D99900}" sibTransId="{86A2B8CF-1ECE-4C82-A5A4-9AB0A31C1D0D}"/>
    <dgm:cxn modelId="{47A254E4-BA56-4DB9-93F3-3C605DDB6AA7}" type="presOf" srcId="{AB670B7C-FD21-4E62-B29F-E914837E4A20}" destId="{C846FD2E-DD5E-4A4D-B57D-0B6AD834C926}" srcOrd="0" destOrd="0" presId="urn:microsoft.com/office/officeart/2005/8/layout/bProcess4"/>
    <dgm:cxn modelId="{93ED00E6-0FDC-4A83-80F6-D2C925BFA12F}" type="presOf" srcId="{DA8713BD-77DB-4BEF-B278-D86AB6280F99}" destId="{2CA6E6BE-CAD8-44B2-9DA7-2C1B75E29312}" srcOrd="0" destOrd="0" presId="urn:microsoft.com/office/officeart/2005/8/layout/bProcess4"/>
    <dgm:cxn modelId="{792B09E9-C21C-4A13-B318-E06E96C4AF54}" srcId="{D7046ADE-9052-4673-B6E5-228813D2C2CF}" destId="{829CE386-739F-40F3-8DA7-607BB9356CB7}" srcOrd="4" destOrd="0" parTransId="{EA25A096-841A-48EB-BEF0-F88434A969BB}" sibTransId="{DA8713BD-77DB-4BEF-B278-D86AB6280F99}"/>
    <dgm:cxn modelId="{18E32C70-C728-452A-893C-5838B60A87D7}" type="presParOf" srcId="{AFB736AC-64CF-4C7E-8CBC-3EE2180CF3E8}" destId="{1AB41DC1-C902-41C1-9FB1-3ADD76A46F61}" srcOrd="0" destOrd="0" presId="urn:microsoft.com/office/officeart/2005/8/layout/bProcess4"/>
    <dgm:cxn modelId="{A72E1EFF-5CBA-4583-BB5A-76E1F6667418}" type="presParOf" srcId="{1AB41DC1-C902-41C1-9FB1-3ADD76A46F61}" destId="{3B5A096F-D31F-4B78-892D-4FC3621739BC}" srcOrd="0" destOrd="0" presId="urn:microsoft.com/office/officeart/2005/8/layout/bProcess4"/>
    <dgm:cxn modelId="{233A2D46-3185-46F8-91FE-801EA20A9746}" type="presParOf" srcId="{1AB41DC1-C902-41C1-9FB1-3ADD76A46F61}" destId="{C846FD2E-DD5E-4A4D-B57D-0B6AD834C926}" srcOrd="1" destOrd="0" presId="urn:microsoft.com/office/officeart/2005/8/layout/bProcess4"/>
    <dgm:cxn modelId="{4164807B-7EE0-4F28-845D-A1037CD4BC0C}" type="presParOf" srcId="{AFB736AC-64CF-4C7E-8CBC-3EE2180CF3E8}" destId="{7D838D06-DA9F-4C45-AB53-705DAE177E70}" srcOrd="1" destOrd="0" presId="urn:microsoft.com/office/officeart/2005/8/layout/bProcess4"/>
    <dgm:cxn modelId="{7E5ED9EA-F32C-4300-975B-6FCA95D2E659}" type="presParOf" srcId="{AFB736AC-64CF-4C7E-8CBC-3EE2180CF3E8}" destId="{1D03DB1A-0D20-497C-9F13-1F908E7576AD}" srcOrd="2" destOrd="0" presId="urn:microsoft.com/office/officeart/2005/8/layout/bProcess4"/>
    <dgm:cxn modelId="{DF0E2B1D-23AF-4E82-83FE-7E7C9DAF1704}" type="presParOf" srcId="{1D03DB1A-0D20-497C-9F13-1F908E7576AD}" destId="{256D4EA1-6BE1-4E2B-820E-D581C48B65A8}" srcOrd="0" destOrd="0" presId="urn:microsoft.com/office/officeart/2005/8/layout/bProcess4"/>
    <dgm:cxn modelId="{839E783A-87C4-4CEE-84DC-51ACF737BF70}" type="presParOf" srcId="{1D03DB1A-0D20-497C-9F13-1F908E7576AD}" destId="{DC653B7B-C6C4-45E7-B420-B61987E83ADB}" srcOrd="1" destOrd="0" presId="urn:microsoft.com/office/officeart/2005/8/layout/bProcess4"/>
    <dgm:cxn modelId="{A38C7A25-F818-4671-8B5B-4AFE00E40633}" type="presParOf" srcId="{AFB736AC-64CF-4C7E-8CBC-3EE2180CF3E8}" destId="{3CE20457-3F09-42F1-BE66-BD8FE2127CE5}" srcOrd="3" destOrd="0" presId="urn:microsoft.com/office/officeart/2005/8/layout/bProcess4"/>
    <dgm:cxn modelId="{3F931C45-15D5-4B03-BDA0-24B042750323}" type="presParOf" srcId="{AFB736AC-64CF-4C7E-8CBC-3EE2180CF3E8}" destId="{5140492E-ADA9-4998-B2B2-3209B1546993}" srcOrd="4" destOrd="0" presId="urn:microsoft.com/office/officeart/2005/8/layout/bProcess4"/>
    <dgm:cxn modelId="{592C7730-3A8E-4083-8A00-5A845B125CB0}" type="presParOf" srcId="{5140492E-ADA9-4998-B2B2-3209B1546993}" destId="{CE7DD02F-151D-4784-9ECB-FF3F7907F69D}" srcOrd="0" destOrd="0" presId="urn:microsoft.com/office/officeart/2005/8/layout/bProcess4"/>
    <dgm:cxn modelId="{E81F011F-64E5-49BD-A132-B82BC588FD78}" type="presParOf" srcId="{5140492E-ADA9-4998-B2B2-3209B1546993}" destId="{7555A836-968C-4493-9F31-D629C3362389}" srcOrd="1" destOrd="0" presId="urn:microsoft.com/office/officeart/2005/8/layout/bProcess4"/>
    <dgm:cxn modelId="{8E1079E4-0715-4F43-8867-01ED061ECFB2}" type="presParOf" srcId="{AFB736AC-64CF-4C7E-8CBC-3EE2180CF3E8}" destId="{05207F32-CBD5-4267-A21C-1709229C1777}" srcOrd="5" destOrd="0" presId="urn:microsoft.com/office/officeart/2005/8/layout/bProcess4"/>
    <dgm:cxn modelId="{5373DF6F-E1DD-4115-B764-DD044A3A2D5A}" type="presParOf" srcId="{AFB736AC-64CF-4C7E-8CBC-3EE2180CF3E8}" destId="{08665D4E-BE36-477D-9116-AE93A3B1F671}" srcOrd="6" destOrd="0" presId="urn:microsoft.com/office/officeart/2005/8/layout/bProcess4"/>
    <dgm:cxn modelId="{491734C2-12E6-4F54-98A0-C16276211A7C}" type="presParOf" srcId="{08665D4E-BE36-477D-9116-AE93A3B1F671}" destId="{4ECF9269-B11E-4053-994F-133448617BD1}" srcOrd="0" destOrd="0" presId="urn:microsoft.com/office/officeart/2005/8/layout/bProcess4"/>
    <dgm:cxn modelId="{142928D8-7263-49F3-B869-6D2D1A3C3BC6}" type="presParOf" srcId="{08665D4E-BE36-477D-9116-AE93A3B1F671}" destId="{E952C5F8-09EB-4657-8566-78A52B451B9C}" srcOrd="1" destOrd="0" presId="urn:microsoft.com/office/officeart/2005/8/layout/bProcess4"/>
    <dgm:cxn modelId="{37D01928-1912-488C-B4CB-5002FFD20D38}" type="presParOf" srcId="{AFB736AC-64CF-4C7E-8CBC-3EE2180CF3E8}" destId="{00FF7DDE-FA13-4C0B-AEBA-B25C0B8D6DFB}" srcOrd="7" destOrd="0" presId="urn:microsoft.com/office/officeart/2005/8/layout/bProcess4"/>
    <dgm:cxn modelId="{5AE05B97-1766-4971-95DD-568265F7F2AB}" type="presParOf" srcId="{AFB736AC-64CF-4C7E-8CBC-3EE2180CF3E8}" destId="{381FD926-308A-465F-99AB-E270E40109A2}" srcOrd="8" destOrd="0" presId="urn:microsoft.com/office/officeart/2005/8/layout/bProcess4"/>
    <dgm:cxn modelId="{F86C70D5-94C9-41E9-96A0-43434FAB580F}" type="presParOf" srcId="{381FD926-308A-465F-99AB-E270E40109A2}" destId="{06E7767D-62CF-47D3-BD77-5BADFEFC6D08}" srcOrd="0" destOrd="0" presId="urn:microsoft.com/office/officeart/2005/8/layout/bProcess4"/>
    <dgm:cxn modelId="{12D5CDC4-00C7-4E0C-9E2A-E39D4CAC9530}" type="presParOf" srcId="{381FD926-308A-465F-99AB-E270E40109A2}" destId="{2465D513-C506-4FA6-B534-36378A79DEBF}" srcOrd="1" destOrd="0" presId="urn:microsoft.com/office/officeart/2005/8/layout/bProcess4"/>
    <dgm:cxn modelId="{DFB033B3-7CCF-472E-BD00-9B1E677CD15E}" type="presParOf" srcId="{AFB736AC-64CF-4C7E-8CBC-3EE2180CF3E8}" destId="{2CA6E6BE-CAD8-44B2-9DA7-2C1B75E29312}" srcOrd="9" destOrd="0" presId="urn:microsoft.com/office/officeart/2005/8/layout/bProcess4"/>
    <dgm:cxn modelId="{EC9AECA3-E156-485D-90C7-622CCA9F43B3}" type="presParOf" srcId="{AFB736AC-64CF-4C7E-8CBC-3EE2180CF3E8}" destId="{5E4B2872-638C-48E1-8544-0F48B59DA155}" srcOrd="10" destOrd="0" presId="urn:microsoft.com/office/officeart/2005/8/layout/bProcess4"/>
    <dgm:cxn modelId="{726EF50E-1E9D-406D-8E5A-0E29C58E8587}" type="presParOf" srcId="{5E4B2872-638C-48E1-8544-0F48B59DA155}" destId="{D21A1DA5-43A3-431E-AC9D-29A100C68C04}" srcOrd="0" destOrd="0" presId="urn:microsoft.com/office/officeart/2005/8/layout/bProcess4"/>
    <dgm:cxn modelId="{E71BADEC-A476-4728-906D-D881CE60CA04}" type="presParOf" srcId="{5E4B2872-638C-48E1-8544-0F48B59DA155}" destId="{86485F26-8709-49A0-9381-AACBFF22D9E1}" srcOrd="1" destOrd="0" presId="urn:microsoft.com/office/officeart/2005/8/layout/bProcess4"/>
    <dgm:cxn modelId="{F4350CCA-33D9-4987-900A-E731FE0443EE}" type="presParOf" srcId="{AFB736AC-64CF-4C7E-8CBC-3EE2180CF3E8}" destId="{87BBF2FA-8187-4CC0-A1CB-8F1F97AF6540}" srcOrd="11" destOrd="0" presId="urn:microsoft.com/office/officeart/2005/8/layout/bProcess4"/>
    <dgm:cxn modelId="{659E1DBE-DF19-4EBB-B6E9-5DF7FBAD2BDC}" type="presParOf" srcId="{AFB736AC-64CF-4C7E-8CBC-3EE2180CF3E8}" destId="{B8895759-ADBD-4E0B-933F-257AFCBBC047}" srcOrd="12" destOrd="0" presId="urn:microsoft.com/office/officeart/2005/8/layout/bProcess4"/>
    <dgm:cxn modelId="{3B234977-0A03-4F94-9137-4006BE2DA429}" type="presParOf" srcId="{B8895759-ADBD-4E0B-933F-257AFCBBC047}" destId="{78A586E4-6A79-43E0-8AD3-BC25B1192CE6}" srcOrd="0" destOrd="0" presId="urn:microsoft.com/office/officeart/2005/8/layout/bProcess4"/>
    <dgm:cxn modelId="{C7834E56-DD8E-475B-A7C2-653277BB27CD}" type="presParOf" srcId="{B8895759-ADBD-4E0B-933F-257AFCBBC047}" destId="{B0809539-862F-4668-B37C-D8EFBE8DB445}" srcOrd="1" destOrd="0" presId="urn:microsoft.com/office/officeart/2005/8/layout/bProcess4"/>
    <dgm:cxn modelId="{D2543D22-DA73-4A46-ADF8-4BAF103E41F7}" type="presParOf" srcId="{AFB736AC-64CF-4C7E-8CBC-3EE2180CF3E8}" destId="{507720C9-E054-48BB-BDE7-5AAB6261721E}" srcOrd="13" destOrd="0" presId="urn:microsoft.com/office/officeart/2005/8/layout/bProcess4"/>
    <dgm:cxn modelId="{2A02985B-21E8-490A-B54C-DAFB6C57AA95}" type="presParOf" srcId="{AFB736AC-64CF-4C7E-8CBC-3EE2180CF3E8}" destId="{515AF5F4-1169-4AD2-A452-A5164826E01C}" srcOrd="14" destOrd="0" presId="urn:microsoft.com/office/officeart/2005/8/layout/bProcess4"/>
    <dgm:cxn modelId="{DD4303BF-AB27-40E8-B0D9-3087E976BC11}" type="presParOf" srcId="{515AF5F4-1169-4AD2-A452-A5164826E01C}" destId="{D2FEB800-C689-421F-AFF0-2255A4DC5C38}" srcOrd="0" destOrd="0" presId="urn:microsoft.com/office/officeart/2005/8/layout/bProcess4"/>
    <dgm:cxn modelId="{6BEC18F5-8C88-4BD2-92B5-CC253A5A65A4}" type="presParOf" srcId="{515AF5F4-1169-4AD2-A452-A5164826E01C}" destId="{D1B159EC-0AAA-4A7A-A43B-EB757D30F92B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E7EFDC-39FA-4C8E-8CC0-3C3D5CF115DD}" type="doc">
      <dgm:prSet loTypeId="urn:microsoft.com/office/officeart/2005/8/layout/default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id-ID"/>
        </a:p>
      </dgm:t>
    </dgm:pt>
    <dgm:pt modelId="{4D3863B8-DAAE-4D80-AA35-9F7811731D36}">
      <dgm:prSet phldrT="[Text]"/>
      <dgm:spPr/>
      <dgm:t>
        <a:bodyPr/>
        <a:lstStyle/>
        <a:p>
          <a:r>
            <a:rPr lang="en-US"/>
            <a:t>Sektoral</a:t>
          </a:r>
          <a:endParaRPr lang="id-ID"/>
        </a:p>
      </dgm:t>
    </dgm:pt>
    <dgm:pt modelId="{766C0F30-3D05-4D3A-A1DE-CD31A359745B}" type="parTrans" cxnId="{6F17B3F5-4B06-4AE4-8352-C1EE88722662}">
      <dgm:prSet/>
      <dgm:spPr/>
      <dgm:t>
        <a:bodyPr/>
        <a:lstStyle/>
        <a:p>
          <a:endParaRPr lang="id-ID"/>
        </a:p>
      </dgm:t>
    </dgm:pt>
    <dgm:pt modelId="{3FD0EBE9-9F94-4835-B32C-AF42B04966CD}" type="sibTrans" cxnId="{6F17B3F5-4B06-4AE4-8352-C1EE88722662}">
      <dgm:prSet/>
      <dgm:spPr/>
      <dgm:t>
        <a:bodyPr/>
        <a:lstStyle/>
        <a:p>
          <a:endParaRPr lang="id-ID"/>
        </a:p>
      </dgm:t>
    </dgm:pt>
    <dgm:pt modelId="{001B8D4D-E992-4B1E-B96A-CFE8E736D785}">
      <dgm:prSet phldrT="[Text]"/>
      <dgm:spPr/>
      <dgm:t>
        <a:bodyPr/>
        <a:lstStyle/>
        <a:p>
          <a:r>
            <a:rPr lang="en-US"/>
            <a:t>Pembidangan Teknis</a:t>
          </a:r>
          <a:endParaRPr lang="id-ID"/>
        </a:p>
      </dgm:t>
    </dgm:pt>
    <dgm:pt modelId="{E75ECB27-49C9-44E6-9661-939404A89BEE}" type="parTrans" cxnId="{9FB2E794-356E-47F8-8F40-5976072940BF}">
      <dgm:prSet/>
      <dgm:spPr/>
      <dgm:t>
        <a:bodyPr/>
        <a:lstStyle/>
        <a:p>
          <a:endParaRPr lang="id-ID"/>
        </a:p>
      </dgm:t>
    </dgm:pt>
    <dgm:pt modelId="{E84261C1-5F9D-47FB-B5C8-3897F917160D}" type="sibTrans" cxnId="{9FB2E794-356E-47F8-8F40-5976072940BF}">
      <dgm:prSet/>
      <dgm:spPr/>
      <dgm:t>
        <a:bodyPr/>
        <a:lstStyle/>
        <a:p>
          <a:endParaRPr lang="id-ID"/>
        </a:p>
      </dgm:t>
    </dgm:pt>
    <dgm:pt modelId="{6C0B64F3-4D21-40D5-B149-CB001ECB6EAD}">
      <dgm:prSet phldrT="[Text]"/>
      <dgm:spPr/>
      <dgm:t>
        <a:bodyPr/>
        <a:lstStyle/>
        <a:p>
          <a:r>
            <a:rPr lang="en-US"/>
            <a:t>Pendekatan SDM</a:t>
          </a:r>
          <a:endParaRPr lang="id-ID"/>
        </a:p>
      </dgm:t>
    </dgm:pt>
    <dgm:pt modelId="{1F2DBCC8-1680-4E69-98FE-BD55D82FD754}" type="parTrans" cxnId="{92CD49B6-99A5-4E38-955F-E02D82829B7D}">
      <dgm:prSet/>
      <dgm:spPr/>
      <dgm:t>
        <a:bodyPr/>
        <a:lstStyle/>
        <a:p>
          <a:endParaRPr lang="id-ID"/>
        </a:p>
      </dgm:t>
    </dgm:pt>
    <dgm:pt modelId="{BE592274-AAB1-41F1-85AE-31FCF7D26F14}" type="sibTrans" cxnId="{92CD49B6-99A5-4E38-955F-E02D82829B7D}">
      <dgm:prSet/>
      <dgm:spPr/>
      <dgm:t>
        <a:bodyPr/>
        <a:lstStyle/>
        <a:p>
          <a:endParaRPr lang="id-ID"/>
        </a:p>
      </dgm:t>
    </dgm:pt>
    <dgm:pt modelId="{08172C47-BEAC-447B-870F-C2B34CB16574}">
      <dgm:prSet phldrT="[Text]"/>
      <dgm:spPr/>
      <dgm:t>
        <a:bodyPr/>
        <a:lstStyle/>
        <a:p>
          <a:r>
            <a:rPr lang="en-US"/>
            <a:t>Pendekatan Kelembagaan dan Sistem</a:t>
          </a:r>
          <a:endParaRPr lang="id-ID"/>
        </a:p>
      </dgm:t>
    </dgm:pt>
    <dgm:pt modelId="{E7B3D96B-9BAB-4EFA-88EC-CBCC730FC058}" type="parTrans" cxnId="{F42A7D70-5A7A-492F-8E20-712C1C0BA382}">
      <dgm:prSet/>
      <dgm:spPr/>
      <dgm:t>
        <a:bodyPr/>
        <a:lstStyle/>
        <a:p>
          <a:endParaRPr lang="id-ID"/>
        </a:p>
      </dgm:t>
    </dgm:pt>
    <dgm:pt modelId="{D0FA00C0-8C93-4230-85BA-84E05448839D}" type="sibTrans" cxnId="{F42A7D70-5A7A-492F-8E20-712C1C0BA382}">
      <dgm:prSet/>
      <dgm:spPr/>
      <dgm:t>
        <a:bodyPr/>
        <a:lstStyle/>
        <a:p>
          <a:endParaRPr lang="id-ID"/>
        </a:p>
      </dgm:t>
    </dgm:pt>
    <dgm:pt modelId="{88E6E490-2C90-4C20-B5A3-30CFE0435D84}" type="pres">
      <dgm:prSet presAssocID="{CAE7EFDC-39FA-4C8E-8CC0-3C3D5CF115DD}" presName="diagram" presStyleCnt="0">
        <dgm:presLayoutVars>
          <dgm:dir/>
          <dgm:resizeHandles val="exact"/>
        </dgm:presLayoutVars>
      </dgm:prSet>
      <dgm:spPr/>
    </dgm:pt>
    <dgm:pt modelId="{DE44FEF5-C662-4601-9B32-FA0EDD734B00}" type="pres">
      <dgm:prSet presAssocID="{4D3863B8-DAAE-4D80-AA35-9F7811731D36}" presName="node" presStyleLbl="node1" presStyleIdx="0" presStyleCnt="4">
        <dgm:presLayoutVars>
          <dgm:bulletEnabled val="1"/>
        </dgm:presLayoutVars>
      </dgm:prSet>
      <dgm:spPr/>
    </dgm:pt>
    <dgm:pt modelId="{C70C0F4D-3524-461E-977E-8E2B5C19F153}" type="pres">
      <dgm:prSet presAssocID="{3FD0EBE9-9F94-4835-B32C-AF42B04966CD}" presName="sibTrans" presStyleCnt="0"/>
      <dgm:spPr/>
    </dgm:pt>
    <dgm:pt modelId="{F026047B-9A63-479A-B772-3E18CB112789}" type="pres">
      <dgm:prSet presAssocID="{001B8D4D-E992-4B1E-B96A-CFE8E736D785}" presName="node" presStyleLbl="node1" presStyleIdx="1" presStyleCnt="4">
        <dgm:presLayoutVars>
          <dgm:bulletEnabled val="1"/>
        </dgm:presLayoutVars>
      </dgm:prSet>
      <dgm:spPr/>
    </dgm:pt>
    <dgm:pt modelId="{63AE6372-CACF-4E1A-B50B-8C8CDCA500AD}" type="pres">
      <dgm:prSet presAssocID="{E84261C1-5F9D-47FB-B5C8-3897F917160D}" presName="sibTrans" presStyleCnt="0"/>
      <dgm:spPr/>
    </dgm:pt>
    <dgm:pt modelId="{BD0EF2CA-B45B-4BB9-8301-62588493F295}" type="pres">
      <dgm:prSet presAssocID="{6C0B64F3-4D21-40D5-B149-CB001ECB6EAD}" presName="node" presStyleLbl="node1" presStyleIdx="2" presStyleCnt="4">
        <dgm:presLayoutVars>
          <dgm:bulletEnabled val="1"/>
        </dgm:presLayoutVars>
      </dgm:prSet>
      <dgm:spPr/>
    </dgm:pt>
    <dgm:pt modelId="{A880CED8-B56E-4428-91CD-D9387E831013}" type="pres">
      <dgm:prSet presAssocID="{BE592274-AAB1-41F1-85AE-31FCF7D26F14}" presName="sibTrans" presStyleCnt="0"/>
      <dgm:spPr/>
    </dgm:pt>
    <dgm:pt modelId="{10552CCF-74B2-423F-BC83-D80FE7C8E74A}" type="pres">
      <dgm:prSet presAssocID="{08172C47-BEAC-447B-870F-C2B34CB16574}" presName="node" presStyleLbl="node1" presStyleIdx="3" presStyleCnt="4">
        <dgm:presLayoutVars>
          <dgm:bulletEnabled val="1"/>
        </dgm:presLayoutVars>
      </dgm:prSet>
      <dgm:spPr/>
    </dgm:pt>
  </dgm:ptLst>
  <dgm:cxnLst>
    <dgm:cxn modelId="{117CF748-466F-43BF-9029-72259BD95A27}" type="presOf" srcId="{6C0B64F3-4D21-40D5-B149-CB001ECB6EAD}" destId="{BD0EF2CA-B45B-4BB9-8301-62588493F295}" srcOrd="0" destOrd="0" presId="urn:microsoft.com/office/officeart/2005/8/layout/default"/>
    <dgm:cxn modelId="{F42A7D70-5A7A-492F-8E20-712C1C0BA382}" srcId="{CAE7EFDC-39FA-4C8E-8CC0-3C3D5CF115DD}" destId="{08172C47-BEAC-447B-870F-C2B34CB16574}" srcOrd="3" destOrd="0" parTransId="{E7B3D96B-9BAB-4EFA-88EC-CBCC730FC058}" sibTransId="{D0FA00C0-8C93-4230-85BA-84E05448839D}"/>
    <dgm:cxn modelId="{ADEBB575-135A-458B-97E6-0C5A250CB59E}" type="presOf" srcId="{08172C47-BEAC-447B-870F-C2B34CB16574}" destId="{10552CCF-74B2-423F-BC83-D80FE7C8E74A}" srcOrd="0" destOrd="0" presId="urn:microsoft.com/office/officeart/2005/8/layout/default"/>
    <dgm:cxn modelId="{9FB2E794-356E-47F8-8F40-5976072940BF}" srcId="{CAE7EFDC-39FA-4C8E-8CC0-3C3D5CF115DD}" destId="{001B8D4D-E992-4B1E-B96A-CFE8E736D785}" srcOrd="1" destOrd="0" parTransId="{E75ECB27-49C9-44E6-9661-939404A89BEE}" sibTransId="{E84261C1-5F9D-47FB-B5C8-3897F917160D}"/>
    <dgm:cxn modelId="{92CD49B6-99A5-4E38-955F-E02D82829B7D}" srcId="{CAE7EFDC-39FA-4C8E-8CC0-3C3D5CF115DD}" destId="{6C0B64F3-4D21-40D5-B149-CB001ECB6EAD}" srcOrd="2" destOrd="0" parTransId="{1F2DBCC8-1680-4E69-98FE-BD55D82FD754}" sibTransId="{BE592274-AAB1-41F1-85AE-31FCF7D26F14}"/>
    <dgm:cxn modelId="{2970ABBC-A823-4248-8D4B-E0BD90ECF825}" type="presOf" srcId="{CAE7EFDC-39FA-4C8E-8CC0-3C3D5CF115DD}" destId="{88E6E490-2C90-4C20-B5A3-30CFE0435D84}" srcOrd="0" destOrd="0" presId="urn:microsoft.com/office/officeart/2005/8/layout/default"/>
    <dgm:cxn modelId="{809F90CA-B5F6-47C8-A773-EBE2FC3A2752}" type="presOf" srcId="{4D3863B8-DAAE-4D80-AA35-9F7811731D36}" destId="{DE44FEF5-C662-4601-9B32-FA0EDD734B00}" srcOrd="0" destOrd="0" presId="urn:microsoft.com/office/officeart/2005/8/layout/default"/>
    <dgm:cxn modelId="{EB3A2EE0-DA84-4B39-A888-3D016DF6E3E2}" type="presOf" srcId="{001B8D4D-E992-4B1E-B96A-CFE8E736D785}" destId="{F026047B-9A63-479A-B772-3E18CB112789}" srcOrd="0" destOrd="0" presId="urn:microsoft.com/office/officeart/2005/8/layout/default"/>
    <dgm:cxn modelId="{6F17B3F5-4B06-4AE4-8352-C1EE88722662}" srcId="{CAE7EFDC-39FA-4C8E-8CC0-3C3D5CF115DD}" destId="{4D3863B8-DAAE-4D80-AA35-9F7811731D36}" srcOrd="0" destOrd="0" parTransId="{766C0F30-3D05-4D3A-A1DE-CD31A359745B}" sibTransId="{3FD0EBE9-9F94-4835-B32C-AF42B04966CD}"/>
    <dgm:cxn modelId="{1A615410-0372-4C7F-8566-468B614C969B}" type="presParOf" srcId="{88E6E490-2C90-4C20-B5A3-30CFE0435D84}" destId="{DE44FEF5-C662-4601-9B32-FA0EDD734B00}" srcOrd="0" destOrd="0" presId="urn:microsoft.com/office/officeart/2005/8/layout/default"/>
    <dgm:cxn modelId="{A164413F-9D61-4964-8B57-681238CE2328}" type="presParOf" srcId="{88E6E490-2C90-4C20-B5A3-30CFE0435D84}" destId="{C70C0F4D-3524-461E-977E-8E2B5C19F153}" srcOrd="1" destOrd="0" presId="urn:microsoft.com/office/officeart/2005/8/layout/default"/>
    <dgm:cxn modelId="{E0DB584A-273E-4D14-9550-B4F7558BC08F}" type="presParOf" srcId="{88E6E490-2C90-4C20-B5A3-30CFE0435D84}" destId="{F026047B-9A63-479A-B772-3E18CB112789}" srcOrd="2" destOrd="0" presId="urn:microsoft.com/office/officeart/2005/8/layout/default"/>
    <dgm:cxn modelId="{EA37E727-23F2-43DF-AAFB-E73A64E9653E}" type="presParOf" srcId="{88E6E490-2C90-4C20-B5A3-30CFE0435D84}" destId="{63AE6372-CACF-4E1A-B50B-8C8CDCA500AD}" srcOrd="3" destOrd="0" presId="urn:microsoft.com/office/officeart/2005/8/layout/default"/>
    <dgm:cxn modelId="{D8DB2031-B8E7-4C6C-9C8B-E71644519864}" type="presParOf" srcId="{88E6E490-2C90-4C20-B5A3-30CFE0435D84}" destId="{BD0EF2CA-B45B-4BB9-8301-62588493F295}" srcOrd="4" destOrd="0" presId="urn:microsoft.com/office/officeart/2005/8/layout/default"/>
    <dgm:cxn modelId="{57412787-E4A0-45F4-A3BC-B537F05B91A9}" type="presParOf" srcId="{88E6E490-2C90-4C20-B5A3-30CFE0435D84}" destId="{A880CED8-B56E-4428-91CD-D9387E831013}" srcOrd="5" destOrd="0" presId="urn:microsoft.com/office/officeart/2005/8/layout/default"/>
    <dgm:cxn modelId="{828D4946-5A6F-4D9F-BD79-3839AB34155F}" type="presParOf" srcId="{88E6E490-2C90-4C20-B5A3-30CFE0435D84}" destId="{10552CCF-74B2-423F-BC83-D80FE7C8E74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38D06-DA9F-4C45-AB53-705DAE177E70}">
      <dsp:nvSpPr>
        <dsp:cNvPr id="0" name=""/>
        <dsp:cNvSpPr/>
      </dsp:nvSpPr>
      <dsp:spPr>
        <a:xfrm rot="5400000">
          <a:off x="489648" y="891322"/>
          <a:ext cx="1392410" cy="1680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6FD2E-DD5E-4A4D-B57D-0B6AD834C926}">
      <dsp:nvSpPr>
        <dsp:cNvPr id="0" name=""/>
        <dsp:cNvSpPr/>
      </dsp:nvSpPr>
      <dsp:spPr>
        <a:xfrm>
          <a:off x="808446" y="447"/>
          <a:ext cx="1867153" cy="11202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/>
            <a:t>Zaman prasejarah (desain kapak &amp; tombak yang proposional/tidak membahayakan penggunanya) </a:t>
          </a:r>
        </a:p>
      </dsp:txBody>
      <dsp:txXfrm>
        <a:off x="841258" y="33259"/>
        <a:ext cx="1801529" cy="1054667"/>
      </dsp:txXfrm>
    </dsp:sp>
    <dsp:sp modelId="{3CE20457-3F09-42F1-BE66-BD8FE2127CE5}">
      <dsp:nvSpPr>
        <dsp:cNvPr id="0" name=""/>
        <dsp:cNvSpPr/>
      </dsp:nvSpPr>
      <dsp:spPr>
        <a:xfrm rot="5400000">
          <a:off x="489648" y="2291687"/>
          <a:ext cx="1392410" cy="168043"/>
        </a:xfrm>
        <a:prstGeom prst="rect">
          <a:avLst/>
        </a:prstGeom>
        <a:solidFill>
          <a:schemeClr val="accent4">
            <a:hueOff val="1633482"/>
            <a:satOff val="-6796"/>
            <a:lumOff val="160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53B7B-C6C4-45E7-B420-B61987E83ADB}">
      <dsp:nvSpPr>
        <dsp:cNvPr id="0" name=""/>
        <dsp:cNvSpPr/>
      </dsp:nvSpPr>
      <dsp:spPr>
        <a:xfrm>
          <a:off x="808446" y="1400812"/>
          <a:ext cx="1867153" cy="1120291"/>
        </a:xfrm>
        <a:prstGeom prst="roundRect">
          <a:avLst>
            <a:gd name="adj" fmla="val 10000"/>
          </a:avLst>
        </a:prstGeom>
        <a:solidFill>
          <a:schemeClr val="accent4">
            <a:hueOff val="1400127"/>
            <a:satOff val="-5825"/>
            <a:lumOff val="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/>
            <a:t>Abad pertengahan (sudah diberlakukan pembayaran bagi pekerja yang mengalami kecelakaan) </a:t>
          </a:r>
        </a:p>
      </dsp:txBody>
      <dsp:txXfrm>
        <a:off x="841258" y="1433624"/>
        <a:ext cx="1801529" cy="1054667"/>
      </dsp:txXfrm>
    </dsp:sp>
    <dsp:sp modelId="{05207F32-CBD5-4267-A21C-1709229C1777}">
      <dsp:nvSpPr>
        <dsp:cNvPr id="0" name=""/>
        <dsp:cNvSpPr/>
      </dsp:nvSpPr>
      <dsp:spPr>
        <a:xfrm>
          <a:off x="1189831" y="2991869"/>
          <a:ext cx="2475359" cy="168043"/>
        </a:xfrm>
        <a:prstGeom prst="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5A836-968C-4493-9F31-D629C3362389}">
      <dsp:nvSpPr>
        <dsp:cNvPr id="0" name=""/>
        <dsp:cNvSpPr/>
      </dsp:nvSpPr>
      <dsp:spPr>
        <a:xfrm>
          <a:off x="808446" y="2801177"/>
          <a:ext cx="1867153" cy="1120291"/>
        </a:xfrm>
        <a:prstGeom prst="roundRect">
          <a:avLst>
            <a:gd name="adj" fmla="val 10000"/>
          </a:avLst>
        </a:prstGeom>
        <a:solidFill>
          <a:schemeClr val="accent4">
            <a:hueOff val="2800255"/>
            <a:satOff val="-11651"/>
            <a:lumOff val="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/>
            <a:t>Abad 16 (Paracelcus memperkenalkan penyakit akibat kerja terutama pada pekerja tambang ) </a:t>
          </a:r>
        </a:p>
      </dsp:txBody>
      <dsp:txXfrm>
        <a:off x="841258" y="2833989"/>
        <a:ext cx="1801529" cy="1054667"/>
      </dsp:txXfrm>
    </dsp:sp>
    <dsp:sp modelId="{00FF7DDE-FA13-4C0B-AEBA-B25C0B8D6DFB}">
      <dsp:nvSpPr>
        <dsp:cNvPr id="0" name=""/>
        <dsp:cNvSpPr/>
      </dsp:nvSpPr>
      <dsp:spPr>
        <a:xfrm rot="16200000">
          <a:off x="2972962" y="2291687"/>
          <a:ext cx="1392410" cy="168043"/>
        </a:xfrm>
        <a:prstGeom prst="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2C5F8-09EB-4657-8566-78A52B451B9C}">
      <dsp:nvSpPr>
        <dsp:cNvPr id="0" name=""/>
        <dsp:cNvSpPr/>
      </dsp:nvSpPr>
      <dsp:spPr>
        <a:xfrm>
          <a:off x="3291759" y="2801177"/>
          <a:ext cx="1867153" cy="1120291"/>
        </a:xfrm>
        <a:prstGeom prst="roundRect">
          <a:avLst>
            <a:gd name="adj" fmla="val 10000"/>
          </a:avLst>
        </a:prstGeom>
        <a:solidFill>
          <a:schemeClr val="accent4">
            <a:hueOff val="4200382"/>
            <a:satOff val="-17476"/>
            <a:lumOff val="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100" kern="1200"/>
            <a:t>Zaman babylonia (sarung kapak, sudah mengenal berbagai peralatan untuk membantu pekerjaan, peraturan hammurabi) </a:t>
          </a:r>
          <a:endParaRPr lang="id-ID" sz="1100" kern="1200"/>
        </a:p>
      </dsp:txBody>
      <dsp:txXfrm>
        <a:off x="3324571" y="2833989"/>
        <a:ext cx="1801529" cy="1054667"/>
      </dsp:txXfrm>
    </dsp:sp>
    <dsp:sp modelId="{2CA6E6BE-CAD8-44B2-9DA7-2C1B75E29312}">
      <dsp:nvSpPr>
        <dsp:cNvPr id="0" name=""/>
        <dsp:cNvSpPr/>
      </dsp:nvSpPr>
      <dsp:spPr>
        <a:xfrm rot="16200000">
          <a:off x="2972962" y="891322"/>
          <a:ext cx="1392410" cy="168043"/>
        </a:xfrm>
        <a:prstGeom prst="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5D513-C506-4FA6-B534-36378A79DEBF}">
      <dsp:nvSpPr>
        <dsp:cNvPr id="0" name=""/>
        <dsp:cNvSpPr/>
      </dsp:nvSpPr>
      <dsp:spPr>
        <a:xfrm>
          <a:off x="3291759" y="1400812"/>
          <a:ext cx="1867153" cy="1120291"/>
        </a:xfrm>
        <a:prstGeom prst="roundRect">
          <a:avLst>
            <a:gd name="adj" fmla="val 10000"/>
          </a:avLst>
        </a:prstGeom>
        <a:solidFill>
          <a:schemeClr val="accent4">
            <a:hueOff val="5600509"/>
            <a:satOff val="-23301"/>
            <a:lumOff val="5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100" kern="1200"/>
            <a:t>Zaman Romawi (Lecretius dkk memperkenalkan adanya gangguan kes. Karena terpapar bahan2 toksik) </a:t>
          </a:r>
          <a:endParaRPr lang="id-ID" sz="1100" kern="1200"/>
        </a:p>
      </dsp:txBody>
      <dsp:txXfrm>
        <a:off x="3324571" y="1433624"/>
        <a:ext cx="1801529" cy="1054667"/>
      </dsp:txXfrm>
    </dsp:sp>
    <dsp:sp modelId="{87BBF2FA-8187-4CC0-A1CB-8F1F97AF6540}">
      <dsp:nvSpPr>
        <dsp:cNvPr id="0" name=""/>
        <dsp:cNvSpPr/>
      </dsp:nvSpPr>
      <dsp:spPr>
        <a:xfrm>
          <a:off x="3673144" y="191140"/>
          <a:ext cx="2475359" cy="168043"/>
        </a:xfrm>
        <a:prstGeom prst="rect">
          <a:avLst/>
        </a:prstGeom>
        <a:solidFill>
          <a:schemeClr val="accent4">
            <a:hueOff val="8167408"/>
            <a:satOff val="-33981"/>
            <a:lumOff val="80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85F26-8709-49A0-9381-AACBFF22D9E1}">
      <dsp:nvSpPr>
        <dsp:cNvPr id="0" name=""/>
        <dsp:cNvSpPr/>
      </dsp:nvSpPr>
      <dsp:spPr>
        <a:xfrm>
          <a:off x="3291759" y="447"/>
          <a:ext cx="1867153" cy="1120291"/>
        </a:xfrm>
        <a:prstGeom prst="roundRect">
          <a:avLst>
            <a:gd name="adj" fmla="val 10000"/>
          </a:avLst>
        </a:prstGeom>
        <a:solidFill>
          <a:schemeClr val="accent4">
            <a:hueOff val="7000636"/>
            <a:satOff val="-29126"/>
            <a:lumOff val="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/>
            <a:t>Abas 18 (Ramazzinipenyebab penyakit akibat kerja adalah bahaya dalam bahan yang digunakan &amp; gerakan pekerja) </a:t>
          </a:r>
        </a:p>
      </dsp:txBody>
      <dsp:txXfrm>
        <a:off x="3324571" y="33259"/>
        <a:ext cx="1801529" cy="1054667"/>
      </dsp:txXfrm>
    </dsp:sp>
    <dsp:sp modelId="{507720C9-E054-48BB-BDE7-5AAB6261721E}">
      <dsp:nvSpPr>
        <dsp:cNvPr id="0" name=""/>
        <dsp:cNvSpPr/>
      </dsp:nvSpPr>
      <dsp:spPr>
        <a:xfrm rot="5400000">
          <a:off x="5456275" y="891322"/>
          <a:ext cx="1392410" cy="168043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809539-862F-4668-B37C-D8EFBE8DB445}">
      <dsp:nvSpPr>
        <dsp:cNvPr id="0" name=""/>
        <dsp:cNvSpPr/>
      </dsp:nvSpPr>
      <dsp:spPr>
        <a:xfrm>
          <a:off x="5775073" y="447"/>
          <a:ext cx="1867153" cy="1120291"/>
        </a:xfrm>
        <a:prstGeom prst="roundRect">
          <a:avLst>
            <a:gd name="adj" fmla="val 10000"/>
          </a:avLst>
        </a:prstGeom>
        <a:solidFill>
          <a:schemeClr val="accent4">
            <a:hueOff val="8400764"/>
            <a:satOff val="-34952"/>
            <a:lumOff val="8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/>
            <a:t>Zaman mesir kuno (zaman firaun-pekerjaan2 raksasa, raja Ramses II membuat terusan mediteraniamenyediakan tabib) </a:t>
          </a:r>
        </a:p>
      </dsp:txBody>
      <dsp:txXfrm>
        <a:off x="5807885" y="33259"/>
        <a:ext cx="1801529" cy="1054667"/>
      </dsp:txXfrm>
    </dsp:sp>
    <dsp:sp modelId="{D1B159EC-0AAA-4A7A-A43B-EB757D30F92B}">
      <dsp:nvSpPr>
        <dsp:cNvPr id="0" name=""/>
        <dsp:cNvSpPr/>
      </dsp:nvSpPr>
      <dsp:spPr>
        <a:xfrm>
          <a:off x="5775073" y="1400812"/>
          <a:ext cx="1867153" cy="1120291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/>
            <a:t>Zaman Yunani kuno (Hipocrates menemukan adanya penyakit tetanus pada awak kapal) </a:t>
          </a:r>
        </a:p>
      </dsp:txBody>
      <dsp:txXfrm>
        <a:off x="5807885" y="1433624"/>
        <a:ext cx="1801529" cy="10546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44FEF5-C662-4601-9B32-FA0EDD734B00}">
      <dsp:nvSpPr>
        <dsp:cNvPr id="0" name=""/>
        <dsp:cNvSpPr/>
      </dsp:nvSpPr>
      <dsp:spPr>
        <a:xfrm>
          <a:off x="647528" y="948"/>
          <a:ext cx="2815340" cy="16892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Sektoral</a:t>
          </a:r>
          <a:endParaRPr lang="id-ID" sz="3400" kern="1200"/>
        </a:p>
      </dsp:txBody>
      <dsp:txXfrm>
        <a:off x="647528" y="948"/>
        <a:ext cx="2815340" cy="1689204"/>
      </dsp:txXfrm>
    </dsp:sp>
    <dsp:sp modelId="{F026047B-9A63-479A-B772-3E18CB112789}">
      <dsp:nvSpPr>
        <dsp:cNvPr id="0" name=""/>
        <dsp:cNvSpPr/>
      </dsp:nvSpPr>
      <dsp:spPr>
        <a:xfrm>
          <a:off x="3744403" y="948"/>
          <a:ext cx="2815340" cy="16892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Pembidangan Teknis</a:t>
          </a:r>
          <a:endParaRPr lang="id-ID" sz="3400" kern="1200"/>
        </a:p>
      </dsp:txBody>
      <dsp:txXfrm>
        <a:off x="3744403" y="948"/>
        <a:ext cx="2815340" cy="1689204"/>
      </dsp:txXfrm>
    </dsp:sp>
    <dsp:sp modelId="{BD0EF2CA-B45B-4BB9-8301-62588493F295}">
      <dsp:nvSpPr>
        <dsp:cNvPr id="0" name=""/>
        <dsp:cNvSpPr/>
      </dsp:nvSpPr>
      <dsp:spPr>
        <a:xfrm>
          <a:off x="647528" y="1971687"/>
          <a:ext cx="2815340" cy="16892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Pendekatan SDM</a:t>
          </a:r>
          <a:endParaRPr lang="id-ID" sz="3400" kern="1200"/>
        </a:p>
      </dsp:txBody>
      <dsp:txXfrm>
        <a:off x="647528" y="1971687"/>
        <a:ext cx="2815340" cy="1689204"/>
      </dsp:txXfrm>
    </dsp:sp>
    <dsp:sp modelId="{10552CCF-74B2-423F-BC83-D80FE7C8E74A}">
      <dsp:nvSpPr>
        <dsp:cNvPr id="0" name=""/>
        <dsp:cNvSpPr/>
      </dsp:nvSpPr>
      <dsp:spPr>
        <a:xfrm>
          <a:off x="3744403" y="1971687"/>
          <a:ext cx="2815340" cy="16892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Pendekatan Kelembagaan dan Sistem</a:t>
          </a:r>
          <a:endParaRPr lang="id-ID" sz="3400" kern="1200"/>
        </a:p>
      </dsp:txBody>
      <dsp:txXfrm>
        <a:off x="3744403" y="1971687"/>
        <a:ext cx="2815340" cy="16892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652E4-0C8E-4429-876C-4AF028C4AFCD}" type="datetimeFigureOut">
              <a:rPr lang="en-ID" smtClean="0"/>
              <a:t>22/08/2023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71FC4-1A6E-4389-AD86-6BF07C8D73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1972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43B52-815C-445A-8667-05A30E7E2B82}" type="slidenum">
              <a:rPr lang="id-ID" smtClean="0"/>
              <a:pPr/>
              <a:t>17</a:t>
            </a:fld>
            <a:endParaRPr 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43B52-815C-445A-8667-05A30E7E2B82}" type="slidenum">
              <a:rPr lang="id-ID" smtClean="0"/>
              <a:pPr/>
              <a:t>18</a:t>
            </a:fld>
            <a:endParaRPr lang="id-ID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43B52-815C-445A-8667-05A30E7E2B82}" type="slidenum">
              <a:rPr lang="id-ID" smtClean="0"/>
              <a:pPr/>
              <a:t>20</a:t>
            </a:fld>
            <a:endParaRPr lang="id-ID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43B52-815C-445A-8667-05A30E7E2B82}" type="slidenum">
              <a:rPr lang="id-ID" smtClean="0"/>
              <a:pPr/>
              <a:t>22</a:t>
            </a:fld>
            <a:endParaRPr lang="id-ID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43B52-815C-445A-8667-05A30E7E2B82}" type="slidenum">
              <a:rPr lang="id-ID" smtClean="0"/>
              <a:pPr/>
              <a:t>23</a:t>
            </a:fld>
            <a:endParaRPr lang="id-ID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43B52-815C-445A-8667-05A30E7E2B82}" type="slidenum">
              <a:rPr lang="id-ID" smtClean="0"/>
              <a:pPr/>
              <a:t>24</a:t>
            </a:fld>
            <a:endParaRPr lang="id-ID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43B52-815C-445A-8667-05A30E7E2B82}" type="slidenum">
              <a:rPr lang="id-ID" smtClean="0"/>
              <a:pPr/>
              <a:t>25</a:t>
            </a:fld>
            <a:endParaRPr lang="id-ID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43B52-815C-445A-8667-05A30E7E2B82}" type="slidenum">
              <a:rPr lang="id-ID" smtClean="0"/>
              <a:pPr/>
              <a:t>26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22AD9-707F-4D26-B35F-872F5FF8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22FF4-785E-483A-BF10-C0C0FDFD9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E7B43-0105-45F1-BD94-6FA25F35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0932-3815-452F-B849-2488EF4A9000}" type="datetimeFigureOut">
              <a:rPr lang="en-ID" smtClean="0"/>
              <a:t>22/08/2023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5DD62-D21A-4A9E-9E8E-588500AE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BF436-F3EA-46B2-9F0E-98A175F5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0272-E6F6-4E50-B423-B9881D0E763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328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CC9F1-D368-41BB-8B7B-09C602B3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CB8A8-08C3-48A4-9F91-74931AB60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C346D-DA83-48D3-B6F0-33FE1A3B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0932-3815-452F-B849-2488EF4A9000}" type="datetimeFigureOut">
              <a:rPr lang="en-ID" smtClean="0"/>
              <a:t>22/08/2023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48994-A1A2-4814-8E4D-E887A072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0F660-3930-407E-A2A9-BB3CA8072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0272-E6F6-4E50-B423-B9881D0E763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486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0EFC2-CE23-4FF2-9BE7-DFE28AAD4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C8DD4-5A17-4393-A278-14986431A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5747B-823B-4236-97F0-25A7218E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0932-3815-452F-B849-2488EF4A9000}" type="datetimeFigureOut">
              <a:rPr lang="en-ID" smtClean="0"/>
              <a:t>22/08/2023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CD7E9-0C2E-451B-ADCE-DD3658EE0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12A7F-AE39-49A4-A7A6-382ED8CC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0272-E6F6-4E50-B423-B9881D0E763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1385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ardrop 23"/>
          <p:cNvSpPr/>
          <p:nvPr userDrawn="1"/>
        </p:nvSpPr>
        <p:spPr>
          <a:xfrm>
            <a:off x="11049035" y="6286520"/>
            <a:ext cx="528000" cy="480000"/>
          </a:xfrm>
          <a:prstGeom prst="teardrop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8" name="12-Point Star 7"/>
          <p:cNvSpPr>
            <a:spLocks noChangeAspect="1"/>
          </p:cNvSpPr>
          <p:nvPr userDrawn="1"/>
        </p:nvSpPr>
        <p:spPr>
          <a:xfrm>
            <a:off x="571461" y="95227"/>
            <a:ext cx="1296000" cy="1296000"/>
          </a:xfrm>
          <a:prstGeom prst="star12">
            <a:avLst/>
          </a:prstGeom>
          <a:solidFill>
            <a:srgbClr val="00B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7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3784" y="6356351"/>
            <a:ext cx="628616" cy="365125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45F10B-F60B-4F98-B81E-B888F0898065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809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b="1" baseline="0"/>
              <a:t>Keselamatan dan Kesehatan Kerja (K3)   -  </a:t>
            </a:r>
            <a:r>
              <a:rPr lang="en-US" sz="1400" b="1" baseline="0">
                <a:solidFill>
                  <a:srgbClr val="FFFF00"/>
                </a:solidFill>
              </a:rPr>
              <a:t>Jurusan Teknik Elektro Untidar</a:t>
            </a:r>
            <a:endParaRPr lang="id-ID" sz="1400" b="1">
              <a:solidFill>
                <a:srgbClr val="FFFF00"/>
              </a:solidFill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571462" y="6284403"/>
            <a:ext cx="11049077" cy="211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>
            <a:off x="1904971" y="380978"/>
            <a:ext cx="9677429" cy="1036660"/>
          </a:xfrm>
        </p:spPr>
        <p:txBody>
          <a:bodyPr>
            <a:normAutofit/>
          </a:bodyPr>
          <a:lstStyle>
            <a:lvl1pPr marL="110064" indent="0"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0" name="TextBox 29"/>
          <p:cNvSpPr txBox="1"/>
          <p:nvPr userDrawn="1"/>
        </p:nvSpPr>
        <p:spPr>
          <a:xfrm>
            <a:off x="666712" y="6381771"/>
            <a:ext cx="432362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7" b="1">
                <a:solidFill>
                  <a:srgbClr val="002060"/>
                </a:solidFill>
                <a:latin typeface="Comic Sans MS" pitchFamily="66" charset="0"/>
              </a:rPr>
              <a:t>Mokhammad Nurkholis Abdillah, S.T., M.Eng</a:t>
            </a:r>
            <a:endParaRPr lang="id-ID" sz="1467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7488000" y="6336000"/>
            <a:ext cx="342902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33" b="1">
                <a:solidFill>
                  <a:srgbClr val="00B050"/>
                </a:solidFill>
                <a:latin typeface="Comic Sans MS" pitchFamily="66" charset="0"/>
              </a:rPr>
              <a:t>#</a:t>
            </a:r>
            <a:r>
              <a:rPr lang="en-US" sz="2133" b="1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SAFETY</a:t>
            </a:r>
            <a:r>
              <a:rPr lang="en-US" sz="2133" b="1">
                <a:solidFill>
                  <a:srgbClr val="0070C0"/>
                </a:solidFill>
                <a:latin typeface="Comic Sans MS" pitchFamily="66" charset="0"/>
              </a:rPr>
              <a:t>FIRST</a:t>
            </a:r>
            <a:r>
              <a:rPr lang="en-US" sz="2133" b="1">
                <a:solidFill>
                  <a:srgbClr val="FF0000"/>
                </a:solidFill>
                <a:latin typeface="Comic Sans MS" pitchFamily="66" charset="0"/>
              </a:rPr>
              <a:t>!!!</a:t>
            </a:r>
            <a:endParaRPr lang="id-ID" sz="2133" b="1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3" name="Text Placeholder 42" descr="#"/>
          <p:cNvSpPr>
            <a:spLocks noGrp="1"/>
          </p:cNvSpPr>
          <p:nvPr>
            <p:ph type="body" sz="quarter" idx="13" hasCustomPrompt="1"/>
          </p:nvPr>
        </p:nvSpPr>
        <p:spPr>
          <a:xfrm>
            <a:off x="761963" y="476229"/>
            <a:ext cx="952507" cy="66675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7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4440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ardrop 23"/>
          <p:cNvSpPr/>
          <p:nvPr userDrawn="1"/>
        </p:nvSpPr>
        <p:spPr>
          <a:xfrm>
            <a:off x="11049035" y="6286520"/>
            <a:ext cx="528000" cy="480000"/>
          </a:xfrm>
          <a:prstGeom prst="teardrop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8" name="12-Point Star 7"/>
          <p:cNvSpPr>
            <a:spLocks noChangeAspect="1"/>
          </p:cNvSpPr>
          <p:nvPr userDrawn="1"/>
        </p:nvSpPr>
        <p:spPr>
          <a:xfrm>
            <a:off x="571461" y="95227"/>
            <a:ext cx="1296000" cy="1296000"/>
          </a:xfrm>
          <a:prstGeom prst="star12">
            <a:avLst/>
          </a:prstGeom>
          <a:solidFill>
            <a:srgbClr val="00B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7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3784" y="6356351"/>
            <a:ext cx="628616" cy="365125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45F10B-F60B-4F98-B81E-B888F0898065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809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b="1" baseline="0"/>
              <a:t>Keselamatan dan Kesehatan Kerja (K3)   -  </a:t>
            </a:r>
            <a:r>
              <a:rPr lang="en-US" sz="1400" b="1" baseline="0">
                <a:solidFill>
                  <a:srgbClr val="FFFF00"/>
                </a:solidFill>
              </a:rPr>
              <a:t>Jurusan Teknik Elektro Untidar</a:t>
            </a:r>
            <a:endParaRPr lang="id-ID" sz="1400" b="1">
              <a:solidFill>
                <a:srgbClr val="FFFF00"/>
              </a:solidFill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571462" y="6284403"/>
            <a:ext cx="11049077" cy="211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>
            <a:off x="1904971" y="380978"/>
            <a:ext cx="9677429" cy="1036660"/>
          </a:xfrm>
        </p:spPr>
        <p:txBody>
          <a:bodyPr>
            <a:normAutofit/>
          </a:bodyPr>
          <a:lstStyle>
            <a:lvl1pPr marL="110064" indent="0"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0" name="TextBox 29"/>
          <p:cNvSpPr txBox="1"/>
          <p:nvPr userDrawn="1"/>
        </p:nvSpPr>
        <p:spPr>
          <a:xfrm>
            <a:off x="666712" y="6381771"/>
            <a:ext cx="432362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7" b="1">
                <a:solidFill>
                  <a:srgbClr val="002060"/>
                </a:solidFill>
                <a:latin typeface="Comic Sans MS" pitchFamily="66" charset="0"/>
              </a:rPr>
              <a:t>Mokhammad Nurkholis Abdillah, S.T., M.Eng</a:t>
            </a:r>
            <a:endParaRPr lang="id-ID" sz="1467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7488000" y="6336000"/>
            <a:ext cx="342902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33" b="1">
                <a:solidFill>
                  <a:srgbClr val="00B050"/>
                </a:solidFill>
                <a:latin typeface="Comic Sans MS" pitchFamily="66" charset="0"/>
              </a:rPr>
              <a:t>#</a:t>
            </a:r>
            <a:r>
              <a:rPr lang="en-US" sz="2133" b="1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SAFETY</a:t>
            </a:r>
            <a:r>
              <a:rPr lang="en-US" sz="2133" b="1">
                <a:solidFill>
                  <a:srgbClr val="0070C0"/>
                </a:solidFill>
                <a:latin typeface="Comic Sans MS" pitchFamily="66" charset="0"/>
              </a:rPr>
              <a:t>FIRST</a:t>
            </a:r>
            <a:r>
              <a:rPr lang="en-US" sz="2133" b="1">
                <a:solidFill>
                  <a:srgbClr val="FF0000"/>
                </a:solidFill>
                <a:latin typeface="Comic Sans MS" pitchFamily="66" charset="0"/>
              </a:rPr>
              <a:t>!!!</a:t>
            </a:r>
            <a:endParaRPr lang="id-ID" sz="2133" b="1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3" name="Text Placeholder 42" descr="#"/>
          <p:cNvSpPr>
            <a:spLocks noGrp="1"/>
          </p:cNvSpPr>
          <p:nvPr>
            <p:ph type="body" sz="quarter" idx="13" hasCustomPrompt="1"/>
          </p:nvPr>
        </p:nvSpPr>
        <p:spPr>
          <a:xfrm>
            <a:off x="761963" y="476229"/>
            <a:ext cx="952507" cy="66675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7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3919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0978"/>
            <a:ext cx="10972800" cy="1036660"/>
          </a:xfrm>
        </p:spPr>
        <p:txBody>
          <a:bodyPr>
            <a:normAutofit/>
          </a:bodyPr>
          <a:lstStyle>
            <a:lvl1pPr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Teardrop 5"/>
          <p:cNvSpPr/>
          <p:nvPr userDrawn="1"/>
        </p:nvSpPr>
        <p:spPr>
          <a:xfrm>
            <a:off x="11049035" y="6286520"/>
            <a:ext cx="528000" cy="480000"/>
          </a:xfrm>
          <a:prstGeom prst="teardrop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3784" y="6356351"/>
            <a:ext cx="628616" cy="365125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45F10B-F60B-4F98-B81E-B888F0898065}" type="slidenum">
              <a:rPr lang="id-ID" smtClean="0"/>
              <a:pPr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71462" y="6284403"/>
            <a:ext cx="11049077" cy="211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666712" y="6381771"/>
            <a:ext cx="432362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7" b="1">
                <a:solidFill>
                  <a:srgbClr val="002060"/>
                </a:solidFill>
                <a:latin typeface="Comic Sans MS" pitchFamily="66" charset="0"/>
              </a:rPr>
              <a:t>Mokhammad Nurkholis Abdillah, S.T., M.Eng</a:t>
            </a:r>
            <a:endParaRPr lang="id-ID" sz="1467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488000" y="6336000"/>
            <a:ext cx="342902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33" b="1">
                <a:solidFill>
                  <a:srgbClr val="00B050"/>
                </a:solidFill>
                <a:latin typeface="Comic Sans MS" pitchFamily="66" charset="0"/>
              </a:rPr>
              <a:t>#</a:t>
            </a:r>
            <a:r>
              <a:rPr lang="en-US" sz="2133" b="1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SAFETY</a:t>
            </a:r>
            <a:r>
              <a:rPr lang="en-US" sz="2133" b="1">
                <a:solidFill>
                  <a:srgbClr val="0070C0"/>
                </a:solidFill>
                <a:latin typeface="Comic Sans MS" pitchFamily="66" charset="0"/>
              </a:rPr>
              <a:t>FIRST</a:t>
            </a:r>
            <a:r>
              <a:rPr lang="en-US" sz="2133" b="1">
                <a:solidFill>
                  <a:srgbClr val="FF0000"/>
                </a:solidFill>
                <a:latin typeface="Comic Sans MS" pitchFamily="66" charset="0"/>
              </a:rPr>
              <a:t>!!!</a:t>
            </a:r>
            <a:endParaRPr lang="id-ID" sz="2133" b="1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1pPr>
              <a:defRPr sz="37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2192000" cy="3809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b="1" baseline="0"/>
              <a:t>Keselamatan dan Keseahatan Kerja (K3) -  </a:t>
            </a:r>
            <a:r>
              <a:rPr lang="en-US" sz="1400" b="1" baseline="0">
                <a:solidFill>
                  <a:srgbClr val="FFFF00"/>
                </a:solidFill>
              </a:rPr>
              <a:t>Jurusan Teknik Elektro Untidar</a:t>
            </a:r>
            <a:endParaRPr lang="id-ID" sz="1400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233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ardrop 23"/>
          <p:cNvSpPr/>
          <p:nvPr userDrawn="1"/>
        </p:nvSpPr>
        <p:spPr>
          <a:xfrm>
            <a:off x="11049035" y="6286520"/>
            <a:ext cx="528000" cy="480000"/>
          </a:xfrm>
          <a:prstGeom prst="teardrop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8" name="12-Point Star 7"/>
          <p:cNvSpPr>
            <a:spLocks noChangeAspect="1"/>
          </p:cNvSpPr>
          <p:nvPr userDrawn="1"/>
        </p:nvSpPr>
        <p:spPr>
          <a:xfrm>
            <a:off x="571461" y="95227"/>
            <a:ext cx="1296000" cy="1296000"/>
          </a:xfrm>
          <a:prstGeom prst="star12">
            <a:avLst/>
          </a:prstGeom>
          <a:solidFill>
            <a:srgbClr val="00B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7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3784" y="6356351"/>
            <a:ext cx="628616" cy="365125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45F10B-F60B-4F98-B81E-B888F0898065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809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b="1" baseline="0"/>
              <a:t>Keselamatan dan Kesehatan Kerja (K3)   -  </a:t>
            </a:r>
            <a:r>
              <a:rPr lang="en-US" sz="1400" b="1" baseline="0">
                <a:solidFill>
                  <a:srgbClr val="FFFF00"/>
                </a:solidFill>
              </a:rPr>
              <a:t>Jurusan Teknik Elektro Untidar</a:t>
            </a:r>
            <a:endParaRPr lang="id-ID" sz="1400" b="1">
              <a:solidFill>
                <a:srgbClr val="FFFF00"/>
              </a:solidFill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571462" y="6284403"/>
            <a:ext cx="11049077" cy="211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>
            <a:off x="1904971" y="380978"/>
            <a:ext cx="9677429" cy="1036660"/>
          </a:xfrm>
        </p:spPr>
        <p:txBody>
          <a:bodyPr>
            <a:normAutofit/>
          </a:bodyPr>
          <a:lstStyle>
            <a:lvl1pPr marL="110064" indent="0"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0" name="TextBox 29"/>
          <p:cNvSpPr txBox="1"/>
          <p:nvPr userDrawn="1"/>
        </p:nvSpPr>
        <p:spPr>
          <a:xfrm>
            <a:off x="666712" y="6381771"/>
            <a:ext cx="432362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7" b="1">
                <a:solidFill>
                  <a:srgbClr val="002060"/>
                </a:solidFill>
                <a:latin typeface="Comic Sans MS" pitchFamily="66" charset="0"/>
              </a:rPr>
              <a:t>Mokhammad Nurkholis Abdillah, S.T., M.Eng</a:t>
            </a:r>
            <a:endParaRPr lang="id-ID" sz="1467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7488000" y="6336000"/>
            <a:ext cx="342902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33" b="1">
                <a:solidFill>
                  <a:srgbClr val="00B050"/>
                </a:solidFill>
                <a:latin typeface="Comic Sans MS" pitchFamily="66" charset="0"/>
              </a:rPr>
              <a:t>#</a:t>
            </a:r>
            <a:r>
              <a:rPr lang="en-US" sz="2133" b="1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SAFETY</a:t>
            </a:r>
            <a:r>
              <a:rPr lang="en-US" sz="2133" b="1">
                <a:solidFill>
                  <a:srgbClr val="0070C0"/>
                </a:solidFill>
                <a:latin typeface="Comic Sans MS" pitchFamily="66" charset="0"/>
              </a:rPr>
              <a:t>FIRST</a:t>
            </a:r>
            <a:r>
              <a:rPr lang="en-US" sz="2133" b="1">
                <a:solidFill>
                  <a:srgbClr val="FF0000"/>
                </a:solidFill>
                <a:latin typeface="Comic Sans MS" pitchFamily="66" charset="0"/>
              </a:rPr>
              <a:t>!!!</a:t>
            </a:r>
            <a:endParaRPr lang="id-ID" sz="2133" b="1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3" name="Text Placeholder 42" descr="#"/>
          <p:cNvSpPr>
            <a:spLocks noGrp="1"/>
          </p:cNvSpPr>
          <p:nvPr>
            <p:ph type="body" sz="quarter" idx="13" hasCustomPrompt="1"/>
          </p:nvPr>
        </p:nvSpPr>
        <p:spPr>
          <a:xfrm>
            <a:off x="761963" y="476229"/>
            <a:ext cx="952507" cy="66675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7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051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ardrop 23"/>
          <p:cNvSpPr/>
          <p:nvPr userDrawn="1"/>
        </p:nvSpPr>
        <p:spPr>
          <a:xfrm>
            <a:off x="11049035" y="6286520"/>
            <a:ext cx="528000" cy="480000"/>
          </a:xfrm>
          <a:prstGeom prst="teardrop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8" name="12-Point Star 7"/>
          <p:cNvSpPr>
            <a:spLocks noChangeAspect="1"/>
          </p:cNvSpPr>
          <p:nvPr userDrawn="1"/>
        </p:nvSpPr>
        <p:spPr>
          <a:xfrm>
            <a:off x="571461" y="95227"/>
            <a:ext cx="1296000" cy="1296000"/>
          </a:xfrm>
          <a:prstGeom prst="star12">
            <a:avLst/>
          </a:prstGeom>
          <a:solidFill>
            <a:srgbClr val="00B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7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3784" y="6356351"/>
            <a:ext cx="628616" cy="365125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45F10B-F60B-4F98-B81E-B888F0898065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809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b="1" baseline="0"/>
              <a:t>Keselamatan dan Kesehatan Kerja (K3)   -  </a:t>
            </a:r>
            <a:r>
              <a:rPr lang="en-US" sz="1400" b="1" baseline="0">
                <a:solidFill>
                  <a:srgbClr val="FFFF00"/>
                </a:solidFill>
              </a:rPr>
              <a:t>Jurusan Teknik Elektro Untidar</a:t>
            </a:r>
            <a:endParaRPr lang="id-ID" sz="1400" b="1">
              <a:solidFill>
                <a:srgbClr val="FFFF00"/>
              </a:solidFill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571462" y="6284403"/>
            <a:ext cx="11049077" cy="211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>
            <a:off x="1904971" y="380978"/>
            <a:ext cx="9677429" cy="1036660"/>
          </a:xfrm>
        </p:spPr>
        <p:txBody>
          <a:bodyPr>
            <a:normAutofit/>
          </a:bodyPr>
          <a:lstStyle>
            <a:lvl1pPr marL="110064" indent="0"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0" name="TextBox 29"/>
          <p:cNvSpPr txBox="1"/>
          <p:nvPr userDrawn="1"/>
        </p:nvSpPr>
        <p:spPr>
          <a:xfrm>
            <a:off x="666712" y="6381771"/>
            <a:ext cx="432362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7" b="1">
                <a:solidFill>
                  <a:srgbClr val="002060"/>
                </a:solidFill>
                <a:latin typeface="Comic Sans MS" pitchFamily="66" charset="0"/>
              </a:rPr>
              <a:t>Mokhammad Nurkholis Abdillah, S.T., M.Eng</a:t>
            </a:r>
            <a:endParaRPr lang="id-ID" sz="1467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7488000" y="6336000"/>
            <a:ext cx="342902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33" b="1">
                <a:solidFill>
                  <a:srgbClr val="00B050"/>
                </a:solidFill>
                <a:latin typeface="Comic Sans MS" pitchFamily="66" charset="0"/>
              </a:rPr>
              <a:t>#</a:t>
            </a:r>
            <a:r>
              <a:rPr lang="en-US" sz="2133" b="1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SAFETY</a:t>
            </a:r>
            <a:r>
              <a:rPr lang="en-US" sz="2133" b="1">
                <a:solidFill>
                  <a:srgbClr val="0070C0"/>
                </a:solidFill>
                <a:latin typeface="Comic Sans MS" pitchFamily="66" charset="0"/>
              </a:rPr>
              <a:t>FIRST</a:t>
            </a:r>
            <a:r>
              <a:rPr lang="en-US" sz="2133" b="1">
                <a:solidFill>
                  <a:srgbClr val="FF0000"/>
                </a:solidFill>
                <a:latin typeface="Comic Sans MS" pitchFamily="66" charset="0"/>
              </a:rPr>
              <a:t>!!!</a:t>
            </a:r>
            <a:endParaRPr lang="id-ID" sz="2133" b="1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3" name="Text Placeholder 42" descr="#"/>
          <p:cNvSpPr>
            <a:spLocks noGrp="1"/>
          </p:cNvSpPr>
          <p:nvPr>
            <p:ph type="body" sz="quarter" idx="13" hasCustomPrompt="1"/>
          </p:nvPr>
        </p:nvSpPr>
        <p:spPr>
          <a:xfrm>
            <a:off x="761963" y="476229"/>
            <a:ext cx="952507" cy="66675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7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9004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ardrop 23"/>
          <p:cNvSpPr/>
          <p:nvPr userDrawn="1"/>
        </p:nvSpPr>
        <p:spPr>
          <a:xfrm>
            <a:off x="11049035" y="6286520"/>
            <a:ext cx="528000" cy="480000"/>
          </a:xfrm>
          <a:prstGeom prst="teardrop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8" name="12-Point Star 7"/>
          <p:cNvSpPr>
            <a:spLocks noChangeAspect="1"/>
          </p:cNvSpPr>
          <p:nvPr userDrawn="1"/>
        </p:nvSpPr>
        <p:spPr>
          <a:xfrm>
            <a:off x="571461" y="95227"/>
            <a:ext cx="1296000" cy="1296000"/>
          </a:xfrm>
          <a:prstGeom prst="star12">
            <a:avLst/>
          </a:prstGeom>
          <a:solidFill>
            <a:srgbClr val="00B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7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3784" y="6356351"/>
            <a:ext cx="628616" cy="365125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45F10B-F60B-4F98-B81E-B888F0898065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809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b="1" baseline="0"/>
              <a:t>Keselamatan dan Kesehatan Kerja (K3)   -  </a:t>
            </a:r>
            <a:r>
              <a:rPr lang="en-US" sz="1400" b="1" baseline="0">
                <a:solidFill>
                  <a:srgbClr val="FFFF00"/>
                </a:solidFill>
              </a:rPr>
              <a:t>Jurusan Teknik Elektro Untidar</a:t>
            </a:r>
            <a:endParaRPr lang="id-ID" sz="1400" b="1">
              <a:solidFill>
                <a:srgbClr val="FFFF00"/>
              </a:solidFill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571462" y="6284403"/>
            <a:ext cx="11049077" cy="211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>
            <a:off x="1904971" y="380978"/>
            <a:ext cx="9677429" cy="1036660"/>
          </a:xfrm>
        </p:spPr>
        <p:txBody>
          <a:bodyPr>
            <a:normAutofit/>
          </a:bodyPr>
          <a:lstStyle>
            <a:lvl1pPr marL="110064" indent="0"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0" name="TextBox 29"/>
          <p:cNvSpPr txBox="1"/>
          <p:nvPr userDrawn="1"/>
        </p:nvSpPr>
        <p:spPr>
          <a:xfrm>
            <a:off x="666712" y="6381771"/>
            <a:ext cx="432362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7" b="1">
                <a:solidFill>
                  <a:srgbClr val="002060"/>
                </a:solidFill>
                <a:latin typeface="Comic Sans MS" pitchFamily="66" charset="0"/>
              </a:rPr>
              <a:t>Mokhammad Nurkholis Abdillah, S.T., M.Eng</a:t>
            </a:r>
            <a:endParaRPr lang="id-ID" sz="1467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7488000" y="6336000"/>
            <a:ext cx="342902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33" b="1">
                <a:solidFill>
                  <a:srgbClr val="00B050"/>
                </a:solidFill>
                <a:latin typeface="Comic Sans MS" pitchFamily="66" charset="0"/>
              </a:rPr>
              <a:t>#</a:t>
            </a:r>
            <a:r>
              <a:rPr lang="en-US" sz="2133" b="1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SAFETY</a:t>
            </a:r>
            <a:r>
              <a:rPr lang="en-US" sz="2133" b="1">
                <a:solidFill>
                  <a:srgbClr val="0070C0"/>
                </a:solidFill>
                <a:latin typeface="Comic Sans MS" pitchFamily="66" charset="0"/>
              </a:rPr>
              <a:t>FIRST</a:t>
            </a:r>
            <a:r>
              <a:rPr lang="en-US" sz="2133" b="1">
                <a:solidFill>
                  <a:srgbClr val="FF0000"/>
                </a:solidFill>
                <a:latin typeface="Comic Sans MS" pitchFamily="66" charset="0"/>
              </a:rPr>
              <a:t>!!!</a:t>
            </a:r>
            <a:endParaRPr lang="id-ID" sz="2133" b="1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3" name="Text Placeholder 42" descr="#"/>
          <p:cNvSpPr>
            <a:spLocks noGrp="1"/>
          </p:cNvSpPr>
          <p:nvPr>
            <p:ph type="body" sz="quarter" idx="13" hasCustomPrompt="1"/>
          </p:nvPr>
        </p:nvSpPr>
        <p:spPr>
          <a:xfrm>
            <a:off x="761963" y="476229"/>
            <a:ext cx="952507" cy="66675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7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3139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ardrop 23"/>
          <p:cNvSpPr/>
          <p:nvPr userDrawn="1"/>
        </p:nvSpPr>
        <p:spPr>
          <a:xfrm>
            <a:off x="11049035" y="6286520"/>
            <a:ext cx="528000" cy="480000"/>
          </a:xfrm>
          <a:prstGeom prst="teardrop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8" name="12-Point Star 7"/>
          <p:cNvSpPr>
            <a:spLocks noChangeAspect="1"/>
          </p:cNvSpPr>
          <p:nvPr userDrawn="1"/>
        </p:nvSpPr>
        <p:spPr>
          <a:xfrm>
            <a:off x="571461" y="95227"/>
            <a:ext cx="1296000" cy="1296000"/>
          </a:xfrm>
          <a:prstGeom prst="star12">
            <a:avLst/>
          </a:prstGeom>
          <a:solidFill>
            <a:srgbClr val="00B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7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3784" y="6356351"/>
            <a:ext cx="628616" cy="365125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45F10B-F60B-4F98-B81E-B888F0898065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809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b="1" baseline="0"/>
              <a:t>Keselamatan dan Kesehatan Kerja (K3)   -  </a:t>
            </a:r>
            <a:r>
              <a:rPr lang="en-US" sz="1400" b="1" baseline="0">
                <a:solidFill>
                  <a:srgbClr val="FFFF00"/>
                </a:solidFill>
              </a:rPr>
              <a:t>Jurusan Teknik Elektro Untidar</a:t>
            </a:r>
            <a:endParaRPr lang="id-ID" sz="1400" b="1">
              <a:solidFill>
                <a:srgbClr val="FFFF00"/>
              </a:solidFill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571462" y="6284403"/>
            <a:ext cx="11049077" cy="211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>
            <a:off x="1904971" y="380978"/>
            <a:ext cx="9677429" cy="1036660"/>
          </a:xfrm>
        </p:spPr>
        <p:txBody>
          <a:bodyPr>
            <a:normAutofit/>
          </a:bodyPr>
          <a:lstStyle>
            <a:lvl1pPr marL="110064" indent="0"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0" name="TextBox 29"/>
          <p:cNvSpPr txBox="1"/>
          <p:nvPr userDrawn="1"/>
        </p:nvSpPr>
        <p:spPr>
          <a:xfrm>
            <a:off x="666712" y="6381771"/>
            <a:ext cx="432362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7" b="1">
                <a:solidFill>
                  <a:srgbClr val="002060"/>
                </a:solidFill>
                <a:latin typeface="Comic Sans MS" pitchFamily="66" charset="0"/>
              </a:rPr>
              <a:t>Mokhammad Nurkholis Abdillah, S.T., M.Eng</a:t>
            </a:r>
            <a:endParaRPr lang="id-ID" sz="1467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7488000" y="6336000"/>
            <a:ext cx="342902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33" b="1">
                <a:solidFill>
                  <a:srgbClr val="00B050"/>
                </a:solidFill>
                <a:latin typeface="Comic Sans MS" pitchFamily="66" charset="0"/>
              </a:rPr>
              <a:t>#</a:t>
            </a:r>
            <a:r>
              <a:rPr lang="en-US" sz="2133" b="1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SAFETY</a:t>
            </a:r>
            <a:r>
              <a:rPr lang="en-US" sz="2133" b="1">
                <a:solidFill>
                  <a:srgbClr val="0070C0"/>
                </a:solidFill>
                <a:latin typeface="Comic Sans MS" pitchFamily="66" charset="0"/>
              </a:rPr>
              <a:t>FIRST</a:t>
            </a:r>
            <a:r>
              <a:rPr lang="en-US" sz="2133" b="1">
                <a:solidFill>
                  <a:srgbClr val="FF0000"/>
                </a:solidFill>
                <a:latin typeface="Comic Sans MS" pitchFamily="66" charset="0"/>
              </a:rPr>
              <a:t>!!!</a:t>
            </a:r>
            <a:endParaRPr lang="id-ID" sz="2133" b="1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3" name="Text Placeholder 42" descr="#"/>
          <p:cNvSpPr>
            <a:spLocks noGrp="1"/>
          </p:cNvSpPr>
          <p:nvPr>
            <p:ph type="body" sz="quarter" idx="13" hasCustomPrompt="1"/>
          </p:nvPr>
        </p:nvSpPr>
        <p:spPr>
          <a:xfrm>
            <a:off x="761963" y="476229"/>
            <a:ext cx="952507" cy="66675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7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389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ardrop 23"/>
          <p:cNvSpPr/>
          <p:nvPr userDrawn="1"/>
        </p:nvSpPr>
        <p:spPr>
          <a:xfrm>
            <a:off x="11049035" y="6286520"/>
            <a:ext cx="528000" cy="480000"/>
          </a:xfrm>
          <a:prstGeom prst="teardrop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8" name="12-Point Star 7"/>
          <p:cNvSpPr>
            <a:spLocks noChangeAspect="1"/>
          </p:cNvSpPr>
          <p:nvPr userDrawn="1"/>
        </p:nvSpPr>
        <p:spPr>
          <a:xfrm>
            <a:off x="571461" y="95227"/>
            <a:ext cx="1296000" cy="1296000"/>
          </a:xfrm>
          <a:prstGeom prst="star12">
            <a:avLst/>
          </a:prstGeom>
          <a:solidFill>
            <a:srgbClr val="00B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7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3784" y="6356351"/>
            <a:ext cx="628616" cy="365125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45F10B-F60B-4F98-B81E-B888F0898065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809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b="1" baseline="0"/>
              <a:t>Keselamatan dan Kesehatan Kerja (K3)   -  </a:t>
            </a:r>
            <a:r>
              <a:rPr lang="en-US" sz="1400" b="1" baseline="0">
                <a:solidFill>
                  <a:srgbClr val="FFFF00"/>
                </a:solidFill>
              </a:rPr>
              <a:t>Jurusan Teknik Elektro Untidar</a:t>
            </a:r>
            <a:endParaRPr lang="id-ID" sz="1400" b="1">
              <a:solidFill>
                <a:srgbClr val="FFFF00"/>
              </a:solidFill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571462" y="6284403"/>
            <a:ext cx="11049077" cy="211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>
            <a:off x="1904971" y="380978"/>
            <a:ext cx="9677429" cy="1036660"/>
          </a:xfrm>
        </p:spPr>
        <p:txBody>
          <a:bodyPr>
            <a:normAutofit/>
          </a:bodyPr>
          <a:lstStyle>
            <a:lvl1pPr marL="110064" indent="0"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0" name="TextBox 29"/>
          <p:cNvSpPr txBox="1"/>
          <p:nvPr userDrawn="1"/>
        </p:nvSpPr>
        <p:spPr>
          <a:xfrm>
            <a:off x="666712" y="6381771"/>
            <a:ext cx="432362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7" b="1">
                <a:solidFill>
                  <a:srgbClr val="002060"/>
                </a:solidFill>
                <a:latin typeface="Comic Sans MS" pitchFamily="66" charset="0"/>
              </a:rPr>
              <a:t>Mokhammad Nurkholis Abdillah, S.T., M.Eng</a:t>
            </a:r>
            <a:endParaRPr lang="id-ID" sz="1467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7488000" y="6336000"/>
            <a:ext cx="342902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33" b="1">
                <a:solidFill>
                  <a:srgbClr val="00B050"/>
                </a:solidFill>
                <a:latin typeface="Comic Sans MS" pitchFamily="66" charset="0"/>
              </a:rPr>
              <a:t>#</a:t>
            </a:r>
            <a:r>
              <a:rPr lang="en-US" sz="2133" b="1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SAFETY</a:t>
            </a:r>
            <a:r>
              <a:rPr lang="en-US" sz="2133" b="1">
                <a:solidFill>
                  <a:srgbClr val="0070C0"/>
                </a:solidFill>
                <a:latin typeface="Comic Sans MS" pitchFamily="66" charset="0"/>
              </a:rPr>
              <a:t>FIRST</a:t>
            </a:r>
            <a:r>
              <a:rPr lang="en-US" sz="2133" b="1">
                <a:solidFill>
                  <a:srgbClr val="FF0000"/>
                </a:solidFill>
                <a:latin typeface="Comic Sans MS" pitchFamily="66" charset="0"/>
              </a:rPr>
              <a:t>!!!</a:t>
            </a:r>
            <a:endParaRPr lang="id-ID" sz="2133" b="1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3" name="Text Placeholder 42" descr="#"/>
          <p:cNvSpPr>
            <a:spLocks noGrp="1"/>
          </p:cNvSpPr>
          <p:nvPr>
            <p:ph type="body" sz="quarter" idx="13" hasCustomPrompt="1"/>
          </p:nvPr>
        </p:nvSpPr>
        <p:spPr>
          <a:xfrm>
            <a:off x="761963" y="476229"/>
            <a:ext cx="952507" cy="66675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7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618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A452-CBC7-4541-B9B9-8A1CBD4A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15927-A6F3-4A5D-80A5-202B0A8BE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B1A55-67BA-458C-B2F4-B34D5307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0932-3815-452F-B849-2488EF4A9000}" type="datetimeFigureOut">
              <a:rPr lang="en-ID" smtClean="0"/>
              <a:t>22/08/2023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83800-7632-40D5-B549-F31D5D3FA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9EF0B-0BB3-4609-948F-6B2CB556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0272-E6F6-4E50-B423-B9881D0E763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03459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ardrop 23"/>
          <p:cNvSpPr/>
          <p:nvPr userDrawn="1"/>
        </p:nvSpPr>
        <p:spPr>
          <a:xfrm>
            <a:off x="11049035" y="6286520"/>
            <a:ext cx="528000" cy="480000"/>
          </a:xfrm>
          <a:prstGeom prst="teardrop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8" name="12-Point Star 7"/>
          <p:cNvSpPr>
            <a:spLocks noChangeAspect="1"/>
          </p:cNvSpPr>
          <p:nvPr userDrawn="1"/>
        </p:nvSpPr>
        <p:spPr>
          <a:xfrm>
            <a:off x="571461" y="95227"/>
            <a:ext cx="1296000" cy="1296000"/>
          </a:xfrm>
          <a:prstGeom prst="star12">
            <a:avLst/>
          </a:prstGeom>
          <a:solidFill>
            <a:srgbClr val="00B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7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3784" y="6356351"/>
            <a:ext cx="628616" cy="365125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45F10B-F60B-4F98-B81E-B888F0898065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809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b="1" baseline="0"/>
              <a:t>Keselamatan dan Kesehatan Kerja (K3)   -  </a:t>
            </a:r>
            <a:r>
              <a:rPr lang="en-US" sz="1400" b="1" baseline="0">
                <a:solidFill>
                  <a:srgbClr val="FFFF00"/>
                </a:solidFill>
              </a:rPr>
              <a:t>Jurusan Teknik Elektro Untidar</a:t>
            </a:r>
            <a:endParaRPr lang="id-ID" sz="1400" b="1">
              <a:solidFill>
                <a:srgbClr val="FFFF00"/>
              </a:solidFill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571462" y="6284403"/>
            <a:ext cx="11049077" cy="211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>
            <a:off x="1904971" y="380978"/>
            <a:ext cx="9677429" cy="1036660"/>
          </a:xfrm>
        </p:spPr>
        <p:txBody>
          <a:bodyPr>
            <a:normAutofit/>
          </a:bodyPr>
          <a:lstStyle>
            <a:lvl1pPr marL="110064" indent="0"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0" name="TextBox 29"/>
          <p:cNvSpPr txBox="1"/>
          <p:nvPr userDrawn="1"/>
        </p:nvSpPr>
        <p:spPr>
          <a:xfrm>
            <a:off x="666712" y="6381771"/>
            <a:ext cx="432362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7" b="1">
                <a:solidFill>
                  <a:srgbClr val="002060"/>
                </a:solidFill>
                <a:latin typeface="Comic Sans MS" pitchFamily="66" charset="0"/>
              </a:rPr>
              <a:t>Mokhammad Nurkholis Abdillah, S.T., M.Eng</a:t>
            </a:r>
            <a:endParaRPr lang="id-ID" sz="1467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7488000" y="6336000"/>
            <a:ext cx="342902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33" b="1">
                <a:solidFill>
                  <a:srgbClr val="00B050"/>
                </a:solidFill>
                <a:latin typeface="Comic Sans MS" pitchFamily="66" charset="0"/>
              </a:rPr>
              <a:t>#</a:t>
            </a:r>
            <a:r>
              <a:rPr lang="en-US" sz="2133" b="1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SAFETY</a:t>
            </a:r>
            <a:r>
              <a:rPr lang="en-US" sz="2133" b="1">
                <a:solidFill>
                  <a:srgbClr val="0070C0"/>
                </a:solidFill>
                <a:latin typeface="Comic Sans MS" pitchFamily="66" charset="0"/>
              </a:rPr>
              <a:t>FIRST</a:t>
            </a:r>
            <a:r>
              <a:rPr lang="en-US" sz="2133" b="1">
                <a:solidFill>
                  <a:srgbClr val="FF0000"/>
                </a:solidFill>
                <a:latin typeface="Comic Sans MS" pitchFamily="66" charset="0"/>
              </a:rPr>
              <a:t>!!!</a:t>
            </a:r>
            <a:endParaRPr lang="id-ID" sz="2133" b="1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3" name="Text Placeholder 42" descr="#"/>
          <p:cNvSpPr>
            <a:spLocks noGrp="1"/>
          </p:cNvSpPr>
          <p:nvPr>
            <p:ph type="body" sz="quarter" idx="13" hasCustomPrompt="1"/>
          </p:nvPr>
        </p:nvSpPr>
        <p:spPr>
          <a:xfrm>
            <a:off x="761963" y="476229"/>
            <a:ext cx="952507" cy="66675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7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895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812E3-DF34-43B3-81BD-470F13973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F4E4E-B50D-444E-B88C-CC230760C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3ABCE-73DF-4BE6-921F-1257516AB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0932-3815-452F-B849-2488EF4A9000}" type="datetimeFigureOut">
              <a:rPr lang="en-ID" smtClean="0"/>
              <a:t>22/08/2023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20900-6B58-470C-BF49-BCBD98CF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55E6A-57F9-4EEB-94EA-1F171140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0272-E6F6-4E50-B423-B9881D0E763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220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0923-6557-4E2D-A22C-F191D417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D7D16-4FB0-49CE-B50A-8BCCDAF76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05442-29A7-461E-B7BE-A5B1D3748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BA337-F0A9-412E-BCFF-BB163863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0932-3815-452F-B849-2488EF4A9000}" type="datetimeFigureOut">
              <a:rPr lang="en-ID" smtClean="0"/>
              <a:t>22/08/2023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359AE-7822-4A7C-B681-6CF33AF6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66FF1-4453-49DD-B865-B70BA740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0272-E6F6-4E50-B423-B9881D0E763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69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DCBE1-9453-448B-814D-072ABE2E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DE617-CBC5-4F0E-A8B2-5A1BD2E3D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B6C04-97A7-42F6-8DBD-D16402D43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E00A0-1E94-474A-8347-FC1086B65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BEB1C7-7308-4AC9-820C-321838E08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28254A-39D9-46DA-8FFD-2C4D0061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0932-3815-452F-B849-2488EF4A9000}" type="datetimeFigureOut">
              <a:rPr lang="en-ID" smtClean="0"/>
              <a:t>22/08/2023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62F602-0B20-48B5-8C35-25CAEC6A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2FFD04-B5E0-4A58-8D2C-F8D59B19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0272-E6F6-4E50-B423-B9881D0E763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422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2B6D7-88C5-43E6-A751-4AA522E9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654B2-DECD-4136-8CB5-6CEF1C13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0932-3815-452F-B849-2488EF4A9000}" type="datetimeFigureOut">
              <a:rPr lang="en-ID" smtClean="0"/>
              <a:t>22/08/2023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F6C6B-A124-497F-B368-9216E1CF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0D648-EBC0-4159-9EA4-67070AFE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0272-E6F6-4E50-B423-B9881D0E763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602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A8B3D7-0817-44EE-A5EE-4DE3EECC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0932-3815-452F-B849-2488EF4A9000}" type="datetimeFigureOut">
              <a:rPr lang="en-ID" smtClean="0"/>
              <a:t>22/08/2023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C6026-3300-4ACB-899E-7AD6AE61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FDB75-1B07-4621-B7DE-8E564DD1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0272-E6F6-4E50-B423-B9881D0E763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832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AF9C2-717A-474A-9661-FBF2F759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F7C1F-A2F4-48E6-B8B9-CFE24B442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66556-5114-482B-BBBB-4774E9957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2990E-C8C7-4769-9884-E1599202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0932-3815-452F-B849-2488EF4A9000}" type="datetimeFigureOut">
              <a:rPr lang="en-ID" smtClean="0"/>
              <a:t>22/08/2023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EFDEB-5759-462B-ACEA-C495CA985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1A25C-2AF9-423F-8B08-35A71531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0272-E6F6-4E50-B423-B9881D0E763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663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FD9A-3FBC-4D3F-A66C-70F61878E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0DDC9B-8D5B-4FCE-9948-450085216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1E3DD-8774-4629-8010-1A3629F0F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D067E-E4CC-4601-83AF-DBDC9F42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0932-3815-452F-B849-2488EF4A9000}" type="datetimeFigureOut">
              <a:rPr lang="en-ID" smtClean="0"/>
              <a:t>22/08/2023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DE440-B06E-4D01-8164-34B9FD4AB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766B5-1AEC-4AD5-87E7-EE21FF8CD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0272-E6F6-4E50-B423-B9881D0E763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44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92593-3DD7-4402-A5DA-E93ABC66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BBA98-CCE8-4349-965E-68B893EA5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8304F-FDFC-40F7-A878-6B53C1134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50932-3815-452F-B849-2488EF4A9000}" type="datetimeFigureOut">
              <a:rPr lang="en-ID" smtClean="0"/>
              <a:t>22/08/2023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1913-D11B-46A8-81DE-B64C5FF8F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F5983-1439-4B66-98D3-63C28173C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40272-E6F6-4E50-B423-B9881D0E763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962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dih.esdm.go.id/storage/document/uu-01-1970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6669211-E6AF-45A6-8DCD-051FAC05F4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6000" dirty="0"/>
              <a:t>0857-4310-9907</a:t>
            </a:r>
          </a:p>
          <a:p>
            <a:r>
              <a:rPr lang="en-US" sz="6000" dirty="0"/>
              <a:t>@</a:t>
            </a:r>
            <a:r>
              <a:rPr lang="en-US" sz="6000" dirty="0" err="1"/>
              <a:t>rhezaarriy</a:t>
            </a:r>
            <a:endParaRPr lang="en-ID" sz="6000" dirty="0"/>
          </a:p>
        </p:txBody>
      </p:sp>
      <p:sp>
        <p:nvSpPr>
          <p:cNvPr id="4" name="Title 24">
            <a:extLst>
              <a:ext uri="{FF2B5EF4-FFF2-40B4-BE49-F238E27FC236}">
                <a16:creationId xmlns:a16="http://schemas.microsoft.com/office/drawing/2014/main" id="{41183C0D-B031-43B0-A41C-A0D79664353E}"/>
              </a:ext>
            </a:extLst>
          </p:cNvPr>
          <p:cNvSpPr txBox="1">
            <a:spLocks/>
          </p:cNvSpPr>
          <p:nvPr/>
        </p:nvSpPr>
        <p:spPr>
          <a:xfrm>
            <a:off x="2292873" y="1366823"/>
            <a:ext cx="4500594" cy="2143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800">
                <a:solidFill>
                  <a:srgbClr val="418438"/>
                </a:solidFill>
              </a:rPr>
              <a:t>Pengantar</a:t>
            </a:r>
            <a:r>
              <a:rPr lang="en-US" sz="3800"/>
              <a:t> Keselamatan dan Kesehatan Kerja (K3)</a:t>
            </a:r>
            <a:endParaRPr lang="id-ID" sz="3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3EDA39-7B7B-421F-A7FE-0576729BF2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3467" y="1600200"/>
            <a:ext cx="2084511" cy="2091600"/>
          </a:xfrm>
          <a:prstGeom prst="rect">
            <a:avLst/>
          </a:prstGeom>
          <a:effectLst>
            <a:outerShdw blurRad="38100" dist="38100" dir="5400000" algn="ctr" rotWithShape="0">
              <a:schemeClr val="tx1">
                <a:alpha val="2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0120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599C-78B7-44E4-A1AA-EE357DBA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Penyebab</a:t>
            </a:r>
            <a:r>
              <a:rPr lang="en-US" dirty="0"/>
              <a:t> </a:t>
            </a:r>
            <a:r>
              <a:rPr lang="en-US" dirty="0" err="1"/>
              <a:t>Kecelakaan</a:t>
            </a:r>
            <a:r>
              <a:rPr lang="en-US" dirty="0"/>
              <a:t> </a:t>
            </a:r>
            <a:r>
              <a:rPr lang="en-US" dirty="0" err="1"/>
              <a:t>Kerja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E0CD5-FE18-46ED-A907-565F64A82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EFEB13B-F208-4B78-97B1-893177779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4930" y="1825626"/>
            <a:ext cx="6962139" cy="435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97909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599C-78B7-44E4-A1AA-EE357DBA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Penyebab</a:t>
            </a:r>
            <a:r>
              <a:rPr lang="en-US" dirty="0"/>
              <a:t> </a:t>
            </a:r>
            <a:r>
              <a:rPr lang="en-US" dirty="0" err="1"/>
              <a:t>Kecelakaan</a:t>
            </a:r>
            <a:r>
              <a:rPr lang="en-US" dirty="0"/>
              <a:t> </a:t>
            </a:r>
            <a:r>
              <a:rPr lang="en-US" dirty="0" err="1"/>
              <a:t>Kerja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E0CD5-FE18-46ED-A907-565F64A82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D54101-E026-4C0B-AE60-9E70D8A40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12" y="1652231"/>
            <a:ext cx="11632176" cy="484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96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599C-78B7-44E4-A1AA-EE357DBA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Penyebab</a:t>
            </a:r>
            <a:r>
              <a:rPr lang="en-US" dirty="0"/>
              <a:t> </a:t>
            </a:r>
            <a:r>
              <a:rPr lang="en-US" dirty="0" err="1"/>
              <a:t>Kecelakaan</a:t>
            </a:r>
            <a:r>
              <a:rPr lang="en-US" dirty="0"/>
              <a:t> </a:t>
            </a:r>
            <a:r>
              <a:rPr lang="en-US" dirty="0" err="1"/>
              <a:t>Kerja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E0CD5-FE18-46ED-A907-565F64A82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F12351-8F66-4BB5-A8B5-707DAE531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51" y="1736916"/>
            <a:ext cx="10626249" cy="51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06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599C-78B7-44E4-A1AA-EE357DBA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Kerugian</a:t>
            </a:r>
            <a:r>
              <a:rPr lang="en-US" dirty="0"/>
              <a:t> </a:t>
            </a:r>
            <a:r>
              <a:rPr lang="en-US" dirty="0" err="1"/>
              <a:t>Kecelakaan</a:t>
            </a:r>
            <a:r>
              <a:rPr lang="en-US" dirty="0"/>
              <a:t> </a:t>
            </a:r>
            <a:r>
              <a:rPr lang="en-US" dirty="0" err="1"/>
              <a:t>Kerja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E0CD5-FE18-46ED-A907-565F64A82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1E60A-1538-4C1F-9C89-E930BF5FC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45006" cy="452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30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599C-78B7-44E4-A1AA-EE357DBA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Upaya</a:t>
            </a:r>
            <a:r>
              <a:rPr lang="en-US" dirty="0"/>
              <a:t> </a:t>
            </a:r>
            <a:r>
              <a:rPr lang="en-US" dirty="0" err="1"/>
              <a:t>Pencegahan</a:t>
            </a:r>
            <a:r>
              <a:rPr lang="en-US" dirty="0"/>
              <a:t> </a:t>
            </a:r>
            <a:r>
              <a:rPr lang="en-US" dirty="0" err="1"/>
              <a:t>Kecelakaan</a:t>
            </a:r>
            <a:r>
              <a:rPr lang="en-US" dirty="0"/>
              <a:t> </a:t>
            </a:r>
            <a:r>
              <a:rPr lang="en-US" dirty="0" err="1"/>
              <a:t>Kerja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E0CD5-FE18-46ED-A907-565F64A82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5332960-91CF-4114-A562-14B6C84FE574}"/>
              </a:ext>
            </a:extLst>
          </p:cNvPr>
          <p:cNvSpPr txBox="1">
            <a:spLocks/>
          </p:cNvSpPr>
          <p:nvPr/>
        </p:nvSpPr>
        <p:spPr>
          <a:xfrm>
            <a:off x="5376925" y="1825625"/>
            <a:ext cx="5976875" cy="430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400" spc="11">
                <a:solidFill>
                  <a:srgbClr val="3D5AFE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Identifikasi dan Pengendalian Bahaya Di Tempat Kerja</a:t>
            </a:r>
          </a:p>
          <a:p>
            <a:pPr marL="273044" marR="44450" indent="-273044">
              <a:buFont typeface="Arial" panose="020B0604020202020204" pitchFamily="34" charset="0"/>
              <a:buAutoNum type="arabicPeriod"/>
              <a:tabLst>
                <a:tab pos="5462134" algn="l"/>
              </a:tabLst>
            </a:pPr>
            <a:r>
              <a:rPr lang="en-ID" sz="1800" spc="11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Pemantauan Kondisi Tidak Aman.</a:t>
            </a:r>
          </a:p>
          <a:p>
            <a:pPr marL="273044" marR="44450" indent="-273044">
              <a:buFont typeface="Arial" panose="020B0604020202020204" pitchFamily="34" charset="0"/>
              <a:buAutoNum type="arabicPeriod"/>
              <a:tabLst>
                <a:tab pos="5462134" algn="l"/>
              </a:tabLst>
            </a:pPr>
            <a:r>
              <a:rPr lang="en-ID" sz="1800" spc="11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Pemantauan Tindakan Tidak Aman.</a:t>
            </a:r>
          </a:p>
          <a:p>
            <a:pPr>
              <a:spcBef>
                <a:spcPts val="2400"/>
              </a:spcBef>
            </a:pPr>
            <a:r>
              <a:rPr lang="en-ID" sz="2400" spc="11">
                <a:solidFill>
                  <a:srgbClr val="3D5AFE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Pembinaan dan Pengawasan</a:t>
            </a:r>
          </a:p>
          <a:p>
            <a:pPr marL="273044" marR="44450" indent="-273044">
              <a:buFont typeface="Arial" panose="020B0604020202020204" pitchFamily="34" charset="0"/>
              <a:buAutoNum type="arabicPeriod"/>
              <a:tabLst>
                <a:tab pos="5462134" algn="l"/>
              </a:tabLst>
            </a:pPr>
            <a:r>
              <a:rPr lang="en-ID" sz="1800" spc="11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Pelatihan dan Pendidikan.</a:t>
            </a:r>
          </a:p>
          <a:p>
            <a:pPr marL="273044" marR="44450" indent="-273044">
              <a:spcBef>
                <a:spcPts val="5"/>
              </a:spcBef>
              <a:buFont typeface="Arial" panose="020B0604020202020204" pitchFamily="34" charset="0"/>
              <a:buAutoNum type="arabicPeriod"/>
              <a:tabLst>
                <a:tab pos="5462134" algn="l"/>
              </a:tabLst>
            </a:pPr>
            <a:r>
              <a:rPr lang="en-ID" sz="1800" spc="11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Konseling &amp; Konsultasi.</a:t>
            </a:r>
          </a:p>
          <a:p>
            <a:pPr marL="273044" marR="44450" indent="-273044">
              <a:buFont typeface="Arial" panose="020B0604020202020204" pitchFamily="34" charset="0"/>
              <a:buAutoNum type="arabicPeriod"/>
              <a:tabLst>
                <a:tab pos="5462134" algn="l"/>
              </a:tabLst>
            </a:pPr>
            <a:r>
              <a:rPr lang="en-ID" sz="1800" spc="11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Pengembangan Sumber Daya.</a:t>
            </a:r>
          </a:p>
          <a:p>
            <a:pPr>
              <a:spcBef>
                <a:spcPts val="2400"/>
              </a:spcBef>
            </a:pPr>
            <a:r>
              <a:rPr lang="en-ID" sz="2400" spc="11">
                <a:solidFill>
                  <a:srgbClr val="3D5AFE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Sistem Manajemen</a:t>
            </a:r>
          </a:p>
          <a:p>
            <a:pPr marL="273044" marR="44450" indent="-273044">
              <a:spcBef>
                <a:spcPts val="5"/>
              </a:spcBef>
              <a:buFont typeface="Arial" panose="020B0604020202020204" pitchFamily="34" charset="0"/>
              <a:buAutoNum type="arabicPeriod"/>
              <a:tabLst>
                <a:tab pos="5462134" algn="l"/>
              </a:tabLst>
            </a:pPr>
            <a:r>
              <a:rPr lang="en-ID" sz="1800" spc="11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Prosedur dan Aturan.</a:t>
            </a:r>
          </a:p>
          <a:p>
            <a:pPr marL="273044" marR="44450" indent="-273044">
              <a:buFont typeface="Arial" panose="020B0604020202020204" pitchFamily="34" charset="0"/>
              <a:buAutoNum type="arabicPeriod"/>
              <a:tabLst>
                <a:tab pos="5462134" algn="l"/>
              </a:tabLst>
            </a:pPr>
            <a:r>
              <a:rPr lang="en-ID" sz="1800" spc="11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Penyediaan Sarana dan Prasarana.</a:t>
            </a:r>
          </a:p>
          <a:p>
            <a:pPr marL="273044" marR="44450" indent="-273044">
              <a:buFont typeface="Arial" panose="020B0604020202020204" pitchFamily="34" charset="0"/>
              <a:buAutoNum type="arabicPeriod"/>
              <a:tabLst>
                <a:tab pos="5462134" algn="l"/>
              </a:tabLst>
            </a:pPr>
            <a:r>
              <a:rPr lang="en-ID" sz="1800" spc="11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Penghargaan dan Sanksi.</a:t>
            </a:r>
            <a:endParaRPr lang="en-ID" sz="1800" spc="11" dirty="0">
              <a:solidFill>
                <a:srgbClr val="262626"/>
              </a:solidFill>
              <a:latin typeface="Roboto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1D66E8-3362-4698-98D7-123BC8D1ED3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2715418"/>
            <a:ext cx="3857625" cy="257175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65124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0EB31-9FF8-404A-9701-09532A031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Resiko</a:t>
            </a:r>
            <a:r>
              <a:rPr lang="en-US" dirty="0"/>
              <a:t> K3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70970-7406-479B-A492-8AF0D4944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4084FB-9C40-4410-B0B3-D133F46E5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79" y="1517441"/>
            <a:ext cx="10992041" cy="53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8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6ABC-ED48-44B5-A121-E986A2C82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Resiko</a:t>
            </a:r>
            <a:r>
              <a:rPr lang="en-US" dirty="0"/>
              <a:t> K3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41A0C-DF6C-4F75-A434-2620FB75B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312636-565B-4F84-AD27-832072568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4070"/>
            <a:ext cx="10090568" cy="503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28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/>
          </a:p>
          <a:p>
            <a:pPr marL="0" indent="0" algn="ctr">
              <a:buNone/>
            </a:pPr>
            <a:r>
              <a:rPr lang="en-US" sz="4800"/>
              <a:t>“ </a:t>
            </a:r>
            <a:r>
              <a:rPr lang="id-ID" sz="4800"/>
              <a:t>setiap Warga Negara Indonesia berhak atas pekerjaan dan penghidupan yang layak bagi kemanusiaan</a:t>
            </a:r>
            <a:r>
              <a:rPr lang="en-US" sz="4800"/>
              <a:t> ”</a:t>
            </a:r>
            <a:endParaRPr lang="id-ID" sz="480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10B-F60B-4F98-B81E-B888F0898065}" type="slidenum">
              <a:rPr lang="id-ID" smtClean="0"/>
              <a:pPr/>
              <a:t>17</a:t>
            </a:fld>
            <a:endParaRPr lang="id-ID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904971" y="1071022"/>
            <a:ext cx="9677429" cy="1036660"/>
          </a:xfrm>
        </p:spPr>
        <p:txBody>
          <a:bodyPr/>
          <a:lstStyle/>
          <a:p>
            <a:r>
              <a:rPr lang="en-US" dirty="0"/>
              <a:t>UUD 45 – </a:t>
            </a:r>
            <a:r>
              <a:rPr lang="en-US" dirty="0" err="1"/>
              <a:t>Pasal</a:t>
            </a:r>
            <a:r>
              <a:rPr lang="en-US" dirty="0"/>
              <a:t> 27 Ayat 2</a:t>
            </a:r>
            <a:endParaRPr lang="id-ID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/>
              <a:t>01</a:t>
            </a:r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24449A-B3AA-4235-960F-2DEC41989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4883319" cy="142658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10B-F60B-4F98-B81E-B888F0898065}" type="slidenum">
              <a:rPr lang="id-ID" smtClean="0"/>
              <a:pPr/>
              <a:t>18</a:t>
            </a:fld>
            <a:endParaRPr lang="id-ID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238215" y="1265669"/>
            <a:ext cx="9677429" cy="1036660"/>
          </a:xfrm>
        </p:spPr>
        <p:txBody>
          <a:bodyPr>
            <a:normAutofit/>
          </a:bodyPr>
          <a:lstStyle/>
          <a:p>
            <a:r>
              <a:rPr lang="en-US" sz="3733" dirty="0"/>
              <a:t>UU No.13 </a:t>
            </a:r>
            <a:r>
              <a:rPr lang="en-US" sz="3733" dirty="0" err="1"/>
              <a:t>Tahun</a:t>
            </a:r>
            <a:r>
              <a:rPr lang="en-US" sz="3733" dirty="0"/>
              <a:t> 2003 – </a:t>
            </a:r>
            <a:r>
              <a:rPr lang="en-US" sz="3733" dirty="0" err="1">
                <a:solidFill>
                  <a:srgbClr val="00B050"/>
                </a:solidFill>
              </a:rPr>
              <a:t>Tentang</a:t>
            </a:r>
            <a:r>
              <a:rPr lang="en-US" sz="3733" dirty="0">
                <a:solidFill>
                  <a:srgbClr val="00B050"/>
                </a:solidFill>
              </a:rPr>
              <a:t> </a:t>
            </a:r>
            <a:r>
              <a:rPr lang="en-US" sz="3733" dirty="0" err="1">
                <a:solidFill>
                  <a:srgbClr val="00B050"/>
                </a:solidFill>
              </a:rPr>
              <a:t>Ketenagakerjaan</a:t>
            </a:r>
            <a:endParaRPr lang="id-ID" sz="3733" dirty="0">
              <a:solidFill>
                <a:srgbClr val="00B050"/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/>
              <a:t>02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577303"/>
            <a:ext cx="10515600" cy="2852776"/>
          </a:xfrm>
        </p:spPr>
        <p:txBody>
          <a:bodyPr/>
          <a:lstStyle/>
          <a:p>
            <a:r>
              <a:rPr lang="id-ID" dirty="0"/>
              <a:t>Undang-Undang ini mengatur mengenai segala hal yang berhubungan dengan ketenagakerjaan mulai dari upah kerja, jam kerja, hak maternal, cuti sampai dengan </a:t>
            </a:r>
            <a:r>
              <a:rPr lang="id-ID" b="1" dirty="0">
                <a:solidFill>
                  <a:srgbClr val="00B0F0"/>
                </a:solidFill>
              </a:rPr>
              <a:t>keselamatan dan kesehatan kerja</a:t>
            </a:r>
            <a:r>
              <a:rPr lang="id-ID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78ED87-B417-4DE9-8EA8-6F9EE9143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4883319" cy="142658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79395" y="984488"/>
            <a:ext cx="10972800" cy="1036660"/>
          </a:xfrm>
        </p:spPr>
        <p:txBody>
          <a:bodyPr>
            <a:normAutofit/>
          </a:bodyPr>
          <a:lstStyle/>
          <a:p>
            <a:r>
              <a:rPr lang="en-US" sz="4267" dirty="0"/>
              <a:t>UU No.13 </a:t>
            </a:r>
            <a:r>
              <a:rPr lang="en-US" sz="4267" dirty="0" err="1"/>
              <a:t>Tahun</a:t>
            </a:r>
            <a:r>
              <a:rPr lang="en-US" sz="4267" dirty="0"/>
              <a:t> 2003 – </a:t>
            </a:r>
            <a:r>
              <a:rPr lang="en-US" sz="4267" dirty="0" err="1">
                <a:solidFill>
                  <a:srgbClr val="00B050"/>
                </a:solidFill>
              </a:rPr>
              <a:t>Tentang</a:t>
            </a:r>
            <a:r>
              <a:rPr lang="en-US" sz="4267" dirty="0">
                <a:solidFill>
                  <a:srgbClr val="00B050"/>
                </a:solidFill>
              </a:rPr>
              <a:t> K3</a:t>
            </a:r>
            <a:endParaRPr lang="id-ID" sz="4267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10B-F60B-4F98-B81E-B888F0898065}" type="slidenum">
              <a:rPr lang="id-ID" smtClean="0"/>
              <a:pPr/>
              <a:t>19</a:t>
            </a:fld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5951" y="1874783"/>
            <a:ext cx="8420100" cy="4305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809720" y="6256313"/>
            <a:ext cx="7517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Sumber :</a:t>
            </a:r>
            <a:r>
              <a:rPr lang="en-US" sz="1600"/>
              <a:t> </a:t>
            </a:r>
            <a:r>
              <a:rPr lang="id-ID" sz="1600"/>
              <a:t>Undang-undang Republik Indonesiano.13 Tahun 2003</a:t>
            </a:r>
            <a:r>
              <a:rPr lang="en-US" sz="1600"/>
              <a:t> – pasal 86, 87 paragraf 5</a:t>
            </a:r>
            <a:endParaRPr lang="id-ID" sz="16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117076-1A05-4476-8B25-7D27EF8FE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4883319" cy="14265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5678-1D47-4A3B-8F36-10C89201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57D04-2BE1-401E-A03A-0749CA8EF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DE02022-5940-4035-8C4B-5ED88E2CC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6674" y="1825625"/>
            <a:ext cx="7158651" cy="435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76332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10B-F60B-4F98-B81E-B888F0898065}" type="slidenum">
              <a:rPr lang="id-ID" smtClean="0"/>
              <a:pPr/>
              <a:t>20</a:t>
            </a:fld>
            <a:endParaRPr lang="id-ID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904971" y="809606"/>
            <a:ext cx="9677429" cy="1036660"/>
          </a:xfrm>
        </p:spPr>
        <p:txBody>
          <a:bodyPr>
            <a:normAutofit/>
          </a:bodyPr>
          <a:lstStyle/>
          <a:p>
            <a:r>
              <a:rPr lang="en-US" sz="3733" dirty="0"/>
              <a:t>UU No.1 </a:t>
            </a:r>
            <a:r>
              <a:rPr lang="en-US" sz="3733" dirty="0" err="1"/>
              <a:t>Tahun</a:t>
            </a:r>
            <a:r>
              <a:rPr lang="en-US" sz="3733" dirty="0"/>
              <a:t> 1970 – </a:t>
            </a:r>
            <a:r>
              <a:rPr lang="en-US" sz="3733" dirty="0" err="1">
                <a:solidFill>
                  <a:srgbClr val="00B050"/>
                </a:solidFill>
              </a:rPr>
              <a:t>Tentang</a:t>
            </a:r>
            <a:r>
              <a:rPr lang="en-US" sz="3733" dirty="0">
                <a:solidFill>
                  <a:srgbClr val="00B050"/>
                </a:solidFill>
              </a:rPr>
              <a:t> </a:t>
            </a:r>
            <a:r>
              <a:rPr lang="en-US" sz="3733" dirty="0" err="1">
                <a:solidFill>
                  <a:srgbClr val="00B050"/>
                </a:solidFill>
              </a:rPr>
              <a:t>Keselamatan</a:t>
            </a:r>
            <a:r>
              <a:rPr lang="en-US" sz="3733" dirty="0">
                <a:solidFill>
                  <a:srgbClr val="00B050"/>
                </a:solidFill>
              </a:rPr>
              <a:t> </a:t>
            </a:r>
            <a:r>
              <a:rPr lang="en-US" sz="3733" dirty="0" err="1">
                <a:solidFill>
                  <a:srgbClr val="00B050"/>
                </a:solidFill>
              </a:rPr>
              <a:t>Kerja</a:t>
            </a:r>
            <a:endParaRPr lang="id-ID" sz="3733" dirty="0">
              <a:solidFill>
                <a:srgbClr val="00B050"/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/>
              <a:t>03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b="1">
                <a:solidFill>
                  <a:srgbClr val="0070C0"/>
                </a:solidFill>
              </a:rPr>
              <a:t>Terdiri dari </a:t>
            </a:r>
            <a:r>
              <a:rPr lang="en-US" sz="3200"/>
              <a:t>: 11 bab, 8 Pasal</a:t>
            </a:r>
          </a:p>
          <a:p>
            <a:r>
              <a:rPr lang="en-US" sz="3200" b="1">
                <a:solidFill>
                  <a:srgbClr val="C00000"/>
                </a:solidFill>
              </a:rPr>
              <a:t>Ringkasan isi </a:t>
            </a:r>
            <a:r>
              <a:rPr lang="en-US" sz="3200"/>
              <a:t>:</a:t>
            </a:r>
          </a:p>
          <a:p>
            <a:pPr marL="948243">
              <a:spcBef>
                <a:spcPts val="0"/>
              </a:spcBef>
              <a:buFont typeface="Wingdings" pitchFamily="2" charset="2"/>
              <a:buChar char="§"/>
            </a:pPr>
            <a:r>
              <a:rPr lang="id-ID" sz="3200"/>
              <a:t>Definisi dan ruang lingkup</a:t>
            </a:r>
            <a:endParaRPr lang="en-US" sz="3200"/>
          </a:p>
          <a:p>
            <a:pPr marL="948243">
              <a:spcBef>
                <a:spcPts val="0"/>
              </a:spcBef>
              <a:buFont typeface="Wingdings" pitchFamily="2" charset="2"/>
              <a:buChar char="§"/>
            </a:pPr>
            <a:r>
              <a:rPr lang="id-ID" sz="3200"/>
              <a:t>Syarat-syarat keselamatan kerja</a:t>
            </a:r>
            <a:endParaRPr lang="en-US" sz="3200"/>
          </a:p>
          <a:p>
            <a:pPr marL="948243">
              <a:spcBef>
                <a:spcPts val="0"/>
              </a:spcBef>
              <a:buFont typeface="Wingdings" pitchFamily="2" charset="2"/>
              <a:buChar char="§"/>
            </a:pPr>
            <a:r>
              <a:rPr lang="id-ID" sz="3200"/>
              <a:t>Kewajiban Pengusaha/Pengurus</a:t>
            </a:r>
            <a:endParaRPr lang="en-US" sz="3200"/>
          </a:p>
          <a:p>
            <a:pPr marL="948243">
              <a:spcBef>
                <a:spcPts val="0"/>
              </a:spcBef>
              <a:buFont typeface="Wingdings" pitchFamily="2" charset="2"/>
              <a:buChar char="§"/>
            </a:pPr>
            <a:r>
              <a:rPr lang="id-ID" sz="3200"/>
              <a:t>Kewajiban Tenaga Kerja</a:t>
            </a:r>
            <a:endParaRPr lang="en-US" sz="3200"/>
          </a:p>
          <a:p>
            <a:pPr marL="948243">
              <a:spcBef>
                <a:spcPts val="0"/>
              </a:spcBef>
              <a:buFont typeface="Wingdings" pitchFamily="2" charset="2"/>
              <a:buChar char="§"/>
            </a:pPr>
            <a:r>
              <a:rPr lang="id-ID" sz="3200"/>
              <a:t>P2K3</a:t>
            </a:r>
            <a:endParaRPr lang="en-US" sz="3200"/>
          </a:p>
          <a:p>
            <a:pPr marL="948243">
              <a:spcBef>
                <a:spcPts val="0"/>
              </a:spcBef>
              <a:buFont typeface="Wingdings" pitchFamily="2" charset="2"/>
              <a:buChar char="§"/>
            </a:pPr>
            <a:r>
              <a:rPr lang="id-ID" sz="3200"/>
              <a:t>Kecelakaan Kerja dan Pelaporannya</a:t>
            </a:r>
          </a:p>
        </p:txBody>
      </p:sp>
      <p:sp>
        <p:nvSpPr>
          <p:cNvPr id="7" name="Rectangle 6"/>
          <p:cNvSpPr/>
          <p:nvPr/>
        </p:nvSpPr>
        <p:spPr>
          <a:xfrm>
            <a:off x="7429509" y="2095491"/>
            <a:ext cx="3905235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/>
              <a:t>Link Download:</a:t>
            </a:r>
            <a:r>
              <a:rPr lang="en-US" sz="2400"/>
              <a:t> </a:t>
            </a:r>
          </a:p>
          <a:p>
            <a:r>
              <a:rPr lang="id-ID" sz="2400">
                <a:hlinkClick r:id="rId3"/>
              </a:rPr>
              <a:t>https://jdih.esdm.go.id/storage/document/uu-01-1970.pdf</a:t>
            </a:r>
            <a:endParaRPr lang="id-ID" sz="2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7A26C8-ABB5-42AB-BE0E-035F6E64B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5590" y="-32257"/>
            <a:ext cx="4883319" cy="142658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10B-F60B-4F98-B81E-B888F0898065}" type="slidenum">
              <a:rPr lang="id-ID" smtClean="0"/>
              <a:pPr/>
              <a:t>21</a:t>
            </a:fld>
            <a:endParaRPr lang="id-ID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971" y="921265"/>
            <a:ext cx="9677429" cy="10366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Peraturan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UU No.1 Th 1970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01</a:t>
            </a:r>
            <a:endParaRPr lang="id-ID"/>
          </a:p>
        </p:txBody>
      </p:sp>
      <p:graphicFrame>
        <p:nvGraphicFramePr>
          <p:cNvPr id="6" name="Diagram 5"/>
          <p:cNvGraphicFramePr/>
          <p:nvPr/>
        </p:nvGraphicFramePr>
        <p:xfrm>
          <a:off x="2794005" y="1957925"/>
          <a:ext cx="7207272" cy="3661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06F290C-FE5E-4199-979D-8AF280EE25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-8950"/>
            <a:ext cx="4883319" cy="142658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10B-F60B-4F98-B81E-B888F0898065}" type="slidenum">
              <a:rPr lang="id-ID" smtClean="0"/>
              <a:pPr/>
              <a:t>22</a:t>
            </a:fld>
            <a:endParaRPr lang="id-ID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2892814" y="899308"/>
            <a:ext cx="9677429" cy="1036660"/>
          </a:xfrm>
        </p:spPr>
        <p:txBody>
          <a:bodyPr/>
          <a:lstStyle/>
          <a:p>
            <a:r>
              <a:rPr lang="en-US" dirty="0" err="1"/>
              <a:t>Peraturan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Sektoral</a:t>
            </a:r>
            <a:endParaRPr lang="id-ID" dirty="0">
              <a:solidFill>
                <a:srgbClr val="00B0F0"/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/>
              <a:t>02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PP No. 19/1973</a:t>
            </a:r>
          </a:p>
          <a:p>
            <a:r>
              <a:rPr lang="id-ID" dirty="0"/>
              <a:t>PP No. 11/ 1979</a:t>
            </a:r>
          </a:p>
          <a:p>
            <a:r>
              <a:rPr lang="id-ID" dirty="0"/>
              <a:t>Per.Menaker No. 01/1978</a:t>
            </a:r>
            <a:r>
              <a:rPr lang="en-US" dirty="0"/>
              <a:t> - </a:t>
            </a:r>
            <a:r>
              <a:rPr lang="id-ID" dirty="0"/>
              <a:t>K3</a:t>
            </a:r>
            <a:r>
              <a:rPr lang="en-US" dirty="0"/>
              <a:t> </a:t>
            </a:r>
            <a:r>
              <a:rPr lang="id-ID" dirty="0"/>
              <a:t>Dalam</a:t>
            </a:r>
            <a:r>
              <a:rPr lang="en-US" dirty="0"/>
              <a:t> </a:t>
            </a:r>
            <a:r>
              <a:rPr lang="id-ID" dirty="0"/>
              <a:t>Penebangan</a:t>
            </a:r>
            <a:r>
              <a:rPr lang="en-US" dirty="0"/>
              <a:t> </a:t>
            </a:r>
            <a:r>
              <a:rPr lang="id-ID" dirty="0"/>
              <a:t>dan</a:t>
            </a:r>
            <a:r>
              <a:rPr lang="en-US" dirty="0"/>
              <a:t> </a:t>
            </a:r>
            <a:r>
              <a:rPr lang="id-ID" dirty="0"/>
              <a:t>Pengangkutan Kayu</a:t>
            </a:r>
          </a:p>
          <a:p>
            <a:r>
              <a:rPr lang="id-ID" dirty="0"/>
              <a:t>Per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id-ID" dirty="0"/>
              <a:t>Menaker No. 01/1980</a:t>
            </a:r>
            <a:r>
              <a:rPr lang="en-US" dirty="0"/>
              <a:t> - </a:t>
            </a:r>
            <a:r>
              <a:rPr lang="id-ID" dirty="0"/>
              <a:t>K3 Pada Konstruksi Bangunan</a:t>
            </a:r>
          </a:p>
          <a:p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F14789-13B9-44FC-BB76-7928F798C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8950"/>
            <a:ext cx="4883319" cy="142658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10B-F60B-4F98-B81E-B888F0898065}" type="slidenum">
              <a:rPr lang="id-ID" smtClean="0"/>
              <a:pPr/>
              <a:t>23</a:t>
            </a:fld>
            <a:endParaRPr lang="id-ID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904971" y="899308"/>
            <a:ext cx="9677429" cy="1036660"/>
          </a:xfrm>
        </p:spPr>
        <p:txBody>
          <a:bodyPr/>
          <a:lstStyle/>
          <a:p>
            <a:r>
              <a:rPr lang="en-US" dirty="0" err="1"/>
              <a:t>Peraturan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Pembidangan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Teknis</a:t>
            </a:r>
            <a:endParaRPr lang="id-ID" dirty="0">
              <a:solidFill>
                <a:srgbClr val="00B0F0"/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/>
              <a:t>03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/>
              <a:t>PP No. 7/1973 - Pestisida</a:t>
            </a:r>
          </a:p>
          <a:p>
            <a:r>
              <a:rPr lang="id-ID"/>
              <a:t>PP No. 11/ 1975 - Keselamatan Kerja Radiasi</a:t>
            </a:r>
          </a:p>
          <a:p>
            <a:r>
              <a:rPr lang="id-ID"/>
              <a:t>Per.</a:t>
            </a:r>
            <a:r>
              <a:rPr lang="en-US"/>
              <a:t> </a:t>
            </a:r>
            <a:r>
              <a:rPr lang="id-ID"/>
              <a:t>Menaker No. 04/1980 – APAR</a:t>
            </a:r>
          </a:p>
          <a:p>
            <a:r>
              <a:rPr lang="id-ID"/>
              <a:t>Per.</a:t>
            </a:r>
            <a:r>
              <a:rPr lang="en-US"/>
              <a:t> </a:t>
            </a:r>
            <a:r>
              <a:rPr lang="id-ID"/>
              <a:t>Menaker No. 01/1982 - Bejana Tekan</a:t>
            </a:r>
          </a:p>
          <a:p>
            <a:r>
              <a:rPr lang="id-ID"/>
              <a:t>Per.</a:t>
            </a:r>
            <a:r>
              <a:rPr lang="en-US"/>
              <a:t> </a:t>
            </a:r>
            <a:r>
              <a:rPr lang="id-ID"/>
              <a:t>Menaker</a:t>
            </a:r>
            <a:r>
              <a:rPr lang="en-US"/>
              <a:t> </a:t>
            </a:r>
            <a:r>
              <a:rPr lang="id-ID"/>
              <a:t>No.</a:t>
            </a:r>
            <a:r>
              <a:rPr lang="en-US"/>
              <a:t> </a:t>
            </a:r>
            <a:r>
              <a:rPr lang="id-ID"/>
              <a:t>02/1983</a:t>
            </a:r>
            <a:r>
              <a:rPr lang="en-US"/>
              <a:t> </a:t>
            </a:r>
            <a:r>
              <a:rPr lang="id-ID"/>
              <a:t>–</a:t>
            </a:r>
            <a:r>
              <a:rPr lang="en-US"/>
              <a:t> </a:t>
            </a:r>
            <a:r>
              <a:rPr lang="id-ID"/>
              <a:t>Instalasi</a:t>
            </a:r>
            <a:r>
              <a:rPr lang="en-US"/>
              <a:t> </a:t>
            </a:r>
            <a:r>
              <a:rPr lang="id-ID"/>
              <a:t>Alarm</a:t>
            </a:r>
            <a:r>
              <a:rPr lang="en-US"/>
              <a:t> </a:t>
            </a:r>
            <a:r>
              <a:rPr lang="id-ID"/>
              <a:t>Kebakaran Otomatik</a:t>
            </a:r>
          </a:p>
          <a:p>
            <a:r>
              <a:rPr lang="id-ID"/>
              <a:t>Per.</a:t>
            </a:r>
            <a:r>
              <a:rPr lang="en-US"/>
              <a:t> </a:t>
            </a:r>
            <a:r>
              <a:rPr lang="id-ID"/>
              <a:t>Menaker No. 03/1985 - Pemakaian Asbes</a:t>
            </a:r>
          </a:p>
          <a:p>
            <a:endParaRPr lang="id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0400ED-042A-4914-8DF5-0349761FE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8950"/>
            <a:ext cx="4883319" cy="142658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899308"/>
            <a:ext cx="10972800" cy="1036660"/>
          </a:xfrm>
        </p:spPr>
        <p:txBody>
          <a:bodyPr/>
          <a:lstStyle/>
          <a:p>
            <a:r>
              <a:rPr lang="en-US" b="0" baseline="-25000" dirty="0">
                <a:solidFill>
                  <a:srgbClr val="FF0000"/>
                </a:solidFill>
              </a:rPr>
              <a:t>(</a:t>
            </a:r>
            <a:r>
              <a:rPr lang="en-US" b="0" baseline="-25000" dirty="0" err="1">
                <a:solidFill>
                  <a:srgbClr val="FF0000"/>
                </a:solidFill>
              </a:rPr>
              <a:t>lanjutan</a:t>
            </a:r>
            <a:r>
              <a:rPr lang="en-US" b="0" baseline="-25000" dirty="0">
                <a:solidFill>
                  <a:srgbClr val="FF0000"/>
                </a:solidFill>
              </a:rPr>
              <a:t>)</a:t>
            </a:r>
            <a:r>
              <a:rPr lang="en-US" dirty="0"/>
              <a:t> </a:t>
            </a:r>
            <a:r>
              <a:rPr lang="en-US" dirty="0" err="1"/>
              <a:t>Peraturan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Pembidangan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Teknis</a:t>
            </a:r>
            <a:endParaRPr lang="id-ID" dirty="0">
              <a:solidFill>
                <a:srgbClr val="00B0F0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10B-F60B-4F98-B81E-B888F0898065}" type="slidenum">
              <a:rPr lang="id-ID" smtClean="0"/>
              <a:pPr/>
              <a:t>24</a:t>
            </a:fld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2012950"/>
            <a:ext cx="10972800" cy="4525963"/>
          </a:xfrm>
        </p:spPr>
        <p:txBody>
          <a:bodyPr>
            <a:normAutofit/>
          </a:bodyPr>
          <a:lstStyle/>
          <a:p>
            <a:r>
              <a:rPr lang="id-ID" dirty="0"/>
              <a:t>Per.Menaker No. 04/1985 - Pes. Tenaga &amp; Prod.</a:t>
            </a:r>
          </a:p>
          <a:p>
            <a:r>
              <a:rPr lang="id-ID" dirty="0"/>
              <a:t>Per.Menaker No. 05/1985 - Pes. Angkat &amp; Angkut</a:t>
            </a:r>
          </a:p>
          <a:p>
            <a:r>
              <a:rPr lang="id-ID" dirty="0"/>
              <a:t>Per.Menaker No. 04/1998 - PUIL</a:t>
            </a:r>
          </a:p>
          <a:p>
            <a:r>
              <a:rPr lang="id-ID" dirty="0"/>
              <a:t>Per.Menaker No. 02/1989 - Instalasi Petir</a:t>
            </a:r>
          </a:p>
          <a:p>
            <a:r>
              <a:rPr lang="id-ID" dirty="0"/>
              <a:t>Per.Menaker No. 03/1999 - Lif</a:t>
            </a:r>
            <a:r>
              <a:rPr lang="en-US" dirty="0"/>
              <a:t>t</a:t>
            </a:r>
            <a:r>
              <a:rPr lang="id-ID" dirty="0"/>
              <a:t> Listrik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94F1F-F962-43D5-8973-7964DAA73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8950"/>
            <a:ext cx="4883319" cy="142658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10B-F60B-4F98-B81E-B888F0898065}" type="slidenum">
              <a:rPr lang="id-ID" smtClean="0"/>
              <a:pPr/>
              <a:t>25</a:t>
            </a:fld>
            <a:endParaRPr lang="id-ID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904971" y="788965"/>
            <a:ext cx="9677429" cy="1036660"/>
          </a:xfrm>
        </p:spPr>
        <p:txBody>
          <a:bodyPr/>
          <a:lstStyle/>
          <a:p>
            <a:r>
              <a:rPr lang="en-US" dirty="0" err="1"/>
              <a:t>Peraturan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Pendekatan</a:t>
            </a:r>
            <a:r>
              <a:rPr lang="en-US" dirty="0">
                <a:solidFill>
                  <a:srgbClr val="00B0F0"/>
                </a:solidFill>
              </a:rPr>
              <a:t> SDM</a:t>
            </a:r>
            <a:endParaRPr lang="id-ID" dirty="0">
              <a:solidFill>
                <a:srgbClr val="00B0F0"/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/>
              <a:t>04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b="1">
                <a:solidFill>
                  <a:srgbClr val="00B050"/>
                </a:solidFill>
              </a:rPr>
              <a:t>Per.</a:t>
            </a:r>
            <a:r>
              <a:rPr lang="en-US" b="1">
                <a:solidFill>
                  <a:srgbClr val="00B050"/>
                </a:solidFill>
              </a:rPr>
              <a:t> </a:t>
            </a:r>
            <a:r>
              <a:rPr lang="id-ID" b="1">
                <a:solidFill>
                  <a:srgbClr val="00B050"/>
                </a:solidFill>
              </a:rPr>
              <a:t>Menaker No. 02/1992 - Ahli K3</a:t>
            </a:r>
          </a:p>
          <a:p>
            <a:r>
              <a:rPr lang="id-ID"/>
              <a:t>Kep.</a:t>
            </a:r>
            <a:r>
              <a:rPr lang="en-US"/>
              <a:t> </a:t>
            </a:r>
            <a:r>
              <a:rPr lang="id-ID"/>
              <a:t>Menaker</a:t>
            </a:r>
            <a:r>
              <a:rPr lang="en-US"/>
              <a:t> </a:t>
            </a:r>
            <a:r>
              <a:rPr lang="id-ID"/>
              <a:t>No.</a:t>
            </a:r>
            <a:r>
              <a:rPr lang="en-US"/>
              <a:t> </a:t>
            </a:r>
            <a:r>
              <a:rPr lang="id-ID"/>
              <a:t>407/1999</a:t>
            </a:r>
            <a:r>
              <a:rPr lang="en-US"/>
              <a:t> </a:t>
            </a:r>
            <a:r>
              <a:rPr lang="id-ID"/>
              <a:t>–</a:t>
            </a:r>
            <a:r>
              <a:rPr lang="en-US"/>
              <a:t> </a:t>
            </a:r>
            <a:r>
              <a:rPr lang="id-ID"/>
              <a:t>Kompetensi</a:t>
            </a:r>
            <a:r>
              <a:rPr lang="en-US"/>
              <a:t> </a:t>
            </a:r>
            <a:r>
              <a:rPr lang="id-ID"/>
              <a:t>Tehnis</a:t>
            </a:r>
            <a:r>
              <a:rPr lang="en-US"/>
              <a:t> </a:t>
            </a:r>
            <a:r>
              <a:rPr lang="id-ID"/>
              <a:t>Lif</a:t>
            </a:r>
            <a:r>
              <a:rPr lang="en-US"/>
              <a:t>t</a:t>
            </a:r>
            <a:endParaRPr lang="id-ID"/>
          </a:p>
          <a:p>
            <a:r>
              <a:rPr lang="id-ID"/>
              <a:t>Kep.Menaker No. 186/1999 – Pengorganisasian  Penanggulangan Kebakaran</a:t>
            </a:r>
          </a:p>
          <a:p>
            <a:r>
              <a:rPr lang="id-ID"/>
              <a:t>Per.Menakertrans No. PER.09/MEN/VII/2010 -</a:t>
            </a:r>
            <a:r>
              <a:rPr lang="en-US"/>
              <a:t> </a:t>
            </a:r>
            <a:r>
              <a:rPr lang="id-ID"/>
              <a:t>Operator dan Petugas Pesawat Angkat dan Angku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93ED5D-CCF4-4399-BFA4-249A6123E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8950"/>
            <a:ext cx="4883319" cy="142658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10B-F60B-4F98-B81E-B888F0898065}" type="slidenum">
              <a:rPr lang="id-ID" smtClean="0"/>
              <a:pPr/>
              <a:t>26</a:t>
            </a:fld>
            <a:endParaRPr lang="id-ID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904971" y="788965"/>
            <a:ext cx="9677429" cy="1036660"/>
          </a:xfrm>
        </p:spPr>
        <p:txBody>
          <a:bodyPr/>
          <a:lstStyle/>
          <a:p>
            <a:r>
              <a:rPr lang="en-US" dirty="0" err="1"/>
              <a:t>Peraturan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Pendekatan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Kelembagaan</a:t>
            </a:r>
            <a:endParaRPr lang="id-ID" dirty="0">
              <a:solidFill>
                <a:srgbClr val="00B0F0"/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/>
              <a:t>05</a:t>
            </a:r>
            <a:endParaRPr lang="id-ID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>
                <a:solidFill>
                  <a:srgbClr val="00B050"/>
                </a:solidFill>
              </a:rPr>
              <a:t>Per.</a:t>
            </a:r>
            <a:r>
              <a:rPr lang="en-US" b="1">
                <a:solidFill>
                  <a:srgbClr val="00B050"/>
                </a:solidFill>
              </a:rPr>
              <a:t> </a:t>
            </a:r>
            <a:r>
              <a:rPr lang="id-ID" b="1">
                <a:solidFill>
                  <a:srgbClr val="00B050"/>
                </a:solidFill>
              </a:rPr>
              <a:t>Menaker No. 04/1987 - P2K3</a:t>
            </a:r>
          </a:p>
          <a:p>
            <a:r>
              <a:rPr lang="id-ID"/>
              <a:t>Per.</a:t>
            </a:r>
            <a:r>
              <a:rPr lang="en-US"/>
              <a:t> </a:t>
            </a:r>
            <a:r>
              <a:rPr lang="id-ID"/>
              <a:t>Menaker No. 04/1995 - Perusahaan Jasa K3</a:t>
            </a:r>
          </a:p>
          <a:p>
            <a:r>
              <a:rPr lang="id-ID"/>
              <a:t>Per.</a:t>
            </a:r>
            <a:r>
              <a:rPr lang="en-US"/>
              <a:t> </a:t>
            </a:r>
            <a:r>
              <a:rPr lang="id-ID"/>
              <a:t>Menaker</a:t>
            </a:r>
            <a:r>
              <a:rPr lang="en-US"/>
              <a:t> </a:t>
            </a:r>
            <a:r>
              <a:rPr lang="id-ID"/>
              <a:t>No.</a:t>
            </a:r>
            <a:r>
              <a:rPr lang="en-US"/>
              <a:t> </a:t>
            </a:r>
            <a:r>
              <a:rPr lang="id-ID"/>
              <a:t>186/1999</a:t>
            </a:r>
            <a:r>
              <a:rPr lang="en-US"/>
              <a:t> </a:t>
            </a:r>
            <a:r>
              <a:rPr lang="id-ID"/>
              <a:t>- Pelaporan</a:t>
            </a:r>
            <a:r>
              <a:rPr lang="en-US"/>
              <a:t> </a:t>
            </a:r>
            <a:r>
              <a:rPr lang="id-ID"/>
              <a:t>Kecelakaan</a:t>
            </a:r>
            <a:endParaRPr lang="en-US"/>
          </a:p>
          <a:p>
            <a:r>
              <a:rPr lang="en-US" b="1">
                <a:solidFill>
                  <a:srgbClr val="00B050"/>
                </a:solidFill>
              </a:rPr>
              <a:t>Per. Menaker No. 05/1996 - Tentang Sistem Manajemen K3 (SMK3)</a:t>
            </a:r>
          </a:p>
          <a:p>
            <a:endParaRPr lang="id-ID"/>
          </a:p>
          <a:p>
            <a:endParaRPr lang="id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598757-FD8A-4E36-8C11-5A25D9483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8950"/>
            <a:ext cx="4883319" cy="14265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94166-F05D-4F5F-88F8-FEA22A2D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K3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3DFEB-0498-45BA-86C5-97B262EC6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48E22616-6E62-467A-B092-F34CBE271325}"/>
              </a:ext>
            </a:extLst>
          </p:cNvPr>
          <p:cNvSpPr txBox="1">
            <a:spLocks/>
          </p:cNvSpPr>
          <p:nvPr/>
        </p:nvSpPr>
        <p:spPr>
          <a:xfrm>
            <a:off x="1799897" y="2393183"/>
            <a:ext cx="41148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r>
              <a:rPr lang="id-ID" sz="1900"/>
              <a:t>Kecelakaan</a:t>
            </a:r>
            <a:r>
              <a:rPr lang="en-US" sz="1900"/>
              <a:t> </a:t>
            </a:r>
            <a:r>
              <a:rPr lang="id-ID" sz="1900"/>
              <a:t>merupakan</a:t>
            </a:r>
            <a:r>
              <a:rPr lang="en-US" sz="1900"/>
              <a:t> </a:t>
            </a:r>
            <a:r>
              <a:rPr lang="id-ID" sz="1900"/>
              <a:t>nasib</a:t>
            </a:r>
            <a:r>
              <a:rPr lang="en-US" sz="1900"/>
              <a:t> </a:t>
            </a:r>
            <a:r>
              <a:rPr lang="id-ID" sz="1900"/>
              <a:t>sial</a:t>
            </a:r>
            <a:r>
              <a:rPr lang="en-US" sz="1900"/>
              <a:t> </a:t>
            </a:r>
            <a:r>
              <a:rPr lang="id-ID" sz="1900"/>
              <a:t>dan</a:t>
            </a:r>
            <a:r>
              <a:rPr lang="en-US" sz="1900"/>
              <a:t> </a:t>
            </a:r>
            <a:r>
              <a:rPr lang="id-ID" sz="1900"/>
              <a:t>merupakan</a:t>
            </a:r>
            <a:r>
              <a:rPr lang="en-US" sz="1900"/>
              <a:t> </a:t>
            </a:r>
            <a:r>
              <a:rPr lang="id-ID" sz="1900"/>
              <a:t>risiko</a:t>
            </a:r>
            <a:r>
              <a:rPr lang="en-US" sz="1900"/>
              <a:t> </a:t>
            </a:r>
            <a:r>
              <a:rPr lang="id-ID" sz="1900"/>
              <a:t>yang harus</a:t>
            </a:r>
            <a:r>
              <a:rPr lang="en-US" sz="1900"/>
              <a:t> </a:t>
            </a:r>
            <a:r>
              <a:rPr lang="id-ID" sz="1900"/>
              <a:t>diterima.</a:t>
            </a:r>
            <a:endParaRPr lang="en-US" sz="1900"/>
          </a:p>
          <a:p>
            <a:r>
              <a:rPr lang="id-ID" sz="1900"/>
              <a:t>Tidak</a:t>
            </a:r>
            <a:r>
              <a:rPr lang="en-US" sz="1900"/>
              <a:t> </a:t>
            </a:r>
            <a:r>
              <a:rPr lang="id-ID" sz="1900"/>
              <a:t>perlu</a:t>
            </a:r>
            <a:r>
              <a:rPr lang="en-US" sz="1900"/>
              <a:t> </a:t>
            </a:r>
            <a:r>
              <a:rPr lang="id-ID" sz="1900"/>
              <a:t>berusaha</a:t>
            </a:r>
            <a:r>
              <a:rPr lang="en-US" sz="1900"/>
              <a:t> </a:t>
            </a:r>
            <a:r>
              <a:rPr lang="id-ID" sz="1900"/>
              <a:t>mencegah</a:t>
            </a:r>
            <a:endParaRPr lang="en-US" sz="1900"/>
          </a:p>
          <a:p>
            <a:r>
              <a:rPr lang="id-ID" sz="1900"/>
              <a:t>Masih</a:t>
            </a:r>
            <a:r>
              <a:rPr lang="en-US" sz="1900"/>
              <a:t> </a:t>
            </a:r>
            <a:r>
              <a:rPr lang="id-ID" sz="1900"/>
              <a:t>banyak</a:t>
            </a:r>
            <a:r>
              <a:rPr lang="en-US" sz="1900"/>
              <a:t> </a:t>
            </a:r>
            <a:r>
              <a:rPr lang="id-ID" sz="1900"/>
              <a:t>pengganti</a:t>
            </a:r>
            <a:r>
              <a:rPr lang="en-US" sz="1900"/>
              <a:t> </a:t>
            </a:r>
            <a:r>
              <a:rPr lang="id-ID" sz="1900"/>
              <a:t>pekerja</a:t>
            </a:r>
            <a:endParaRPr lang="en-US" sz="1900"/>
          </a:p>
          <a:p>
            <a:r>
              <a:rPr lang="id-ID" sz="1900"/>
              <a:t>Membutuhkan</a:t>
            </a:r>
            <a:r>
              <a:rPr lang="en-US" sz="1900"/>
              <a:t> </a:t>
            </a:r>
            <a:r>
              <a:rPr lang="id-ID" sz="1900"/>
              <a:t>biaya</a:t>
            </a:r>
            <a:r>
              <a:rPr lang="en-US" sz="1900"/>
              <a:t> </a:t>
            </a:r>
            <a:r>
              <a:rPr lang="id-ID" sz="1900"/>
              <a:t>yang cukup</a:t>
            </a:r>
            <a:r>
              <a:rPr lang="en-US" sz="1900"/>
              <a:t> </a:t>
            </a:r>
            <a:r>
              <a:rPr lang="id-ID" sz="1900"/>
              <a:t>tinggi</a:t>
            </a:r>
            <a:endParaRPr lang="en-US" sz="1900"/>
          </a:p>
          <a:p>
            <a:r>
              <a:rPr lang="id-ID" sz="1900"/>
              <a:t>Menjadi</a:t>
            </a:r>
            <a:r>
              <a:rPr lang="en-US" sz="1900"/>
              <a:t> </a:t>
            </a:r>
            <a:r>
              <a:rPr lang="id-ID" sz="1900"/>
              <a:t>faktor</a:t>
            </a:r>
            <a:r>
              <a:rPr lang="en-US" sz="1900"/>
              <a:t> </a:t>
            </a:r>
            <a:r>
              <a:rPr lang="id-ID" sz="1900"/>
              <a:t>penghambat</a:t>
            </a:r>
            <a:r>
              <a:rPr lang="en-US" sz="1900"/>
              <a:t> </a:t>
            </a:r>
            <a:r>
              <a:rPr lang="id-ID" sz="1900"/>
              <a:t>produksi</a:t>
            </a:r>
          </a:p>
          <a:p>
            <a:endParaRPr lang="id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4AEC0A-1FB7-4DDC-A215-F93ACA7AD36B}"/>
              </a:ext>
            </a:extLst>
          </p:cNvPr>
          <p:cNvSpPr/>
          <p:nvPr/>
        </p:nvSpPr>
        <p:spPr>
          <a:xfrm>
            <a:off x="1842731" y="2478898"/>
            <a:ext cx="214314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Konsep Lama</a:t>
            </a:r>
            <a:endParaRPr lang="id-ID" b="1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E4360127-1DC4-4F85-9CAC-A4955DDE0418}"/>
              </a:ext>
            </a:extLst>
          </p:cNvPr>
          <p:cNvSpPr txBox="1">
            <a:spLocks/>
          </p:cNvSpPr>
          <p:nvPr/>
        </p:nvSpPr>
        <p:spPr>
          <a:xfrm>
            <a:off x="5943301" y="2513450"/>
            <a:ext cx="41148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id-ID" sz="2200"/>
              <a:t>Memandang kecelakaan bukan sebuah nasib.</a:t>
            </a:r>
            <a:endParaRPr lang="en-US" sz="220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id-ID" sz="2200"/>
              <a:t>Kecelakaan</a:t>
            </a:r>
            <a:r>
              <a:rPr lang="en-US" sz="2200"/>
              <a:t> </a:t>
            </a:r>
            <a:r>
              <a:rPr lang="id-ID" sz="2200"/>
              <a:t>pasti</a:t>
            </a:r>
            <a:r>
              <a:rPr lang="en-US" sz="2200"/>
              <a:t> </a:t>
            </a:r>
            <a:r>
              <a:rPr lang="id-ID" sz="2200"/>
              <a:t>ada</a:t>
            </a:r>
            <a:r>
              <a:rPr lang="en-US" sz="2200"/>
              <a:t> </a:t>
            </a:r>
            <a:r>
              <a:rPr lang="id-ID" sz="2200"/>
              <a:t>penyebabnya</a:t>
            </a:r>
            <a:r>
              <a:rPr lang="en-US" sz="2200"/>
              <a:t> </a:t>
            </a:r>
            <a:r>
              <a:rPr lang="id-ID" sz="2200"/>
              <a:t>sehingga</a:t>
            </a:r>
            <a:r>
              <a:rPr lang="en-US" sz="2200"/>
              <a:t> </a:t>
            </a:r>
            <a:r>
              <a:rPr lang="id-ID" sz="2200"/>
              <a:t>dapat</a:t>
            </a:r>
            <a:r>
              <a:rPr lang="en-US" sz="2200"/>
              <a:t> </a:t>
            </a:r>
            <a:r>
              <a:rPr lang="id-ID" sz="2200"/>
              <a:t>dicegah</a:t>
            </a:r>
            <a:endParaRPr lang="en-US" sz="220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id-ID" sz="2200"/>
              <a:t>Penyebab: personal factors 80-85% dan</a:t>
            </a:r>
            <a:r>
              <a:rPr lang="en-US" sz="2200"/>
              <a:t> </a:t>
            </a:r>
            <a:r>
              <a:rPr lang="id-ID" sz="2200"/>
              <a:t>environmental factors 15 % sampai20 %</a:t>
            </a:r>
            <a:endParaRPr lang="en-US" sz="220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id-ID" sz="2200"/>
              <a:t>Kecelakaan selalu menimbulkan kerugian</a:t>
            </a:r>
            <a:endParaRPr lang="en-US" sz="220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id-ID" sz="2200"/>
              <a:t>Peran pimpinan sangat penting &amp; menentu</a:t>
            </a:r>
            <a:endParaRPr kumimoji="0" lang="id-ID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56B340-1DA4-411C-8902-F1BBAB54DE9D}"/>
              </a:ext>
            </a:extLst>
          </p:cNvPr>
          <p:cNvSpPr/>
          <p:nvPr/>
        </p:nvSpPr>
        <p:spPr>
          <a:xfrm>
            <a:off x="5986135" y="2478898"/>
            <a:ext cx="2143140" cy="357190"/>
          </a:xfrm>
          <a:prstGeom prst="rect">
            <a:avLst/>
          </a:prstGeom>
          <a:solidFill>
            <a:srgbClr val="339933"/>
          </a:solidFill>
          <a:ln>
            <a:solidFill>
              <a:srgbClr val="008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Konsep Baru</a:t>
            </a:r>
            <a:endParaRPr lang="id-ID" b="1"/>
          </a:p>
        </p:txBody>
      </p:sp>
    </p:spTree>
    <p:extLst>
      <p:ext uri="{BB962C8B-B14F-4D97-AF65-F5344CB8AC3E}">
        <p14:creationId xmlns:p14="http://schemas.microsoft.com/office/powerpoint/2010/main" val="87816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F362B-E8A7-406C-8A14-BF7A241F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Sejarah K3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A4B89-1DA3-4649-A9F3-5A3EB5E52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80317F3-D49F-431D-B11D-1CFDB173B7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0742142"/>
              </p:ext>
            </p:extLst>
          </p:nvPr>
        </p:nvGraphicFramePr>
        <p:xfrm>
          <a:off x="2238347" y="2255045"/>
          <a:ext cx="8450673" cy="3921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428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F362B-E8A7-406C-8A14-BF7A241F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Sejarah K3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A4B89-1DA3-4649-A9F3-5A3EB5E52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285CA9-72C8-4F0D-BBF2-7CCB73580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697657"/>
              </p:ext>
            </p:extLst>
          </p:nvPr>
        </p:nvGraphicFramePr>
        <p:xfrm>
          <a:off x="1988313" y="1940399"/>
          <a:ext cx="8637644" cy="4050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9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4186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Era Revolusi Industri</a:t>
                      </a:r>
                      <a:endParaRPr lang="id-ID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Era Industrialisasi</a:t>
                      </a:r>
                      <a:endParaRPr lang="id-ID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Era  Manajemen K3</a:t>
                      </a:r>
                      <a:endParaRPr lang="id-ID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Era Mendatang</a:t>
                      </a:r>
                      <a:endParaRPr lang="id-ID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6312">
                <a:tc>
                  <a:txBody>
                    <a:bodyPr/>
                    <a:lstStyle/>
                    <a:p>
                      <a:pPr marL="177800" indent="-177800">
                        <a:buFont typeface="Arial" pitchFamily="34" charset="0"/>
                        <a:buChar char="•"/>
                      </a:pPr>
                      <a:r>
                        <a:rPr lang="id-ID" sz="1400"/>
                        <a:t>Penggantian tenaga hewan ke mesin uap sebagai sumber energy. </a:t>
                      </a:r>
                      <a:endParaRPr lang="en-US" sz="1400"/>
                    </a:p>
                    <a:p>
                      <a:pPr marL="177800" indent="-177800">
                        <a:buFont typeface="Arial" pitchFamily="34" charset="0"/>
                        <a:buChar char="•"/>
                      </a:pPr>
                      <a:r>
                        <a:rPr lang="id-ID" sz="1400"/>
                        <a:t>Penggunaan mesin pengganti tenaga manusia</a:t>
                      </a:r>
                      <a:r>
                        <a:rPr lang="en-US" sz="1400"/>
                        <a:t>.</a:t>
                      </a:r>
                    </a:p>
                    <a:p>
                      <a:pPr marL="177800" indent="-177800">
                        <a:buFont typeface="Arial" pitchFamily="34" charset="0"/>
                        <a:buChar char="•"/>
                      </a:pPr>
                      <a:r>
                        <a:rPr lang="id-ID" sz="1400"/>
                        <a:t>Pengorganisasian pekerjaan</a:t>
                      </a:r>
                      <a:endParaRPr lang="en-US" sz="1400"/>
                    </a:p>
                    <a:p>
                      <a:pPr marL="177800" indent="-177800">
                        <a:buFont typeface="Arial" pitchFamily="34" charset="0"/>
                        <a:buChar char="•"/>
                      </a:pPr>
                      <a:r>
                        <a:rPr lang="id-ID" sz="1400"/>
                        <a:t>Perkembangan teknologipenyakit akibat karbon dari sisa pembakaran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Perkembangan pembuatan alt pelindung diri, safety device, interlock &amp; alat-alat pengaman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/>
                        <a:t>Sejak 1950an</a:t>
                      </a:r>
                      <a:r>
                        <a:rPr lang="en-US" sz="1400"/>
                        <a:t> - </a:t>
                      </a:r>
                      <a:r>
                        <a:rPr lang="id-ID" sz="1400"/>
                        <a:t>sekarang. Dimulai dari teori Heinrich yang meneliti penyebab kecelakaan (80% karena kelalaian manusia) Frank Bird (manajemen merupakan penyebab terjadinya kecelakaan) berkembang konsep keterpaduan system manajemen k3 akhir abad 20 (muncul ISO).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Tidak hanya sebatas permasalahan k3 pada pekerja dan industry, tetapi mulai menyentuh aspek-aspek yang sifatnya publik atau masyarakat luas.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61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F362B-E8A7-406C-8A14-BF7A241F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K3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A4B89-1DA3-4649-A9F3-5A3EB5E52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AED3D54-58BE-4813-897E-3FD1ADC3B1C9}"/>
              </a:ext>
            </a:extLst>
          </p:cNvPr>
          <p:cNvGrpSpPr/>
          <p:nvPr/>
        </p:nvGrpSpPr>
        <p:grpSpPr>
          <a:xfrm>
            <a:off x="1119352" y="1964296"/>
            <a:ext cx="1831573" cy="920795"/>
            <a:chOff x="0" y="518166"/>
            <a:chExt cx="2254761" cy="135285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3B056F6-085D-47EF-AD05-589D75A9C1FF}"/>
                </a:ext>
              </a:extLst>
            </p:cNvPr>
            <p:cNvSpPr/>
            <p:nvPr/>
          </p:nvSpPr>
          <p:spPr>
            <a:xfrm>
              <a:off x="0" y="518166"/>
              <a:ext cx="2254761" cy="13528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A91CF0-06ED-4ADF-A8A2-1B32E01FC022}"/>
                </a:ext>
              </a:extLst>
            </p:cNvPr>
            <p:cNvSpPr txBox="1"/>
            <p:nvPr/>
          </p:nvSpPr>
          <p:spPr>
            <a:xfrm>
              <a:off x="0" y="518166"/>
              <a:ext cx="2254761" cy="1352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/>
                <a:t>Filosofis</a:t>
              </a:r>
              <a:endParaRPr lang="id-ID" sz="3200" kern="120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66D9054-F3BB-4881-9F5C-8E220B4485A9}"/>
              </a:ext>
            </a:extLst>
          </p:cNvPr>
          <p:cNvSpPr/>
          <p:nvPr/>
        </p:nvSpPr>
        <p:spPr>
          <a:xfrm>
            <a:off x="3347544" y="1690688"/>
            <a:ext cx="7725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4450">
              <a:spcBef>
                <a:spcPts val="600"/>
              </a:spcBef>
            </a:pPr>
            <a:r>
              <a:rPr lang="en-ID" spc="11" dirty="0" err="1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ID" spc="11" dirty="0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pc="11" dirty="0" err="1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pemikiran</a:t>
            </a:r>
            <a:r>
              <a:rPr lang="en-ID" spc="11" dirty="0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pc="11" dirty="0" err="1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upaya</a:t>
            </a:r>
            <a:r>
              <a:rPr lang="en-ID" spc="11" dirty="0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pc="11" dirty="0" err="1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pc="11" dirty="0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pc="11" dirty="0" err="1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menjamin</a:t>
            </a:r>
            <a:r>
              <a:rPr lang="en-ID" spc="11" dirty="0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pc="11" dirty="0" err="1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keutuhan</a:t>
            </a:r>
            <a:r>
              <a:rPr lang="en-ID" spc="11" dirty="0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pc="11" dirty="0" err="1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kesempurnaan</a:t>
            </a:r>
            <a:r>
              <a:rPr lang="en-ID" spc="11" dirty="0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pc="11" dirty="0" err="1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jasmani</a:t>
            </a:r>
            <a:r>
              <a:rPr lang="en-ID" spc="11" dirty="0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pc="11" dirty="0" err="1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maupun</a:t>
            </a:r>
            <a:r>
              <a:rPr lang="en-ID" spc="11" dirty="0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pc="11" dirty="0" err="1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rohani</a:t>
            </a:r>
            <a:r>
              <a:rPr lang="en-ID" spc="11" dirty="0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pc="11" dirty="0" err="1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tenaga</a:t>
            </a:r>
            <a:r>
              <a:rPr lang="en-ID" spc="11" dirty="0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pc="11" dirty="0" err="1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kerja</a:t>
            </a:r>
            <a:r>
              <a:rPr lang="en-ID" spc="11" dirty="0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pc="11" dirty="0" err="1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khususnya</a:t>
            </a:r>
            <a:r>
              <a:rPr lang="en-ID" spc="11" dirty="0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pc="11" dirty="0" err="1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manusia</a:t>
            </a:r>
            <a:r>
              <a:rPr lang="en-ID" spc="11" dirty="0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pc="11" dirty="0" err="1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umumnya</a:t>
            </a:r>
            <a:r>
              <a:rPr lang="en-ID" spc="11" dirty="0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pc="11" dirty="0" err="1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ID" spc="11" dirty="0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pc="11" dirty="0" err="1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pc="11" dirty="0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pc="11" dirty="0" err="1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karya</a:t>
            </a:r>
            <a:r>
              <a:rPr lang="en-ID" spc="11" dirty="0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pc="11" dirty="0" err="1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budaya</a:t>
            </a:r>
            <a:r>
              <a:rPr lang="en-ID" spc="11" dirty="0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pc="11" dirty="0" err="1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pc="11" dirty="0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pc="11" dirty="0" err="1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menuju</a:t>
            </a:r>
            <a:r>
              <a:rPr lang="en-ID" spc="11" dirty="0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pc="11" dirty="0" err="1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masyarakat</a:t>
            </a:r>
            <a:r>
              <a:rPr lang="en-ID" spc="11" dirty="0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pc="11" dirty="0" err="1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adil</a:t>
            </a:r>
            <a:r>
              <a:rPr lang="en-ID" spc="11" dirty="0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pc="11" dirty="0" err="1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makmur</a:t>
            </a:r>
            <a:r>
              <a:rPr lang="en-ID" spc="11" dirty="0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40B256-29C0-4E3D-A254-F6BA6BB7BC17}"/>
              </a:ext>
            </a:extLst>
          </p:cNvPr>
          <p:cNvGrpSpPr/>
          <p:nvPr/>
        </p:nvGrpSpPr>
        <p:grpSpPr>
          <a:xfrm>
            <a:off x="1119352" y="3429000"/>
            <a:ext cx="1831573" cy="920795"/>
            <a:chOff x="2480238" y="518166"/>
            <a:chExt cx="2254761" cy="135285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1B1B7CA-0DB7-427A-871C-4E5747CBAE44}"/>
                </a:ext>
              </a:extLst>
            </p:cNvPr>
            <p:cNvSpPr/>
            <p:nvPr/>
          </p:nvSpPr>
          <p:spPr>
            <a:xfrm>
              <a:off x="2480238" y="518166"/>
              <a:ext cx="2254761" cy="13528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966938"/>
                <a:satOff val="19906"/>
                <a:lumOff val="4314"/>
                <a:alphaOff val="0"/>
              </a:schemeClr>
            </a:fillRef>
            <a:effectRef idx="0">
              <a:schemeClr val="accent5">
                <a:hueOff val="-4966938"/>
                <a:satOff val="19906"/>
                <a:lumOff val="43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72C46E-D186-4BD7-8EC7-BEA3C54CF93B}"/>
                </a:ext>
              </a:extLst>
            </p:cNvPr>
            <p:cNvSpPr txBox="1"/>
            <p:nvPr/>
          </p:nvSpPr>
          <p:spPr>
            <a:xfrm>
              <a:off x="2480238" y="518166"/>
              <a:ext cx="2254761" cy="1352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/>
                <a:t>Keilmuan</a:t>
              </a:r>
              <a:endParaRPr lang="id-ID" sz="3200" kern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40F2DE-4551-4DBA-9AC2-75C644982193}"/>
              </a:ext>
            </a:extLst>
          </p:cNvPr>
          <p:cNvGrpSpPr/>
          <p:nvPr/>
        </p:nvGrpSpPr>
        <p:grpSpPr>
          <a:xfrm>
            <a:off x="1119352" y="4893704"/>
            <a:ext cx="2228192" cy="1088256"/>
            <a:chOff x="4960476" y="518166"/>
            <a:chExt cx="2254761" cy="135285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9F0375-5396-42D7-B687-1D5EB3B74BE8}"/>
                </a:ext>
              </a:extLst>
            </p:cNvPr>
            <p:cNvSpPr/>
            <p:nvPr/>
          </p:nvSpPr>
          <p:spPr>
            <a:xfrm>
              <a:off x="4960476" y="518166"/>
              <a:ext cx="2254761" cy="13528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9933876"/>
                <a:satOff val="39811"/>
                <a:lumOff val="8628"/>
                <a:alphaOff val="0"/>
              </a:schemeClr>
            </a:fillRef>
            <a:effectRef idx="0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F6E883-0204-4853-A0A3-ABBE79144882}"/>
                </a:ext>
              </a:extLst>
            </p:cNvPr>
            <p:cNvSpPr txBox="1"/>
            <p:nvPr/>
          </p:nvSpPr>
          <p:spPr>
            <a:xfrm>
              <a:off x="4960476" y="518166"/>
              <a:ext cx="2254761" cy="1352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OHSAS 18001-2007</a:t>
              </a:r>
              <a:endParaRPr lang="id-ID" sz="3200" kern="1200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3D54B30-E9DF-42DF-B208-10293CAE059F}"/>
              </a:ext>
            </a:extLst>
          </p:cNvPr>
          <p:cNvSpPr/>
          <p:nvPr/>
        </p:nvSpPr>
        <p:spPr>
          <a:xfrm>
            <a:off x="3347544" y="342646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R="44450">
              <a:spcBef>
                <a:spcPts val="600"/>
              </a:spcBef>
            </a:pPr>
            <a:r>
              <a:rPr lang="en-ID" spc="11" dirty="0" err="1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ID" spc="11" dirty="0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pc="11" dirty="0" err="1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ilmu</a:t>
            </a:r>
            <a:r>
              <a:rPr lang="en-ID" spc="11" dirty="0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pc="11" dirty="0" err="1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penerapannya</a:t>
            </a:r>
            <a:r>
              <a:rPr lang="en-ID" spc="11" dirty="0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pc="11" dirty="0" err="1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pc="11" dirty="0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pc="11" dirty="0" err="1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mencegah</a:t>
            </a:r>
            <a:r>
              <a:rPr lang="en-ID" spc="11" dirty="0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pc="11" dirty="0" err="1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terjadinya</a:t>
            </a:r>
            <a:r>
              <a:rPr lang="en-ID" spc="11" dirty="0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pc="11" dirty="0" err="1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kecelakaan</a:t>
            </a:r>
            <a:r>
              <a:rPr lang="en-ID" spc="11" dirty="0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pc="11" dirty="0" err="1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kerja</a:t>
            </a:r>
            <a:r>
              <a:rPr lang="en-ID" spc="11" dirty="0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pc="11" dirty="0" err="1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penyakit</a:t>
            </a:r>
            <a:r>
              <a:rPr lang="en-ID" spc="11" dirty="0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pc="11" dirty="0" err="1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akibat</a:t>
            </a:r>
            <a:r>
              <a:rPr lang="en-ID" spc="11" dirty="0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pc="11" dirty="0" err="1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kerja</a:t>
            </a:r>
            <a:r>
              <a:rPr lang="en-ID" spc="11" dirty="0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(PAK), </a:t>
            </a:r>
            <a:r>
              <a:rPr lang="en-ID" spc="11" dirty="0" err="1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kebakaran</a:t>
            </a:r>
            <a:r>
              <a:rPr lang="en-ID" spc="11" dirty="0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pc="11" dirty="0" err="1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peledakan</a:t>
            </a:r>
            <a:r>
              <a:rPr lang="en-ID" spc="11" dirty="0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pc="11" dirty="0" err="1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pencemaran</a:t>
            </a:r>
            <a:r>
              <a:rPr lang="en-ID" spc="11" dirty="0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pc="11" dirty="0" err="1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lingkungan</a:t>
            </a:r>
            <a:r>
              <a:rPr lang="en-ID" spc="11" dirty="0">
                <a:solidFill>
                  <a:srgbClr val="26262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C3C87A-F4C0-4826-B634-4CDF31C8850E}"/>
              </a:ext>
            </a:extLst>
          </p:cNvPr>
          <p:cNvSpPr/>
          <p:nvPr/>
        </p:nvSpPr>
        <p:spPr>
          <a:xfrm>
            <a:off x="3347544" y="497663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dirty="0">
                <a:latin typeface="Roboto" panose="02000000000000000000"/>
              </a:rPr>
              <a:t>Semua kondisi dan faktor yang dapat berdampak pada keselamatan dan kesehatan kerja tenaga kerja maupun orang lain (kontraktor, pengunjung dan tamu) di tempat kerja</a:t>
            </a:r>
            <a:r>
              <a:rPr lang="en-US" dirty="0">
                <a:latin typeface="Roboto" panose="02000000000000000000"/>
              </a:rPr>
              <a:t>”</a:t>
            </a:r>
            <a:endParaRPr lang="id-ID" dirty="0">
              <a:latin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256177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0601-2803-4446-BE0F-25D163C0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 K3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523F-E6D8-454F-B1B6-CB20E7B96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FC350-5153-477A-96B9-D2C476F03696}"/>
              </a:ext>
            </a:extLst>
          </p:cNvPr>
          <p:cNvSpPr txBox="1">
            <a:spLocks/>
          </p:cNvSpPr>
          <p:nvPr/>
        </p:nvSpPr>
        <p:spPr>
          <a:xfrm>
            <a:off x="3267092" y="1825625"/>
            <a:ext cx="6334108" cy="3487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000" dirty="0"/>
              <a:t>Makna </a:t>
            </a:r>
            <a:r>
              <a:rPr lang="id-ID" sz="2000" b="1" dirty="0">
                <a:solidFill>
                  <a:srgbClr val="00B050"/>
                </a:solidFill>
              </a:rPr>
              <a:t>Tanda Palang</a:t>
            </a:r>
            <a:r>
              <a:rPr lang="en-US" sz="2000" dirty="0"/>
              <a:t>: </a:t>
            </a:r>
            <a:r>
              <a:rPr lang="id-ID" sz="2000" dirty="0"/>
              <a:t>Bebas dari kecelakaan dan penyakit akibat kerja (PAK).</a:t>
            </a:r>
          </a:p>
          <a:p>
            <a:r>
              <a:rPr lang="id-ID" sz="2000" dirty="0"/>
              <a:t>Makna </a:t>
            </a:r>
            <a:r>
              <a:rPr lang="id-ID" sz="2000" b="1" dirty="0">
                <a:solidFill>
                  <a:srgbClr val="00B050"/>
                </a:solidFill>
              </a:rPr>
              <a:t>Roda Gigi</a:t>
            </a:r>
            <a:r>
              <a:rPr lang="en-US" sz="2000" dirty="0"/>
              <a:t>: </a:t>
            </a:r>
            <a:r>
              <a:rPr lang="id-ID" sz="2000" dirty="0"/>
              <a:t>Bekerja dengan kesegaran jasmani dan rohani.</a:t>
            </a:r>
          </a:p>
          <a:p>
            <a:r>
              <a:rPr lang="id-ID" sz="2000" dirty="0"/>
              <a:t>Makna </a:t>
            </a:r>
            <a:r>
              <a:rPr lang="id-ID" sz="2000" b="1" dirty="0">
                <a:solidFill>
                  <a:srgbClr val="00B050"/>
                </a:solidFill>
              </a:rPr>
              <a:t>Warna Putih</a:t>
            </a:r>
            <a:r>
              <a:rPr lang="en-US" sz="2000" dirty="0"/>
              <a:t>: </a:t>
            </a:r>
            <a:r>
              <a:rPr lang="id-ID" sz="2000" dirty="0"/>
              <a:t>Bersih dan suci.</a:t>
            </a:r>
          </a:p>
          <a:p>
            <a:r>
              <a:rPr lang="id-ID" sz="2000" dirty="0"/>
              <a:t>Makna </a:t>
            </a:r>
            <a:r>
              <a:rPr lang="id-ID" sz="2000" b="1" dirty="0">
                <a:solidFill>
                  <a:srgbClr val="00B050"/>
                </a:solidFill>
              </a:rPr>
              <a:t>Warna Hijau</a:t>
            </a:r>
            <a:r>
              <a:rPr lang="en-US" sz="2000" dirty="0"/>
              <a:t>:</a:t>
            </a:r>
            <a:r>
              <a:rPr lang="id-ID" sz="2000" dirty="0"/>
              <a:t> Selamat, sehat dan sejahtera.</a:t>
            </a:r>
          </a:p>
          <a:p>
            <a:r>
              <a:rPr lang="id-ID" sz="2000" dirty="0"/>
              <a:t>Makna </a:t>
            </a:r>
            <a:r>
              <a:rPr lang="id-ID" sz="2000" b="1" dirty="0">
                <a:solidFill>
                  <a:srgbClr val="00B050"/>
                </a:solidFill>
              </a:rPr>
              <a:t>11 Gerigi Roda</a:t>
            </a:r>
            <a:r>
              <a:rPr lang="en-US" sz="2000" dirty="0"/>
              <a:t>: </a:t>
            </a:r>
            <a:r>
              <a:rPr lang="id-ID" sz="2000" dirty="0"/>
              <a:t>Sebelas Bab Undang-Undang No 1 Tahun 1970 tentang Keselamatan Kerja.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655747-9238-4C0F-85DA-AD05F09FBF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514" y="1911340"/>
            <a:ext cx="1904382" cy="1910859"/>
          </a:xfrm>
          <a:prstGeom prst="rect">
            <a:avLst/>
          </a:prstGeom>
          <a:effectLst>
            <a:outerShdw blurRad="38100" dist="381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924C21-F8DB-4466-B348-BF702C420AA8}"/>
              </a:ext>
            </a:extLst>
          </p:cNvPr>
          <p:cNvSpPr/>
          <p:nvPr/>
        </p:nvSpPr>
        <p:spPr>
          <a:xfrm>
            <a:off x="889873" y="3923736"/>
            <a:ext cx="2377219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id-ID" sz="1400" dirty="0"/>
              <a:t>Bentuk lambang berupa palang berwarna hijau dengan roda bergerigi sebelas dengan warna dasar putih</a:t>
            </a:r>
          </a:p>
        </p:txBody>
      </p:sp>
    </p:spTree>
    <p:extLst>
      <p:ext uri="{BB962C8B-B14F-4D97-AF65-F5344CB8AC3E}">
        <p14:creationId xmlns:p14="http://schemas.microsoft.com/office/powerpoint/2010/main" val="152508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ADF39B-EA56-42CF-A85B-700F24698D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199" y="3910119"/>
            <a:ext cx="4029947" cy="22668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DB419F-709F-4390-BD5D-1E84C5CC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K3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E89D7-623E-4454-A95C-1ACAF8F0D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CE1061-38F2-4AE0-B289-22BD2F422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720" y="1825625"/>
            <a:ext cx="9550559" cy="392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6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C1FBB-1AA7-4575-B4CC-F3E9B308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 K3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AA0AD-A4C1-4A8B-8038-F5304FD0A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EAADDC-A8D3-4513-A9BD-C6DA02EBA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37" y="1728358"/>
            <a:ext cx="11133725" cy="461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3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990</Words>
  <Application>Microsoft Office PowerPoint</Application>
  <PresentationFormat>Widescreen</PresentationFormat>
  <Paragraphs>151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Comic Sans MS</vt:lpstr>
      <vt:lpstr>Roboto</vt:lpstr>
      <vt:lpstr>Wingdings</vt:lpstr>
      <vt:lpstr>Office Theme</vt:lpstr>
      <vt:lpstr>PowerPoint Presentation</vt:lpstr>
      <vt:lpstr>Pendahuluan</vt:lpstr>
      <vt:lpstr>Konsep K3</vt:lpstr>
      <vt:lpstr>Sejarah K3</vt:lpstr>
      <vt:lpstr>Sejarah K3</vt:lpstr>
      <vt:lpstr>Definisi K3</vt:lpstr>
      <vt:lpstr>Logo K3</vt:lpstr>
      <vt:lpstr>Tujuan K3</vt:lpstr>
      <vt:lpstr>Ruang Lingkup K3</vt:lpstr>
      <vt:lpstr>Faktor Penyebab Kecelakaan Kerja</vt:lpstr>
      <vt:lpstr>Faktor Penyebab Kecelakaan Kerja</vt:lpstr>
      <vt:lpstr>Faktor Penyebab Kecelakaan Kerja</vt:lpstr>
      <vt:lpstr>Kerugian Kecelakaan Kerja</vt:lpstr>
      <vt:lpstr>Upaya Pencegahan Kecelakaan Kerja</vt:lpstr>
      <vt:lpstr>Resiko K3</vt:lpstr>
      <vt:lpstr>Pengendalian Resiko K3</vt:lpstr>
      <vt:lpstr>UUD 45 – Pasal 27 Ayat 2</vt:lpstr>
      <vt:lpstr>UU No.13 Tahun 2003 – Tentang Ketenagakerjaan</vt:lpstr>
      <vt:lpstr>UU No.13 Tahun 2003 – Tentang K3</vt:lpstr>
      <vt:lpstr>UU No.1 Tahun 1970 – Tentang Keselamatan Kerja</vt:lpstr>
      <vt:lpstr>Peraturan Pelaksanaan UU No.1 Th 1970</vt:lpstr>
      <vt:lpstr>Peraturan Sektoral</vt:lpstr>
      <vt:lpstr>Peraturan Pembidangan Teknis</vt:lpstr>
      <vt:lpstr>(lanjutan) Peraturan Pembidangan Teknis</vt:lpstr>
      <vt:lpstr>Peraturan Pendekatan SDM</vt:lpstr>
      <vt:lpstr>Peraturan Pendekatan Kelembagaan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Rheza Ari Wibowo</dc:creator>
  <cp:lastModifiedBy>Rheza Ari Wibowo</cp:lastModifiedBy>
  <cp:revision>5</cp:revision>
  <dcterms:created xsi:type="dcterms:W3CDTF">2022-08-22T07:23:42Z</dcterms:created>
  <dcterms:modified xsi:type="dcterms:W3CDTF">2023-08-22T14:10:45Z</dcterms:modified>
</cp:coreProperties>
</file>