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11616D-2B5C-4DD7-A504-6867AD5CBCB8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d-ID"/>
        </a:p>
      </dgm:t>
    </dgm:pt>
    <dgm:pt modelId="{E8275316-C0CD-4DA6-9852-C00EF635F197}">
      <dgm:prSet phldrT="[Text]"/>
      <dgm:spPr/>
      <dgm:t>
        <a:bodyPr/>
        <a:lstStyle/>
        <a:p>
          <a:r>
            <a:rPr lang="en-US"/>
            <a:t>Berdasarkan Kebijakan Nasional SMK3</a:t>
          </a:r>
          <a:endParaRPr lang="id-ID"/>
        </a:p>
      </dgm:t>
    </dgm:pt>
    <dgm:pt modelId="{DCDBC0A2-BCC1-4EA4-8B0C-0ABF5354F248}" type="parTrans" cxnId="{1EECA255-0CC2-4F4E-BD4A-90D85046C412}">
      <dgm:prSet/>
      <dgm:spPr/>
      <dgm:t>
        <a:bodyPr/>
        <a:lstStyle/>
        <a:p>
          <a:endParaRPr lang="id-ID"/>
        </a:p>
      </dgm:t>
    </dgm:pt>
    <dgm:pt modelId="{59CC320B-6EBB-4E85-91B0-6452B1546B15}" type="sibTrans" cxnId="{1EECA255-0CC2-4F4E-BD4A-90D85046C412}">
      <dgm:prSet/>
      <dgm:spPr/>
      <dgm:t>
        <a:bodyPr/>
        <a:lstStyle/>
        <a:p>
          <a:endParaRPr lang="id-ID"/>
        </a:p>
      </dgm:t>
    </dgm:pt>
    <dgm:pt modelId="{C160E603-2874-49AD-BF3D-2221F9553B4F}">
      <dgm:prSet phldrT="[Text]"/>
      <dgm:spPr/>
      <dgm:t>
        <a:bodyPr/>
        <a:lstStyle/>
        <a:p>
          <a:r>
            <a:rPr lang="fi-FI"/>
            <a:t>Lampiran 1 - Pedoman Penerapan SMK3</a:t>
          </a:r>
          <a:endParaRPr lang="id-ID"/>
        </a:p>
      </dgm:t>
    </dgm:pt>
    <dgm:pt modelId="{E3987EC9-0D32-4351-AC75-1B85C593443E}" type="parTrans" cxnId="{76925BAF-9DC5-45F8-B3EE-5812AF5BEFF7}">
      <dgm:prSet/>
      <dgm:spPr/>
      <dgm:t>
        <a:bodyPr/>
        <a:lstStyle/>
        <a:p>
          <a:endParaRPr lang="id-ID"/>
        </a:p>
      </dgm:t>
    </dgm:pt>
    <dgm:pt modelId="{67972156-A06D-409E-A28D-93CCAD6B3BE4}" type="sibTrans" cxnId="{76925BAF-9DC5-45F8-B3EE-5812AF5BEFF7}">
      <dgm:prSet/>
      <dgm:spPr/>
      <dgm:t>
        <a:bodyPr/>
        <a:lstStyle/>
        <a:p>
          <a:endParaRPr lang="id-ID"/>
        </a:p>
      </dgm:t>
    </dgm:pt>
    <dgm:pt modelId="{AC988E94-E162-4136-AB82-E345F2518479}">
      <dgm:prSet/>
      <dgm:spPr/>
      <dgm:t>
        <a:bodyPr/>
        <a:lstStyle/>
        <a:p>
          <a:r>
            <a:rPr lang="fi-FI"/>
            <a:t>Lampiran 2 - Pedoman Penilaian Penerapan SMK3</a:t>
          </a:r>
          <a:endParaRPr lang="id-ID"/>
        </a:p>
      </dgm:t>
    </dgm:pt>
    <dgm:pt modelId="{47B1DD15-03AA-49B0-A1E8-643E75EBE38B}" type="parTrans" cxnId="{B1B207AC-A236-4165-B3F2-22D98CD80267}">
      <dgm:prSet/>
      <dgm:spPr/>
      <dgm:t>
        <a:bodyPr/>
        <a:lstStyle/>
        <a:p>
          <a:endParaRPr lang="id-ID"/>
        </a:p>
      </dgm:t>
    </dgm:pt>
    <dgm:pt modelId="{DD4BA606-84C9-4363-BB7A-2DE083911E1E}" type="sibTrans" cxnId="{B1B207AC-A236-4165-B3F2-22D98CD80267}">
      <dgm:prSet/>
      <dgm:spPr/>
      <dgm:t>
        <a:bodyPr/>
        <a:lstStyle/>
        <a:p>
          <a:endParaRPr lang="id-ID"/>
        </a:p>
      </dgm:t>
    </dgm:pt>
    <dgm:pt modelId="{F6986DAE-20DB-4256-8D1B-4686B1BA807F}">
      <dgm:prSet/>
      <dgm:spPr/>
      <dgm:t>
        <a:bodyPr/>
        <a:lstStyle/>
        <a:p>
          <a:r>
            <a:rPr lang="id-ID"/>
            <a:t>Lampiran 3 - Laporan Audit SMK3</a:t>
          </a:r>
        </a:p>
      </dgm:t>
    </dgm:pt>
    <dgm:pt modelId="{0087BD4B-3474-4E49-BA59-1924A74EC5E9}" type="parTrans" cxnId="{1F40E93E-BC4D-4AFB-8347-E4400E89DA16}">
      <dgm:prSet/>
      <dgm:spPr/>
      <dgm:t>
        <a:bodyPr/>
        <a:lstStyle/>
        <a:p>
          <a:endParaRPr lang="id-ID"/>
        </a:p>
      </dgm:t>
    </dgm:pt>
    <dgm:pt modelId="{3652C954-DB74-4FF2-BEF9-C8F0B7C3055B}" type="sibTrans" cxnId="{1F40E93E-BC4D-4AFB-8347-E4400E89DA16}">
      <dgm:prSet/>
      <dgm:spPr/>
      <dgm:t>
        <a:bodyPr/>
        <a:lstStyle/>
        <a:p>
          <a:endParaRPr lang="id-ID"/>
        </a:p>
      </dgm:t>
    </dgm:pt>
    <dgm:pt modelId="{05F045F3-1401-468E-8DCA-FF168C84A629}" type="pres">
      <dgm:prSet presAssocID="{A411616D-2B5C-4DD7-A504-6867AD5CBCB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4D096E0-84A4-48D3-B6CA-33DFE4152912}" type="pres">
      <dgm:prSet presAssocID="{E8275316-C0CD-4DA6-9852-C00EF635F197}" presName="root" presStyleCnt="0"/>
      <dgm:spPr/>
    </dgm:pt>
    <dgm:pt modelId="{017ED311-C8DF-4561-A41D-AB7CC3C0DD67}" type="pres">
      <dgm:prSet presAssocID="{E8275316-C0CD-4DA6-9852-C00EF635F197}" presName="rootComposite" presStyleCnt="0"/>
      <dgm:spPr/>
    </dgm:pt>
    <dgm:pt modelId="{05BDC285-B4F6-491B-A53F-89BBCD25E401}" type="pres">
      <dgm:prSet presAssocID="{E8275316-C0CD-4DA6-9852-C00EF635F197}" presName="rootText" presStyleLbl="node1" presStyleIdx="0" presStyleCnt="1" custScaleX="214371"/>
      <dgm:spPr/>
    </dgm:pt>
    <dgm:pt modelId="{E607BDEE-ABCF-4C32-8341-72DB85AE991B}" type="pres">
      <dgm:prSet presAssocID="{E8275316-C0CD-4DA6-9852-C00EF635F197}" presName="rootConnector" presStyleLbl="node1" presStyleIdx="0" presStyleCnt="1"/>
      <dgm:spPr/>
    </dgm:pt>
    <dgm:pt modelId="{8452D9FE-F8FD-4652-809E-CA94DD1A8B6C}" type="pres">
      <dgm:prSet presAssocID="{E8275316-C0CD-4DA6-9852-C00EF635F197}" presName="childShape" presStyleCnt="0"/>
      <dgm:spPr/>
    </dgm:pt>
    <dgm:pt modelId="{9B3A2CEA-800C-411A-AFCE-E341115B7938}" type="pres">
      <dgm:prSet presAssocID="{E3987EC9-0D32-4351-AC75-1B85C593443E}" presName="Name13" presStyleLbl="parChTrans1D2" presStyleIdx="0" presStyleCnt="3"/>
      <dgm:spPr/>
    </dgm:pt>
    <dgm:pt modelId="{D61A5F75-BB1B-41DF-9193-4EFBAE83D591}" type="pres">
      <dgm:prSet presAssocID="{C160E603-2874-49AD-BF3D-2221F9553B4F}" presName="childText" presStyleLbl="bgAcc1" presStyleIdx="0" presStyleCnt="3" custScaleX="319226">
        <dgm:presLayoutVars>
          <dgm:bulletEnabled val="1"/>
        </dgm:presLayoutVars>
      </dgm:prSet>
      <dgm:spPr/>
    </dgm:pt>
    <dgm:pt modelId="{2DB4C8C3-D902-4961-B99C-2477EAA09F52}" type="pres">
      <dgm:prSet presAssocID="{47B1DD15-03AA-49B0-A1E8-643E75EBE38B}" presName="Name13" presStyleLbl="parChTrans1D2" presStyleIdx="1" presStyleCnt="3"/>
      <dgm:spPr/>
    </dgm:pt>
    <dgm:pt modelId="{E1123362-5F7B-4448-A168-87C1C55A2844}" type="pres">
      <dgm:prSet presAssocID="{AC988E94-E162-4136-AB82-E345F2518479}" presName="childText" presStyleLbl="bgAcc1" presStyleIdx="1" presStyleCnt="3" custScaleX="317092">
        <dgm:presLayoutVars>
          <dgm:bulletEnabled val="1"/>
        </dgm:presLayoutVars>
      </dgm:prSet>
      <dgm:spPr/>
    </dgm:pt>
    <dgm:pt modelId="{42D4BE15-DAEB-4A1C-891E-8A2BF5F91527}" type="pres">
      <dgm:prSet presAssocID="{0087BD4B-3474-4E49-BA59-1924A74EC5E9}" presName="Name13" presStyleLbl="parChTrans1D2" presStyleIdx="2" presStyleCnt="3"/>
      <dgm:spPr/>
    </dgm:pt>
    <dgm:pt modelId="{6FCEE55E-B3DF-4A68-9519-AB252E059FC1}" type="pres">
      <dgm:prSet presAssocID="{F6986DAE-20DB-4256-8D1B-4686B1BA807F}" presName="childText" presStyleLbl="bgAcc1" presStyleIdx="2" presStyleCnt="3" custScaleX="319226">
        <dgm:presLayoutVars>
          <dgm:bulletEnabled val="1"/>
        </dgm:presLayoutVars>
      </dgm:prSet>
      <dgm:spPr/>
    </dgm:pt>
  </dgm:ptLst>
  <dgm:cxnLst>
    <dgm:cxn modelId="{9ADD8A02-7B95-474F-BDF6-030E567DE16F}" type="presOf" srcId="{E8275316-C0CD-4DA6-9852-C00EF635F197}" destId="{05BDC285-B4F6-491B-A53F-89BBCD25E401}" srcOrd="0" destOrd="0" presId="urn:microsoft.com/office/officeart/2005/8/layout/hierarchy3"/>
    <dgm:cxn modelId="{1F40E93E-BC4D-4AFB-8347-E4400E89DA16}" srcId="{E8275316-C0CD-4DA6-9852-C00EF635F197}" destId="{F6986DAE-20DB-4256-8D1B-4686B1BA807F}" srcOrd="2" destOrd="0" parTransId="{0087BD4B-3474-4E49-BA59-1924A74EC5E9}" sibTransId="{3652C954-DB74-4FF2-BEF9-C8F0B7C3055B}"/>
    <dgm:cxn modelId="{1B41F862-1BD5-4667-827E-5FF9C23E3111}" type="presOf" srcId="{F6986DAE-20DB-4256-8D1B-4686B1BA807F}" destId="{6FCEE55E-B3DF-4A68-9519-AB252E059FC1}" srcOrd="0" destOrd="0" presId="urn:microsoft.com/office/officeart/2005/8/layout/hierarchy3"/>
    <dgm:cxn modelId="{0E34604B-2BA6-45F7-B1CA-29EEB882AE48}" type="presOf" srcId="{0087BD4B-3474-4E49-BA59-1924A74EC5E9}" destId="{42D4BE15-DAEB-4A1C-891E-8A2BF5F91527}" srcOrd="0" destOrd="0" presId="urn:microsoft.com/office/officeart/2005/8/layout/hierarchy3"/>
    <dgm:cxn modelId="{1EECA255-0CC2-4F4E-BD4A-90D85046C412}" srcId="{A411616D-2B5C-4DD7-A504-6867AD5CBCB8}" destId="{E8275316-C0CD-4DA6-9852-C00EF635F197}" srcOrd="0" destOrd="0" parTransId="{DCDBC0A2-BCC1-4EA4-8B0C-0ABF5354F248}" sibTransId="{59CC320B-6EBB-4E85-91B0-6452B1546B15}"/>
    <dgm:cxn modelId="{87AF83A1-F3A7-4F7C-8D8D-03F2FDC4442B}" type="presOf" srcId="{A411616D-2B5C-4DD7-A504-6867AD5CBCB8}" destId="{05F045F3-1401-468E-8DCA-FF168C84A629}" srcOrd="0" destOrd="0" presId="urn:microsoft.com/office/officeart/2005/8/layout/hierarchy3"/>
    <dgm:cxn modelId="{B1B207AC-A236-4165-B3F2-22D98CD80267}" srcId="{E8275316-C0CD-4DA6-9852-C00EF635F197}" destId="{AC988E94-E162-4136-AB82-E345F2518479}" srcOrd="1" destOrd="0" parTransId="{47B1DD15-03AA-49B0-A1E8-643E75EBE38B}" sibTransId="{DD4BA606-84C9-4363-BB7A-2DE083911E1E}"/>
    <dgm:cxn modelId="{76925BAF-9DC5-45F8-B3EE-5812AF5BEFF7}" srcId="{E8275316-C0CD-4DA6-9852-C00EF635F197}" destId="{C160E603-2874-49AD-BF3D-2221F9553B4F}" srcOrd="0" destOrd="0" parTransId="{E3987EC9-0D32-4351-AC75-1B85C593443E}" sibTransId="{67972156-A06D-409E-A28D-93CCAD6B3BE4}"/>
    <dgm:cxn modelId="{721049BA-84F3-424A-A932-DB013EF48EFE}" type="presOf" srcId="{E3987EC9-0D32-4351-AC75-1B85C593443E}" destId="{9B3A2CEA-800C-411A-AFCE-E341115B7938}" srcOrd="0" destOrd="0" presId="urn:microsoft.com/office/officeart/2005/8/layout/hierarchy3"/>
    <dgm:cxn modelId="{F4F9CFC5-7E2F-421E-BAF3-231E53EB9131}" type="presOf" srcId="{AC988E94-E162-4136-AB82-E345F2518479}" destId="{E1123362-5F7B-4448-A168-87C1C55A2844}" srcOrd="0" destOrd="0" presId="urn:microsoft.com/office/officeart/2005/8/layout/hierarchy3"/>
    <dgm:cxn modelId="{081167C8-3188-4DC0-8A09-F0D599B6C892}" type="presOf" srcId="{C160E603-2874-49AD-BF3D-2221F9553B4F}" destId="{D61A5F75-BB1B-41DF-9193-4EFBAE83D591}" srcOrd="0" destOrd="0" presId="urn:microsoft.com/office/officeart/2005/8/layout/hierarchy3"/>
    <dgm:cxn modelId="{E4B0A0D6-2C06-4DA5-BBA1-319314E97A7C}" type="presOf" srcId="{E8275316-C0CD-4DA6-9852-C00EF635F197}" destId="{E607BDEE-ABCF-4C32-8341-72DB85AE991B}" srcOrd="1" destOrd="0" presId="urn:microsoft.com/office/officeart/2005/8/layout/hierarchy3"/>
    <dgm:cxn modelId="{3A9585FA-DE5E-4E74-8AF9-04E0B922685F}" type="presOf" srcId="{47B1DD15-03AA-49B0-A1E8-643E75EBE38B}" destId="{2DB4C8C3-D902-4961-B99C-2477EAA09F52}" srcOrd="0" destOrd="0" presId="urn:microsoft.com/office/officeart/2005/8/layout/hierarchy3"/>
    <dgm:cxn modelId="{3CD9B571-30C7-4130-8ADD-7E01880DB061}" type="presParOf" srcId="{05F045F3-1401-468E-8DCA-FF168C84A629}" destId="{34D096E0-84A4-48D3-B6CA-33DFE4152912}" srcOrd="0" destOrd="0" presId="urn:microsoft.com/office/officeart/2005/8/layout/hierarchy3"/>
    <dgm:cxn modelId="{F20ED36A-3709-4E92-96B3-ACFE6DA125A3}" type="presParOf" srcId="{34D096E0-84A4-48D3-B6CA-33DFE4152912}" destId="{017ED311-C8DF-4561-A41D-AB7CC3C0DD67}" srcOrd="0" destOrd="0" presId="urn:microsoft.com/office/officeart/2005/8/layout/hierarchy3"/>
    <dgm:cxn modelId="{988F3C43-3E96-4E69-B6F6-E0645D6D92EB}" type="presParOf" srcId="{017ED311-C8DF-4561-A41D-AB7CC3C0DD67}" destId="{05BDC285-B4F6-491B-A53F-89BBCD25E401}" srcOrd="0" destOrd="0" presId="urn:microsoft.com/office/officeart/2005/8/layout/hierarchy3"/>
    <dgm:cxn modelId="{4710385F-F10C-4AF0-B6CA-A3A07D21CF6E}" type="presParOf" srcId="{017ED311-C8DF-4561-A41D-AB7CC3C0DD67}" destId="{E607BDEE-ABCF-4C32-8341-72DB85AE991B}" srcOrd="1" destOrd="0" presId="urn:microsoft.com/office/officeart/2005/8/layout/hierarchy3"/>
    <dgm:cxn modelId="{18DA1701-6A77-4A2C-99CA-9FA9C379A133}" type="presParOf" srcId="{34D096E0-84A4-48D3-B6CA-33DFE4152912}" destId="{8452D9FE-F8FD-4652-809E-CA94DD1A8B6C}" srcOrd="1" destOrd="0" presId="urn:microsoft.com/office/officeart/2005/8/layout/hierarchy3"/>
    <dgm:cxn modelId="{453BF5CC-9C79-4271-9EE2-3F6969E42C18}" type="presParOf" srcId="{8452D9FE-F8FD-4652-809E-CA94DD1A8B6C}" destId="{9B3A2CEA-800C-411A-AFCE-E341115B7938}" srcOrd="0" destOrd="0" presId="urn:microsoft.com/office/officeart/2005/8/layout/hierarchy3"/>
    <dgm:cxn modelId="{40AD03C0-E8EF-41D5-8849-4D588B53E665}" type="presParOf" srcId="{8452D9FE-F8FD-4652-809E-CA94DD1A8B6C}" destId="{D61A5F75-BB1B-41DF-9193-4EFBAE83D591}" srcOrd="1" destOrd="0" presId="urn:microsoft.com/office/officeart/2005/8/layout/hierarchy3"/>
    <dgm:cxn modelId="{7EDAEE52-8A3A-4744-B811-D2098A0ABAB4}" type="presParOf" srcId="{8452D9FE-F8FD-4652-809E-CA94DD1A8B6C}" destId="{2DB4C8C3-D902-4961-B99C-2477EAA09F52}" srcOrd="2" destOrd="0" presId="urn:microsoft.com/office/officeart/2005/8/layout/hierarchy3"/>
    <dgm:cxn modelId="{0D247FBC-4F2B-4316-866A-D59FA425F5E8}" type="presParOf" srcId="{8452D9FE-F8FD-4652-809E-CA94DD1A8B6C}" destId="{E1123362-5F7B-4448-A168-87C1C55A2844}" srcOrd="3" destOrd="0" presId="urn:microsoft.com/office/officeart/2005/8/layout/hierarchy3"/>
    <dgm:cxn modelId="{C204CDF0-101F-4A2D-9E0E-413E2F70F447}" type="presParOf" srcId="{8452D9FE-F8FD-4652-809E-CA94DD1A8B6C}" destId="{42D4BE15-DAEB-4A1C-891E-8A2BF5F91527}" srcOrd="4" destOrd="0" presId="urn:microsoft.com/office/officeart/2005/8/layout/hierarchy3"/>
    <dgm:cxn modelId="{8D5F8B88-4572-4A2E-80CB-7FCD734C4F4D}" type="presParOf" srcId="{8452D9FE-F8FD-4652-809E-CA94DD1A8B6C}" destId="{6FCEE55E-B3DF-4A68-9519-AB252E059FC1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BDC285-B4F6-491B-A53F-89BBCD25E401}">
      <dsp:nvSpPr>
        <dsp:cNvPr id="0" name=""/>
        <dsp:cNvSpPr/>
      </dsp:nvSpPr>
      <dsp:spPr>
        <a:xfrm>
          <a:off x="564901" y="317"/>
          <a:ext cx="3927008" cy="91593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Berdasarkan Kebijakan Nasional SMK3</a:t>
          </a:r>
          <a:endParaRPr lang="id-ID" sz="2800" kern="1200"/>
        </a:p>
      </dsp:txBody>
      <dsp:txXfrm>
        <a:off x="591728" y="27144"/>
        <a:ext cx="3873354" cy="862283"/>
      </dsp:txXfrm>
    </dsp:sp>
    <dsp:sp modelId="{9B3A2CEA-800C-411A-AFCE-E341115B7938}">
      <dsp:nvSpPr>
        <dsp:cNvPr id="0" name=""/>
        <dsp:cNvSpPr/>
      </dsp:nvSpPr>
      <dsp:spPr>
        <a:xfrm>
          <a:off x="957602" y="916254"/>
          <a:ext cx="392700" cy="6869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86953"/>
              </a:lnTo>
              <a:lnTo>
                <a:pt x="392700" y="6869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1A5F75-BB1B-41DF-9193-4EFBAE83D591}">
      <dsp:nvSpPr>
        <dsp:cNvPr id="0" name=""/>
        <dsp:cNvSpPr/>
      </dsp:nvSpPr>
      <dsp:spPr>
        <a:xfrm>
          <a:off x="1350303" y="1145238"/>
          <a:ext cx="4678256" cy="9159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800" kern="1200"/>
            <a:t>Lampiran 1 - Pedoman Penerapan SMK3</a:t>
          </a:r>
          <a:endParaRPr lang="id-ID" sz="2800" kern="1200"/>
        </a:p>
      </dsp:txBody>
      <dsp:txXfrm>
        <a:off x="1377130" y="1172065"/>
        <a:ext cx="4624602" cy="862283"/>
      </dsp:txXfrm>
    </dsp:sp>
    <dsp:sp modelId="{2DB4C8C3-D902-4961-B99C-2477EAA09F52}">
      <dsp:nvSpPr>
        <dsp:cNvPr id="0" name=""/>
        <dsp:cNvSpPr/>
      </dsp:nvSpPr>
      <dsp:spPr>
        <a:xfrm>
          <a:off x="957602" y="916254"/>
          <a:ext cx="392700" cy="18318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31874"/>
              </a:lnTo>
              <a:lnTo>
                <a:pt x="392700" y="18318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123362-5F7B-4448-A168-87C1C55A2844}">
      <dsp:nvSpPr>
        <dsp:cNvPr id="0" name=""/>
        <dsp:cNvSpPr/>
      </dsp:nvSpPr>
      <dsp:spPr>
        <a:xfrm>
          <a:off x="1350303" y="2290160"/>
          <a:ext cx="4646983" cy="9159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i-FI" sz="2800" kern="1200"/>
            <a:t>Lampiran 2 - Pedoman Penilaian Penerapan SMK3</a:t>
          </a:r>
          <a:endParaRPr lang="id-ID" sz="2800" kern="1200"/>
        </a:p>
      </dsp:txBody>
      <dsp:txXfrm>
        <a:off x="1377130" y="2316987"/>
        <a:ext cx="4593329" cy="862283"/>
      </dsp:txXfrm>
    </dsp:sp>
    <dsp:sp modelId="{42D4BE15-DAEB-4A1C-891E-8A2BF5F91527}">
      <dsp:nvSpPr>
        <dsp:cNvPr id="0" name=""/>
        <dsp:cNvSpPr/>
      </dsp:nvSpPr>
      <dsp:spPr>
        <a:xfrm>
          <a:off x="957602" y="916254"/>
          <a:ext cx="392700" cy="29767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76796"/>
              </a:lnTo>
              <a:lnTo>
                <a:pt x="392700" y="29767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CEE55E-B3DF-4A68-9519-AB252E059FC1}">
      <dsp:nvSpPr>
        <dsp:cNvPr id="0" name=""/>
        <dsp:cNvSpPr/>
      </dsp:nvSpPr>
      <dsp:spPr>
        <a:xfrm>
          <a:off x="1350303" y="3435082"/>
          <a:ext cx="4678256" cy="91593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d-ID" sz="2800" kern="1200"/>
            <a:t>Lampiran 3 - Laporan Audit SMK3</a:t>
          </a:r>
        </a:p>
      </dsp:txBody>
      <dsp:txXfrm>
        <a:off x="1377130" y="3461909"/>
        <a:ext cx="4624602" cy="8622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6309-6143-4950-81A4-4807ED76C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60148-ACAA-4610-ABDC-D3C380F13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61476-4671-4109-A068-D776AFC80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6480-2D97-48C1-BDC9-9DBC4C93ACB0}" type="datetimeFigureOut">
              <a:rPr lang="en-ID" smtClean="0"/>
              <a:t>05/09/2022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271EF-D028-4A91-962D-AE3115D25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30FA8-3DF3-40E4-A575-9146EF01B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3143-CB7A-40E1-AD6A-7C210B3440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48699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35029-654A-4028-9C18-0DD5F3D5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32C61C-74AC-46A7-BB79-0BBEBAFDEA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63588-770D-4D5D-9E3A-105555CA5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6480-2D97-48C1-BDC9-9DBC4C93ACB0}" type="datetimeFigureOut">
              <a:rPr lang="en-ID" smtClean="0"/>
              <a:t>05/09/2022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B170D-10CC-4C3D-9122-647D1DFD8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64B1D-98B6-48F5-A208-F5CF2179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3143-CB7A-40E1-AD6A-7C210B3440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5205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38E6E9-9D53-4F29-960C-9629E16EC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9CA7C1-6879-44AA-B836-1DBAFFE59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9DA8C-40F4-416D-966E-E67587B0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6480-2D97-48C1-BDC9-9DBC4C93ACB0}" type="datetimeFigureOut">
              <a:rPr lang="en-ID" smtClean="0"/>
              <a:t>05/09/2022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BF2E0-5171-4894-A8D6-5F1659F86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93375-3268-4F69-9725-0DD4E40A2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3143-CB7A-40E1-AD6A-7C210B3440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0802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DA7E-658F-422D-BADA-9B90A3308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83F43-076C-4A6C-849C-54BADEB81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E14AF-7BBA-4A1C-A35A-4DD98943B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6480-2D97-48C1-BDC9-9DBC4C93ACB0}" type="datetimeFigureOut">
              <a:rPr lang="en-ID" smtClean="0"/>
              <a:t>05/09/2022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93246-D2B3-4C8E-9934-3F420D750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9F0F0-2FC1-488B-A3FF-374918F12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3143-CB7A-40E1-AD6A-7C210B3440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925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3E471-2E15-4D1A-89A3-66F5C8A92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FEB10-98E5-4735-BE52-8BF6B1CF3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C4A1D-D958-4D49-8E9C-920485A7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6480-2D97-48C1-BDC9-9DBC4C93ACB0}" type="datetimeFigureOut">
              <a:rPr lang="en-ID" smtClean="0"/>
              <a:t>05/09/2022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BE720-7EF4-4DAA-BF51-BFA78F328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0F310-A792-4911-82DD-E048E2F1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3143-CB7A-40E1-AD6A-7C210B3440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3102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DA11-3C28-4BAD-ACE4-53980ECBB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F009E-EBBE-4014-9306-B8703FE6E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26C755-33C6-43F3-BE73-BF5BD0035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5B2C3B-3F77-4B08-B71A-B5271FE20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6480-2D97-48C1-BDC9-9DBC4C93ACB0}" type="datetimeFigureOut">
              <a:rPr lang="en-ID" smtClean="0"/>
              <a:t>05/09/2022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9F8B6-3229-4E37-8178-AEE73194A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B99E6-945A-4894-99B9-757449B8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3143-CB7A-40E1-AD6A-7C210B3440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4863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A7DB-74E2-48C3-92BD-0D2957A66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4F5EBB-B74C-407B-96B2-036AE3F5AF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CA7D2-F2E8-404A-8BC6-D31FE0533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478384-6710-47FB-A208-32620C138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9AB51-9A20-4397-85D3-E9482B711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39A9E-ED6E-4311-8224-2AB52B44C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6480-2D97-48C1-BDC9-9DBC4C93ACB0}" type="datetimeFigureOut">
              <a:rPr lang="en-ID" smtClean="0"/>
              <a:t>05/09/2022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62A438-E30A-4621-BF85-2AA2D73B2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28CBE8-9538-4F21-BF99-E0053D6D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3143-CB7A-40E1-AD6A-7C210B3440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48504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04E50-330A-4CFF-A6C2-AE1546199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A4A290-5424-41A8-A4A9-5BC4CBBD6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6480-2D97-48C1-BDC9-9DBC4C93ACB0}" type="datetimeFigureOut">
              <a:rPr lang="en-ID" smtClean="0"/>
              <a:t>05/09/2022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3056C2-F8AE-4984-8EA4-AC81FA1DB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97688-F962-41CE-AB16-00D5DF89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3143-CB7A-40E1-AD6A-7C210B3440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2566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7D32F5-0E3D-4A7E-BD8D-3F70FA699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6480-2D97-48C1-BDC9-9DBC4C93ACB0}" type="datetimeFigureOut">
              <a:rPr lang="en-ID" smtClean="0"/>
              <a:t>05/09/2022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FF9B96-C3DA-429E-94DD-1B21BAEE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A1DA99-6B93-45DA-8F8E-F3BD2C565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3143-CB7A-40E1-AD6A-7C210B3440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70239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138D8-A573-4950-84BA-357715294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00974-F322-4E7D-86B6-E99DB3539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8FD165-D845-4918-9EF9-1362FEE049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14527-06EA-4E11-81C2-935FA4C88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6480-2D97-48C1-BDC9-9DBC4C93ACB0}" type="datetimeFigureOut">
              <a:rPr lang="en-ID" smtClean="0"/>
              <a:t>05/09/2022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DBD774-6C2F-4228-8F74-AE23C09F9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AC5E6-C50F-47F9-9195-1E0DCCD4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3143-CB7A-40E1-AD6A-7C210B3440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668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35994-2433-459A-B6E6-28101ABC2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1626CD-194D-461D-9E75-41F28AC2FE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10D253-AF7F-455C-B577-5B302B146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3893F-32E1-4AB2-98ED-FF694726C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6480-2D97-48C1-BDC9-9DBC4C93ACB0}" type="datetimeFigureOut">
              <a:rPr lang="en-ID" smtClean="0"/>
              <a:t>05/09/2022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63E9E6-8B18-4A4B-BC20-5A3476C5E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74E89-D743-4F89-B6DE-3573637D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783143-CB7A-40E1-AD6A-7C210B3440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98971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B42F1F-D3A4-46B6-9AEE-52E5B2AC4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4B345B-7346-46C1-B206-CE1BD8586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A829B-652F-4B50-8A49-DCB0D06A0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06480-2D97-48C1-BDC9-9DBC4C93ACB0}" type="datetimeFigureOut">
              <a:rPr lang="en-ID" smtClean="0"/>
              <a:t>05/09/2022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2D7B0C-FD8F-4068-A622-3CEB24C51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BE166-7D68-4F65-A696-08EF4B982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83143-CB7A-40E1-AD6A-7C210B3440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324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20A3ACE-D387-4137-905A-7049B7DF96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itle 24">
            <a:extLst>
              <a:ext uri="{FF2B5EF4-FFF2-40B4-BE49-F238E27FC236}">
                <a16:creationId xmlns:a16="http://schemas.microsoft.com/office/drawing/2014/main" id="{2E986EF1-2BBA-40EF-9599-B63F30DE1B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pPr algn="l"/>
            <a:r>
              <a:rPr lang="en-US" sz="7200" dirty="0" err="1"/>
              <a:t>Sistem</a:t>
            </a:r>
            <a:r>
              <a:rPr lang="en-US" sz="7200" dirty="0"/>
              <a:t> </a:t>
            </a:r>
            <a:r>
              <a:rPr lang="en-US" sz="7200" dirty="0" err="1"/>
              <a:t>Manajemen</a:t>
            </a:r>
            <a:r>
              <a:rPr lang="en-US" sz="7200" dirty="0"/>
              <a:t> K3</a:t>
            </a:r>
            <a:endParaRPr lang="id-ID" sz="7200" dirty="0"/>
          </a:p>
        </p:txBody>
      </p:sp>
    </p:spTree>
    <p:extLst>
      <p:ext uri="{BB962C8B-B14F-4D97-AF65-F5344CB8AC3E}">
        <p14:creationId xmlns:p14="http://schemas.microsoft.com/office/powerpoint/2010/main" val="3644099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D6BBD-8828-4415-8A81-45D747250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Persyaratan</a:t>
            </a:r>
            <a:r>
              <a:rPr lang="en-US" dirty="0"/>
              <a:t> </a:t>
            </a:r>
            <a:r>
              <a:rPr lang="en-US" dirty="0" err="1"/>
              <a:t>Sertifikasi</a:t>
            </a:r>
            <a:r>
              <a:rPr lang="en-US" dirty="0"/>
              <a:t> SMK3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2E0B6-82FE-437F-B1B0-1D738EBA2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88CE152D-3F4D-4FF6-B717-C7A32B64D7E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/>
              <a:t>Untuk men</a:t>
            </a:r>
            <a:r>
              <a:rPr lang="id-ID">
                <a:cs typeface="Calibri"/>
              </a:rPr>
              <a:t>dapatkan </a:t>
            </a:r>
            <a:r>
              <a:rPr lang="en-US">
                <a:cs typeface="Calibri"/>
              </a:rPr>
              <a:t>sertifikat </a:t>
            </a:r>
            <a:r>
              <a:rPr lang="id-ID">
                <a:cs typeface="Calibri"/>
              </a:rPr>
              <a:t>SMK3, perusahaan  diwajibkan menyusun </a:t>
            </a:r>
            <a:r>
              <a:rPr lang="en-US">
                <a:cs typeface="Calibri"/>
              </a:rPr>
              <a:t>:</a:t>
            </a:r>
          </a:p>
          <a:p>
            <a:pPr marL="714375" indent="-357188">
              <a:buFont typeface="Wingdings" pitchFamily="2" charset="2"/>
              <a:buChar char="ü"/>
            </a:pPr>
            <a:r>
              <a:rPr lang="id-ID" b="1">
                <a:solidFill>
                  <a:srgbClr val="00B050"/>
                </a:solidFill>
                <a:cs typeface="Calibri"/>
              </a:rPr>
              <a:t>Rencana</a:t>
            </a:r>
            <a:r>
              <a:rPr lang="id-ID">
                <a:cs typeface="Calibri"/>
              </a:rPr>
              <a:t> Keselamatan dan Kesehatan Kerja (K3), </a:t>
            </a:r>
            <a:endParaRPr lang="en-US">
              <a:cs typeface="Calibri"/>
            </a:endParaRPr>
          </a:p>
          <a:p>
            <a:pPr marL="714375" indent="-357188">
              <a:buFont typeface="Wingdings" pitchFamily="2" charset="2"/>
              <a:buChar char="ü"/>
            </a:pPr>
            <a:r>
              <a:rPr lang="en-US">
                <a:cs typeface="Calibri"/>
              </a:rPr>
              <a:t>Penyusunan</a:t>
            </a:r>
            <a:r>
              <a:rPr lang="id-ID">
                <a:cs typeface="Calibri"/>
              </a:rPr>
              <a:t> rencana K3 </a:t>
            </a:r>
            <a:r>
              <a:rPr lang="id-ID" b="1">
                <a:solidFill>
                  <a:srgbClr val="00B0F0"/>
                </a:solidFill>
                <a:cs typeface="Calibri"/>
              </a:rPr>
              <a:t>melibatkan</a:t>
            </a:r>
            <a:r>
              <a:rPr lang="id-ID">
                <a:cs typeface="Calibri"/>
              </a:rPr>
              <a:t> Ahl</a:t>
            </a:r>
            <a:r>
              <a:rPr lang="en-US">
                <a:cs typeface="Calibri"/>
              </a:rPr>
              <a:t>i</a:t>
            </a:r>
            <a:r>
              <a:rPr lang="id-ID">
                <a:cs typeface="Calibri"/>
              </a:rPr>
              <a:t> K3, Panitia Pembina Keselamatan dan Kesehatan Kerja (P2K3), Wakil Pekerja dan Pihak Lain yang terkait. </a:t>
            </a:r>
            <a:endParaRPr lang="id-ID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81909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DD7E-319F-4E5A-B306-3E4E18840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Sertifikasi</a:t>
            </a:r>
            <a:r>
              <a:rPr lang="en-US" dirty="0"/>
              <a:t> SMK3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B9D30-5A52-4265-8403-83A900618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4D90D5B9-8EBD-4F6E-8891-078F3AE99F77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51559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d-ID"/>
              <a:t>Masa proses Sertifikat SMK3 a</a:t>
            </a:r>
            <a:r>
              <a:rPr lang="id-ID">
                <a:cs typeface="Calibri"/>
              </a:rPr>
              <a:t>dalah </a:t>
            </a:r>
            <a:r>
              <a:rPr lang="id-ID" b="1">
                <a:solidFill>
                  <a:srgbClr val="00B050"/>
                </a:solidFill>
                <a:cs typeface="Calibri"/>
              </a:rPr>
              <a:t>1 (satu) tahun </a:t>
            </a:r>
            <a:r>
              <a:rPr lang="id-ID">
                <a:cs typeface="Calibri"/>
              </a:rPr>
              <a:t>setelah hasil Audit Eksternal, setelah persyaratan lengkap</a:t>
            </a:r>
          </a:p>
          <a:p>
            <a:r>
              <a:rPr lang="id-ID">
                <a:cs typeface="Calibri"/>
              </a:rPr>
              <a:t>Selama menunggu terbitnya sertifikat SMK3, perusahaan akan mendapatkan surat keterangan hasil audit SMK3 dari Kementerian Bin</a:t>
            </a:r>
            <a:r>
              <a:rPr lang="id-ID">
                <a:latin typeface="Times New Roman"/>
                <a:cs typeface="Times New Roman"/>
              </a:rPr>
              <a:t>wasnaker – </a:t>
            </a:r>
            <a:r>
              <a:rPr lang="id-ID">
                <a:cs typeface="Calibri"/>
              </a:rPr>
              <a:t>Direktorat Jenderal Pembinaan Penga</a:t>
            </a:r>
            <a:r>
              <a:rPr lang="id-ID">
                <a:latin typeface="Times New Roman"/>
                <a:cs typeface="Times New Roman"/>
              </a:rPr>
              <a:t>wasan Tenaga Kerja </a:t>
            </a:r>
            <a:r>
              <a:rPr lang="id-ID">
                <a:cs typeface="Calibri"/>
              </a:rPr>
              <a:t>dan K3</a:t>
            </a:r>
          </a:p>
          <a:p>
            <a:r>
              <a:rPr lang="id-ID" b="1">
                <a:solidFill>
                  <a:srgbClr val="C00000"/>
                </a:solidFill>
                <a:cs typeface="Calibri"/>
              </a:rPr>
              <a:t>Masa berlaku </a:t>
            </a:r>
            <a:r>
              <a:rPr lang="id-ID">
                <a:cs typeface="Calibri"/>
              </a:rPr>
              <a:t>Sertifikat SMK3 adalah </a:t>
            </a:r>
            <a:r>
              <a:rPr lang="id-ID">
                <a:solidFill>
                  <a:srgbClr val="C00000"/>
                </a:solidFill>
                <a:cs typeface="Calibri"/>
              </a:rPr>
              <a:t>3 (tiga) tahun</a:t>
            </a:r>
            <a:endParaRPr lang="id-ID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583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60CD5-31B5-4F16-BE8D-EE761EC3F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Prinsip</a:t>
            </a:r>
            <a:r>
              <a:rPr lang="en-US" dirty="0"/>
              <a:t> Dasar </a:t>
            </a:r>
            <a:r>
              <a:rPr lang="en-US" dirty="0" err="1"/>
              <a:t>Penerapan</a:t>
            </a:r>
            <a:r>
              <a:rPr lang="en-US" dirty="0"/>
              <a:t> SMK3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DB987-2177-43F1-8872-A3BA5316E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E3AD18-BC55-4A73-88FC-D795EA21C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380" y="1825625"/>
            <a:ext cx="9381240" cy="450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50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997F6-BC2E-48E4-9155-8B95E5AC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Penetapan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K3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228ED-42BE-437E-9B95-0A7F1CDA3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0069"/>
            <a:ext cx="11080531" cy="4836894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r>
              <a:rPr lang="id-ID" sz="2400" dirty="0"/>
              <a:t>Melakukan tinjauan a</a:t>
            </a:r>
            <a:r>
              <a:rPr lang="id-ID" sz="2400" dirty="0">
                <a:cs typeface="Calibri"/>
              </a:rPr>
              <a:t>wal kondisi K3 yang meliputi:</a:t>
            </a:r>
          </a:p>
          <a:p>
            <a:pPr marL="711200" algn="just">
              <a:lnSpc>
                <a:spcPct val="100000"/>
              </a:lnSpc>
              <a:buFont typeface="Wingdings" pitchFamily="2" charset="2"/>
              <a:buChar char="ü"/>
            </a:pPr>
            <a:r>
              <a:rPr lang="id-ID" sz="2400" dirty="0">
                <a:cs typeface="Calibri"/>
              </a:rPr>
              <a:t>Identifikasi potensi bahaya, penilaian dan pengendalian risiko;</a:t>
            </a:r>
            <a:endParaRPr lang="en-US" sz="2400" dirty="0">
              <a:cs typeface="Calibri"/>
            </a:endParaRPr>
          </a:p>
          <a:p>
            <a:pPr marL="711200" algn="just">
              <a:lnSpc>
                <a:spcPct val="100000"/>
              </a:lnSpc>
              <a:buFont typeface="Wingdings" pitchFamily="2" charset="2"/>
              <a:buChar char="ü"/>
            </a:pPr>
            <a:r>
              <a:rPr lang="id-ID" sz="2400" dirty="0">
                <a:cs typeface="Calibri"/>
              </a:rPr>
              <a:t>Perbandingan penerapan K3 dengan perusahaan dan sektor lain yang lebih baik;</a:t>
            </a:r>
            <a:endParaRPr lang="en-US" sz="2400" dirty="0">
              <a:cs typeface="Calibri"/>
            </a:endParaRPr>
          </a:p>
          <a:p>
            <a:pPr marL="711200" algn="just">
              <a:lnSpc>
                <a:spcPct val="100000"/>
              </a:lnSpc>
              <a:buFont typeface="Wingdings" pitchFamily="2" charset="2"/>
              <a:buChar char="ü"/>
            </a:pPr>
            <a:r>
              <a:rPr lang="id-ID" sz="2400" dirty="0">
                <a:cs typeface="Calibri"/>
              </a:rPr>
              <a:t>Peninjauan sebab akibat kejadian yang membahayakan;</a:t>
            </a:r>
            <a:endParaRPr lang="en-US" sz="2400" dirty="0">
              <a:cs typeface="Calibri"/>
            </a:endParaRPr>
          </a:p>
          <a:p>
            <a:pPr marL="711200" algn="just">
              <a:lnSpc>
                <a:spcPct val="100000"/>
              </a:lnSpc>
              <a:buFont typeface="Wingdings" pitchFamily="2" charset="2"/>
              <a:buChar char="ü"/>
            </a:pPr>
            <a:r>
              <a:rPr lang="id-ID" sz="2400" dirty="0">
                <a:cs typeface="Calibri"/>
              </a:rPr>
              <a:t>Kompensasi dan gangguan serta hasil penilaian sebelumnya yang berkaitan dengan keselamatan;</a:t>
            </a:r>
          </a:p>
          <a:p>
            <a:pPr algn="just">
              <a:lnSpc>
                <a:spcPct val="100000"/>
              </a:lnSpc>
            </a:pPr>
            <a:r>
              <a:rPr lang="id-ID" sz="2400" dirty="0">
                <a:cs typeface="Calibri"/>
              </a:rPr>
              <a:t>Penilaian efisiensi dan efektivitas sumber daya yang telah disediakan.</a:t>
            </a:r>
          </a:p>
          <a:p>
            <a:pPr algn="just">
              <a:lnSpc>
                <a:spcPct val="100000"/>
              </a:lnSpc>
            </a:pPr>
            <a:r>
              <a:rPr lang="id-ID" sz="2400" dirty="0">
                <a:cs typeface="Calibri"/>
              </a:rPr>
              <a:t>Memperhatikan peningkatan kinerja manajemen K3 secara terus menerus</a:t>
            </a:r>
          </a:p>
          <a:p>
            <a:pPr algn="just">
              <a:lnSpc>
                <a:spcPct val="100000"/>
              </a:lnSpc>
            </a:pPr>
            <a:r>
              <a:rPr lang="id-ID" sz="2400" dirty="0">
                <a:cs typeface="Calibri"/>
              </a:rPr>
              <a:t>Memperhatikan masukan dari pekerja/buruh dan/ atau serikat pekerja/ serikat buruh</a:t>
            </a:r>
          </a:p>
          <a:p>
            <a:pPr algn="just">
              <a:lnSpc>
                <a:spcPct val="100000"/>
              </a:lnSpc>
            </a:pPr>
            <a:r>
              <a:rPr lang="id-ID" sz="2400" dirty="0">
                <a:cs typeface="Calibri"/>
              </a:rPr>
              <a:t>Kebijakan memuat: Visi, Tujuan perusahaan, komitmen, kerangka dan program kerja</a:t>
            </a:r>
          </a:p>
        </p:txBody>
      </p:sp>
    </p:spTree>
    <p:extLst>
      <p:ext uri="{BB962C8B-B14F-4D97-AF65-F5344CB8AC3E}">
        <p14:creationId xmlns:p14="http://schemas.microsoft.com/office/powerpoint/2010/main" val="2466272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997F6-BC2E-48E4-9155-8B95E5AC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Penetapan</a:t>
            </a:r>
            <a:r>
              <a:rPr lang="en-US" dirty="0"/>
              <a:t> </a:t>
            </a:r>
            <a:r>
              <a:rPr lang="en-US" dirty="0" err="1"/>
              <a:t>Kebijakan</a:t>
            </a:r>
            <a:r>
              <a:rPr lang="en-US" dirty="0"/>
              <a:t> K3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228ED-42BE-437E-9B95-0A7F1CDA3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0069"/>
            <a:ext cx="11080531" cy="4836894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</a:pPr>
            <a:endParaRPr lang="id-ID" sz="2400" dirty="0">
              <a:cs typeface="Calibri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143143-0D46-4726-9AC7-E576DD589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20" y="1444580"/>
            <a:ext cx="11342404" cy="541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74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997F6-BC2E-48E4-9155-8B95E5AC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Perencanaan</a:t>
            </a:r>
            <a:r>
              <a:rPr lang="en-US" dirty="0"/>
              <a:t> K3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228ED-42BE-437E-9B95-0A7F1CDA3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0069"/>
            <a:ext cx="11080531" cy="4836894"/>
          </a:xfrm>
        </p:spPr>
        <p:txBody>
          <a:bodyPr>
            <a:noAutofit/>
          </a:bodyPr>
          <a:lstStyle/>
          <a:p>
            <a:r>
              <a:rPr lang="id-ID" sz="2400" b="1" dirty="0">
                <a:solidFill>
                  <a:srgbClr val="00B0F0"/>
                </a:solidFill>
              </a:rPr>
              <a:t>Bertujuan</a:t>
            </a:r>
            <a:r>
              <a:rPr lang="id-ID" sz="2400" dirty="0"/>
              <a:t> untuk menghasilkan rencana K3</a:t>
            </a:r>
          </a:p>
          <a:p>
            <a:r>
              <a:rPr lang="id-ID" sz="2400" dirty="0"/>
              <a:t>Rencana K3 </a:t>
            </a:r>
            <a:r>
              <a:rPr lang="id-ID" sz="2400" dirty="0">
                <a:cs typeface="Calibri"/>
              </a:rPr>
              <a:t>disusun dan ditetapkan oleh perusahaan/pengusaha dengan mengacu pada kebijakan K3 yang telah ditetapkan</a:t>
            </a:r>
          </a:p>
          <a:p>
            <a:r>
              <a:rPr lang="id-ID" sz="2400" dirty="0">
                <a:cs typeface="Calibri"/>
              </a:rPr>
              <a:t>Harus melibatkan: Ahli K3, Panitia Pembina K3, </a:t>
            </a:r>
            <a:r>
              <a:rPr lang="id-ID" sz="2400" dirty="0">
                <a:cs typeface="Times New Roman"/>
              </a:rPr>
              <a:t>wakil pekerja/buruh, </a:t>
            </a:r>
            <a:r>
              <a:rPr lang="id-ID" sz="2400" dirty="0">
                <a:cs typeface="Calibri"/>
              </a:rPr>
              <a:t>dan pihak lain yang terkait di perusahaan</a:t>
            </a:r>
          </a:p>
          <a:p>
            <a:r>
              <a:rPr lang="id-ID" sz="2400" b="1" dirty="0">
                <a:cs typeface="Calibri"/>
              </a:rPr>
              <a:t>Memuat</a:t>
            </a:r>
            <a:r>
              <a:rPr lang="id-ID" sz="2400" dirty="0">
                <a:cs typeface="Calibri"/>
              </a:rPr>
              <a:t>:</a:t>
            </a:r>
          </a:p>
          <a:p>
            <a:pPr marL="711200">
              <a:spcBef>
                <a:spcPts val="0"/>
              </a:spcBef>
              <a:buFont typeface="Wingdings" pitchFamily="2" charset="2"/>
              <a:buChar char="ü"/>
            </a:pPr>
            <a:r>
              <a:rPr lang="id-ID" sz="2400" dirty="0">
                <a:cs typeface="Calibri"/>
              </a:rPr>
              <a:t>Tujuan dan sasaran;</a:t>
            </a:r>
            <a:endParaRPr lang="en-US" sz="2400" dirty="0">
              <a:cs typeface="Calibri"/>
            </a:endParaRPr>
          </a:p>
          <a:p>
            <a:pPr marL="711200">
              <a:spcBef>
                <a:spcPts val="0"/>
              </a:spcBef>
              <a:buFont typeface="Wingdings" pitchFamily="2" charset="2"/>
              <a:buChar char="ü"/>
            </a:pPr>
            <a:r>
              <a:rPr lang="id-ID" sz="2400" dirty="0">
                <a:cs typeface="Calibri"/>
              </a:rPr>
              <a:t>Skala prioritas;</a:t>
            </a:r>
            <a:endParaRPr lang="en-US" sz="2400" dirty="0">
              <a:cs typeface="Calibri"/>
            </a:endParaRPr>
          </a:p>
          <a:p>
            <a:pPr marL="711200">
              <a:spcBef>
                <a:spcPts val="0"/>
              </a:spcBef>
              <a:buFont typeface="Wingdings" pitchFamily="2" charset="2"/>
              <a:buChar char="ü"/>
            </a:pPr>
            <a:r>
              <a:rPr lang="id-ID" sz="2400" dirty="0">
                <a:cs typeface="Calibri"/>
              </a:rPr>
              <a:t>Upaya pengendalian bahaya;</a:t>
            </a:r>
            <a:endParaRPr lang="en-US" sz="2400" dirty="0">
              <a:cs typeface="Calibri"/>
            </a:endParaRPr>
          </a:p>
          <a:p>
            <a:pPr marL="711200">
              <a:spcBef>
                <a:spcPts val="0"/>
              </a:spcBef>
              <a:buFont typeface="Wingdings" pitchFamily="2" charset="2"/>
              <a:buChar char="ü"/>
            </a:pPr>
            <a:r>
              <a:rPr lang="id-ID" sz="2400" dirty="0">
                <a:cs typeface="Calibri"/>
              </a:rPr>
              <a:t>Penetapan sumber daya;</a:t>
            </a:r>
            <a:endParaRPr lang="en-US" sz="2400" dirty="0">
              <a:cs typeface="Calibri"/>
            </a:endParaRPr>
          </a:p>
          <a:p>
            <a:pPr marL="711200">
              <a:spcBef>
                <a:spcPts val="0"/>
              </a:spcBef>
              <a:buFont typeface="Wingdings" pitchFamily="2" charset="2"/>
              <a:buChar char="ü"/>
            </a:pPr>
            <a:r>
              <a:rPr lang="id-ID" sz="2400" dirty="0">
                <a:cs typeface="Calibri"/>
              </a:rPr>
              <a:t>Jangka waktu pelaksanaan; </a:t>
            </a:r>
            <a:endParaRPr lang="en-US" sz="2400" dirty="0">
              <a:cs typeface="Calibri"/>
            </a:endParaRPr>
          </a:p>
          <a:p>
            <a:pPr marL="711200">
              <a:spcBef>
                <a:spcPts val="0"/>
              </a:spcBef>
              <a:buFont typeface="Wingdings" pitchFamily="2" charset="2"/>
              <a:buChar char="ü"/>
            </a:pPr>
            <a:r>
              <a:rPr lang="id-ID" sz="2400" dirty="0">
                <a:cs typeface="Calibri"/>
              </a:rPr>
              <a:t>Indikator pencapaian;</a:t>
            </a:r>
            <a:endParaRPr lang="en-US" sz="2400" dirty="0">
              <a:cs typeface="Calibri"/>
            </a:endParaRPr>
          </a:p>
          <a:p>
            <a:pPr marL="711200">
              <a:spcBef>
                <a:spcPts val="0"/>
              </a:spcBef>
              <a:buFont typeface="Wingdings" pitchFamily="2" charset="2"/>
              <a:buChar char="ü"/>
            </a:pPr>
            <a:r>
              <a:rPr lang="id-ID" sz="2400" dirty="0">
                <a:cs typeface="Calibri"/>
              </a:rPr>
              <a:t>Sistem pertanggungja</a:t>
            </a:r>
            <a:r>
              <a:rPr lang="id-ID" sz="2400" dirty="0">
                <a:cs typeface="Times New Roman"/>
              </a:rPr>
              <a:t>waban.</a:t>
            </a:r>
            <a:endParaRPr lang="id-ID" sz="2400" dirty="0">
              <a:cs typeface="Calibri"/>
            </a:endParaRPr>
          </a:p>
          <a:p>
            <a:pPr algn="just">
              <a:lnSpc>
                <a:spcPct val="100000"/>
              </a:lnSpc>
            </a:pPr>
            <a:endParaRPr lang="id-ID" sz="2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07154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997F6-BC2E-48E4-9155-8B95E5AC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Perencanaan</a:t>
            </a:r>
            <a:r>
              <a:rPr lang="en-US" dirty="0"/>
              <a:t> K3</a:t>
            </a:r>
            <a:endParaRPr lang="en-ID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6D22500-D1F7-4E49-9C00-262D103F76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20073" y="1339850"/>
            <a:ext cx="6917003" cy="4837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342215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6DEF-EB39-4E0C-8086-AAFBF94A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K3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BB127-C70E-4EBE-B576-933760E85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>
                <a:cs typeface="Calibri"/>
              </a:rPr>
              <a:t>Dilakukan oleh pengusaha berdasarkan </a:t>
            </a:r>
            <a:r>
              <a:rPr lang="id-ID" b="1" dirty="0">
                <a:solidFill>
                  <a:srgbClr val="00B050"/>
                </a:solidFill>
                <a:cs typeface="Calibri"/>
              </a:rPr>
              <a:t>rencana K3</a:t>
            </a:r>
            <a:r>
              <a:rPr lang="id-ID" dirty="0">
                <a:cs typeface="Calibri"/>
              </a:rPr>
              <a:t>, 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D</a:t>
            </a:r>
            <a:r>
              <a:rPr lang="id-ID" dirty="0">
                <a:cs typeface="Calibri"/>
              </a:rPr>
              <a:t>idukung oleh </a:t>
            </a:r>
            <a:r>
              <a:rPr lang="id-ID" b="1" dirty="0">
                <a:solidFill>
                  <a:srgbClr val="00B050"/>
                </a:solidFill>
                <a:cs typeface="Calibri"/>
              </a:rPr>
              <a:t>sumber daya manusia </a:t>
            </a:r>
            <a:r>
              <a:rPr lang="id-ID" dirty="0">
                <a:cs typeface="Calibri"/>
              </a:rPr>
              <a:t>di bidang K3, </a:t>
            </a:r>
            <a:endParaRPr lang="en-US" dirty="0">
              <a:cs typeface="Calibri"/>
            </a:endParaRPr>
          </a:p>
          <a:p>
            <a:r>
              <a:rPr lang="en-US" b="1" dirty="0" err="1">
                <a:solidFill>
                  <a:srgbClr val="00B050"/>
                </a:solidFill>
                <a:cs typeface="Calibri"/>
              </a:rPr>
              <a:t>Sarana</a:t>
            </a:r>
            <a:r>
              <a:rPr lang="en-US" b="1" dirty="0">
                <a:solidFill>
                  <a:srgbClr val="00B050"/>
                </a:solidFill>
                <a:cs typeface="Calibri"/>
              </a:rPr>
              <a:t> dan </a:t>
            </a:r>
            <a:r>
              <a:rPr lang="id-ID" b="1" dirty="0">
                <a:solidFill>
                  <a:srgbClr val="00B050"/>
                </a:solidFill>
                <a:cs typeface="Calibri"/>
              </a:rPr>
              <a:t>prasarana</a:t>
            </a:r>
            <a:r>
              <a:rPr lang="en-US" b="1" dirty="0">
                <a:solidFill>
                  <a:srgbClr val="00B050"/>
                </a:solidFill>
                <a:cs typeface="Calibri"/>
              </a:rPr>
              <a:t> </a:t>
            </a:r>
            <a:r>
              <a:rPr lang="en-US" dirty="0" err="1">
                <a:cs typeface="Calibri"/>
              </a:rPr>
              <a:t>memadai</a:t>
            </a:r>
            <a:r>
              <a:rPr lang="en-US" dirty="0">
                <a:cs typeface="Calibri"/>
              </a:rPr>
              <a:t>:</a:t>
            </a:r>
          </a:p>
          <a:p>
            <a:pPr marL="711200">
              <a:buFont typeface="Wingdings" pitchFamily="2" charset="2"/>
              <a:buChar char="ü"/>
            </a:pPr>
            <a:r>
              <a:rPr lang="en-US" dirty="0">
                <a:cs typeface="Calibri"/>
              </a:rPr>
              <a:t>A</a:t>
            </a:r>
            <a:r>
              <a:rPr lang="id-ID" dirty="0">
                <a:cs typeface="Calibri"/>
              </a:rPr>
              <a:t>danya organisasi bidang K3, </a:t>
            </a:r>
            <a:endParaRPr lang="en-US" dirty="0">
              <a:cs typeface="Calibri"/>
            </a:endParaRPr>
          </a:p>
          <a:p>
            <a:pPr marL="711200">
              <a:buFont typeface="Wingdings" pitchFamily="2" charset="2"/>
              <a:buChar char="ü"/>
            </a:pPr>
            <a:r>
              <a:rPr lang="en-US" dirty="0">
                <a:cs typeface="Calibri"/>
              </a:rPr>
              <a:t>A</a:t>
            </a:r>
            <a:r>
              <a:rPr lang="id-ID" dirty="0">
                <a:cs typeface="Calibri"/>
              </a:rPr>
              <a:t>nggaran dana, </a:t>
            </a:r>
            <a:endParaRPr lang="en-US" dirty="0">
              <a:cs typeface="Calibri"/>
            </a:endParaRPr>
          </a:p>
          <a:p>
            <a:pPr marL="711200">
              <a:buFont typeface="Wingdings" pitchFamily="2" charset="2"/>
              <a:buChar char="ü"/>
            </a:pPr>
            <a:r>
              <a:rPr lang="en-US" dirty="0" err="1">
                <a:cs typeface="Calibri"/>
              </a:rPr>
              <a:t>Prosedur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kerja</a:t>
            </a:r>
            <a:r>
              <a:rPr lang="en-US" dirty="0">
                <a:cs typeface="Calibri"/>
              </a:rPr>
              <a:t>, </a:t>
            </a:r>
            <a:r>
              <a:rPr lang="en-US" dirty="0" err="1">
                <a:cs typeface="Calibri"/>
              </a:rPr>
              <a:t>informasi</a:t>
            </a:r>
            <a:r>
              <a:rPr lang="en-US" dirty="0">
                <a:cs typeface="Calibri"/>
              </a:rPr>
              <a:t>,  </a:t>
            </a:r>
            <a:r>
              <a:rPr lang="en-US" dirty="0" err="1">
                <a:cs typeface="Calibri"/>
              </a:rPr>
              <a:t>pelaporan</a:t>
            </a:r>
            <a:r>
              <a:rPr lang="en-US" dirty="0">
                <a:cs typeface="Calibri"/>
              </a:rPr>
              <a:t> dan  </a:t>
            </a:r>
            <a:r>
              <a:rPr lang="en-US" dirty="0" err="1">
                <a:cs typeface="Calibri"/>
              </a:rPr>
              <a:t>pendokumentasian</a:t>
            </a:r>
            <a:endParaRPr lang="en-US" dirty="0">
              <a:cs typeface="Calibri"/>
            </a:endParaRPr>
          </a:p>
          <a:p>
            <a:pPr marL="711200">
              <a:buFont typeface="Wingdings" pitchFamily="2" charset="2"/>
              <a:buChar char="ü"/>
            </a:pPr>
            <a:r>
              <a:rPr lang="en-US" dirty="0">
                <a:cs typeface="Calibri"/>
              </a:rPr>
              <a:t>I</a:t>
            </a:r>
            <a:r>
              <a:rPr lang="id-ID" dirty="0">
                <a:cs typeface="Calibri"/>
              </a:rPr>
              <a:t>nstruksi kerja</a:t>
            </a:r>
          </a:p>
          <a:p>
            <a:pPr>
              <a:buNone/>
            </a:pPr>
            <a:endParaRPr lang="id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98994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6DEF-EB39-4E0C-8086-AAFBF94A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K3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BB127-C70E-4EBE-B576-933760E85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/>
              <a:t>Kegiatan harus </a:t>
            </a:r>
            <a:r>
              <a:rPr lang="id-ID" dirty="0">
                <a:cs typeface="Calibri"/>
              </a:rPr>
              <a:t>dilaksanakan berdasarkan identifikasi bahaya, penilaian, dan pengendalian risiko, serta berdasarkan potensi bahaya, investigasi, dan analisa kecelakaan.</a:t>
            </a:r>
          </a:p>
          <a:p>
            <a:r>
              <a:rPr lang="id-ID" dirty="0">
                <a:cs typeface="Calibri"/>
              </a:rPr>
              <a:t>Dalam pelaksanaan K3 perusahaan harus:</a:t>
            </a:r>
          </a:p>
          <a:p>
            <a:pPr marL="711200">
              <a:buFont typeface="Wingdings" pitchFamily="2" charset="2"/>
              <a:buChar char="ü"/>
            </a:pPr>
            <a:r>
              <a:rPr lang="id-ID" dirty="0">
                <a:cs typeface="Calibri"/>
              </a:rPr>
              <a:t>Menunjuk sumber daya manusia yang mempunyai kompetensi kerja dan ke</a:t>
            </a:r>
            <a:r>
              <a:rPr lang="id-ID" dirty="0">
                <a:cs typeface="Times New Roman"/>
              </a:rPr>
              <a:t>wenangan </a:t>
            </a:r>
            <a:r>
              <a:rPr lang="id-ID" dirty="0">
                <a:cs typeface="Calibri"/>
              </a:rPr>
              <a:t>dibidang K3;</a:t>
            </a:r>
            <a:endParaRPr lang="en-US" dirty="0">
              <a:cs typeface="Calibri"/>
            </a:endParaRPr>
          </a:p>
          <a:p>
            <a:pPr marL="711200">
              <a:buFont typeface="Wingdings" pitchFamily="2" charset="2"/>
              <a:buChar char="ü"/>
            </a:pPr>
            <a:r>
              <a:rPr lang="id-ID" dirty="0">
                <a:cs typeface="Calibri"/>
              </a:rPr>
              <a:t>Melibatkan seluruh pekerja/buruh;</a:t>
            </a:r>
            <a:endParaRPr lang="en-US" dirty="0">
              <a:cs typeface="Calibri"/>
            </a:endParaRPr>
          </a:p>
          <a:p>
            <a:pPr marL="711200">
              <a:buFont typeface="Wingdings" pitchFamily="2" charset="2"/>
              <a:buChar char="ü"/>
            </a:pPr>
            <a:r>
              <a:rPr lang="id-ID" dirty="0">
                <a:cs typeface="Calibri"/>
              </a:rPr>
              <a:t>Membuat petunjuk K3 yang harus dipatuhi oleh seluruh pekerja/buruh, orang lain selain pekerja/buruh yang berada di perusahaan, dan pihak lain yang terkait;</a:t>
            </a:r>
            <a:endParaRPr lang="en-US" dirty="0">
              <a:cs typeface="Calibri"/>
            </a:endParaRPr>
          </a:p>
          <a:p>
            <a:pPr marL="711200">
              <a:buFont typeface="Wingdings" pitchFamily="2" charset="2"/>
              <a:buChar char="ü"/>
            </a:pPr>
            <a:r>
              <a:rPr lang="id-ID" dirty="0">
                <a:cs typeface="Calibri"/>
              </a:rPr>
              <a:t>Membuat prosedur informasi;</a:t>
            </a:r>
            <a:endParaRPr lang="en-US" dirty="0">
              <a:cs typeface="Calibri"/>
            </a:endParaRPr>
          </a:p>
          <a:p>
            <a:pPr marL="711200">
              <a:buFont typeface="Wingdings" pitchFamily="2" charset="2"/>
              <a:buChar char="ü"/>
            </a:pPr>
            <a:r>
              <a:rPr lang="id-ID" dirty="0">
                <a:cs typeface="Calibri"/>
              </a:rPr>
              <a:t>Membuat prosedur pelaporan;</a:t>
            </a:r>
            <a:endParaRPr lang="en-US" dirty="0">
              <a:cs typeface="Calibri"/>
            </a:endParaRPr>
          </a:p>
          <a:p>
            <a:pPr marL="711200">
              <a:buFont typeface="Wingdings" pitchFamily="2" charset="2"/>
              <a:buChar char="ü"/>
            </a:pPr>
            <a:r>
              <a:rPr lang="id-ID" dirty="0">
                <a:cs typeface="Calibri"/>
              </a:rPr>
              <a:t>Mendokumentasikan seluruh kegiatan.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979465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76DEF-EB39-4E0C-8086-AAFBF94A8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Pelaksanaan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K3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BB127-C70E-4EBE-B576-933760E85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d-ID" dirty="0">
                <a:cs typeface="Calibri"/>
              </a:rPr>
              <a:t>Kegiatan-</a:t>
            </a:r>
            <a:r>
              <a:rPr lang="en-US" dirty="0">
                <a:cs typeface="Calibri"/>
              </a:rPr>
              <a:t>K</a:t>
            </a:r>
            <a:r>
              <a:rPr lang="id-ID" dirty="0">
                <a:cs typeface="Calibri"/>
              </a:rPr>
              <a:t>egiatan dalam Pelaksanaan K3 </a:t>
            </a:r>
            <a:endParaRPr lang="en-US" dirty="0">
              <a:cs typeface="Calibri"/>
            </a:endParaRPr>
          </a:p>
          <a:p>
            <a:pPr marL="514350" indent="-514350">
              <a:buFont typeface="+mj-lt"/>
              <a:buAutoNum type="alphaLcParenR"/>
            </a:pPr>
            <a:r>
              <a:rPr lang="id-ID" dirty="0">
                <a:cs typeface="Calibri"/>
              </a:rPr>
              <a:t>Tindakan pengendalian; </a:t>
            </a:r>
            <a:endParaRPr lang="en-US" dirty="0">
              <a:cs typeface="Calibri"/>
            </a:endParaRPr>
          </a:p>
          <a:p>
            <a:pPr marL="514350" indent="-514350">
              <a:buFont typeface="+mj-lt"/>
              <a:buAutoNum type="alphaLcParenR"/>
            </a:pPr>
            <a:r>
              <a:rPr lang="id-ID" dirty="0">
                <a:cs typeface="Calibri"/>
              </a:rPr>
              <a:t>Perancangan/design dan rekayasa; </a:t>
            </a:r>
            <a:endParaRPr lang="en-US" dirty="0">
              <a:cs typeface="Calibri"/>
            </a:endParaRPr>
          </a:p>
          <a:p>
            <a:pPr marL="514350" indent="-514350">
              <a:buFont typeface="+mj-lt"/>
              <a:buAutoNum type="alphaLcParenR"/>
            </a:pPr>
            <a:r>
              <a:rPr lang="id-ID" dirty="0">
                <a:cs typeface="Calibri"/>
              </a:rPr>
              <a:t>Prosedur dan in</a:t>
            </a:r>
            <a:r>
              <a:rPr lang="en-US" dirty="0">
                <a:cs typeface="Calibri"/>
              </a:rPr>
              <a:t>s</a:t>
            </a:r>
            <a:r>
              <a:rPr lang="id-ID" dirty="0">
                <a:cs typeface="Calibri"/>
              </a:rPr>
              <a:t>truksi kerja; </a:t>
            </a:r>
            <a:endParaRPr lang="en-US" dirty="0">
              <a:cs typeface="Calibri"/>
            </a:endParaRPr>
          </a:p>
          <a:p>
            <a:pPr marL="514350" indent="-514350">
              <a:buFont typeface="+mj-lt"/>
              <a:buAutoNum type="alphaLcParenR"/>
            </a:pPr>
            <a:r>
              <a:rPr lang="id-ID" dirty="0">
                <a:cs typeface="Calibri"/>
              </a:rPr>
              <a:t>Penyerahan sebagian pelaksanaan pekerjaan; </a:t>
            </a:r>
            <a:endParaRPr lang="en-US" dirty="0">
              <a:cs typeface="Calibri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cs typeface="Calibri"/>
              </a:rPr>
              <a:t>P</a:t>
            </a:r>
            <a:r>
              <a:rPr lang="id-ID" dirty="0">
                <a:cs typeface="Calibri"/>
              </a:rPr>
              <a:t>embelian/pengadaan barang dan jasa;</a:t>
            </a:r>
            <a:endParaRPr lang="en-US" dirty="0">
              <a:cs typeface="Calibri"/>
            </a:endParaRPr>
          </a:p>
          <a:p>
            <a:pPr marL="514350" indent="-514350">
              <a:buFont typeface="+mj-lt"/>
              <a:buAutoNum type="alphaLcParenR"/>
            </a:pPr>
            <a:r>
              <a:rPr lang="id-ID" dirty="0">
                <a:cs typeface="Calibri"/>
              </a:rPr>
              <a:t>Produk akhir; </a:t>
            </a:r>
            <a:endParaRPr lang="en-US" dirty="0">
              <a:cs typeface="Calibri"/>
            </a:endParaRPr>
          </a:p>
          <a:p>
            <a:pPr marL="514350" indent="-514350">
              <a:buFont typeface="+mj-lt"/>
              <a:buAutoNum type="alphaLcParenR"/>
            </a:pPr>
            <a:r>
              <a:rPr lang="id-ID" dirty="0">
                <a:cs typeface="Calibri"/>
              </a:rPr>
              <a:t>Upaya menghadapi keadaan darurat kecelakaan dan bencana industri; </a:t>
            </a:r>
            <a:endParaRPr lang="en-US" dirty="0">
              <a:cs typeface="Calibri"/>
            </a:endParaRPr>
          </a:p>
          <a:p>
            <a:pPr marL="514350" indent="-514350">
              <a:buFont typeface="+mj-lt"/>
              <a:buAutoNum type="alphaLcParenR"/>
            </a:pPr>
            <a:r>
              <a:rPr lang="id-ID" dirty="0">
                <a:cs typeface="Calibri"/>
              </a:rPr>
              <a:t>Rencana dan pemulihan keadaan darurat.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790525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5264-DECF-49B7-8C8B-FBE82319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Dasar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SMK3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287CF-E5CF-48A1-B7C2-23D82B8C5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663908F-3BC6-4D07-8F49-5E8099C0B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34064" y="1825625"/>
            <a:ext cx="7123872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524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F49D2-08E0-4913-9EB5-33B69EC7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Pemantauan</a:t>
            </a:r>
            <a:r>
              <a:rPr lang="en-US" dirty="0"/>
              <a:t> dan </a:t>
            </a:r>
            <a:r>
              <a:rPr lang="en-US" dirty="0" err="1"/>
              <a:t>Evaluasi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K3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4EE95-B9CF-4358-9CF0-8A9662479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>
                <a:cs typeface="Calibri"/>
              </a:rPr>
              <a:t>Dilakukan </a:t>
            </a:r>
            <a:r>
              <a:rPr lang="id-ID" b="1" dirty="0">
                <a:solidFill>
                  <a:srgbClr val="00B050"/>
                </a:solidFill>
                <a:cs typeface="Calibri"/>
              </a:rPr>
              <a:t>melalui</a:t>
            </a:r>
            <a:r>
              <a:rPr lang="id-ID" dirty="0">
                <a:cs typeface="Calibri"/>
              </a:rPr>
              <a:t> pemeriksaan, pengujian, pengukuran, dan audit internal SMK3 dilakukan oleh sumber daya manusia yang kompeten.</a:t>
            </a:r>
          </a:p>
          <a:p>
            <a:r>
              <a:rPr lang="id-ID" b="1" dirty="0">
                <a:solidFill>
                  <a:srgbClr val="00B050"/>
                </a:solidFill>
                <a:cs typeface="Calibri"/>
              </a:rPr>
              <a:t>Hasil pemantauan dan evaluasi </a:t>
            </a:r>
            <a:r>
              <a:rPr lang="id-ID" dirty="0">
                <a:cs typeface="Calibri"/>
              </a:rPr>
              <a:t>kinerja K3 dilaporkan kepada pengusaha/perusahaan, sehingga dapat dijadikan landasan pertimbangan untuk melakukan tindakan perbaikan</a:t>
            </a:r>
          </a:p>
          <a:p>
            <a:r>
              <a:rPr lang="id-ID" dirty="0">
                <a:cs typeface="Calibri"/>
              </a:rPr>
              <a:t>Pemantauan dan evaluasi ini </a:t>
            </a:r>
            <a:r>
              <a:rPr lang="id-ID" b="1" dirty="0">
                <a:solidFill>
                  <a:srgbClr val="FF0000"/>
                </a:solidFill>
                <a:cs typeface="Times New Roman"/>
              </a:rPr>
              <a:t>wajib</a:t>
            </a:r>
            <a:r>
              <a:rPr lang="id-ID" dirty="0">
                <a:cs typeface="Times New Roman"/>
              </a:rPr>
              <a:t> </a:t>
            </a:r>
            <a:r>
              <a:rPr lang="id-ID" dirty="0">
                <a:cs typeface="Calibri"/>
              </a:rPr>
              <a:t>dilakuka</a:t>
            </a:r>
            <a:r>
              <a:rPr lang="en-US" dirty="0">
                <a:cs typeface="Calibri"/>
              </a:rPr>
              <a:t>n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99480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9E3E9-BFDF-4366-AAF6-7361EE18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Peninjauan</a:t>
            </a:r>
            <a:r>
              <a:rPr lang="en-US" dirty="0"/>
              <a:t> dan </a:t>
            </a:r>
            <a:r>
              <a:rPr lang="en-US" dirty="0" err="1"/>
              <a:t>Peningkatan</a:t>
            </a:r>
            <a:r>
              <a:rPr lang="en-US" dirty="0"/>
              <a:t> </a:t>
            </a:r>
            <a:r>
              <a:rPr lang="en-US" dirty="0" err="1"/>
              <a:t>Kinerja</a:t>
            </a:r>
            <a:r>
              <a:rPr lang="en-US" dirty="0"/>
              <a:t> K3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266AD-E011-4283-A9A0-0B049935C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>
                <a:cs typeface="Calibri"/>
              </a:rPr>
              <a:t>Tinjauan ulang penerapan SMK3,  paling sedikit meliputi:</a:t>
            </a:r>
          </a:p>
          <a:p>
            <a:pPr marL="711200">
              <a:buFont typeface="Wingdings" pitchFamily="2" charset="2"/>
              <a:buChar char="ü"/>
            </a:pPr>
            <a:r>
              <a:rPr lang="en-US" dirty="0">
                <a:cs typeface="Calibri"/>
              </a:rPr>
              <a:t>E</a:t>
            </a:r>
            <a:r>
              <a:rPr lang="id-ID" dirty="0">
                <a:cs typeface="Calibri"/>
              </a:rPr>
              <a:t>valuasi terhadap kebijakan K3;</a:t>
            </a:r>
            <a:endParaRPr lang="en-US" dirty="0">
              <a:cs typeface="Calibri"/>
            </a:endParaRPr>
          </a:p>
          <a:p>
            <a:pPr marL="711200">
              <a:buFont typeface="Wingdings" pitchFamily="2" charset="2"/>
              <a:buChar char="ü"/>
            </a:pPr>
            <a:r>
              <a:rPr lang="en-US" dirty="0">
                <a:cs typeface="Calibri"/>
              </a:rPr>
              <a:t>T</a:t>
            </a:r>
            <a:r>
              <a:rPr lang="id-ID" dirty="0">
                <a:cs typeface="Calibri"/>
              </a:rPr>
              <a:t>ujuan, sasaran dan kinerja K3;</a:t>
            </a:r>
            <a:endParaRPr lang="en-US" dirty="0">
              <a:cs typeface="Calibri"/>
            </a:endParaRPr>
          </a:p>
          <a:p>
            <a:pPr marL="711200">
              <a:buFont typeface="Wingdings" pitchFamily="2" charset="2"/>
              <a:buChar char="ü"/>
            </a:pPr>
            <a:r>
              <a:rPr lang="en-US" dirty="0">
                <a:cs typeface="Calibri"/>
              </a:rPr>
              <a:t>H</a:t>
            </a:r>
            <a:r>
              <a:rPr lang="id-ID" dirty="0">
                <a:cs typeface="Calibri"/>
              </a:rPr>
              <a:t>asil temuan audit SMK3; dan</a:t>
            </a:r>
            <a:endParaRPr lang="en-US" dirty="0">
              <a:cs typeface="Calibri"/>
            </a:endParaRPr>
          </a:p>
          <a:p>
            <a:pPr marL="711200">
              <a:buFont typeface="Wingdings" pitchFamily="2" charset="2"/>
              <a:buChar char="ü"/>
            </a:pPr>
            <a:r>
              <a:rPr lang="en-US" dirty="0">
                <a:cs typeface="Calibri"/>
              </a:rPr>
              <a:t>E</a:t>
            </a:r>
            <a:r>
              <a:rPr lang="id-ID" dirty="0">
                <a:cs typeface="Calibri"/>
              </a:rPr>
              <a:t>valuasi efektifitas penerapan  SMK3, dan kebutuhan untuk  pengembangan SMK3.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6811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674E-729A-4400-9092-6E0E8A2D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SMK3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4527-7402-4CA4-83A7-E23C7A470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C606E0-66D9-464B-996A-434CFB3A3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0666" y="1671335"/>
            <a:ext cx="10030668" cy="4659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905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7674E-729A-4400-9092-6E0E8A2DD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Mengukur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SMK3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4527-7402-4CA4-83A7-E23C7A470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BDB9A9-C2DC-4D90-9603-649FFFB61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068" y="1906032"/>
            <a:ext cx="9839864" cy="419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72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9FB1B-F3ED-4410-A94B-CC433A2A1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Sanksi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B2B20-4205-4C1B-AB05-74CDCA771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/>
              <a:t>Pelanggaran pasal 87 dikenakan sanksi  administratif</a:t>
            </a:r>
          </a:p>
          <a:p>
            <a:r>
              <a:rPr lang="id-ID" dirty="0"/>
              <a:t>Sanksi administrative</a:t>
            </a:r>
            <a:r>
              <a:rPr lang="en-US" dirty="0"/>
              <a:t> </a:t>
            </a:r>
            <a:r>
              <a:rPr lang="id-ID" dirty="0"/>
              <a:t>berupa :</a:t>
            </a:r>
          </a:p>
          <a:p>
            <a:pPr marL="711200">
              <a:buFont typeface="Wingdings" pitchFamily="2" charset="2"/>
              <a:buChar char="ü"/>
            </a:pPr>
            <a:r>
              <a:rPr lang="en-US" dirty="0"/>
              <a:t>T</a:t>
            </a:r>
            <a:r>
              <a:rPr lang="id-ID" dirty="0"/>
              <a:t>eguran;</a:t>
            </a:r>
            <a:endParaRPr lang="en-US" dirty="0"/>
          </a:p>
          <a:p>
            <a:pPr marL="711200">
              <a:buFont typeface="Wingdings" pitchFamily="2" charset="2"/>
              <a:buChar char="ü"/>
            </a:pPr>
            <a:r>
              <a:rPr lang="en-US" dirty="0"/>
              <a:t>P</a:t>
            </a:r>
            <a:r>
              <a:rPr lang="id-ID" dirty="0"/>
              <a:t>eringatan tertulis;</a:t>
            </a:r>
            <a:endParaRPr lang="en-US" dirty="0"/>
          </a:p>
          <a:p>
            <a:pPr marL="711200">
              <a:buFont typeface="Wingdings" pitchFamily="2" charset="2"/>
              <a:buChar char="ü"/>
            </a:pPr>
            <a:r>
              <a:rPr lang="en-US" dirty="0"/>
              <a:t>P</a:t>
            </a:r>
            <a:r>
              <a:rPr lang="id-ID" dirty="0"/>
              <a:t>embatasan kegiatan usaha;</a:t>
            </a:r>
            <a:endParaRPr lang="en-US" dirty="0"/>
          </a:p>
          <a:p>
            <a:pPr marL="711200">
              <a:buFont typeface="Wingdings" pitchFamily="2" charset="2"/>
              <a:buChar char="ü"/>
            </a:pPr>
            <a:r>
              <a:rPr lang="en-US" dirty="0"/>
              <a:t>P</a:t>
            </a:r>
            <a:r>
              <a:rPr lang="id-ID" dirty="0"/>
              <a:t>embekuan kegiatan usaha;</a:t>
            </a:r>
            <a:endParaRPr lang="en-US" dirty="0"/>
          </a:p>
          <a:p>
            <a:pPr marL="711200">
              <a:buFont typeface="Wingdings" pitchFamily="2" charset="2"/>
              <a:buChar char="ü"/>
            </a:pPr>
            <a:r>
              <a:rPr lang="en-US" dirty="0"/>
              <a:t>P</a:t>
            </a:r>
            <a:r>
              <a:rPr lang="id-ID" dirty="0"/>
              <a:t>embatalan persetujuan;</a:t>
            </a:r>
            <a:endParaRPr lang="en-US" dirty="0"/>
          </a:p>
          <a:p>
            <a:pPr marL="711200">
              <a:buFont typeface="Wingdings" pitchFamily="2" charset="2"/>
              <a:buChar char="ü"/>
            </a:pPr>
            <a:r>
              <a:rPr lang="en-US" dirty="0"/>
              <a:t>P</a:t>
            </a:r>
            <a:r>
              <a:rPr lang="id-ID" dirty="0"/>
              <a:t>embatalan pendaftaran;</a:t>
            </a:r>
            <a:endParaRPr lang="en-US" dirty="0"/>
          </a:p>
          <a:p>
            <a:pPr marL="711200">
              <a:buFont typeface="Wingdings" pitchFamily="2" charset="2"/>
              <a:buChar char="ü"/>
            </a:pPr>
            <a:r>
              <a:rPr lang="en-US" dirty="0"/>
              <a:t>P</a:t>
            </a:r>
            <a:r>
              <a:rPr lang="id-ID" dirty="0"/>
              <a:t>enghentian sementara sebagian atau  seluruh alat produksi;</a:t>
            </a:r>
            <a:endParaRPr lang="en-US" dirty="0"/>
          </a:p>
          <a:p>
            <a:pPr marL="711200">
              <a:buFont typeface="Wingdings" pitchFamily="2" charset="2"/>
              <a:buChar char="ü"/>
            </a:pPr>
            <a:r>
              <a:rPr lang="en-US" dirty="0"/>
              <a:t>P</a:t>
            </a:r>
            <a:r>
              <a:rPr lang="id-ID" dirty="0"/>
              <a:t>encabutan ijin.</a:t>
            </a:r>
          </a:p>
          <a:p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F80A6D-50C4-4739-A8A3-01CC2BFBC789}"/>
              </a:ext>
            </a:extLst>
          </p:cNvPr>
          <p:cNvSpPr/>
          <p:nvPr/>
        </p:nvSpPr>
        <p:spPr>
          <a:xfrm>
            <a:off x="7721660" y="5853797"/>
            <a:ext cx="3500462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d-ID" b="1" dirty="0"/>
              <a:t>Sanksi Administratif </a:t>
            </a:r>
            <a:endParaRPr lang="en-US" b="1" dirty="0"/>
          </a:p>
          <a:p>
            <a:r>
              <a:rPr lang="id-ID" b="1" dirty="0"/>
              <a:t>Pasal 190 UU No 13 Tahun 2003</a:t>
            </a:r>
          </a:p>
        </p:txBody>
      </p:sp>
    </p:spTree>
    <p:extLst>
      <p:ext uri="{BB962C8B-B14F-4D97-AF65-F5344CB8AC3E}">
        <p14:creationId xmlns:p14="http://schemas.microsoft.com/office/powerpoint/2010/main" val="5683804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05E7-02B2-47FD-9905-B466529D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</a:t>
            </a:r>
            <a:r>
              <a:rPr lang="en-US" dirty="0"/>
              <a:t> Audit SMK3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02F92-4388-48A5-9B56-FEDBF0868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8ED67D8-75AB-4783-81B6-3299E5C1F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2812" y="1631416"/>
            <a:ext cx="8666376" cy="4739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99771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05E7-02B2-47FD-9905-B466529DB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Elemen</a:t>
            </a:r>
            <a:r>
              <a:rPr lang="en-US" dirty="0"/>
              <a:t> Audit SMK3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02F92-4388-48A5-9B56-FEDBF0868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0DC58C0-0838-4552-8B4F-B4375996F000}"/>
              </a:ext>
            </a:extLst>
          </p:cNvPr>
          <p:cNvGrpSpPr/>
          <p:nvPr/>
        </p:nvGrpSpPr>
        <p:grpSpPr>
          <a:xfrm>
            <a:off x="1866888" y="1825625"/>
            <a:ext cx="8458224" cy="4351338"/>
            <a:chOff x="1586696" y="1435095"/>
            <a:chExt cx="5938837" cy="2922605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36177CB6-E5BC-4DCA-83FC-D41A3DFA38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586696" y="1743087"/>
              <a:ext cx="5938837" cy="2614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7" name="Picture 3">
              <a:extLst>
                <a:ext uri="{FF2B5EF4-FFF2-40B4-BE49-F238E27FC236}">
                  <a16:creationId xmlns:a16="http://schemas.microsoft.com/office/drawing/2014/main" id="{709C8F7B-BE85-4566-8736-8075F96A2C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586696" y="1435095"/>
              <a:ext cx="5938837" cy="3508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3450460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1B2B-4CA5-4739-9B61-A9D976A2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SMK3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300CF-62DF-4617-8531-1B934533B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/>
              <a:t>Total kriteria yang dinilai pada audit SMK3 </a:t>
            </a:r>
            <a:r>
              <a:rPr lang="en-US" dirty="0"/>
              <a:t>=</a:t>
            </a:r>
            <a:r>
              <a:rPr lang="id-ID" dirty="0"/>
              <a:t> 166 </a:t>
            </a:r>
            <a:r>
              <a:rPr lang="en-US" dirty="0" err="1"/>
              <a:t>kriteria</a:t>
            </a:r>
            <a:endParaRPr lang="en-US" dirty="0"/>
          </a:p>
          <a:p>
            <a:r>
              <a:rPr lang="id-ID" b="1" dirty="0">
                <a:solidFill>
                  <a:srgbClr val="00B050"/>
                </a:solidFill>
              </a:rPr>
              <a:t>Penilaian tingkat awal </a:t>
            </a:r>
            <a:r>
              <a:rPr lang="en-US" dirty="0"/>
              <a:t>(</a:t>
            </a:r>
            <a:r>
              <a:rPr lang="id-ID" dirty="0"/>
              <a:t>64 kriteria</a:t>
            </a:r>
            <a:r>
              <a:rPr lang="en-US" dirty="0"/>
              <a:t>)</a:t>
            </a:r>
            <a:r>
              <a:rPr lang="id-ID" dirty="0"/>
              <a:t>. Pada tingkat awal, kriteria difokuskan kepada elemen pembangunan dan pemeliharaan komitmen dan kemanan bekerja berdasarkan SMK3</a:t>
            </a:r>
          </a:p>
          <a:p>
            <a:r>
              <a:rPr lang="id-ID" b="1" dirty="0">
                <a:solidFill>
                  <a:srgbClr val="00B0F0"/>
                </a:solidFill>
              </a:rPr>
              <a:t>Penilaian tingkat transisi </a:t>
            </a:r>
            <a:r>
              <a:rPr lang="en-US" dirty="0"/>
              <a:t>(</a:t>
            </a:r>
            <a:r>
              <a:rPr lang="id-ID" dirty="0"/>
              <a:t>122 kriteria</a:t>
            </a:r>
            <a:r>
              <a:rPr lang="en-US" dirty="0"/>
              <a:t>)</a:t>
            </a:r>
            <a:r>
              <a:rPr lang="id-ID" dirty="0"/>
              <a:t>. Pada tingkat transisi, distribusi kriteria sudah mulai menyeluruh dan terbagi rata.</a:t>
            </a:r>
          </a:p>
          <a:p>
            <a:r>
              <a:rPr lang="id-ID" b="1" dirty="0">
                <a:solidFill>
                  <a:srgbClr val="C00000"/>
                </a:solidFill>
              </a:rPr>
              <a:t>Penilaian tingkat lanjutan </a:t>
            </a:r>
            <a:r>
              <a:rPr lang="en-US" dirty="0"/>
              <a:t>. Pe</a:t>
            </a:r>
            <a:r>
              <a:rPr lang="id-ID" dirty="0"/>
              <a:t>nilaian penerapan SMK3 terhadap 166 kriteria.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807034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1B2B-4CA5-4739-9B61-A9D976A2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SMK3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300CF-62DF-4617-8531-1B934533B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F898A4E-CC01-496B-9C85-611A25CA4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898" y="1825625"/>
            <a:ext cx="11780204" cy="4500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639535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1B2B-4CA5-4739-9B61-A9D976A2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Penilaian</a:t>
            </a:r>
            <a:r>
              <a:rPr lang="en-US" dirty="0"/>
              <a:t> Tingkat </a:t>
            </a:r>
            <a:r>
              <a:rPr lang="en-US" dirty="0" err="1"/>
              <a:t>Penerapan</a:t>
            </a:r>
            <a:r>
              <a:rPr lang="en-US" dirty="0"/>
              <a:t> SMK3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300CF-62DF-4617-8531-1B934533B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87E890B-323A-4A82-AAE7-1B3BBC429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1042" y="1525363"/>
            <a:ext cx="7542758" cy="4951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9B8F5B-F548-43FE-A612-42EFD5CCAC92}"/>
              </a:ext>
            </a:extLst>
          </p:cNvPr>
          <p:cNvSpPr/>
          <p:nvPr/>
        </p:nvSpPr>
        <p:spPr>
          <a:xfrm>
            <a:off x="1484886" y="2782669"/>
            <a:ext cx="2105769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id-ID" b="1" dirty="0"/>
              <a:t>PP No. 50/2012 – </a:t>
            </a:r>
            <a:endParaRPr lang="en-US" b="1" dirty="0"/>
          </a:p>
          <a:p>
            <a:r>
              <a:rPr lang="id-ID" b="1" dirty="0"/>
              <a:t>Lampiran II (tabel 2)</a:t>
            </a:r>
          </a:p>
        </p:txBody>
      </p:sp>
    </p:spTree>
    <p:extLst>
      <p:ext uri="{BB962C8B-B14F-4D97-AF65-F5344CB8AC3E}">
        <p14:creationId xmlns:p14="http://schemas.microsoft.com/office/powerpoint/2010/main" val="870117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5264-DECF-49B7-8C8B-FBE82319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Dasar </a:t>
            </a:r>
            <a:r>
              <a:rPr lang="en-US" dirty="0" err="1"/>
              <a:t>Hukum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SMK3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287CF-E5CF-48A1-B7C2-23D82B8C5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97F21BC-9357-43E5-AC2F-F66FB374B0FC}"/>
              </a:ext>
            </a:extLst>
          </p:cNvPr>
          <p:cNvSpPr/>
          <p:nvPr/>
        </p:nvSpPr>
        <p:spPr>
          <a:xfrm>
            <a:off x="1728337" y="2833560"/>
            <a:ext cx="8735325" cy="21168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CE3B7B-EBFE-49D6-BB79-F7590BC51945}"/>
              </a:ext>
            </a:extLst>
          </p:cNvPr>
          <p:cNvSpPr txBox="1"/>
          <p:nvPr/>
        </p:nvSpPr>
        <p:spPr>
          <a:xfrm>
            <a:off x="5169416" y="2236644"/>
            <a:ext cx="1853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UU No.1/1970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240047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2712-6390-412C-B463-50B951A0F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Kriteria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1E10E-21AA-444A-8144-B2ACA073D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b="1" dirty="0">
                <a:solidFill>
                  <a:srgbClr val="C00000"/>
                </a:solidFill>
              </a:rPr>
              <a:t>Kategori </a:t>
            </a:r>
            <a:r>
              <a:rPr lang="en-US" b="1" dirty="0">
                <a:solidFill>
                  <a:srgbClr val="C00000"/>
                </a:solidFill>
              </a:rPr>
              <a:t>k</a:t>
            </a:r>
            <a:r>
              <a:rPr lang="id-ID" b="1" dirty="0">
                <a:solidFill>
                  <a:srgbClr val="C00000"/>
                </a:solidFill>
              </a:rPr>
              <a:t>ritikal </a:t>
            </a:r>
            <a:r>
              <a:rPr lang="en-US" dirty="0"/>
              <a:t>: t</a:t>
            </a:r>
            <a:r>
              <a:rPr lang="id-ID" dirty="0"/>
              <a:t>emua</a:t>
            </a:r>
            <a:r>
              <a:rPr lang="en-US" dirty="0"/>
              <a:t>n </a:t>
            </a:r>
            <a:r>
              <a:rPr lang="id-ID" dirty="0"/>
              <a:t>yang </a:t>
            </a:r>
            <a:r>
              <a:rPr lang="en-US" dirty="0" err="1"/>
              <a:t>mengakibatkan</a:t>
            </a:r>
            <a:r>
              <a:rPr lang="id-ID" dirty="0"/>
              <a:t> fatality/kematian</a:t>
            </a:r>
            <a:endParaRPr lang="en-US" dirty="0"/>
          </a:p>
          <a:p>
            <a:r>
              <a:rPr lang="en-US" b="1" dirty="0" err="1">
                <a:solidFill>
                  <a:srgbClr val="00B050"/>
                </a:solidFill>
              </a:rPr>
              <a:t>Kategori</a:t>
            </a:r>
            <a:r>
              <a:rPr lang="en-US" b="1" dirty="0">
                <a:solidFill>
                  <a:srgbClr val="00B050"/>
                </a:solidFill>
              </a:rPr>
              <a:t> mayor </a:t>
            </a:r>
            <a:r>
              <a:rPr lang="en-US" dirty="0"/>
              <a:t>:</a:t>
            </a:r>
          </a:p>
          <a:p>
            <a:pPr marL="711200">
              <a:buFont typeface="Wingdings" pitchFamily="2" charset="2"/>
              <a:buChar char="ü"/>
            </a:pPr>
            <a:r>
              <a:rPr lang="id-ID" dirty="0"/>
              <a:t>Tidak</a:t>
            </a:r>
            <a:r>
              <a:rPr lang="en-US" dirty="0"/>
              <a:t> </a:t>
            </a:r>
            <a:r>
              <a:rPr lang="id-ID" dirty="0"/>
              <a:t>memenuhi</a:t>
            </a:r>
            <a:r>
              <a:rPr lang="en-US" dirty="0"/>
              <a:t> </a:t>
            </a:r>
            <a:r>
              <a:rPr lang="id-ID" dirty="0"/>
              <a:t>ketentuan</a:t>
            </a:r>
            <a:r>
              <a:rPr lang="en-US" dirty="0"/>
              <a:t> </a:t>
            </a:r>
            <a:r>
              <a:rPr lang="en-US" dirty="0" err="1"/>
              <a:t>peraturan</a:t>
            </a:r>
            <a:r>
              <a:rPr lang="en-US" dirty="0"/>
              <a:t> </a:t>
            </a:r>
            <a:r>
              <a:rPr lang="id-ID" dirty="0"/>
              <a:t>perundang-undangan;</a:t>
            </a:r>
            <a:endParaRPr lang="en-US" dirty="0"/>
          </a:p>
          <a:p>
            <a:pPr marL="711200">
              <a:buFont typeface="Wingdings" pitchFamily="2" charset="2"/>
              <a:buChar char="ü"/>
            </a:pPr>
            <a:r>
              <a:rPr lang="id-ID" dirty="0"/>
              <a:t>Tidak</a:t>
            </a:r>
            <a:r>
              <a:rPr lang="en-US" dirty="0"/>
              <a:t> </a:t>
            </a:r>
            <a:r>
              <a:rPr lang="id-ID" dirty="0"/>
              <a:t>melaksanakan</a:t>
            </a:r>
            <a:r>
              <a:rPr lang="en-US" dirty="0"/>
              <a:t> </a:t>
            </a:r>
            <a:r>
              <a:rPr lang="id-ID" dirty="0"/>
              <a:t>salah</a:t>
            </a:r>
            <a:r>
              <a:rPr lang="en-US" dirty="0"/>
              <a:t> </a:t>
            </a:r>
            <a:r>
              <a:rPr lang="id-ID" dirty="0"/>
              <a:t>satu</a:t>
            </a:r>
            <a:r>
              <a:rPr lang="en-US" dirty="0"/>
              <a:t> </a:t>
            </a:r>
            <a:r>
              <a:rPr lang="id-ID" dirty="0"/>
              <a:t>prinsip SMK3; dan</a:t>
            </a:r>
            <a:endParaRPr lang="en-US" dirty="0"/>
          </a:p>
          <a:p>
            <a:pPr marL="711200">
              <a:buFont typeface="Wingdings" pitchFamily="2" charset="2"/>
              <a:buChar char="ü"/>
            </a:pPr>
            <a:r>
              <a:rPr lang="id-ID" dirty="0"/>
              <a:t>Terdapat</a:t>
            </a:r>
            <a:r>
              <a:rPr lang="en-US" dirty="0"/>
              <a:t> </a:t>
            </a:r>
            <a:r>
              <a:rPr lang="id-ID" dirty="0"/>
              <a:t>temuan</a:t>
            </a:r>
            <a:r>
              <a:rPr lang="en-US" dirty="0"/>
              <a:t> </a:t>
            </a:r>
            <a:r>
              <a:rPr lang="id-ID" dirty="0"/>
              <a:t>minor</a:t>
            </a:r>
            <a:r>
              <a:rPr lang="en-US" dirty="0"/>
              <a:t> </a:t>
            </a:r>
            <a:r>
              <a:rPr lang="id-ID" dirty="0"/>
              <a:t>untuk</a:t>
            </a:r>
            <a:r>
              <a:rPr lang="en-US" dirty="0"/>
              <a:t> </a:t>
            </a:r>
            <a:r>
              <a:rPr lang="id-ID" dirty="0"/>
              <a:t>satu kriteria audit di beberapa lokasi.</a:t>
            </a:r>
            <a:endParaRPr lang="en-US" dirty="0"/>
          </a:p>
          <a:p>
            <a:r>
              <a:rPr lang="id-ID" b="1" dirty="0">
                <a:solidFill>
                  <a:srgbClr val="00B0F0"/>
                </a:solidFill>
              </a:rPr>
              <a:t>Kategori minor</a:t>
            </a:r>
            <a:r>
              <a:rPr lang="id-ID" dirty="0"/>
              <a:t>: ketidakkonsistenan dalam pemenuhan persyaratan peraturan perundang-undangan, standar, pedoman, dan acuan lainnya</a:t>
            </a:r>
          </a:p>
          <a:p>
            <a:endParaRPr lang="id-ID" dirty="0"/>
          </a:p>
          <a:p>
            <a:endParaRPr lang="id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1181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B63F9-C0A4-441F-AD3C-FAC6636C9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Sejarah SMK3 di Indonesia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83C8D-67A2-40AC-A579-E09CDB2AB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ECB6B89-29B4-4545-AF0C-4879709AC004}"/>
              </a:ext>
            </a:extLst>
          </p:cNvPr>
          <p:cNvSpPr/>
          <p:nvPr/>
        </p:nvSpPr>
        <p:spPr>
          <a:xfrm>
            <a:off x="838199" y="1481959"/>
            <a:ext cx="10515599" cy="4667392"/>
          </a:xfrm>
          <a:custGeom>
            <a:avLst/>
            <a:gdLst/>
            <a:ahLst/>
            <a:cxnLst/>
            <a:rect l="l" t="t" r="r" b="b"/>
            <a:pathLst>
              <a:path w="8493760" h="5295900">
                <a:moveTo>
                  <a:pt x="7091807" y="0"/>
                </a:moveTo>
                <a:lnTo>
                  <a:pt x="7166609" y="660400"/>
                </a:lnTo>
                <a:lnTo>
                  <a:pt x="6194111" y="863600"/>
                </a:lnTo>
                <a:lnTo>
                  <a:pt x="6135530" y="889000"/>
                </a:lnTo>
                <a:lnTo>
                  <a:pt x="5846512" y="952500"/>
                </a:lnTo>
                <a:lnTo>
                  <a:pt x="5789485" y="977900"/>
                </a:lnTo>
                <a:lnTo>
                  <a:pt x="5619958" y="1016000"/>
                </a:lnTo>
                <a:lnTo>
                  <a:pt x="5563967" y="1041400"/>
                </a:lnTo>
                <a:lnTo>
                  <a:pt x="5397547" y="1079500"/>
                </a:lnTo>
                <a:lnTo>
                  <a:pt x="5342591" y="1104900"/>
                </a:lnTo>
                <a:lnTo>
                  <a:pt x="5233457" y="1130300"/>
                </a:lnTo>
                <a:lnTo>
                  <a:pt x="5179278" y="1155700"/>
                </a:lnTo>
                <a:lnTo>
                  <a:pt x="5071697" y="1181100"/>
                </a:lnTo>
                <a:lnTo>
                  <a:pt x="5018295" y="1206500"/>
                </a:lnTo>
                <a:lnTo>
                  <a:pt x="4965152" y="1219200"/>
                </a:lnTo>
                <a:lnTo>
                  <a:pt x="4912268" y="1244600"/>
                </a:lnTo>
                <a:lnTo>
                  <a:pt x="4807276" y="1270000"/>
                </a:lnTo>
                <a:lnTo>
                  <a:pt x="4755169" y="1295400"/>
                </a:lnTo>
                <a:lnTo>
                  <a:pt x="4703320" y="1308100"/>
                </a:lnTo>
                <a:lnTo>
                  <a:pt x="4651730" y="1333500"/>
                </a:lnTo>
                <a:lnTo>
                  <a:pt x="4600400" y="1346200"/>
                </a:lnTo>
                <a:lnTo>
                  <a:pt x="4549328" y="1371600"/>
                </a:lnTo>
                <a:lnTo>
                  <a:pt x="4498515" y="1384300"/>
                </a:lnTo>
                <a:lnTo>
                  <a:pt x="4447961" y="1409700"/>
                </a:lnTo>
                <a:lnTo>
                  <a:pt x="4397666" y="1422400"/>
                </a:lnTo>
                <a:lnTo>
                  <a:pt x="4347630" y="1447800"/>
                </a:lnTo>
                <a:lnTo>
                  <a:pt x="4297852" y="1460500"/>
                </a:lnTo>
                <a:lnTo>
                  <a:pt x="4248334" y="1485900"/>
                </a:lnTo>
                <a:lnTo>
                  <a:pt x="4199075" y="1498600"/>
                </a:lnTo>
                <a:lnTo>
                  <a:pt x="4150074" y="1524000"/>
                </a:lnTo>
                <a:lnTo>
                  <a:pt x="4101333" y="1536700"/>
                </a:lnTo>
                <a:lnTo>
                  <a:pt x="4004626" y="1587500"/>
                </a:lnTo>
                <a:lnTo>
                  <a:pt x="3956661" y="1600200"/>
                </a:lnTo>
                <a:lnTo>
                  <a:pt x="3908955" y="1625600"/>
                </a:lnTo>
                <a:lnTo>
                  <a:pt x="3861508" y="1638300"/>
                </a:lnTo>
                <a:lnTo>
                  <a:pt x="3767391" y="1689100"/>
                </a:lnTo>
                <a:lnTo>
                  <a:pt x="3720721" y="1701800"/>
                </a:lnTo>
                <a:lnTo>
                  <a:pt x="3628157" y="1752600"/>
                </a:lnTo>
                <a:lnTo>
                  <a:pt x="3582264" y="1765300"/>
                </a:lnTo>
                <a:lnTo>
                  <a:pt x="3446137" y="1841500"/>
                </a:lnTo>
                <a:lnTo>
                  <a:pt x="3401279" y="1854200"/>
                </a:lnTo>
                <a:lnTo>
                  <a:pt x="3224436" y="1955800"/>
                </a:lnTo>
                <a:lnTo>
                  <a:pt x="3180873" y="1968500"/>
                </a:lnTo>
                <a:lnTo>
                  <a:pt x="2966940" y="2095499"/>
                </a:lnTo>
                <a:lnTo>
                  <a:pt x="2924931" y="2108199"/>
                </a:lnTo>
                <a:lnTo>
                  <a:pt x="2883180" y="2133599"/>
                </a:lnTo>
                <a:lnTo>
                  <a:pt x="2678309" y="2260599"/>
                </a:lnTo>
                <a:lnTo>
                  <a:pt x="2519073" y="2362199"/>
                </a:lnTo>
                <a:lnTo>
                  <a:pt x="2363979" y="2463799"/>
                </a:lnTo>
                <a:lnTo>
                  <a:pt x="2213028" y="2565399"/>
                </a:lnTo>
                <a:lnTo>
                  <a:pt x="2066220" y="2666999"/>
                </a:lnTo>
                <a:lnTo>
                  <a:pt x="2030165" y="2705099"/>
                </a:lnTo>
                <a:lnTo>
                  <a:pt x="1958832" y="2755899"/>
                </a:lnTo>
                <a:lnTo>
                  <a:pt x="1853775" y="2832099"/>
                </a:lnTo>
                <a:lnTo>
                  <a:pt x="1819274" y="2870199"/>
                </a:lnTo>
                <a:lnTo>
                  <a:pt x="1717323" y="2946399"/>
                </a:lnTo>
                <a:lnTo>
                  <a:pt x="1683858" y="2984499"/>
                </a:lnTo>
                <a:lnTo>
                  <a:pt x="1585014" y="3060699"/>
                </a:lnTo>
                <a:lnTo>
                  <a:pt x="1552584" y="3098799"/>
                </a:lnTo>
                <a:lnTo>
                  <a:pt x="1488501" y="3149599"/>
                </a:lnTo>
                <a:lnTo>
                  <a:pt x="1456848" y="3187699"/>
                </a:lnTo>
                <a:lnTo>
                  <a:pt x="1394318" y="3238499"/>
                </a:lnTo>
                <a:lnTo>
                  <a:pt x="1363441" y="3276600"/>
                </a:lnTo>
                <a:lnTo>
                  <a:pt x="1302465" y="3327400"/>
                </a:lnTo>
                <a:lnTo>
                  <a:pt x="1272365" y="3365500"/>
                </a:lnTo>
                <a:lnTo>
                  <a:pt x="1242524" y="3390900"/>
                </a:lnTo>
                <a:lnTo>
                  <a:pt x="1212942" y="3429000"/>
                </a:lnTo>
                <a:lnTo>
                  <a:pt x="1183619" y="3454400"/>
                </a:lnTo>
                <a:lnTo>
                  <a:pt x="1154555" y="3492500"/>
                </a:lnTo>
                <a:lnTo>
                  <a:pt x="1125750" y="3517900"/>
                </a:lnTo>
                <a:lnTo>
                  <a:pt x="1097203" y="3556000"/>
                </a:lnTo>
                <a:lnTo>
                  <a:pt x="1040888" y="3606800"/>
                </a:lnTo>
                <a:lnTo>
                  <a:pt x="1013118" y="3644900"/>
                </a:lnTo>
                <a:lnTo>
                  <a:pt x="985607" y="3683000"/>
                </a:lnTo>
                <a:lnTo>
                  <a:pt x="958355" y="3708400"/>
                </a:lnTo>
                <a:lnTo>
                  <a:pt x="931363" y="3746500"/>
                </a:lnTo>
                <a:lnTo>
                  <a:pt x="904629" y="3771900"/>
                </a:lnTo>
                <a:lnTo>
                  <a:pt x="878154" y="3810000"/>
                </a:lnTo>
                <a:lnTo>
                  <a:pt x="851938" y="3835400"/>
                </a:lnTo>
                <a:lnTo>
                  <a:pt x="825980" y="3873500"/>
                </a:lnTo>
                <a:lnTo>
                  <a:pt x="800282" y="3898900"/>
                </a:lnTo>
                <a:lnTo>
                  <a:pt x="774843" y="3937000"/>
                </a:lnTo>
                <a:lnTo>
                  <a:pt x="749662" y="3975100"/>
                </a:lnTo>
                <a:lnTo>
                  <a:pt x="724741" y="4000500"/>
                </a:lnTo>
                <a:lnTo>
                  <a:pt x="700078" y="4038600"/>
                </a:lnTo>
                <a:lnTo>
                  <a:pt x="675674" y="4076700"/>
                </a:lnTo>
                <a:lnTo>
                  <a:pt x="651529" y="4102100"/>
                </a:lnTo>
                <a:lnTo>
                  <a:pt x="627644" y="4140200"/>
                </a:lnTo>
                <a:lnTo>
                  <a:pt x="604017" y="4178300"/>
                </a:lnTo>
                <a:lnTo>
                  <a:pt x="580648" y="4203700"/>
                </a:lnTo>
                <a:lnTo>
                  <a:pt x="557539" y="4241800"/>
                </a:lnTo>
                <a:lnTo>
                  <a:pt x="534689" y="4279900"/>
                </a:lnTo>
                <a:lnTo>
                  <a:pt x="512098" y="4305300"/>
                </a:lnTo>
                <a:lnTo>
                  <a:pt x="489765" y="4343400"/>
                </a:lnTo>
                <a:lnTo>
                  <a:pt x="467692" y="4381500"/>
                </a:lnTo>
                <a:lnTo>
                  <a:pt x="445877" y="4419600"/>
                </a:lnTo>
                <a:lnTo>
                  <a:pt x="424321" y="4445000"/>
                </a:lnTo>
                <a:lnTo>
                  <a:pt x="403025" y="4483100"/>
                </a:lnTo>
                <a:lnTo>
                  <a:pt x="381987" y="4521200"/>
                </a:lnTo>
                <a:lnTo>
                  <a:pt x="361208" y="4559300"/>
                </a:lnTo>
                <a:lnTo>
                  <a:pt x="340688" y="4597400"/>
                </a:lnTo>
                <a:lnTo>
                  <a:pt x="320427" y="4635500"/>
                </a:lnTo>
                <a:lnTo>
                  <a:pt x="300424" y="4660900"/>
                </a:lnTo>
                <a:lnTo>
                  <a:pt x="280681" y="4699000"/>
                </a:lnTo>
                <a:lnTo>
                  <a:pt x="261197" y="4737100"/>
                </a:lnTo>
                <a:lnTo>
                  <a:pt x="241971" y="4775200"/>
                </a:lnTo>
                <a:lnTo>
                  <a:pt x="223004" y="4813300"/>
                </a:lnTo>
                <a:lnTo>
                  <a:pt x="204297" y="4851400"/>
                </a:lnTo>
                <a:lnTo>
                  <a:pt x="185848" y="4889500"/>
                </a:lnTo>
                <a:lnTo>
                  <a:pt x="167658" y="4927600"/>
                </a:lnTo>
                <a:lnTo>
                  <a:pt x="149727" y="4965700"/>
                </a:lnTo>
                <a:lnTo>
                  <a:pt x="132055" y="5003800"/>
                </a:lnTo>
                <a:lnTo>
                  <a:pt x="114642" y="5029200"/>
                </a:lnTo>
                <a:lnTo>
                  <a:pt x="97488" y="5067300"/>
                </a:lnTo>
                <a:lnTo>
                  <a:pt x="80592" y="5105400"/>
                </a:lnTo>
                <a:lnTo>
                  <a:pt x="63956" y="5143500"/>
                </a:lnTo>
                <a:lnTo>
                  <a:pt x="47579" y="5181600"/>
                </a:lnTo>
                <a:lnTo>
                  <a:pt x="31460" y="5219700"/>
                </a:lnTo>
                <a:lnTo>
                  <a:pt x="15600" y="5257800"/>
                </a:lnTo>
                <a:lnTo>
                  <a:pt x="0" y="5295900"/>
                </a:lnTo>
                <a:lnTo>
                  <a:pt x="25388" y="5270500"/>
                </a:lnTo>
                <a:lnTo>
                  <a:pt x="50994" y="5232400"/>
                </a:lnTo>
                <a:lnTo>
                  <a:pt x="76818" y="5194300"/>
                </a:lnTo>
                <a:lnTo>
                  <a:pt x="102858" y="5168900"/>
                </a:lnTo>
                <a:lnTo>
                  <a:pt x="129117" y="5130800"/>
                </a:lnTo>
                <a:lnTo>
                  <a:pt x="155593" y="5105400"/>
                </a:lnTo>
                <a:lnTo>
                  <a:pt x="182286" y="5067300"/>
                </a:lnTo>
                <a:lnTo>
                  <a:pt x="209197" y="5029200"/>
                </a:lnTo>
                <a:lnTo>
                  <a:pt x="236325" y="5003800"/>
                </a:lnTo>
                <a:lnTo>
                  <a:pt x="263671" y="4965700"/>
                </a:lnTo>
                <a:lnTo>
                  <a:pt x="291234" y="4940300"/>
                </a:lnTo>
                <a:lnTo>
                  <a:pt x="319015" y="4902200"/>
                </a:lnTo>
                <a:lnTo>
                  <a:pt x="347013" y="4876800"/>
                </a:lnTo>
                <a:lnTo>
                  <a:pt x="375229" y="4838700"/>
                </a:lnTo>
                <a:lnTo>
                  <a:pt x="403662" y="4813300"/>
                </a:lnTo>
                <a:lnTo>
                  <a:pt x="432313" y="4775200"/>
                </a:lnTo>
                <a:lnTo>
                  <a:pt x="461181" y="4749800"/>
                </a:lnTo>
                <a:lnTo>
                  <a:pt x="490266" y="4711700"/>
                </a:lnTo>
                <a:lnTo>
                  <a:pt x="519570" y="4686300"/>
                </a:lnTo>
                <a:lnTo>
                  <a:pt x="549090" y="4648200"/>
                </a:lnTo>
                <a:lnTo>
                  <a:pt x="578828" y="4622800"/>
                </a:lnTo>
                <a:lnTo>
                  <a:pt x="608784" y="4584700"/>
                </a:lnTo>
                <a:lnTo>
                  <a:pt x="669347" y="4533900"/>
                </a:lnTo>
                <a:lnTo>
                  <a:pt x="699955" y="4495800"/>
                </a:lnTo>
                <a:lnTo>
                  <a:pt x="761823" y="4445000"/>
                </a:lnTo>
                <a:lnTo>
                  <a:pt x="793083" y="4406900"/>
                </a:lnTo>
                <a:lnTo>
                  <a:pt x="856256" y="4356100"/>
                </a:lnTo>
                <a:lnTo>
                  <a:pt x="888169" y="4318000"/>
                </a:lnTo>
                <a:lnTo>
                  <a:pt x="985212" y="4241800"/>
                </a:lnTo>
                <a:lnTo>
                  <a:pt x="1017995" y="4203700"/>
                </a:lnTo>
                <a:lnTo>
                  <a:pt x="1151300" y="4102100"/>
                </a:lnTo>
                <a:lnTo>
                  <a:pt x="1185170" y="4076700"/>
                </a:lnTo>
                <a:lnTo>
                  <a:pt x="1219258" y="4038600"/>
                </a:lnTo>
                <a:lnTo>
                  <a:pt x="1357783" y="3937000"/>
                </a:lnTo>
                <a:lnTo>
                  <a:pt x="1499787" y="3835400"/>
                </a:lnTo>
                <a:lnTo>
                  <a:pt x="1645272" y="3733800"/>
                </a:lnTo>
                <a:lnTo>
                  <a:pt x="1832020" y="3606800"/>
                </a:lnTo>
                <a:lnTo>
                  <a:pt x="1985334" y="3505200"/>
                </a:lnTo>
                <a:lnTo>
                  <a:pt x="2024206" y="3492500"/>
                </a:lnTo>
                <a:lnTo>
                  <a:pt x="2181869" y="3390900"/>
                </a:lnTo>
                <a:lnTo>
                  <a:pt x="2221828" y="3378200"/>
                </a:lnTo>
                <a:lnTo>
                  <a:pt x="2343012" y="3302000"/>
                </a:lnTo>
                <a:lnTo>
                  <a:pt x="2383841" y="3289300"/>
                </a:lnTo>
                <a:lnTo>
                  <a:pt x="2466152" y="3238499"/>
                </a:lnTo>
                <a:lnTo>
                  <a:pt x="2507634" y="3225799"/>
                </a:lnTo>
                <a:lnTo>
                  <a:pt x="2591250" y="3174999"/>
                </a:lnTo>
                <a:lnTo>
                  <a:pt x="2633385" y="3162299"/>
                </a:lnTo>
                <a:lnTo>
                  <a:pt x="2718306" y="3111499"/>
                </a:lnTo>
                <a:lnTo>
                  <a:pt x="2761092" y="3098799"/>
                </a:lnTo>
                <a:lnTo>
                  <a:pt x="2804097" y="3073399"/>
                </a:lnTo>
                <a:lnTo>
                  <a:pt x="2847318" y="3060699"/>
                </a:lnTo>
                <a:lnTo>
                  <a:pt x="2934414" y="3009899"/>
                </a:lnTo>
                <a:lnTo>
                  <a:pt x="2978289" y="2997199"/>
                </a:lnTo>
                <a:lnTo>
                  <a:pt x="3022380" y="2971799"/>
                </a:lnTo>
                <a:lnTo>
                  <a:pt x="3066689" y="2959099"/>
                </a:lnTo>
                <a:lnTo>
                  <a:pt x="3111216" y="2933699"/>
                </a:lnTo>
                <a:lnTo>
                  <a:pt x="3155960" y="2920999"/>
                </a:lnTo>
                <a:lnTo>
                  <a:pt x="3200922" y="2895599"/>
                </a:lnTo>
                <a:lnTo>
                  <a:pt x="3291497" y="2870199"/>
                </a:lnTo>
                <a:lnTo>
                  <a:pt x="3337111" y="2844799"/>
                </a:lnTo>
                <a:lnTo>
                  <a:pt x="3382943" y="2832099"/>
                </a:lnTo>
                <a:lnTo>
                  <a:pt x="3428992" y="2806699"/>
                </a:lnTo>
                <a:lnTo>
                  <a:pt x="3521743" y="2781299"/>
                </a:lnTo>
                <a:lnTo>
                  <a:pt x="3568444" y="2755899"/>
                </a:lnTo>
                <a:lnTo>
                  <a:pt x="3662500" y="2730499"/>
                </a:lnTo>
                <a:lnTo>
                  <a:pt x="3709854" y="2705099"/>
                </a:lnTo>
                <a:lnTo>
                  <a:pt x="3805214" y="2679699"/>
                </a:lnTo>
                <a:lnTo>
                  <a:pt x="3853220" y="2654299"/>
                </a:lnTo>
                <a:lnTo>
                  <a:pt x="3998545" y="2616199"/>
                </a:lnTo>
                <a:lnTo>
                  <a:pt x="4047421" y="2590799"/>
                </a:lnTo>
                <a:lnTo>
                  <a:pt x="4245101" y="2539999"/>
                </a:lnTo>
                <a:lnTo>
                  <a:pt x="4295065" y="2514599"/>
                </a:lnTo>
                <a:lnTo>
                  <a:pt x="5340015" y="2260599"/>
                </a:lnTo>
                <a:lnTo>
                  <a:pt x="5449295" y="2235199"/>
                </a:lnTo>
                <a:lnTo>
                  <a:pt x="5504261" y="2235199"/>
                </a:lnTo>
                <a:lnTo>
                  <a:pt x="5726300" y="2184399"/>
                </a:lnTo>
                <a:lnTo>
                  <a:pt x="5782354" y="2184399"/>
                </a:lnTo>
                <a:lnTo>
                  <a:pt x="5951820" y="2146299"/>
                </a:lnTo>
                <a:lnTo>
                  <a:pt x="6008743" y="2146299"/>
                </a:lnTo>
                <a:lnTo>
                  <a:pt x="6123243" y="2120899"/>
                </a:lnTo>
                <a:lnTo>
                  <a:pt x="6180819" y="2120899"/>
                </a:lnTo>
                <a:lnTo>
                  <a:pt x="6296624" y="2095499"/>
                </a:lnTo>
                <a:lnTo>
                  <a:pt x="6354852" y="2095499"/>
                </a:lnTo>
                <a:lnTo>
                  <a:pt x="6471962" y="2070100"/>
                </a:lnTo>
                <a:lnTo>
                  <a:pt x="6530843" y="2070100"/>
                </a:lnTo>
                <a:lnTo>
                  <a:pt x="6589941" y="2057400"/>
                </a:lnTo>
                <a:lnTo>
                  <a:pt x="6649257" y="2057400"/>
                </a:lnTo>
                <a:lnTo>
                  <a:pt x="6708791" y="2044700"/>
                </a:lnTo>
                <a:lnTo>
                  <a:pt x="6768542" y="2044700"/>
                </a:lnTo>
                <a:lnTo>
                  <a:pt x="6888696" y="2019300"/>
                </a:lnTo>
                <a:lnTo>
                  <a:pt x="6949100" y="2019300"/>
                </a:lnTo>
                <a:lnTo>
                  <a:pt x="7009721" y="2006600"/>
                </a:lnTo>
                <a:lnTo>
                  <a:pt x="7131615" y="2006600"/>
                </a:lnTo>
                <a:lnTo>
                  <a:pt x="7192889" y="1993900"/>
                </a:lnTo>
                <a:lnTo>
                  <a:pt x="7254380" y="1993900"/>
                </a:lnTo>
                <a:lnTo>
                  <a:pt x="7316088" y="1981200"/>
                </a:lnTo>
                <a:lnTo>
                  <a:pt x="7854796" y="1981200"/>
                </a:lnTo>
                <a:lnTo>
                  <a:pt x="8493760" y="1054100"/>
                </a:lnTo>
                <a:lnTo>
                  <a:pt x="7091807" y="0"/>
                </a:lnTo>
                <a:close/>
              </a:path>
              <a:path w="8493760" h="5295900">
                <a:moveTo>
                  <a:pt x="7854796" y="1981200"/>
                </a:moveTo>
                <a:lnTo>
                  <a:pt x="7316088" y="1981200"/>
                </a:lnTo>
                <a:lnTo>
                  <a:pt x="7390891" y="2654299"/>
                </a:lnTo>
                <a:lnTo>
                  <a:pt x="7854796" y="1981200"/>
                </a:lnTo>
                <a:close/>
              </a:path>
            </a:pathLst>
          </a:custGeom>
          <a:solidFill>
            <a:srgbClr val="00A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12AAB15-AB26-44FB-9F7D-0CEFF615538E}"/>
              </a:ext>
            </a:extLst>
          </p:cNvPr>
          <p:cNvSpPr/>
          <p:nvPr/>
        </p:nvSpPr>
        <p:spPr>
          <a:xfrm>
            <a:off x="1616655" y="5182088"/>
            <a:ext cx="349052" cy="2484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028EEF1B-F424-41ED-83E6-7DDB76BF83DE}"/>
              </a:ext>
            </a:extLst>
          </p:cNvPr>
          <p:cNvSpPr/>
          <p:nvPr/>
        </p:nvSpPr>
        <p:spPr>
          <a:xfrm>
            <a:off x="2579265" y="4521398"/>
            <a:ext cx="488672" cy="34652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4B9506AE-2B40-48E3-8DB7-D2803AC7FF18}"/>
              </a:ext>
            </a:extLst>
          </p:cNvPr>
          <p:cNvSpPr/>
          <p:nvPr/>
        </p:nvSpPr>
        <p:spPr>
          <a:xfrm>
            <a:off x="3974109" y="3862171"/>
            <a:ext cx="613200" cy="43651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10">
            <a:extLst>
              <a:ext uri="{FF2B5EF4-FFF2-40B4-BE49-F238E27FC236}">
                <a16:creationId xmlns:a16="http://schemas.microsoft.com/office/drawing/2014/main" id="{9A083630-D2BA-4E14-82A7-562B3C20EDB5}"/>
              </a:ext>
            </a:extLst>
          </p:cNvPr>
          <p:cNvSpPr/>
          <p:nvPr/>
        </p:nvSpPr>
        <p:spPr>
          <a:xfrm>
            <a:off x="5545745" y="3343142"/>
            <a:ext cx="760369" cy="5412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12">
            <a:extLst>
              <a:ext uri="{FF2B5EF4-FFF2-40B4-BE49-F238E27FC236}">
                <a16:creationId xmlns:a16="http://schemas.microsoft.com/office/drawing/2014/main" id="{DFF90A59-E989-4390-B8B0-E59E0285641A}"/>
              </a:ext>
            </a:extLst>
          </p:cNvPr>
          <p:cNvSpPr/>
          <p:nvPr/>
        </p:nvSpPr>
        <p:spPr>
          <a:xfrm>
            <a:off x="7413749" y="3033323"/>
            <a:ext cx="939611" cy="6688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12AE57-DEFB-4778-8FD4-165ACE9F792F}"/>
              </a:ext>
            </a:extLst>
          </p:cNvPr>
          <p:cNvSpPr txBox="1"/>
          <p:nvPr/>
        </p:nvSpPr>
        <p:spPr>
          <a:xfrm>
            <a:off x="1759534" y="5267916"/>
            <a:ext cx="99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1970</a:t>
            </a:r>
            <a:endParaRPr lang="id-ID" sz="2400" b="1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0987A1-8B19-408E-9AA2-91DD0C3D772F}"/>
              </a:ext>
            </a:extLst>
          </p:cNvPr>
          <p:cNvSpPr txBox="1"/>
          <p:nvPr/>
        </p:nvSpPr>
        <p:spPr>
          <a:xfrm>
            <a:off x="2738853" y="4663375"/>
            <a:ext cx="99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1996</a:t>
            </a:r>
            <a:endParaRPr lang="id-ID" sz="2400" b="1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37DEA9-5A72-48AE-9CB5-760062415D4C}"/>
              </a:ext>
            </a:extLst>
          </p:cNvPr>
          <p:cNvSpPr txBox="1"/>
          <p:nvPr/>
        </p:nvSpPr>
        <p:spPr>
          <a:xfrm>
            <a:off x="4096175" y="4091871"/>
            <a:ext cx="99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2001</a:t>
            </a:r>
            <a:endParaRPr lang="id-ID" sz="2400" b="1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7C2FEE-2945-44DE-B8EE-5FB8A8A15DC6}"/>
              </a:ext>
            </a:extLst>
          </p:cNvPr>
          <p:cNvSpPr txBox="1"/>
          <p:nvPr/>
        </p:nvSpPr>
        <p:spPr>
          <a:xfrm>
            <a:off x="5667811" y="3696280"/>
            <a:ext cx="99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2003</a:t>
            </a:r>
            <a:endParaRPr lang="id-ID" sz="2400" b="1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1A6348-DCA1-4892-B011-DE98C7517406}"/>
              </a:ext>
            </a:extLst>
          </p:cNvPr>
          <p:cNvSpPr txBox="1"/>
          <p:nvPr/>
        </p:nvSpPr>
        <p:spPr>
          <a:xfrm>
            <a:off x="7403136" y="3624842"/>
            <a:ext cx="998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2012</a:t>
            </a:r>
            <a:endParaRPr lang="id-ID" sz="2400" b="1">
              <a:solidFill>
                <a:srgbClr val="FF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C4B429-05A3-4B84-81FB-47BD1836740B}"/>
              </a:ext>
            </a:extLst>
          </p:cNvPr>
          <p:cNvSpPr/>
          <p:nvPr/>
        </p:nvSpPr>
        <p:spPr>
          <a:xfrm>
            <a:off x="1902407" y="5597899"/>
            <a:ext cx="72523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/>
              <a:t>Pelaksanaan K3 sesuai UU 1/1970 secara eksplisit merupakan  pelaksanaan K3 secara sistem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D35A2D-FBEB-456E-93C6-810707F4BD19}"/>
              </a:ext>
            </a:extLst>
          </p:cNvPr>
          <p:cNvSpPr/>
          <p:nvPr/>
        </p:nvSpPr>
        <p:spPr>
          <a:xfrm>
            <a:off x="2759695" y="4941686"/>
            <a:ext cx="566031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/>
              <a:t>SMK3 dikeluarkan sejak 1996 melalui Permenaker No. 05/Men/1996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039B57-D389-4F60-8EFB-5A7293F1D5E9}"/>
              </a:ext>
            </a:extLst>
          </p:cNvPr>
          <p:cNvSpPr/>
          <p:nvPr/>
        </p:nvSpPr>
        <p:spPr>
          <a:xfrm>
            <a:off x="260715" y="3082373"/>
            <a:ext cx="45105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id-ID" sz="1600" dirty="0"/>
              <a:t>Di Internasional</a:t>
            </a:r>
            <a:r>
              <a:rPr lang="en-US" sz="1600" dirty="0"/>
              <a:t>:</a:t>
            </a:r>
            <a:r>
              <a:rPr lang="id-ID" sz="1600" dirty="0"/>
              <a:t> perkembangan sistem  manajemen K3 mulai  berkembang melalui  ILO Guidline </a:t>
            </a:r>
            <a:r>
              <a:rPr lang="en-US" sz="1600" dirty="0"/>
              <a:t>dan  </a:t>
            </a:r>
            <a:r>
              <a:rPr lang="id-ID" sz="1600" dirty="0"/>
              <a:t>OHSAS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EEB224-5538-4F75-8551-E7C1A9F7C6BA}"/>
              </a:ext>
            </a:extLst>
          </p:cNvPr>
          <p:cNvSpPr/>
          <p:nvPr/>
        </p:nvSpPr>
        <p:spPr>
          <a:xfrm>
            <a:off x="5331431" y="3971851"/>
            <a:ext cx="283017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 dirty="0"/>
              <a:t>SMK3 ditegaskan kembali dalam UU 13 tahun 2003 pasal 87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7BFF1AB-0275-4ED6-BBD8-0C44DCF849BE}"/>
              </a:ext>
            </a:extLst>
          </p:cNvPr>
          <p:cNvSpPr/>
          <p:nvPr/>
        </p:nvSpPr>
        <p:spPr>
          <a:xfrm>
            <a:off x="7494360" y="2279687"/>
            <a:ext cx="22110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600" dirty="0"/>
              <a:t>PP No. 50/2012 ttg Penerapan SMK3 (12  April 2012)</a:t>
            </a:r>
          </a:p>
        </p:txBody>
      </p:sp>
    </p:spTree>
    <p:extLst>
      <p:ext uri="{BB962C8B-B14F-4D97-AF65-F5344CB8AC3E}">
        <p14:creationId xmlns:p14="http://schemas.microsoft.com/office/powerpoint/2010/main" val="746344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AD78E-FD04-4263-90B8-A0084D0FB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SMK3 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3CFF6-6E7C-43A2-BD97-C3B92FE71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091459-5E18-4C3A-BE05-938BA2EC1376}"/>
              </a:ext>
            </a:extLst>
          </p:cNvPr>
          <p:cNvSpPr/>
          <p:nvPr/>
        </p:nvSpPr>
        <p:spPr>
          <a:xfrm>
            <a:off x="1800196" y="2444138"/>
            <a:ext cx="8286808" cy="15716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163D2767-45A2-4F54-9A10-B55EFD63452C}"/>
              </a:ext>
            </a:extLst>
          </p:cNvPr>
          <p:cNvSpPr txBox="1">
            <a:spLocks/>
          </p:cNvSpPr>
          <p:nvPr/>
        </p:nvSpPr>
        <p:spPr>
          <a:xfrm>
            <a:off x="1828800" y="242986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SMK3 = </a:t>
            </a:r>
            <a:r>
              <a:rPr lang="id-ID" dirty="0"/>
              <a:t>Bagian </a:t>
            </a:r>
            <a:r>
              <a:rPr lang="id-ID" dirty="0">
                <a:cs typeface="Calibri"/>
              </a:rPr>
              <a:t>dari sistem manajemen perusahaan secara keseluruhan</a:t>
            </a:r>
            <a:r>
              <a:rPr lang="en-US" dirty="0">
                <a:cs typeface="Calibri"/>
              </a:rPr>
              <a:t> d</a:t>
            </a:r>
            <a:r>
              <a:rPr lang="id-ID" dirty="0">
                <a:cs typeface="Calibri"/>
              </a:rPr>
              <a:t>alam rangka pengendalian risiko berkaitan dengan kegiatan kerja</a:t>
            </a:r>
            <a:r>
              <a:rPr lang="en-US" dirty="0">
                <a:cs typeface="Calibri"/>
              </a:rPr>
              <a:t> </a:t>
            </a:r>
            <a:r>
              <a:rPr lang="id-ID" dirty="0">
                <a:cs typeface="Calibri"/>
              </a:rPr>
              <a:t>Agar terciptanya tempat kerja yang aman, efisien dan pro</a:t>
            </a:r>
            <a:r>
              <a:rPr lang="en-US" dirty="0">
                <a:cs typeface="Calibri"/>
              </a:rPr>
              <a:t>d</a:t>
            </a:r>
            <a:r>
              <a:rPr lang="id-ID" dirty="0">
                <a:cs typeface="Calibri"/>
              </a:rPr>
              <a:t>uktif</a:t>
            </a:r>
            <a:endParaRPr lang="en-US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endParaRPr lang="en-US" sz="2400" dirty="0">
              <a:cs typeface="Calibri"/>
            </a:endParaRPr>
          </a:p>
          <a:p>
            <a:r>
              <a:rPr lang="id-ID" dirty="0">
                <a:cs typeface="Calibri"/>
              </a:rPr>
              <a:t>Standarisasi yang diadopsi dari  standar Australia AS4801</a:t>
            </a:r>
            <a:r>
              <a:rPr lang="en-US" dirty="0">
                <a:cs typeface="Calibri"/>
              </a:rPr>
              <a:t> dan </a:t>
            </a:r>
            <a:r>
              <a:rPr lang="id-ID" dirty="0">
                <a:cs typeface="Calibri"/>
              </a:rPr>
              <a:t>Occupational Health and Safety Assessment Series (OHSAS) 18001</a:t>
            </a:r>
          </a:p>
          <a:p>
            <a:endParaRPr lang="id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7173C4-0473-46D5-9D61-B0F53DA456F5}"/>
              </a:ext>
            </a:extLst>
          </p:cNvPr>
          <p:cNvSpPr/>
          <p:nvPr/>
        </p:nvSpPr>
        <p:spPr>
          <a:xfrm>
            <a:off x="7015172" y="3872897"/>
            <a:ext cx="2515753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ES" b="1"/>
              <a:t>PP No. 50/2012 - Pasal 1</a:t>
            </a:r>
            <a:endParaRPr lang="id-ID" b="1"/>
          </a:p>
        </p:txBody>
      </p:sp>
    </p:spTree>
    <p:extLst>
      <p:ext uri="{BB962C8B-B14F-4D97-AF65-F5344CB8AC3E}">
        <p14:creationId xmlns:p14="http://schemas.microsoft.com/office/powerpoint/2010/main" val="427915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7DEF-A975-4582-A4FE-B04AEE63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&amp; </a:t>
            </a:r>
            <a:r>
              <a:rPr lang="en-US" dirty="0" err="1"/>
              <a:t>Manfaat</a:t>
            </a:r>
            <a:r>
              <a:rPr lang="en-US" dirty="0"/>
              <a:t> </a:t>
            </a:r>
            <a:r>
              <a:rPr lang="en-US" dirty="0" err="1"/>
              <a:t>Penerapan</a:t>
            </a:r>
            <a:r>
              <a:rPr lang="en-US" dirty="0"/>
              <a:t> SMK3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B9F31-A7A1-4CC1-B1E4-544371361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CF312E-4149-474F-BB1D-2F2C41AF0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150366" cy="420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2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CCB5-7138-4FDB-80F0-73E282BF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>
                <a:latin typeface="Calibri"/>
                <a:cs typeface="Calibri"/>
              </a:rPr>
              <a:t>Kewajiban Penerapan SMK3 </a:t>
            </a:r>
            <a:r>
              <a:rPr lang="id-ID" dirty="0">
                <a:cs typeface="Calibri"/>
              </a:rPr>
              <a:t>di Indonesia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2CF02D-733F-4A3C-AD10-6C52EE98F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4D71AD-A30A-403D-B756-1C68B940B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10515600" cy="453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639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8E89A-BFAC-4080-9792-BD536C87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Unsur</a:t>
            </a:r>
            <a:r>
              <a:rPr lang="en-US" dirty="0"/>
              <a:t> K3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82C37-6EFD-4AAF-8D22-CABDABC82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0EC96-1CFA-43E4-88F7-CA1D7E307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947" y="2640977"/>
            <a:ext cx="8388823" cy="353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153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22030-4B77-4B3C-97CE-8F8E7F61E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Pelaksanaan</a:t>
            </a:r>
            <a:r>
              <a:rPr lang="en-US" dirty="0"/>
              <a:t> SMK3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1C3EB-63C7-495D-A336-9E173BE32D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B133C4A-F24B-4FB5-9D9A-5037FDA0EB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7417024"/>
              </p:ext>
            </p:extLst>
          </p:nvPr>
        </p:nvGraphicFramePr>
        <p:xfrm>
          <a:off x="1778027" y="1690688"/>
          <a:ext cx="6593462" cy="43513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5D72A82-1D85-46E6-B7B3-89BC88D8E91C}"/>
              </a:ext>
            </a:extLst>
          </p:cNvPr>
          <p:cNvSpPr/>
          <p:nvPr/>
        </p:nvSpPr>
        <p:spPr>
          <a:xfrm>
            <a:off x="6921565" y="1976440"/>
            <a:ext cx="3180749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d-ID" b="1"/>
              <a:t>PP No. 50/2012 - Pa</a:t>
            </a:r>
            <a:r>
              <a:rPr lang="en-US" b="1"/>
              <a:t>s</a:t>
            </a:r>
            <a:r>
              <a:rPr lang="id-ID" b="1"/>
              <a:t>al 3</a:t>
            </a:r>
          </a:p>
        </p:txBody>
      </p:sp>
    </p:spTree>
    <p:extLst>
      <p:ext uri="{BB962C8B-B14F-4D97-AF65-F5344CB8AC3E}">
        <p14:creationId xmlns:p14="http://schemas.microsoft.com/office/powerpoint/2010/main" val="531845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983</Words>
  <Application>Microsoft Office PowerPoint</Application>
  <PresentationFormat>Widescreen</PresentationFormat>
  <Paragraphs>134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Times New Roman</vt:lpstr>
      <vt:lpstr>Wingdings</vt:lpstr>
      <vt:lpstr>Office Theme</vt:lpstr>
      <vt:lpstr>Sistem Manajemen K3</vt:lpstr>
      <vt:lpstr>Dasar Hukum Penerapan SMK3</vt:lpstr>
      <vt:lpstr>Dasar Hukum Penerapan SMK3</vt:lpstr>
      <vt:lpstr>Sejarah SMK3 di Indonesia</vt:lpstr>
      <vt:lpstr>Apa Itu SMK3 ?</vt:lpstr>
      <vt:lpstr>Tujuan &amp; Manfaat Penerapan SMK3</vt:lpstr>
      <vt:lpstr>Kewajiban Penerapan SMK3 di Indonesia</vt:lpstr>
      <vt:lpstr>Unsur K3</vt:lpstr>
      <vt:lpstr>Pelaksanaan SMK3</vt:lpstr>
      <vt:lpstr>Persyaratan Sertifikasi SMK3</vt:lpstr>
      <vt:lpstr>Sertifikasi SMK3</vt:lpstr>
      <vt:lpstr>Prinsip Dasar Penerapan SMK3</vt:lpstr>
      <vt:lpstr>Penetapan Kebijakan K3</vt:lpstr>
      <vt:lpstr>Penetapan Kebijakan K3</vt:lpstr>
      <vt:lpstr>Perencanaan K3</vt:lpstr>
      <vt:lpstr>Perencanaan K3</vt:lpstr>
      <vt:lpstr>Pelaksanaan Rencana K3</vt:lpstr>
      <vt:lpstr>Pelaksanaan Rencana K3</vt:lpstr>
      <vt:lpstr>Pelaksanaan Rencana K3</vt:lpstr>
      <vt:lpstr>Pemantauan dan Evaluasi Kinerja K3</vt:lpstr>
      <vt:lpstr>Peninjauan dan Peningkatan Kinerja K3</vt:lpstr>
      <vt:lpstr>Mengukur Penerapan SMK3</vt:lpstr>
      <vt:lpstr>Mengukur Penerapan SMK3</vt:lpstr>
      <vt:lpstr>Sanksi</vt:lpstr>
      <vt:lpstr>Elemen Audit SMK3</vt:lpstr>
      <vt:lpstr>Elemen Audit SMK3</vt:lpstr>
      <vt:lpstr>Penilaian Akhir SMK3</vt:lpstr>
      <vt:lpstr>Penilaian Akhir SMK3</vt:lpstr>
      <vt:lpstr>Penilaian Tingkat Penerapan SMK3</vt:lpstr>
      <vt:lpstr>Penilaian Kriteria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 Manajemen K3</dc:title>
  <dc:creator>Rheza Ari Wibowo</dc:creator>
  <cp:lastModifiedBy>Rheza Ari Wibowo</cp:lastModifiedBy>
  <cp:revision>2</cp:revision>
  <dcterms:created xsi:type="dcterms:W3CDTF">2022-09-05T07:29:46Z</dcterms:created>
  <dcterms:modified xsi:type="dcterms:W3CDTF">2022-09-05T09:13:01Z</dcterms:modified>
</cp:coreProperties>
</file>