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18D8-DDF7-41FF-9E50-17C419384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7DB1A-3FD6-4F79-AE77-8CA6DA56B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2837-065D-415B-A773-B2A5862D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F3BC-9FC6-4094-93EA-11D12352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700B-2EAC-48E1-AE2D-F4C68272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718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FD7B-A686-4688-A7C6-8362AECA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E4A0B-490A-4319-8DAC-9D8313D58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C354-638C-43A3-90E8-E74B4598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D501-6151-4F91-9DC9-1F7DB76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9548-B029-4064-9339-44D541BA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725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9D803-E3CC-49C8-88E8-0FF711BE4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EDE99-AAB6-4FE0-855F-E1AE870DE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736F-8DCC-4FEC-9937-33ED745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EAC4-A662-4D6E-9AF3-427B5256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498D-CEF0-4AEB-8D0C-29CA7207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57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4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AE8B-DE75-4F99-97F8-637F0BD8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351E-794C-4ED9-B39B-BA2A997A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299D-0932-4379-BFCF-66884B93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0A67-A6EF-4FF6-86CE-7CC61D1A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E244-0215-48B2-809A-8DA98BE6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5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93C-962E-46CA-8E60-2E4F670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6A88B-B679-4641-944B-7A695891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BFFB-E286-47E6-B0DA-8C15461F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CC9F-6451-4550-9F04-4054FBBB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B4F0D-8E5B-4467-9E12-88171995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59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1E10-A956-4D61-A6BF-47179BB2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EED3-79CF-4C29-BACC-C3023D065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3E250-DFD8-49AB-9EFB-005E94C0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8260-0EA3-4720-A84C-B3398201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209D9-910B-49AD-A8F0-9225B2B4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134B9-6F25-4AE6-AA29-5C0B2F97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414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315B-6F59-406B-A95F-64385448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53137-9983-4ABA-9B01-C369C8D2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71355-3ED1-43CC-8FFD-50A5C24B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2D918-3906-4266-9FF5-CFE5E1110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AD9CF-C17A-4B63-85DE-C85DA67EA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39E1-1D78-4F9B-BC36-B495F04B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77BA2-2F24-4910-A8B3-C7B4114C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D7DD-3ABD-4EE8-BCC8-E8B31076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2D70-755F-40F5-99EF-1F2D0326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38865-97CD-4FF9-A677-EAAFB9A9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603C6-1712-4473-9C59-1942D162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48475-9368-4DC1-B586-D08C937E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125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52B6D-6FCC-4BD2-9455-E4A788C8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E67E4-491E-4A3D-817F-78F5FCB1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9F82E-467B-4D93-B828-38BA89B0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15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2B9F-B8E0-4C60-BB5D-C8C4A874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DEBD-5E64-47A6-8719-2B2FAA64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D403E-B2C6-4F10-A2E2-9B6A1D71F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75133-61FD-4C00-87FE-A5929E06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589B8-C73D-4A0C-851E-B14F6612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5393E-091C-4F9D-B9EA-9F772C31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943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81DF-0A2E-4E95-8EF7-647E79A0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031B8-E0F3-4A10-A8EE-B44CF2FBE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ADA2-E3D6-43D5-BBC8-C2B4B024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E3A57-3E12-4909-88C5-4F30CFDD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A7C6-A42C-48AC-B462-92E349A4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682F-1841-44B5-ABF7-F9C6617A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77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98C8E-C4DF-434F-A805-36FA7EAE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7728-99B3-4403-A46E-5ACAFEAB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E940-318D-45E8-AFCE-F70F4446B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3B9DD-E2C8-4535-918A-40C48F56214C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BC80-312F-4923-B009-084E192D0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F4CA-3094-44D2-AA13-60076093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D4DD-1329-4912-8A49-6ADA9373C7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996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896E-CC0F-4EB2-AB44-0AFF8AC0D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Himpunan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64876-A5DC-48DA-96DA-4E91ABAD7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Pertemuan</a:t>
            </a:r>
            <a:r>
              <a:rPr lang="en-US" dirty="0"/>
              <a:t> 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592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044428" y="6433761"/>
            <a:ext cx="2692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lang="en-ID" spc="-25" smtClean="0"/>
              <a:pPr marL="38100">
                <a:lnSpc>
                  <a:spcPts val="1635"/>
                </a:lnSpc>
              </a:pPr>
              <a:t>10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080007" y="461592"/>
            <a:ext cx="10351770" cy="48154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83919">
              <a:lnSpc>
                <a:spcPct val="125099"/>
              </a:lnSpc>
              <a:spcBef>
                <a:spcPts val="90"/>
              </a:spcBef>
              <a:tabLst>
                <a:tab pos="1349375" algn="l"/>
              </a:tabLst>
            </a:pPr>
            <a:r>
              <a:rPr sz="2000" b="1" dirty="0" err="1">
                <a:latin typeface="Times New Roman"/>
                <a:cs typeface="Times New Roman"/>
              </a:rPr>
              <a:t>Contoh</a:t>
            </a:r>
            <a:r>
              <a:rPr sz="2000" b="1" spc="-25" dirty="0">
                <a:latin typeface="Times New Roman"/>
                <a:cs typeface="Times New Roman"/>
              </a:rPr>
              <a:t>.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Berapa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banyaknya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bilangan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bulat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antara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yang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habis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dibagi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atau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5?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Penyelesaian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207010">
              <a:lnSpc>
                <a:spcPts val="2300"/>
              </a:lnSpc>
            </a:pP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himpunan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bilangan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bulat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yang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habis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dibagi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3,</a:t>
            </a:r>
            <a:endParaRPr sz="2000" dirty="0">
              <a:latin typeface="Times New Roman"/>
              <a:cs typeface="Times New Roman"/>
            </a:endParaRPr>
          </a:p>
          <a:p>
            <a:pPr marL="207010">
              <a:lnSpc>
                <a:spcPts val="2360"/>
              </a:lnSpc>
            </a:pP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i="1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himpunan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bilangan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bulat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yang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habis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dibagi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5,</a:t>
            </a:r>
            <a:endParaRPr sz="2000" dirty="0">
              <a:latin typeface="Times New Roman"/>
              <a:cs typeface="Times New Roman"/>
            </a:endParaRPr>
          </a:p>
          <a:p>
            <a:pPr marL="1030605" marR="5080" indent="-823594">
              <a:lnSpc>
                <a:spcPts val="2340"/>
              </a:lnSpc>
              <a:spcBef>
                <a:spcPts val="219"/>
              </a:spcBef>
              <a:tabLst>
                <a:tab pos="1189990" algn="l"/>
              </a:tabLst>
            </a:pP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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	himpunan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bilangan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bulat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yang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habis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dibagi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(yaitu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himpunan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bilangan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bulat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yang </a:t>
            </a:r>
            <a:r>
              <a:rPr sz="2000" dirty="0">
                <a:latin typeface="Times New Roman"/>
                <a:cs typeface="Times New Roman"/>
              </a:rPr>
              <a:t>habis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dibagi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oleh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KPK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Kelipatan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Persekutuan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Terkecil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dari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yaitu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15),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Yang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ditanyakan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adalah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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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B</a:t>
            </a:r>
            <a:r>
              <a:rPr sz="2000" spc="-25" dirty="0">
                <a:latin typeface="Symbol"/>
                <a:cs typeface="Symbol"/>
              </a:rPr>
              <a:t>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529590">
              <a:lnSpc>
                <a:spcPct val="100000"/>
              </a:lnSpc>
              <a:tabLst>
                <a:tab pos="2190750" algn="l"/>
              </a:tabLst>
            </a:pPr>
            <a:r>
              <a:rPr sz="2000" dirty="0">
                <a:latin typeface="Symbol"/>
                <a:cs typeface="Symbol"/>
              </a:rPr>
              <a:t>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Symbol"/>
                <a:cs typeface="Symbol"/>
              </a:rPr>
              <a:t>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</a:t>
            </a:r>
            <a:r>
              <a:rPr sz="2000" spc="-10" dirty="0">
                <a:latin typeface="Times New Roman"/>
                <a:cs typeface="Times New Roman"/>
              </a:rPr>
              <a:t>100/3</a:t>
            </a:r>
            <a:r>
              <a:rPr sz="2000" spc="-10" dirty="0">
                <a:latin typeface="Symbol"/>
                <a:cs typeface="Symbol"/>
              </a:rPr>
              <a:t></a:t>
            </a:r>
            <a:r>
              <a:rPr sz="2000" dirty="0">
                <a:latin typeface="Times New Roman"/>
                <a:cs typeface="Times New Roman"/>
              </a:rPr>
              <a:t>	=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33,</a:t>
            </a:r>
            <a:endParaRPr sz="2000" dirty="0">
              <a:latin typeface="Times New Roman"/>
              <a:cs typeface="Times New Roman"/>
            </a:endParaRPr>
          </a:p>
          <a:p>
            <a:pPr marL="529590">
              <a:lnSpc>
                <a:spcPct val="100000"/>
              </a:lnSpc>
              <a:spcBef>
                <a:spcPts val="75"/>
              </a:spcBef>
              <a:tabLst>
                <a:tab pos="2190750" algn="l"/>
              </a:tabLst>
            </a:pPr>
            <a:r>
              <a:rPr sz="2000" dirty="0">
                <a:latin typeface="Symbol"/>
                <a:cs typeface="Symbol"/>
              </a:rPr>
              <a:t>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Symbol"/>
                <a:cs typeface="Symbol"/>
              </a:rPr>
              <a:t>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</a:t>
            </a:r>
            <a:r>
              <a:rPr sz="2000" spc="-10" dirty="0">
                <a:latin typeface="Times New Roman"/>
                <a:cs typeface="Times New Roman"/>
              </a:rPr>
              <a:t>100/5</a:t>
            </a:r>
            <a:r>
              <a:rPr sz="2000" spc="-10" dirty="0">
                <a:latin typeface="Symbol"/>
                <a:cs typeface="Symbol"/>
              </a:rPr>
              <a:t></a:t>
            </a:r>
            <a:r>
              <a:rPr sz="2000" dirty="0">
                <a:latin typeface="Times New Roman"/>
                <a:cs typeface="Times New Roman"/>
              </a:rPr>
              <a:t>	=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20,</a:t>
            </a:r>
            <a:endParaRPr sz="2000" dirty="0">
              <a:latin typeface="Times New Roman"/>
              <a:cs typeface="Times New Roman"/>
            </a:endParaRPr>
          </a:p>
          <a:p>
            <a:pPr marL="529590">
              <a:lnSpc>
                <a:spcPct val="100000"/>
              </a:lnSpc>
              <a:spcBef>
                <a:spcPts val="85"/>
              </a:spcBef>
              <a:tabLst>
                <a:tab pos="2807335" algn="l"/>
              </a:tabLst>
            </a:pPr>
            <a:r>
              <a:rPr sz="2000" dirty="0">
                <a:latin typeface="Symbol"/>
                <a:cs typeface="Symbol"/>
              </a:rPr>
              <a:t>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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Symbol"/>
                <a:cs typeface="Symbol"/>
              </a:rPr>
              <a:t>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</a:t>
            </a:r>
            <a:r>
              <a:rPr sz="2000" spc="-10" dirty="0">
                <a:latin typeface="Times New Roman"/>
                <a:cs typeface="Times New Roman"/>
              </a:rPr>
              <a:t>100/15</a:t>
            </a:r>
            <a:r>
              <a:rPr sz="2000" spc="-10" dirty="0">
                <a:latin typeface="Symbol"/>
                <a:cs typeface="Symbol"/>
              </a:rPr>
              <a:t></a:t>
            </a:r>
            <a:r>
              <a:rPr sz="2000" dirty="0">
                <a:latin typeface="Times New Roman"/>
                <a:cs typeface="Times New Roman"/>
              </a:rPr>
              <a:t>	=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  <a:p>
            <a:pPr marL="529590">
              <a:lnSpc>
                <a:spcPct val="100000"/>
              </a:lnSpc>
              <a:spcBef>
                <a:spcPts val="90"/>
              </a:spcBef>
              <a:tabLst>
                <a:tab pos="3300095" algn="l"/>
              </a:tabLst>
            </a:pPr>
            <a:r>
              <a:rPr sz="2000" dirty="0">
                <a:latin typeface="Symbol"/>
                <a:cs typeface="Symbol"/>
              </a:rPr>
              <a:t>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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Symbol"/>
                <a:cs typeface="Symbol"/>
              </a:rPr>
              <a:t>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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Symbol"/>
                <a:cs typeface="Symbol"/>
              </a:rPr>
              <a:t>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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Symbol"/>
                <a:cs typeface="Symbol"/>
              </a:rPr>
              <a:t>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–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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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Symbol"/>
                <a:cs typeface="Symbol"/>
              </a:rPr>
              <a:t>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33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 6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47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Jadi,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47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buah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bilangan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yang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habis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dibagi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atau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5.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044428" y="6433761"/>
            <a:ext cx="2692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lang="en-ID" spc="-25" smtClean="0"/>
              <a:pPr marL="38100">
                <a:lnSpc>
                  <a:spcPts val="1635"/>
                </a:lnSpc>
              </a:pPr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1013940"/>
            <a:ext cx="6453505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Times New Roman"/>
                <a:cs typeface="Times New Roman"/>
              </a:rPr>
              <a:t>Untuk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tiga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buah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himpunan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dan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berlaku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2680" y="4529992"/>
            <a:ext cx="61594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5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5551" y="4556567"/>
            <a:ext cx="4711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Symbol"/>
                <a:cs typeface="Symbol"/>
              </a:rPr>
              <a:t></a:t>
            </a:r>
            <a:r>
              <a:rPr sz="1000" i="1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Symbol"/>
                <a:cs typeface="Symbol"/>
              </a:rPr>
              <a:t>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i="1" spc="-25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Symbol"/>
                <a:cs typeface="Symbol"/>
              </a:rPr>
              <a:t></a:t>
            </a:r>
            <a:r>
              <a:rPr sz="1000" i="1" spc="-2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7619" y="1439390"/>
            <a:ext cx="10515600" cy="320600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120"/>
              </a:spcBef>
              <a:tabLst>
                <a:tab pos="5584825" algn="l"/>
              </a:tabLst>
            </a:pPr>
            <a:r>
              <a:rPr dirty="0">
                <a:latin typeface="Symbol"/>
                <a:cs typeface="Symbol"/>
              </a:rPr>
              <a:t>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</a:t>
            </a:r>
            <a:r>
              <a:rPr spc="45" dirty="0"/>
              <a:t> </a:t>
            </a:r>
            <a:r>
              <a:rPr i="1" dirty="0">
                <a:latin typeface="Times New Roman"/>
                <a:cs typeface="Times New Roman"/>
              </a:rPr>
              <a:t>B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</a:t>
            </a:r>
            <a:r>
              <a:rPr spc="45" dirty="0"/>
              <a:t> </a:t>
            </a:r>
            <a:r>
              <a:rPr i="1" dirty="0">
                <a:latin typeface="Times New Roman"/>
                <a:cs typeface="Times New Roman"/>
              </a:rPr>
              <a:t>C</a:t>
            </a:r>
            <a:r>
              <a:rPr dirty="0">
                <a:latin typeface="Symbol"/>
                <a:cs typeface="Symbol"/>
              </a:rPr>
              <a:t></a:t>
            </a:r>
            <a:r>
              <a:rPr spc="40" dirty="0"/>
              <a:t> </a:t>
            </a:r>
            <a:r>
              <a:rPr dirty="0"/>
              <a:t>=</a:t>
            </a:r>
            <a:r>
              <a:rPr spc="65" dirty="0"/>
              <a:t> </a:t>
            </a:r>
            <a:r>
              <a:rPr dirty="0">
                <a:latin typeface="Symbol"/>
                <a:cs typeface="Symbol"/>
              </a:rPr>
              <a:t>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dirty="0">
                <a:latin typeface="Symbol"/>
                <a:cs typeface="Symbol"/>
              </a:rPr>
              <a:t></a:t>
            </a:r>
            <a:r>
              <a:rPr spc="40" dirty="0"/>
              <a:t> </a:t>
            </a:r>
            <a:r>
              <a:rPr dirty="0"/>
              <a:t>+</a:t>
            </a:r>
            <a:r>
              <a:rPr spc="65" dirty="0"/>
              <a:t> </a:t>
            </a:r>
            <a:r>
              <a:rPr dirty="0">
                <a:latin typeface="Symbol"/>
                <a:cs typeface="Symbol"/>
              </a:rPr>
              <a:t></a:t>
            </a:r>
            <a:r>
              <a:rPr i="1" dirty="0">
                <a:latin typeface="Times New Roman"/>
                <a:cs typeface="Times New Roman"/>
              </a:rPr>
              <a:t>B</a:t>
            </a:r>
            <a:r>
              <a:rPr dirty="0">
                <a:latin typeface="Symbol"/>
                <a:cs typeface="Symbol"/>
              </a:rPr>
              <a:t></a:t>
            </a:r>
            <a:r>
              <a:rPr spc="40" dirty="0"/>
              <a:t> </a:t>
            </a:r>
            <a:r>
              <a:rPr dirty="0"/>
              <a:t>+</a:t>
            </a:r>
            <a:r>
              <a:rPr spc="65" dirty="0"/>
              <a:t> </a:t>
            </a:r>
            <a:r>
              <a:rPr dirty="0">
                <a:latin typeface="Symbol"/>
                <a:cs typeface="Symbol"/>
              </a:rPr>
              <a:t></a:t>
            </a:r>
            <a:r>
              <a:rPr i="1" dirty="0">
                <a:latin typeface="Times New Roman"/>
                <a:cs typeface="Times New Roman"/>
              </a:rPr>
              <a:t>C</a:t>
            </a:r>
            <a:r>
              <a:rPr dirty="0">
                <a:latin typeface="Symbol"/>
                <a:cs typeface="Symbol"/>
              </a:rPr>
              <a:t></a:t>
            </a:r>
            <a:r>
              <a:rPr spc="45" dirty="0"/>
              <a:t> </a:t>
            </a:r>
            <a:r>
              <a:rPr spc="-50" dirty="0"/>
              <a:t>–</a:t>
            </a:r>
            <a:r>
              <a:rPr dirty="0">
                <a:latin typeface="Symbol"/>
                <a:cs typeface="Symbol"/>
              </a:rPr>
              <a:t>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</a:t>
            </a:r>
            <a:r>
              <a:rPr spc="50" dirty="0"/>
              <a:t> </a:t>
            </a:r>
            <a:r>
              <a:rPr i="1" dirty="0">
                <a:latin typeface="Times New Roman"/>
                <a:cs typeface="Times New Roman"/>
              </a:rPr>
              <a:t>B</a:t>
            </a:r>
            <a:r>
              <a:rPr dirty="0">
                <a:latin typeface="Symbol"/>
                <a:cs typeface="Symbol"/>
              </a:rPr>
              <a:t></a:t>
            </a:r>
            <a:r>
              <a:rPr spc="50" dirty="0"/>
              <a:t> </a:t>
            </a:r>
            <a:r>
              <a:rPr spc="-50" dirty="0"/>
              <a:t>–</a:t>
            </a:r>
            <a:r>
              <a:rPr lang="en-US" spc="-50" dirty="0"/>
              <a:t> </a:t>
            </a:r>
          </a:p>
          <a:p>
            <a:pPr marL="99695" indent="0">
              <a:lnSpc>
                <a:spcPct val="100000"/>
              </a:lnSpc>
              <a:spcBef>
                <a:spcPts val="120"/>
              </a:spcBef>
              <a:buNone/>
              <a:tabLst>
                <a:tab pos="5584825" algn="l"/>
              </a:tabLst>
            </a:pPr>
            <a:r>
              <a:rPr lang="en-US" spc="-50" dirty="0">
                <a:latin typeface="Symbol"/>
                <a:cs typeface="Symbol"/>
              </a:rPr>
              <a:t>                               </a:t>
            </a:r>
            <a:r>
              <a:rPr dirty="0">
                <a:latin typeface="Symbol"/>
                <a:cs typeface="Symbol"/>
              </a:rPr>
              <a:t>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</a:t>
            </a:r>
            <a:r>
              <a:rPr spc="45" dirty="0"/>
              <a:t> </a:t>
            </a:r>
            <a:r>
              <a:rPr i="1" dirty="0">
                <a:latin typeface="Times New Roman"/>
                <a:cs typeface="Times New Roman"/>
              </a:rPr>
              <a:t>C</a:t>
            </a:r>
            <a:r>
              <a:rPr dirty="0">
                <a:latin typeface="Symbol"/>
                <a:cs typeface="Symbol"/>
              </a:rPr>
              <a:t></a:t>
            </a:r>
            <a:r>
              <a:rPr spc="45" dirty="0"/>
              <a:t> </a:t>
            </a:r>
            <a:r>
              <a:rPr spc="-50" dirty="0"/>
              <a:t>–</a:t>
            </a:r>
            <a:r>
              <a:rPr lang="en-US" spc="-50" dirty="0"/>
              <a:t> </a:t>
            </a:r>
            <a:r>
              <a:rPr dirty="0">
                <a:latin typeface="Symbol"/>
                <a:cs typeface="Symbol"/>
              </a:rPr>
              <a:t></a:t>
            </a:r>
            <a:r>
              <a:rPr i="1" dirty="0">
                <a:latin typeface="Times New Roman"/>
                <a:cs typeface="Times New Roman"/>
              </a:rPr>
              <a:t>B</a:t>
            </a:r>
            <a:r>
              <a:rPr i="1"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</a:t>
            </a:r>
            <a:r>
              <a:rPr spc="40" dirty="0"/>
              <a:t> </a:t>
            </a:r>
            <a:r>
              <a:rPr i="1" dirty="0">
                <a:latin typeface="Times New Roman"/>
                <a:cs typeface="Times New Roman"/>
              </a:rPr>
              <a:t>C</a:t>
            </a:r>
            <a:r>
              <a:rPr dirty="0">
                <a:latin typeface="Symbol"/>
                <a:cs typeface="Symbol"/>
              </a:rPr>
              <a:t></a:t>
            </a:r>
            <a:r>
              <a:rPr spc="35" dirty="0"/>
              <a:t> </a:t>
            </a:r>
            <a:r>
              <a:rPr dirty="0"/>
              <a:t>+</a:t>
            </a:r>
            <a:r>
              <a:rPr spc="60" dirty="0"/>
              <a:t> </a:t>
            </a:r>
            <a:r>
              <a:rPr dirty="0">
                <a:latin typeface="Symbol"/>
                <a:cs typeface="Symbol"/>
              </a:rPr>
              <a:t>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</a:t>
            </a:r>
            <a:r>
              <a:rPr spc="45" dirty="0"/>
              <a:t> </a:t>
            </a:r>
            <a:r>
              <a:rPr i="1" dirty="0">
                <a:latin typeface="Times New Roman"/>
                <a:cs typeface="Times New Roman"/>
              </a:rPr>
              <a:t>B</a:t>
            </a:r>
            <a:r>
              <a:rPr i="1"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</a:t>
            </a:r>
            <a:r>
              <a:rPr spc="45" dirty="0"/>
              <a:t> </a:t>
            </a:r>
            <a:r>
              <a:rPr i="1" spc="-25" dirty="0">
                <a:latin typeface="Times New Roman"/>
                <a:cs typeface="Times New Roman"/>
              </a:rPr>
              <a:t>C</a:t>
            </a:r>
            <a:r>
              <a:rPr spc="-25" dirty="0">
                <a:latin typeface="Symbol"/>
                <a:cs typeface="Symbol"/>
              </a:rPr>
              <a:t></a:t>
            </a:r>
          </a:p>
          <a:p>
            <a:pPr>
              <a:lnSpc>
                <a:spcPct val="100000"/>
              </a:lnSpc>
            </a:pPr>
            <a:endParaRPr sz="3200" dirty="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2160"/>
              </a:spcBef>
            </a:pPr>
            <a:r>
              <a:rPr dirty="0"/>
              <a:t>Untuk</a:t>
            </a:r>
            <a:r>
              <a:rPr spc="90" dirty="0"/>
              <a:t> </a:t>
            </a:r>
            <a:r>
              <a:rPr dirty="0"/>
              <a:t>himpunan</a:t>
            </a:r>
            <a:r>
              <a:rPr spc="70" dirty="0"/>
              <a:t> 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sz="2475" baseline="-11784" dirty="0"/>
              <a:t>1</a:t>
            </a:r>
            <a:r>
              <a:rPr sz="2600" dirty="0"/>
              <a:t>,</a:t>
            </a:r>
            <a:r>
              <a:rPr sz="2600" spc="100" dirty="0"/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baseline="-11784" dirty="0"/>
              <a:t>2</a:t>
            </a:r>
            <a:r>
              <a:rPr sz="2600" dirty="0"/>
              <a:t>,</a:t>
            </a:r>
            <a:r>
              <a:rPr sz="2600" spc="90" dirty="0"/>
              <a:t> </a:t>
            </a:r>
            <a:r>
              <a:rPr sz="2600" dirty="0"/>
              <a:t>…,</a:t>
            </a:r>
            <a:r>
              <a:rPr sz="2600" spc="100" dirty="0"/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i="1" baseline="-11784" dirty="0">
                <a:latin typeface="Times New Roman"/>
                <a:cs typeface="Times New Roman"/>
              </a:rPr>
              <a:t>r</a:t>
            </a:r>
            <a:r>
              <a:rPr sz="2600" dirty="0"/>
              <a:t>,</a:t>
            </a:r>
            <a:r>
              <a:rPr sz="2600" spc="95" dirty="0"/>
              <a:t> </a:t>
            </a:r>
            <a:r>
              <a:rPr sz="2600" spc="-10" dirty="0"/>
              <a:t>berlaku: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/>
          </a:p>
          <a:p>
            <a:pPr marL="328295">
              <a:lnSpc>
                <a:spcPct val="100000"/>
              </a:lnSpc>
              <a:tabLst>
                <a:tab pos="4121785" algn="l"/>
                <a:tab pos="5234940" algn="l"/>
                <a:tab pos="5710555" algn="l"/>
              </a:tabLst>
            </a:pPr>
            <a:r>
              <a:rPr dirty="0">
                <a:latin typeface="Symbol"/>
                <a:cs typeface="Symbol"/>
              </a:rPr>
              <a:t>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sz="2475" baseline="-11784" dirty="0"/>
              <a:t>1</a:t>
            </a:r>
            <a:r>
              <a:rPr sz="2475" spc="434" baseline="-11784" dirty="0"/>
              <a:t> 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spc="40" dirty="0"/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baseline="-11784" dirty="0"/>
              <a:t>2</a:t>
            </a:r>
            <a:r>
              <a:rPr sz="2475" spc="434" baseline="-11784" dirty="0"/>
              <a:t> 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spc="40" dirty="0"/>
              <a:t> </a:t>
            </a:r>
            <a:r>
              <a:rPr sz="2600" spc="50" dirty="0"/>
              <a:t>…</a:t>
            </a:r>
            <a:r>
              <a:rPr sz="2600" spc="55" dirty="0"/>
              <a:t> 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spc="45" dirty="0"/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i="1" baseline="-11784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Symbol"/>
                <a:cs typeface="Symbol"/>
              </a:rPr>
              <a:t></a:t>
            </a:r>
            <a:r>
              <a:rPr sz="2600" spc="35" dirty="0"/>
              <a:t> </a:t>
            </a:r>
            <a:r>
              <a:rPr sz="2600" dirty="0"/>
              <a:t>=</a:t>
            </a:r>
            <a:r>
              <a:rPr sz="2600" spc="-130" dirty="0"/>
              <a:t> </a:t>
            </a:r>
            <a:r>
              <a:rPr sz="3825" spc="-75" baseline="5446" dirty="0">
                <a:latin typeface="Symbol"/>
                <a:cs typeface="Symbol"/>
              </a:rPr>
              <a:t></a:t>
            </a:r>
            <a:r>
              <a:rPr sz="3825" baseline="5446" dirty="0"/>
              <a:t>	</a:t>
            </a:r>
            <a:r>
              <a:rPr sz="2600" dirty="0">
                <a:latin typeface="Symbol"/>
                <a:cs typeface="Symbol"/>
              </a:rPr>
              <a:t>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i="1" baseline="-11784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Symbol"/>
                <a:cs typeface="Symbol"/>
              </a:rPr>
              <a:t></a:t>
            </a:r>
            <a:r>
              <a:rPr sz="2600" spc="75" dirty="0"/>
              <a:t> </a:t>
            </a:r>
            <a:r>
              <a:rPr sz="2600" spc="-50" dirty="0"/>
              <a:t>–</a:t>
            </a:r>
            <a:r>
              <a:rPr sz="2600" dirty="0"/>
              <a:t>	</a:t>
            </a:r>
            <a:r>
              <a:rPr sz="3900" spc="-75" baseline="1068" dirty="0">
                <a:latin typeface="Symbol"/>
                <a:cs typeface="Symbol"/>
              </a:rPr>
              <a:t></a:t>
            </a:r>
            <a:r>
              <a:rPr sz="3900" baseline="1068" dirty="0"/>
              <a:t>	</a:t>
            </a:r>
            <a:r>
              <a:rPr sz="2600" dirty="0">
                <a:latin typeface="Symbol"/>
                <a:cs typeface="Symbol"/>
              </a:rPr>
              <a:t>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i="1" baseline="-11784" dirty="0">
                <a:latin typeface="Times New Roman"/>
                <a:cs typeface="Times New Roman"/>
              </a:rPr>
              <a:t>i</a:t>
            </a:r>
            <a:r>
              <a:rPr sz="2475" i="1" spc="457" baseline="-117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</a:t>
            </a:r>
            <a:r>
              <a:rPr sz="2600" spc="55" dirty="0"/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i="1" baseline="-11784" dirty="0">
                <a:latin typeface="Times New Roman"/>
                <a:cs typeface="Times New Roman"/>
              </a:rPr>
              <a:t>j</a:t>
            </a:r>
            <a:r>
              <a:rPr sz="2600" dirty="0">
                <a:latin typeface="Symbol"/>
                <a:cs typeface="Symbol"/>
              </a:rPr>
              <a:t></a:t>
            </a:r>
            <a:r>
              <a:rPr sz="2600" spc="45" dirty="0"/>
              <a:t> </a:t>
            </a:r>
            <a:r>
              <a:rPr sz="2600" spc="-50" dirty="0"/>
              <a:t>+</a:t>
            </a:r>
            <a:endParaRPr sz="260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5818" y="5143874"/>
            <a:ext cx="626745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Symbol"/>
                <a:cs typeface="Symbol"/>
              </a:rPr>
              <a:t></a:t>
            </a:r>
            <a:r>
              <a:rPr sz="1000" i="1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Symbol"/>
                <a:cs typeface="Symbol"/>
              </a:rPr>
              <a:t>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j</a:t>
            </a:r>
            <a:r>
              <a:rPr sz="1000" dirty="0">
                <a:latin typeface="Symbol"/>
                <a:cs typeface="Symbol"/>
              </a:rPr>
              <a:t></a:t>
            </a:r>
            <a:r>
              <a:rPr sz="1000" i="1" dirty="0">
                <a:latin typeface="Times New Roman"/>
                <a:cs typeface="Times New Roman"/>
              </a:rPr>
              <a:t>k</a:t>
            </a:r>
            <a:r>
              <a:rPr sz="1000" i="1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Symbol"/>
                <a:cs typeface="Symbol"/>
              </a:rPr>
              <a:t></a:t>
            </a:r>
            <a:r>
              <a:rPr sz="1000" i="1" spc="-25" dirty="0">
                <a:latin typeface="Times New Roman"/>
                <a:cs typeface="Times New Roman"/>
              </a:rPr>
              <a:t>r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2260" y="4794607"/>
            <a:ext cx="362077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08634" algn="l"/>
              </a:tabLst>
            </a:pPr>
            <a:r>
              <a:rPr sz="3900" spc="-75" baseline="2136" dirty="0">
                <a:latin typeface="Symbol"/>
                <a:cs typeface="Symbol"/>
              </a:rPr>
              <a:t></a:t>
            </a:r>
            <a:r>
              <a:rPr sz="3900" baseline="2136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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i="1" baseline="-11784" dirty="0">
                <a:latin typeface="Times New Roman"/>
                <a:cs typeface="Times New Roman"/>
              </a:rPr>
              <a:t>i</a:t>
            </a:r>
            <a:r>
              <a:rPr sz="2475" i="1" spc="434" baseline="-117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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i="1" baseline="-11784" dirty="0">
                <a:latin typeface="Times New Roman"/>
                <a:cs typeface="Times New Roman"/>
              </a:rPr>
              <a:t>j</a:t>
            </a:r>
            <a:r>
              <a:rPr sz="2475" i="1" spc="442" baseline="-117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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i="1" baseline="-11784" dirty="0">
                <a:latin typeface="Times New Roman"/>
                <a:cs typeface="Times New Roman"/>
              </a:rPr>
              <a:t>k</a:t>
            </a:r>
            <a:r>
              <a:rPr sz="2600" dirty="0">
                <a:latin typeface="Symbol"/>
                <a:cs typeface="Symbol"/>
              </a:rPr>
              <a:t>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+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…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+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4924" y="5387318"/>
            <a:ext cx="3876675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Times New Roman"/>
                <a:cs typeface="Times New Roman"/>
              </a:rPr>
              <a:t>(-1)</a:t>
            </a:r>
            <a:r>
              <a:rPr sz="2475" i="1" baseline="38720" dirty="0">
                <a:latin typeface="Times New Roman"/>
                <a:cs typeface="Times New Roman"/>
              </a:rPr>
              <a:t>r</a:t>
            </a:r>
            <a:r>
              <a:rPr sz="2475" baseline="38720" dirty="0">
                <a:latin typeface="Times New Roman"/>
                <a:cs typeface="Times New Roman"/>
              </a:rPr>
              <a:t>-1</a:t>
            </a:r>
            <a:r>
              <a:rPr sz="2475" spc="434" baseline="387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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baseline="-11784" dirty="0">
                <a:latin typeface="Times New Roman"/>
                <a:cs typeface="Times New Roman"/>
              </a:rPr>
              <a:t>1</a:t>
            </a:r>
            <a:r>
              <a:rPr sz="2475" spc="434" baseline="-117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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475" baseline="-11784" dirty="0">
                <a:latin typeface="Times New Roman"/>
                <a:cs typeface="Times New Roman"/>
              </a:rPr>
              <a:t>2</a:t>
            </a:r>
            <a:r>
              <a:rPr sz="2475" spc="442" baseline="-117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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…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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A</a:t>
            </a:r>
            <a:r>
              <a:rPr sz="2475" i="1" spc="-37" baseline="-11784" dirty="0">
                <a:latin typeface="Times New Roman"/>
                <a:cs typeface="Times New Roman"/>
              </a:rPr>
              <a:t>r</a:t>
            </a:r>
            <a:r>
              <a:rPr sz="2600" spc="-25" dirty="0">
                <a:latin typeface="Symbol"/>
                <a:cs typeface="Symbol"/>
              </a:rPr>
              <a:t></a:t>
            </a:r>
            <a:endParaRPr sz="2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044428" y="6433761"/>
            <a:ext cx="2692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lang="en-ID" spc="-25" smtClean="0"/>
              <a:pPr marL="38100">
                <a:lnSpc>
                  <a:spcPts val="1635"/>
                </a:lnSpc>
              </a:pPr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903" y="1051686"/>
            <a:ext cx="9826625" cy="1220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algn="just">
              <a:lnSpc>
                <a:spcPts val="3030"/>
              </a:lnSpc>
              <a:spcBef>
                <a:spcPts val="470"/>
              </a:spcBef>
            </a:pPr>
            <a:r>
              <a:rPr sz="2800" b="1" dirty="0" err="1">
                <a:latin typeface="Calibri"/>
                <a:cs typeface="Calibri"/>
              </a:rPr>
              <a:t>Contoh</a:t>
            </a:r>
            <a:r>
              <a:rPr sz="2800" b="1" dirty="0">
                <a:latin typeface="Calibri"/>
                <a:cs typeface="Calibri"/>
              </a:rPr>
              <a:t>.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/>
              <a:t>Di</a:t>
            </a:r>
            <a:r>
              <a:rPr sz="2800" spc="-85" dirty="0"/>
              <a:t> </a:t>
            </a:r>
            <a:r>
              <a:rPr sz="2800" spc="-10" dirty="0"/>
              <a:t>antara</a:t>
            </a:r>
            <a:r>
              <a:rPr sz="2800" spc="-90" dirty="0"/>
              <a:t> </a:t>
            </a:r>
            <a:r>
              <a:rPr sz="2800" dirty="0"/>
              <a:t>bilangan</a:t>
            </a:r>
            <a:r>
              <a:rPr sz="2800" spc="-80" dirty="0"/>
              <a:t> </a:t>
            </a:r>
            <a:r>
              <a:rPr sz="2800" dirty="0"/>
              <a:t>bulat</a:t>
            </a:r>
            <a:r>
              <a:rPr sz="2800" spc="-70" dirty="0"/>
              <a:t> </a:t>
            </a:r>
            <a:r>
              <a:rPr sz="2800" spc="-10" dirty="0"/>
              <a:t>antara</a:t>
            </a:r>
            <a:r>
              <a:rPr sz="2800" spc="-85" dirty="0"/>
              <a:t> </a:t>
            </a:r>
            <a:r>
              <a:rPr sz="2800" dirty="0"/>
              <a:t>101</a:t>
            </a:r>
            <a:r>
              <a:rPr sz="2800" spc="-70" dirty="0"/>
              <a:t> </a:t>
            </a:r>
            <a:r>
              <a:rPr sz="2800" dirty="0"/>
              <a:t>–</a:t>
            </a:r>
            <a:r>
              <a:rPr sz="2800" spc="-85" dirty="0"/>
              <a:t> </a:t>
            </a:r>
            <a:r>
              <a:rPr sz="2800" dirty="0"/>
              <a:t>600</a:t>
            </a:r>
            <a:r>
              <a:rPr sz="2800" spc="-75" dirty="0"/>
              <a:t> </a:t>
            </a:r>
            <a:r>
              <a:rPr sz="2800" dirty="0"/>
              <a:t>(termasuk</a:t>
            </a:r>
            <a:r>
              <a:rPr sz="2800" spc="-85" dirty="0"/>
              <a:t> </a:t>
            </a:r>
            <a:r>
              <a:rPr sz="2800" spc="-25" dirty="0"/>
              <a:t>101 </a:t>
            </a:r>
            <a:r>
              <a:rPr sz="2800" dirty="0"/>
              <a:t>dan</a:t>
            </a:r>
            <a:r>
              <a:rPr sz="2800" spc="-100" dirty="0"/>
              <a:t> </a:t>
            </a:r>
            <a:r>
              <a:rPr sz="2800" dirty="0"/>
              <a:t>600</a:t>
            </a:r>
            <a:r>
              <a:rPr sz="2800" spc="-75" dirty="0"/>
              <a:t> </a:t>
            </a:r>
            <a:r>
              <a:rPr sz="2800" dirty="0"/>
              <a:t>itu</a:t>
            </a:r>
            <a:r>
              <a:rPr sz="2800" spc="-95" dirty="0"/>
              <a:t> </a:t>
            </a:r>
            <a:r>
              <a:rPr sz="2800" dirty="0"/>
              <a:t>sendiri),</a:t>
            </a:r>
            <a:r>
              <a:rPr sz="2800" spc="-70" dirty="0"/>
              <a:t> </a:t>
            </a:r>
            <a:r>
              <a:rPr sz="2800" dirty="0"/>
              <a:t>berapa</a:t>
            </a:r>
            <a:r>
              <a:rPr sz="2800" spc="-85" dirty="0"/>
              <a:t> </a:t>
            </a:r>
            <a:r>
              <a:rPr sz="2800" spc="-10" dirty="0"/>
              <a:t>banyak</a:t>
            </a:r>
            <a:r>
              <a:rPr sz="2800" spc="-85" dirty="0"/>
              <a:t> </a:t>
            </a:r>
            <a:r>
              <a:rPr sz="2800" dirty="0"/>
              <a:t>bilangan</a:t>
            </a:r>
            <a:r>
              <a:rPr sz="2800" spc="-80" dirty="0"/>
              <a:t> </a:t>
            </a:r>
            <a:r>
              <a:rPr sz="2800" dirty="0"/>
              <a:t>yang</a:t>
            </a:r>
            <a:r>
              <a:rPr sz="2800" spc="-95" dirty="0"/>
              <a:t> </a:t>
            </a:r>
            <a:r>
              <a:rPr sz="2800" dirty="0"/>
              <a:t>tidak</a:t>
            </a:r>
            <a:r>
              <a:rPr sz="2800" spc="-90" dirty="0"/>
              <a:t> </a:t>
            </a:r>
            <a:r>
              <a:rPr sz="2800" dirty="0"/>
              <a:t>habis</a:t>
            </a:r>
            <a:r>
              <a:rPr sz="2800" spc="-85" dirty="0"/>
              <a:t> </a:t>
            </a:r>
            <a:r>
              <a:rPr sz="2800" spc="-10" dirty="0"/>
              <a:t>dibagi </a:t>
            </a:r>
            <a:r>
              <a:rPr sz="2800" dirty="0"/>
              <a:t>oleh</a:t>
            </a:r>
            <a:r>
              <a:rPr sz="2800" spc="-60" dirty="0"/>
              <a:t> </a:t>
            </a:r>
            <a:r>
              <a:rPr sz="2800" dirty="0"/>
              <a:t>4</a:t>
            </a:r>
            <a:r>
              <a:rPr sz="2800" spc="-45" dirty="0"/>
              <a:t> </a:t>
            </a:r>
            <a:r>
              <a:rPr sz="2800" dirty="0"/>
              <a:t>atau</a:t>
            </a:r>
            <a:r>
              <a:rPr sz="2800" spc="-60" dirty="0"/>
              <a:t> </a:t>
            </a:r>
            <a:r>
              <a:rPr sz="2800" dirty="0"/>
              <a:t>5</a:t>
            </a:r>
            <a:r>
              <a:rPr sz="2800" spc="-45" dirty="0"/>
              <a:t> </a:t>
            </a:r>
            <a:r>
              <a:rPr sz="2800" dirty="0"/>
              <a:t>namun</a:t>
            </a:r>
            <a:r>
              <a:rPr sz="2800" spc="-45" dirty="0"/>
              <a:t> </a:t>
            </a:r>
            <a:r>
              <a:rPr sz="2800" dirty="0"/>
              <a:t>tidak</a:t>
            </a:r>
            <a:r>
              <a:rPr sz="2800" spc="-40" dirty="0"/>
              <a:t> </a:t>
            </a:r>
            <a:r>
              <a:rPr sz="2800" spc="-10" dirty="0"/>
              <a:t>keduanya?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6002" y="2975459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1120" y="0"/>
                </a:lnTo>
              </a:path>
            </a:pathLst>
          </a:custGeom>
          <a:ln w="9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1403" y="564085"/>
            <a:ext cx="5636260" cy="33159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40"/>
              </a:lnSpc>
              <a:spcBef>
                <a:spcPts val="110"/>
              </a:spcBef>
            </a:pPr>
            <a:r>
              <a:rPr sz="21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Penyelesaian</a:t>
            </a:r>
            <a:r>
              <a:rPr sz="2150" spc="-10" dirty="0">
                <a:latin typeface="Times New Roman"/>
                <a:cs typeface="Times New Roman"/>
              </a:rPr>
              <a:t>:</a:t>
            </a: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ts val="2540"/>
              </a:lnSpc>
            </a:pPr>
            <a:r>
              <a:rPr sz="2150" spc="-10" dirty="0">
                <a:latin typeface="Times New Roman"/>
                <a:cs typeface="Times New Roman"/>
              </a:rPr>
              <a:t>Diketahui:</a:t>
            </a:r>
            <a:endParaRPr sz="2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  <a:tabLst>
                <a:tab pos="1188085" algn="l"/>
              </a:tabLst>
            </a:pPr>
            <a:r>
              <a:rPr sz="2150" dirty="0">
                <a:latin typeface="Symbol"/>
                <a:cs typeface="Symbol"/>
              </a:rPr>
              <a:t>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U</a:t>
            </a:r>
            <a:r>
              <a:rPr sz="2150" spc="-25" dirty="0">
                <a:latin typeface="Symbol"/>
                <a:cs typeface="Symbol"/>
              </a:rPr>
              <a:t></a:t>
            </a:r>
            <a:r>
              <a:rPr sz="2150" dirty="0">
                <a:latin typeface="Times New Roman"/>
                <a:cs typeface="Times New Roman"/>
              </a:rPr>
              <a:t>	=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500</a:t>
            </a:r>
            <a:endParaRPr sz="2150" dirty="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  <a:spcBef>
                <a:spcPts val="105"/>
              </a:spcBef>
              <a:tabLst>
                <a:tab pos="950594" algn="l"/>
                <a:tab pos="2363470" algn="l"/>
              </a:tabLst>
            </a:pPr>
            <a:r>
              <a:rPr sz="2150" dirty="0">
                <a:latin typeface="Symbol"/>
                <a:cs typeface="Symbol"/>
              </a:rPr>
              <a:t>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A</a:t>
            </a:r>
            <a:r>
              <a:rPr sz="2150" spc="-25" dirty="0">
                <a:latin typeface="Symbol"/>
                <a:cs typeface="Symbol"/>
              </a:rPr>
              <a:t></a:t>
            </a:r>
            <a:r>
              <a:rPr sz="2150" dirty="0">
                <a:latin typeface="Times New Roman"/>
                <a:cs typeface="Times New Roman"/>
              </a:rPr>
              <a:t>	=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</a:t>
            </a:r>
            <a:r>
              <a:rPr sz="2150" dirty="0">
                <a:latin typeface="Times New Roman"/>
                <a:cs typeface="Times New Roman"/>
              </a:rPr>
              <a:t>600/4</a:t>
            </a:r>
            <a:r>
              <a:rPr sz="2150" dirty="0">
                <a:latin typeface="Symbol"/>
                <a:cs typeface="Symbol"/>
              </a:rPr>
              <a:t>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–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</a:t>
            </a:r>
            <a:r>
              <a:rPr sz="2150" dirty="0">
                <a:latin typeface="Times New Roman"/>
                <a:cs typeface="Times New Roman"/>
              </a:rPr>
              <a:t>100/4</a:t>
            </a:r>
            <a:r>
              <a:rPr sz="2150" dirty="0">
                <a:latin typeface="Symbol"/>
                <a:cs typeface="Symbol"/>
              </a:rPr>
              <a:t></a:t>
            </a:r>
            <a:r>
              <a:rPr sz="2150" dirty="0">
                <a:latin typeface="Times New Roman"/>
                <a:cs typeface="Times New Roman"/>
              </a:rPr>
              <a:t> =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150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–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25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125</a:t>
            </a:r>
            <a:endParaRPr sz="2150" dirty="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  <a:spcBef>
                <a:spcPts val="65"/>
              </a:spcBef>
              <a:tabLst>
                <a:tab pos="950594" algn="l"/>
                <a:tab pos="2363470" algn="l"/>
                <a:tab pos="3339465" algn="l"/>
              </a:tabLst>
            </a:pPr>
            <a:r>
              <a:rPr sz="2150" dirty="0">
                <a:latin typeface="Symbol"/>
                <a:cs typeface="Symbol"/>
              </a:rPr>
              <a:t>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B</a:t>
            </a:r>
            <a:r>
              <a:rPr sz="2150" spc="-25" dirty="0">
                <a:latin typeface="Symbol"/>
                <a:cs typeface="Symbol"/>
              </a:rPr>
              <a:t></a:t>
            </a:r>
            <a:r>
              <a:rPr sz="2150" dirty="0">
                <a:latin typeface="Times New Roman"/>
                <a:cs typeface="Times New Roman"/>
              </a:rPr>
              <a:t>	=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</a:t>
            </a:r>
            <a:r>
              <a:rPr sz="2150" dirty="0">
                <a:latin typeface="Times New Roman"/>
                <a:cs typeface="Times New Roman"/>
              </a:rPr>
              <a:t>600/5</a:t>
            </a:r>
            <a:r>
              <a:rPr sz="2150" dirty="0">
                <a:latin typeface="Symbol"/>
                <a:cs typeface="Symbol"/>
              </a:rPr>
              <a:t>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–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Symbol"/>
                <a:cs typeface="Symbol"/>
              </a:rPr>
              <a:t></a:t>
            </a:r>
            <a:r>
              <a:rPr sz="2150" spc="-10" dirty="0">
                <a:latin typeface="Times New Roman"/>
                <a:cs typeface="Times New Roman"/>
              </a:rPr>
              <a:t>100/5</a:t>
            </a:r>
            <a:r>
              <a:rPr sz="2150" spc="-10" dirty="0">
                <a:latin typeface="Symbol"/>
                <a:cs typeface="Symbol"/>
              </a:rPr>
              <a:t></a:t>
            </a:r>
            <a:r>
              <a:rPr sz="2150" dirty="0">
                <a:latin typeface="Times New Roman"/>
                <a:cs typeface="Times New Roman"/>
              </a:rPr>
              <a:t>	=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120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–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20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100</a:t>
            </a:r>
            <a:endParaRPr sz="2150" dirty="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  <a:spcBef>
                <a:spcPts val="100"/>
              </a:spcBef>
              <a:tabLst>
                <a:tab pos="1538605" algn="l"/>
                <a:tab pos="3088640" algn="l"/>
              </a:tabLst>
            </a:pPr>
            <a:r>
              <a:rPr sz="2150" dirty="0">
                <a:latin typeface="Symbol"/>
                <a:cs typeface="Symbol"/>
              </a:rPr>
              <a:t>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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B</a:t>
            </a:r>
            <a:r>
              <a:rPr sz="2150" i="1" spc="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Symbol"/>
                <a:cs typeface="Symbol"/>
              </a:rPr>
              <a:t></a:t>
            </a:r>
            <a:r>
              <a:rPr sz="2150" dirty="0">
                <a:latin typeface="Times New Roman"/>
                <a:cs typeface="Times New Roman"/>
              </a:rPr>
              <a:t>	=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</a:t>
            </a:r>
            <a:r>
              <a:rPr sz="2150" dirty="0">
                <a:latin typeface="Times New Roman"/>
                <a:cs typeface="Times New Roman"/>
              </a:rPr>
              <a:t>600/20</a:t>
            </a:r>
            <a:r>
              <a:rPr sz="2150" dirty="0">
                <a:latin typeface="Symbol"/>
                <a:cs typeface="Symbol"/>
              </a:rPr>
              <a:t>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–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</a:t>
            </a:r>
            <a:r>
              <a:rPr sz="2150" dirty="0">
                <a:latin typeface="Times New Roman"/>
                <a:cs typeface="Times New Roman"/>
              </a:rPr>
              <a:t>100/20</a:t>
            </a:r>
            <a:r>
              <a:rPr sz="2150" dirty="0">
                <a:latin typeface="Symbol"/>
                <a:cs typeface="Symbol"/>
              </a:rPr>
              <a:t>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30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–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5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25</a:t>
            </a: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2932430" algn="l"/>
              </a:tabLst>
            </a:pPr>
            <a:r>
              <a:rPr sz="2150" dirty="0">
                <a:latin typeface="Times New Roman"/>
                <a:cs typeface="Times New Roman"/>
              </a:rPr>
              <a:t>yang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ditanyakan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</a:t>
            </a:r>
            <a:r>
              <a:rPr sz="2150" spc="49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A</a:t>
            </a:r>
            <a:r>
              <a:rPr sz="1700" i="1" spc="-2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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B</a:t>
            </a:r>
            <a:r>
              <a:rPr sz="1700" i="1" spc="-6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Symbol"/>
                <a:cs typeface="Symbol"/>
              </a:rPr>
              <a:t></a:t>
            </a:r>
            <a:r>
              <a:rPr sz="2150" dirty="0">
                <a:latin typeface="Times New Roman"/>
                <a:cs typeface="Times New Roman"/>
              </a:rPr>
              <a:t>	=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?</a:t>
            </a:r>
            <a:endParaRPr sz="2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dirty="0">
                <a:latin typeface="Times New Roman"/>
                <a:cs typeface="Times New Roman"/>
              </a:rPr>
              <a:t>Hitung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terlebih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dahulu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8657" y="4178375"/>
            <a:ext cx="187515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20775" algn="l"/>
                <a:tab pos="1415415" algn="l"/>
              </a:tabLst>
            </a:pPr>
            <a:r>
              <a:rPr sz="2150" dirty="0">
                <a:latin typeface="Symbol"/>
                <a:cs typeface="Symbol"/>
              </a:rPr>
              <a:t>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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i="1" spc="-35" dirty="0">
                <a:latin typeface="Times New Roman"/>
                <a:cs typeface="Times New Roman"/>
              </a:rPr>
              <a:t>B</a:t>
            </a:r>
            <a:r>
              <a:rPr sz="2150" spc="-35" dirty="0">
                <a:latin typeface="Symbol"/>
                <a:cs typeface="Symbol"/>
              </a:rPr>
              <a:t>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0" dirty="0">
                <a:latin typeface="Times New Roman"/>
                <a:cs typeface="Times New Roman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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A</a:t>
            </a:r>
            <a:r>
              <a:rPr sz="2150" spc="-25" dirty="0">
                <a:latin typeface="Symbol"/>
                <a:cs typeface="Symbol"/>
              </a:rPr>
              <a:t></a:t>
            </a:r>
            <a:endParaRPr sz="215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376" y="4178375"/>
            <a:ext cx="22161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22325" algn="l"/>
              </a:tabLst>
            </a:pPr>
            <a:r>
              <a:rPr sz="2150" dirty="0">
                <a:latin typeface="Times New Roman"/>
                <a:cs typeface="Times New Roman"/>
              </a:rPr>
              <a:t>+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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-35" dirty="0">
                <a:latin typeface="Times New Roman"/>
                <a:cs typeface="Times New Roman"/>
              </a:rPr>
              <a:t>B</a:t>
            </a:r>
            <a:r>
              <a:rPr sz="2150" spc="-35" dirty="0">
                <a:latin typeface="Symbol"/>
                <a:cs typeface="Symbol"/>
              </a:rPr>
              <a:t></a:t>
            </a:r>
            <a:r>
              <a:rPr sz="2150" dirty="0">
                <a:latin typeface="Times New Roman"/>
                <a:cs typeface="Times New Roman"/>
              </a:rPr>
              <a:t>	–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2</a:t>
            </a:r>
            <a:r>
              <a:rPr sz="2150" dirty="0">
                <a:latin typeface="Symbol"/>
                <a:cs typeface="Symbol"/>
              </a:rPr>
              <a:t>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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B</a:t>
            </a:r>
            <a:r>
              <a:rPr sz="2150" i="1" spc="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3372" y="4178375"/>
            <a:ext cx="263588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125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+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100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–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50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175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1281" y="5552378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1120" y="0"/>
                </a:lnTo>
              </a:path>
            </a:pathLst>
          </a:custGeom>
          <a:ln w="9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1403" y="4811957"/>
            <a:ext cx="5801995" cy="1009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latin typeface="Times New Roman"/>
                <a:cs typeface="Times New Roman"/>
              </a:rPr>
              <a:t>untuk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mendapatkan</a:t>
            </a:r>
            <a:endParaRPr sz="2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917575">
              <a:lnSpc>
                <a:spcPct val="100000"/>
              </a:lnSpc>
              <a:tabLst>
                <a:tab pos="1946275" algn="l"/>
                <a:tab pos="3685540" algn="l"/>
                <a:tab pos="3978910" algn="l"/>
              </a:tabLst>
            </a:pPr>
            <a:r>
              <a:rPr sz="2150" dirty="0">
                <a:latin typeface="Symbol"/>
                <a:cs typeface="Symbol"/>
              </a:rPr>
              <a:t></a:t>
            </a:r>
            <a:r>
              <a:rPr sz="2150" spc="45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A</a:t>
            </a:r>
            <a:r>
              <a:rPr sz="1700" i="1" spc="-2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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B</a:t>
            </a:r>
            <a:r>
              <a:rPr sz="1700" i="1" spc="-7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Symbol"/>
                <a:cs typeface="Symbol"/>
              </a:rPr>
              <a:t></a:t>
            </a:r>
            <a:r>
              <a:rPr sz="2150" dirty="0">
                <a:latin typeface="Times New Roman"/>
                <a:cs typeface="Times New Roman"/>
              </a:rPr>
              <a:t>	=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U</a:t>
            </a:r>
            <a:r>
              <a:rPr sz="2150" i="1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–</a:t>
            </a:r>
            <a:r>
              <a:rPr sz="2150" dirty="0">
                <a:latin typeface="Symbol"/>
                <a:cs typeface="Symbol"/>
              </a:rPr>
              <a:t>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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B</a:t>
            </a:r>
            <a:r>
              <a:rPr sz="2150" spc="-25" dirty="0">
                <a:latin typeface="Symbol"/>
                <a:cs typeface="Symbol"/>
              </a:rPr>
              <a:t>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0" dirty="0">
                <a:latin typeface="Times New Roman"/>
                <a:cs typeface="Times New Roman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500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–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175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325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044428" y="6433761"/>
            <a:ext cx="2692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lang="en-ID" spc="-25" smtClean="0"/>
              <a:pPr marL="38100">
                <a:lnSpc>
                  <a:spcPts val="1635"/>
                </a:lnSpc>
              </a:pPr>
              <a:t>13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68811" y="6464680"/>
            <a:ext cx="2444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725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latin typeface="Calibri Light"/>
                <a:cs typeface="Calibri Light"/>
              </a:rPr>
              <a:t>Latihan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67315" cy="16542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Berapakah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banyak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bilangan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bulat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antara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1-</a:t>
            </a:r>
            <a:r>
              <a:rPr sz="2800" dirty="0">
                <a:latin typeface="Calibri"/>
                <a:cs typeface="Calibri"/>
              </a:rPr>
              <a:t>500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(inklusif,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termasuk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dan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500)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dapat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dibagi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atau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tetapi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tidak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dapat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dibagi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3?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684657"/>
            <a:ext cx="2980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Prinsip </a:t>
            </a:r>
            <a:r>
              <a:rPr sz="3600" b="1" spc="-10" dirty="0">
                <a:latin typeface="Calibri"/>
                <a:cs typeface="Calibri"/>
              </a:rPr>
              <a:t>Dualitas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87398"/>
            <a:ext cx="10358120" cy="9499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429"/>
              </a:lnSpc>
              <a:spcBef>
                <a:spcPts val="560"/>
              </a:spcBef>
              <a:tabLst>
                <a:tab pos="1344295" algn="l"/>
                <a:tab pos="2849245" algn="l"/>
                <a:tab pos="3454400" algn="l"/>
                <a:tab pos="4284980" algn="l"/>
                <a:tab pos="5664200" algn="l"/>
                <a:tab pos="6650355" algn="l"/>
                <a:tab pos="8240395" algn="l"/>
                <a:tab pos="9396730" algn="l"/>
              </a:tabLst>
            </a:pPr>
            <a:r>
              <a:rPr sz="3200" spc="-10" dirty="0">
                <a:latin typeface="Calibri"/>
                <a:cs typeface="Calibri"/>
              </a:rPr>
              <a:t>Prinsip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dualitas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Calibri"/>
                <a:cs typeface="Calibri"/>
              </a:rPr>
              <a:t>dua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konsep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yang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berbeda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dapat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saling </a:t>
            </a:r>
            <a:r>
              <a:rPr sz="3200" dirty="0">
                <a:latin typeface="Calibri"/>
                <a:cs typeface="Calibri"/>
              </a:rPr>
              <a:t>dipertukarkan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namun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tetap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memberikan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jawaban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yang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benar.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3165"/>
            <a:ext cx="10515600" cy="1149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6975" algn="l"/>
              </a:tabLst>
            </a:pPr>
            <a:r>
              <a:rPr sz="2400" spc="-10" dirty="0">
                <a:latin typeface="+mn-lt"/>
              </a:rPr>
              <a:t>Contoh:</a:t>
            </a:r>
            <a:r>
              <a:rPr sz="2400" dirty="0">
                <a:latin typeface="+mn-lt"/>
              </a:rPr>
              <a:t>	Di</a:t>
            </a:r>
            <a:r>
              <a:rPr sz="2400" spc="-25" dirty="0">
                <a:latin typeface="+mn-lt"/>
              </a:rPr>
              <a:t> </a:t>
            </a:r>
            <a:r>
              <a:rPr sz="2400" dirty="0">
                <a:latin typeface="+mn-lt"/>
              </a:rPr>
              <a:t>AS</a:t>
            </a:r>
            <a:r>
              <a:rPr sz="2400" spc="-30" dirty="0">
                <a:latin typeface="+mn-lt"/>
              </a:rPr>
              <a:t> </a:t>
            </a:r>
            <a:r>
              <a:rPr lang="en-ID" sz="2400" spc="-30" dirty="0">
                <a:latin typeface="+mn-lt"/>
              </a:rPr>
              <a:t>→</a:t>
            </a:r>
            <a:r>
              <a:rPr lang="en-ID" sz="2400" spc="-75" dirty="0">
                <a:latin typeface="+mn-lt"/>
                <a:cs typeface="Times New Roman"/>
              </a:rPr>
              <a:t> </a:t>
            </a:r>
            <a:r>
              <a:rPr sz="2400" dirty="0" err="1">
                <a:latin typeface="+mn-lt"/>
              </a:rPr>
              <a:t>kemudi</a:t>
            </a:r>
            <a:r>
              <a:rPr sz="2400" spc="-30" dirty="0">
                <a:latin typeface="+mn-lt"/>
              </a:rPr>
              <a:t> </a:t>
            </a:r>
            <a:r>
              <a:rPr sz="2400" dirty="0">
                <a:latin typeface="+mn-lt"/>
              </a:rPr>
              <a:t>mobil</a:t>
            </a:r>
            <a:r>
              <a:rPr sz="2400" spc="-25" dirty="0">
                <a:latin typeface="+mn-lt"/>
              </a:rPr>
              <a:t> </a:t>
            </a:r>
            <a:r>
              <a:rPr sz="2400" dirty="0">
                <a:latin typeface="+mn-lt"/>
              </a:rPr>
              <a:t>di</a:t>
            </a:r>
            <a:r>
              <a:rPr sz="2400" spc="-30" dirty="0">
                <a:latin typeface="+mn-lt"/>
              </a:rPr>
              <a:t> </a:t>
            </a:r>
            <a:r>
              <a:rPr sz="2400" dirty="0">
                <a:latin typeface="+mn-lt"/>
              </a:rPr>
              <a:t>kiri</a:t>
            </a:r>
            <a:r>
              <a:rPr sz="2400" spc="-25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depan</a:t>
            </a:r>
          </a:p>
          <a:p>
            <a:pPr marL="12700" marR="5080" indent="1187450">
              <a:lnSpc>
                <a:spcPts val="3020"/>
              </a:lnSpc>
              <a:spcBef>
                <a:spcPts val="95"/>
              </a:spcBef>
            </a:pPr>
            <a:r>
              <a:rPr sz="2400" dirty="0">
                <a:latin typeface="+mn-lt"/>
              </a:rPr>
              <a:t>Di</a:t>
            </a:r>
            <a:r>
              <a:rPr sz="2400" spc="-30" dirty="0">
                <a:latin typeface="+mn-lt"/>
              </a:rPr>
              <a:t> </a:t>
            </a:r>
            <a:r>
              <a:rPr sz="2400" dirty="0">
                <a:latin typeface="+mn-lt"/>
              </a:rPr>
              <a:t>Inggris</a:t>
            </a:r>
            <a:r>
              <a:rPr sz="2400" spc="-30" dirty="0">
                <a:latin typeface="+mn-lt"/>
              </a:rPr>
              <a:t> </a:t>
            </a:r>
            <a:r>
              <a:rPr sz="2400" dirty="0">
                <a:latin typeface="+mn-lt"/>
              </a:rPr>
              <a:t>(juga</a:t>
            </a:r>
            <a:r>
              <a:rPr sz="2400" spc="-30" dirty="0">
                <a:latin typeface="+mn-lt"/>
              </a:rPr>
              <a:t> </a:t>
            </a:r>
            <a:r>
              <a:rPr sz="2400" dirty="0">
                <a:latin typeface="+mn-lt"/>
              </a:rPr>
              <a:t>Indonesia)</a:t>
            </a:r>
            <a:r>
              <a:rPr sz="2400" spc="-10" dirty="0">
                <a:latin typeface="+mn-lt"/>
              </a:rPr>
              <a:t> </a:t>
            </a:r>
            <a:r>
              <a:rPr lang="en-ID" sz="2400" spc="-30" dirty="0"/>
              <a:t>→</a:t>
            </a:r>
            <a:r>
              <a:rPr sz="2400" spc="-70" dirty="0">
                <a:latin typeface="+mn-lt"/>
                <a:cs typeface="Times New Roman"/>
              </a:rPr>
              <a:t> </a:t>
            </a:r>
            <a:r>
              <a:rPr sz="2400" dirty="0">
                <a:latin typeface="+mn-lt"/>
              </a:rPr>
              <a:t>kemudi</a:t>
            </a:r>
            <a:r>
              <a:rPr sz="2400" spc="-40" dirty="0">
                <a:latin typeface="+mn-lt"/>
              </a:rPr>
              <a:t> </a:t>
            </a:r>
            <a:r>
              <a:rPr sz="2400" dirty="0">
                <a:latin typeface="+mn-lt"/>
              </a:rPr>
              <a:t>mobil</a:t>
            </a:r>
            <a:r>
              <a:rPr sz="2400" spc="-25" dirty="0">
                <a:latin typeface="+mn-lt"/>
              </a:rPr>
              <a:t> </a:t>
            </a:r>
            <a:r>
              <a:rPr sz="2400" dirty="0">
                <a:latin typeface="+mn-lt"/>
              </a:rPr>
              <a:t>di</a:t>
            </a:r>
            <a:r>
              <a:rPr sz="2400" spc="-30" dirty="0">
                <a:latin typeface="+mn-lt"/>
              </a:rPr>
              <a:t> </a:t>
            </a:r>
            <a:r>
              <a:rPr sz="2400" dirty="0">
                <a:latin typeface="+mn-lt"/>
              </a:rPr>
              <a:t>kanan</a:t>
            </a:r>
            <a:r>
              <a:rPr sz="2400" spc="-20" dirty="0">
                <a:latin typeface="+mn-lt"/>
              </a:rPr>
              <a:t> </a:t>
            </a:r>
            <a:r>
              <a:rPr sz="2400" spc="-10" dirty="0" err="1">
                <a:latin typeface="+mn-lt"/>
              </a:rPr>
              <a:t>depan</a:t>
            </a:r>
            <a:r>
              <a:rPr sz="2400" spc="-10" dirty="0">
                <a:latin typeface="+mn-lt"/>
              </a:rPr>
              <a:t> </a:t>
            </a:r>
            <a:br>
              <a:rPr lang="en-US" sz="2400" spc="-10" dirty="0">
                <a:latin typeface="+mn-lt"/>
              </a:rPr>
            </a:br>
            <a:r>
              <a:rPr sz="2400" spc="-10" dirty="0" err="1">
                <a:latin typeface="+mn-lt"/>
              </a:rPr>
              <a:t>Peraturan</a:t>
            </a:r>
            <a:r>
              <a:rPr sz="2400" spc="-10" dirty="0">
                <a:latin typeface="+mn-lt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8022" y="1732534"/>
            <a:ext cx="10537190" cy="490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4610" indent="-398145">
              <a:lnSpc>
                <a:spcPct val="100000"/>
              </a:lnSpc>
              <a:spcBef>
                <a:spcPts val="100"/>
              </a:spcBef>
              <a:buAutoNum type="alphaLcParenBoth"/>
              <a:tabLst>
                <a:tab pos="1325245" algn="l"/>
              </a:tabLst>
            </a:pPr>
            <a:r>
              <a:rPr sz="2400" dirty="0">
                <a:latin typeface="Calibri"/>
                <a:cs typeface="Calibri"/>
              </a:rPr>
              <a:t>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Amerika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Serikat,</a:t>
            </a:r>
            <a:endParaRPr sz="2400" dirty="0">
              <a:latin typeface="Calibri"/>
              <a:cs typeface="Calibri"/>
            </a:endParaRPr>
          </a:p>
          <a:p>
            <a:pPr marL="1567180" lvl="1" indent="-230504">
              <a:lnSpc>
                <a:spcPct val="100000"/>
              </a:lnSpc>
              <a:spcBef>
                <a:spcPts val="130"/>
              </a:spcBef>
              <a:buChar char="-"/>
              <a:tabLst>
                <a:tab pos="1567180" algn="l"/>
                <a:tab pos="1567815" algn="l"/>
              </a:tabLst>
            </a:pPr>
            <a:r>
              <a:rPr sz="2400" dirty="0">
                <a:latin typeface="Calibri"/>
                <a:cs typeface="Calibri"/>
              </a:rPr>
              <a:t>mobil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harus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berjalan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bagian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kanan</a:t>
            </a:r>
            <a:r>
              <a:rPr sz="24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jalan,</a:t>
            </a:r>
            <a:endParaRPr sz="2400" dirty="0">
              <a:latin typeface="Calibri"/>
              <a:cs typeface="Calibri"/>
            </a:endParaRPr>
          </a:p>
          <a:p>
            <a:pPr marL="1567180" lvl="1" indent="-230504">
              <a:lnSpc>
                <a:spcPct val="100000"/>
              </a:lnSpc>
              <a:spcBef>
                <a:spcPts val="145"/>
              </a:spcBef>
              <a:buChar char="-"/>
              <a:tabLst>
                <a:tab pos="1567180" algn="l"/>
                <a:tab pos="1567815" algn="l"/>
              </a:tabLst>
            </a:pPr>
            <a:r>
              <a:rPr sz="2400" dirty="0">
                <a:latin typeface="Calibri"/>
                <a:cs typeface="Calibri"/>
              </a:rPr>
              <a:t>pada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jalan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berlajur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banyak,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lajur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kiri</a:t>
            </a:r>
            <a:r>
              <a:rPr sz="24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untuk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mendahului,</a:t>
            </a:r>
            <a:endParaRPr sz="2400" dirty="0">
              <a:latin typeface="Calibri"/>
              <a:cs typeface="Calibri"/>
            </a:endParaRPr>
          </a:p>
          <a:p>
            <a:pPr marL="1498600" lvl="1" indent="-161925">
              <a:lnSpc>
                <a:spcPct val="100000"/>
              </a:lnSpc>
              <a:spcBef>
                <a:spcPts val="130"/>
              </a:spcBef>
              <a:buChar char="-"/>
              <a:tabLst>
                <a:tab pos="1499235" algn="l"/>
              </a:tabLst>
            </a:pP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bila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lampu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merah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menyala,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mobil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kanan</a:t>
            </a:r>
            <a:r>
              <a:rPr sz="24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boleh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langsung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Char char="-"/>
            </a:pPr>
            <a:endParaRPr sz="2550" dirty="0">
              <a:latin typeface="Calibri"/>
              <a:cs typeface="Calibri"/>
            </a:endParaRPr>
          </a:p>
          <a:p>
            <a:pPr marL="1339850" indent="-413384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1340485" algn="l"/>
              </a:tabLst>
            </a:pPr>
            <a:r>
              <a:rPr sz="2400" dirty="0">
                <a:latin typeface="Calibri"/>
                <a:cs typeface="Calibri"/>
              </a:rPr>
              <a:t>di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Inggris,</a:t>
            </a:r>
            <a:endParaRPr sz="2400" dirty="0">
              <a:latin typeface="Calibri"/>
              <a:cs typeface="Calibri"/>
            </a:endParaRPr>
          </a:p>
          <a:p>
            <a:pPr marL="1498600" lvl="1" indent="-161925">
              <a:lnSpc>
                <a:spcPct val="100000"/>
              </a:lnSpc>
              <a:spcBef>
                <a:spcPts val="130"/>
              </a:spcBef>
              <a:buChar char="-"/>
              <a:tabLst>
                <a:tab pos="1499235" algn="l"/>
              </a:tabLst>
            </a:pPr>
            <a:r>
              <a:rPr sz="2400" dirty="0">
                <a:latin typeface="Calibri"/>
                <a:cs typeface="Calibri"/>
              </a:rPr>
              <a:t>mobil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berjalan di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bagian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kiri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jalan,</a:t>
            </a:r>
            <a:endParaRPr sz="2400" dirty="0">
              <a:latin typeface="Calibri"/>
              <a:cs typeface="Calibri"/>
            </a:endParaRPr>
          </a:p>
          <a:p>
            <a:pPr marL="1498600" lvl="1" indent="-161925">
              <a:lnSpc>
                <a:spcPct val="100000"/>
              </a:lnSpc>
              <a:spcBef>
                <a:spcPts val="130"/>
              </a:spcBef>
              <a:buChar char="-"/>
              <a:tabLst>
                <a:tab pos="1499235" algn="l"/>
              </a:tabLst>
            </a:pPr>
            <a:r>
              <a:rPr sz="2400" dirty="0">
                <a:latin typeface="Calibri"/>
                <a:cs typeface="Calibri"/>
              </a:rPr>
              <a:t>pada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jalur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berlajur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banyak,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lajur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kanan</a:t>
            </a:r>
            <a:r>
              <a:rPr sz="2400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untuk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mendahului,</a:t>
            </a:r>
            <a:endParaRPr sz="2400" dirty="0">
              <a:latin typeface="Calibri"/>
              <a:cs typeface="Calibri"/>
            </a:endParaRPr>
          </a:p>
          <a:p>
            <a:pPr marL="1498600" lvl="1" indent="-161925">
              <a:lnSpc>
                <a:spcPct val="100000"/>
              </a:lnSpc>
              <a:spcBef>
                <a:spcPts val="150"/>
              </a:spcBef>
              <a:buChar char="-"/>
              <a:tabLst>
                <a:tab pos="1499235" algn="l"/>
              </a:tabLst>
            </a:pPr>
            <a:r>
              <a:rPr sz="2400" dirty="0">
                <a:latin typeface="Calibri"/>
                <a:cs typeface="Calibri"/>
              </a:rPr>
              <a:t>bila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lampu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merah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menyala,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mobil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kiri</a:t>
            </a:r>
            <a:r>
              <a:rPr sz="24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boleh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langsung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 dirty="0">
              <a:latin typeface="Calibri"/>
              <a:cs typeface="Calibri"/>
            </a:endParaRPr>
          </a:p>
          <a:p>
            <a:pPr marL="12700" marR="85725">
              <a:lnSpc>
                <a:spcPct val="70000"/>
              </a:lnSpc>
              <a:tabLst>
                <a:tab pos="2145030" algn="l"/>
              </a:tabLst>
            </a:pPr>
            <a:r>
              <a:rPr sz="2400" dirty="0">
                <a:latin typeface="Calibri"/>
                <a:cs typeface="Calibri"/>
              </a:rPr>
              <a:t>Prinsip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dualitas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Konsep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kiri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kanan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dapat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dipertukarkan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kedua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negara </a:t>
            </a:r>
            <a:r>
              <a:rPr sz="2400" dirty="0">
                <a:latin typeface="Calibri"/>
                <a:cs typeface="Calibri"/>
              </a:rPr>
              <a:t>tersebut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sehingga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peraturan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berlaku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Amerika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Serikat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menjadi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berlaku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 </a:t>
            </a:r>
            <a:r>
              <a:rPr sz="2400" spc="-10" dirty="0">
                <a:latin typeface="Calibri"/>
                <a:cs typeface="Calibri"/>
              </a:rPr>
              <a:t>Inggris</a:t>
            </a:r>
            <a:endParaRPr sz="2400" dirty="0">
              <a:latin typeface="Calibri"/>
              <a:cs typeface="Calibri"/>
            </a:endParaRPr>
          </a:p>
          <a:p>
            <a:pPr marR="5080" algn="r">
              <a:lnSpc>
                <a:spcPts val="1325"/>
              </a:lnSpc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69828" y="6414312"/>
            <a:ext cx="2057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28600"/>
            <a:ext cx="4114800" cy="22814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74594" y="2616834"/>
            <a:ext cx="2125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Setir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mobil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Amerika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3429000"/>
            <a:ext cx="3771900" cy="28285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88794" y="6275019"/>
            <a:ext cx="299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Setir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mobil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Inggris/Indonesia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1800" y="228600"/>
            <a:ext cx="2895600" cy="21717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61429" y="2616834"/>
            <a:ext cx="3262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Mobil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berjalan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jalur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kanan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0428" y="5513019"/>
            <a:ext cx="3644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Mobil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berjalan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jalur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kiri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Indonesia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9400" y="3505200"/>
            <a:ext cx="3086100" cy="17769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44428" y="6433761"/>
            <a:ext cx="2692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lang="en-ID" spc="-25" smtClean="0"/>
              <a:pPr marL="38100">
                <a:lnSpc>
                  <a:spcPts val="1635"/>
                </a:lnSpc>
              </a:pPr>
              <a:t>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115059" y="960890"/>
            <a:ext cx="9781540" cy="8985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3390"/>
              </a:lnSpc>
              <a:spcBef>
                <a:spcPts val="290"/>
              </a:spcBef>
              <a:tabLst>
                <a:tab pos="1042035" algn="l"/>
                <a:tab pos="1607820" algn="l"/>
                <a:tab pos="2809240" algn="l"/>
                <a:tab pos="3245485" algn="l"/>
                <a:tab pos="4302125" algn="l"/>
                <a:tab pos="4464050" algn="l"/>
                <a:tab pos="5428615" algn="l"/>
                <a:tab pos="6597015" algn="l"/>
                <a:tab pos="7397750" algn="l"/>
                <a:tab pos="8301990" algn="l"/>
                <a:tab pos="8709025" algn="l"/>
                <a:tab pos="9184005" algn="l"/>
              </a:tabLst>
            </a:pPr>
            <a:r>
              <a:rPr sz="2900" b="1" spc="95" dirty="0">
                <a:latin typeface="Times New Roman"/>
                <a:cs typeface="Times New Roman"/>
              </a:rPr>
              <a:t>(Prinsip</a:t>
            </a:r>
            <a:r>
              <a:rPr sz="2900" b="1" dirty="0">
                <a:latin typeface="Times New Roman"/>
                <a:cs typeface="Times New Roman"/>
              </a:rPr>
              <a:t>	</a:t>
            </a:r>
            <a:r>
              <a:rPr sz="2900" b="1" spc="95" dirty="0">
                <a:latin typeface="Times New Roman"/>
                <a:cs typeface="Times New Roman"/>
              </a:rPr>
              <a:t>Dualitas</a:t>
            </a:r>
            <a:r>
              <a:rPr sz="2900" b="1" dirty="0">
                <a:latin typeface="Times New Roman"/>
                <a:cs typeface="Times New Roman"/>
              </a:rPr>
              <a:t>	</a:t>
            </a:r>
            <a:r>
              <a:rPr sz="2900" b="1" spc="105" dirty="0">
                <a:latin typeface="Times New Roman"/>
                <a:cs typeface="Times New Roman"/>
              </a:rPr>
              <a:t>pada</a:t>
            </a:r>
            <a:r>
              <a:rPr sz="2900" b="1" dirty="0">
                <a:latin typeface="Times New Roman"/>
                <a:cs typeface="Times New Roman"/>
              </a:rPr>
              <a:t>	</a:t>
            </a:r>
            <a:r>
              <a:rPr sz="2900" b="1" spc="110" dirty="0">
                <a:latin typeface="Times New Roman"/>
                <a:cs typeface="Times New Roman"/>
              </a:rPr>
              <a:t>Himpunan).</a:t>
            </a:r>
            <a:r>
              <a:rPr sz="2900" b="1" dirty="0">
                <a:latin typeface="Times New Roman"/>
                <a:cs typeface="Times New Roman"/>
              </a:rPr>
              <a:t>	</a:t>
            </a:r>
            <a:r>
              <a:rPr sz="2900" spc="105" dirty="0">
                <a:latin typeface="Times New Roman"/>
                <a:cs typeface="Times New Roman"/>
              </a:rPr>
              <a:t>Misalkan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i="1" spc="80" dirty="0">
                <a:latin typeface="Times New Roman"/>
                <a:cs typeface="Times New Roman"/>
              </a:rPr>
              <a:t>S</a:t>
            </a:r>
            <a:r>
              <a:rPr sz="2900" i="1" dirty="0">
                <a:latin typeface="Times New Roman"/>
                <a:cs typeface="Times New Roman"/>
              </a:rPr>
              <a:t>	</a:t>
            </a:r>
            <a:r>
              <a:rPr sz="2900" spc="100" dirty="0">
                <a:latin typeface="Times New Roman"/>
                <a:cs typeface="Times New Roman"/>
              </a:rPr>
              <a:t>adalah </a:t>
            </a:r>
            <a:r>
              <a:rPr sz="2900" spc="95" dirty="0">
                <a:latin typeface="Times New Roman"/>
                <a:cs typeface="Times New Roman"/>
              </a:rPr>
              <a:t>suatu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110" dirty="0">
                <a:latin typeface="Times New Roman"/>
                <a:cs typeface="Times New Roman"/>
              </a:rPr>
              <a:t>kesamaan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80" dirty="0">
                <a:latin typeface="Times New Roman"/>
                <a:cs typeface="Times New Roman"/>
              </a:rPr>
              <a:t>(</a:t>
            </a:r>
            <a:r>
              <a:rPr sz="2900" i="1" spc="80" dirty="0">
                <a:latin typeface="Times New Roman"/>
                <a:cs typeface="Times New Roman"/>
              </a:rPr>
              <a:t>identity</a:t>
            </a:r>
            <a:r>
              <a:rPr sz="2900" spc="80" dirty="0">
                <a:latin typeface="Times New Roman"/>
                <a:cs typeface="Times New Roman"/>
              </a:rPr>
              <a:t>)</a:t>
            </a:r>
            <a:r>
              <a:rPr sz="2900" dirty="0">
                <a:latin typeface="Times New Roman"/>
                <a:cs typeface="Times New Roman"/>
              </a:rPr>
              <a:t>		</a:t>
            </a:r>
            <a:r>
              <a:rPr sz="2900" spc="110" dirty="0">
                <a:latin typeface="Times New Roman"/>
                <a:cs typeface="Times New Roman"/>
              </a:rPr>
              <a:t>yang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100" dirty="0">
                <a:latin typeface="Times New Roman"/>
                <a:cs typeface="Times New Roman"/>
              </a:rPr>
              <a:t>melibatkan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110" dirty="0">
                <a:latin typeface="Times New Roman"/>
                <a:cs typeface="Times New Roman"/>
              </a:rPr>
              <a:t>himpunan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100" dirty="0">
                <a:latin typeface="Times New Roman"/>
                <a:cs typeface="Times New Roman"/>
              </a:rPr>
              <a:t>dan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1128" y="1848806"/>
            <a:ext cx="358140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4410" algn="l"/>
                <a:tab pos="3164840" algn="l"/>
              </a:tabLst>
            </a:pPr>
            <a:r>
              <a:rPr sz="2900" spc="110" dirty="0">
                <a:latin typeface="Times New Roman"/>
                <a:cs typeface="Times New Roman"/>
              </a:rPr>
              <a:t>komplemen.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80" dirty="0">
                <a:latin typeface="Times New Roman"/>
                <a:cs typeface="Times New Roman"/>
              </a:rPr>
              <a:t>Jika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i="1" spc="100" dirty="0">
                <a:latin typeface="Times New Roman"/>
                <a:cs typeface="Times New Roman"/>
              </a:rPr>
              <a:t>S</a:t>
            </a:r>
            <a:r>
              <a:rPr sz="2900" spc="100" dirty="0">
                <a:latin typeface="Times New Roman"/>
                <a:cs typeface="Times New Roman"/>
              </a:rPr>
              <a:t>*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059" y="1848806"/>
            <a:ext cx="5972810" cy="27279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3390"/>
              </a:lnSpc>
              <a:spcBef>
                <a:spcPts val="290"/>
              </a:spcBef>
              <a:tabLst>
                <a:tab pos="2725420" algn="l"/>
                <a:tab pos="4051300" algn="l"/>
                <a:tab pos="4713605" algn="l"/>
                <a:tab pos="5375275" algn="l"/>
              </a:tabLst>
            </a:pPr>
            <a:r>
              <a:rPr sz="2900" spc="95" dirty="0">
                <a:latin typeface="Times New Roman"/>
                <a:cs typeface="Times New Roman"/>
              </a:rPr>
              <a:t>operasi-</a:t>
            </a:r>
            <a:r>
              <a:rPr sz="2900" spc="90" dirty="0">
                <a:latin typeface="Times New Roman"/>
                <a:cs typeface="Times New Roman"/>
              </a:rPr>
              <a:t>operasi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85" dirty="0">
                <a:latin typeface="Times New Roman"/>
                <a:cs typeface="Times New Roman"/>
              </a:rPr>
              <a:t>seperti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95" dirty="0">
                <a:latin typeface="Symbol"/>
                <a:cs typeface="Symbol"/>
              </a:rPr>
              <a:t></a:t>
            </a:r>
            <a:r>
              <a:rPr sz="2900" spc="95" dirty="0">
                <a:latin typeface="Times New Roman"/>
                <a:cs typeface="Times New Roman"/>
              </a:rPr>
              <a:t>,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95" dirty="0">
                <a:latin typeface="Symbol"/>
                <a:cs typeface="Symbol"/>
              </a:rPr>
              <a:t></a:t>
            </a:r>
            <a:r>
              <a:rPr sz="2900" spc="95" dirty="0">
                <a:latin typeface="Times New Roman"/>
                <a:cs typeface="Times New Roman"/>
              </a:rPr>
              <a:t>,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100" dirty="0">
                <a:latin typeface="Times New Roman"/>
                <a:cs typeface="Times New Roman"/>
              </a:rPr>
              <a:t>dan </a:t>
            </a:r>
            <a:r>
              <a:rPr sz="2900" spc="105" dirty="0">
                <a:latin typeface="Times New Roman"/>
                <a:cs typeface="Times New Roman"/>
              </a:rPr>
              <a:t>diperoleh</a:t>
            </a:r>
            <a:r>
              <a:rPr sz="2900" spc="80" dirty="0">
                <a:latin typeface="Times New Roman"/>
                <a:cs typeface="Times New Roman"/>
              </a:rPr>
              <a:t> </a:t>
            </a:r>
            <a:r>
              <a:rPr sz="2900" spc="95" dirty="0">
                <a:latin typeface="Times New Roman"/>
                <a:cs typeface="Times New Roman"/>
              </a:rPr>
              <a:t>dari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130" dirty="0">
                <a:latin typeface="Times New Roman"/>
                <a:cs typeface="Times New Roman"/>
              </a:rPr>
              <a:t>S</a:t>
            </a:r>
            <a:r>
              <a:rPr sz="2900" i="1" spc="65" dirty="0">
                <a:latin typeface="Times New Roman"/>
                <a:cs typeface="Times New Roman"/>
              </a:rPr>
              <a:t> </a:t>
            </a:r>
            <a:r>
              <a:rPr sz="2900" spc="120" dirty="0">
                <a:latin typeface="Times New Roman"/>
                <a:cs typeface="Times New Roman"/>
              </a:rPr>
              <a:t>dengan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Times New Roman"/>
                <a:cs typeface="Times New Roman"/>
              </a:rPr>
              <a:t>mengganti</a:t>
            </a:r>
            <a:endParaRPr sz="2900">
              <a:latin typeface="Times New Roman"/>
              <a:cs typeface="Times New Roman"/>
            </a:endParaRPr>
          </a:p>
          <a:p>
            <a:pPr marL="918210">
              <a:lnSpc>
                <a:spcPct val="100000"/>
              </a:lnSpc>
              <a:spcBef>
                <a:spcPts val="20"/>
              </a:spcBef>
            </a:pPr>
            <a:r>
              <a:rPr sz="2900" spc="200" dirty="0">
                <a:latin typeface="Symbol"/>
                <a:cs typeface="Symbol"/>
              </a:rPr>
              <a:t>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spc="254" dirty="0">
                <a:latin typeface="Symbol"/>
                <a:cs typeface="Symbol"/>
              </a:rPr>
              <a:t>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spc="95" dirty="0">
                <a:latin typeface="Symbol"/>
                <a:cs typeface="Symbol"/>
              </a:rPr>
              <a:t></a:t>
            </a:r>
            <a:r>
              <a:rPr sz="2900" spc="95" dirty="0">
                <a:latin typeface="Times New Roman"/>
                <a:cs typeface="Times New Roman"/>
              </a:rPr>
              <a:t>,</a:t>
            </a:r>
            <a:endParaRPr sz="2900">
              <a:latin typeface="Times New Roman"/>
              <a:cs typeface="Times New Roman"/>
            </a:endParaRPr>
          </a:p>
          <a:p>
            <a:pPr marL="918210">
              <a:lnSpc>
                <a:spcPct val="100000"/>
              </a:lnSpc>
              <a:spcBef>
                <a:spcPts val="120"/>
              </a:spcBef>
            </a:pPr>
            <a:r>
              <a:rPr sz="2900" spc="200" dirty="0">
                <a:latin typeface="Symbol"/>
                <a:cs typeface="Symbol"/>
              </a:rPr>
              <a:t>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spc="254" dirty="0">
                <a:latin typeface="Symbol"/>
                <a:cs typeface="Symbol"/>
              </a:rPr>
              <a:t>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spc="95" dirty="0">
                <a:latin typeface="Symbol"/>
                <a:cs typeface="Symbol"/>
              </a:rPr>
              <a:t></a:t>
            </a:r>
            <a:r>
              <a:rPr sz="2900" spc="95" dirty="0">
                <a:latin typeface="Times New Roman"/>
                <a:cs typeface="Times New Roman"/>
              </a:rPr>
              <a:t>,</a:t>
            </a:r>
            <a:endParaRPr sz="2900">
              <a:latin typeface="Times New Roman"/>
              <a:cs typeface="Times New Roman"/>
            </a:endParaRPr>
          </a:p>
          <a:p>
            <a:pPr marL="918210" marR="3724910">
              <a:lnSpc>
                <a:spcPct val="103400"/>
              </a:lnSpc>
              <a:spcBef>
                <a:spcPts val="5"/>
              </a:spcBef>
            </a:pPr>
            <a:r>
              <a:rPr sz="2900" spc="210" dirty="0">
                <a:latin typeface="Symbol"/>
                <a:cs typeface="Symbol"/>
              </a:rPr>
              <a:t></a:t>
            </a:r>
            <a:r>
              <a:rPr sz="2900" spc="50" dirty="0">
                <a:latin typeface="Times New Roman"/>
                <a:cs typeface="Times New Roman"/>
              </a:rPr>
              <a:t> </a:t>
            </a:r>
            <a:r>
              <a:rPr sz="2900" spc="254" dirty="0">
                <a:latin typeface="Symbol"/>
                <a:cs typeface="Symbol"/>
              </a:rPr>
              <a:t>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spc="90" dirty="0">
                <a:latin typeface="Times New Roman"/>
                <a:cs typeface="Times New Roman"/>
              </a:rPr>
              <a:t>U, </a:t>
            </a:r>
            <a:r>
              <a:rPr sz="2900" spc="185" dirty="0">
                <a:latin typeface="Times New Roman"/>
                <a:cs typeface="Times New Roman"/>
              </a:rPr>
              <a:t>U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spc="254" dirty="0">
                <a:latin typeface="Symbol"/>
                <a:cs typeface="Symbol"/>
              </a:rPr>
              <a:t></a:t>
            </a:r>
            <a:r>
              <a:rPr sz="2900" spc="60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Symbol"/>
                <a:cs typeface="Symbol"/>
              </a:rPr>
              <a:t></a:t>
            </a:r>
            <a:r>
              <a:rPr sz="2900" spc="100" dirty="0">
                <a:latin typeface="Times New Roman"/>
                <a:cs typeface="Times New Roman"/>
              </a:rPr>
              <a:t>,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5059" y="4969726"/>
            <a:ext cx="9784080" cy="8985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3390"/>
              </a:lnSpc>
              <a:spcBef>
                <a:spcPts val="290"/>
              </a:spcBef>
              <a:tabLst>
                <a:tab pos="2002789" algn="l"/>
                <a:tab pos="4191635" algn="l"/>
                <a:tab pos="6004560" algn="l"/>
                <a:tab pos="7369809" algn="l"/>
                <a:tab pos="8898255" algn="l"/>
              </a:tabLst>
            </a:pPr>
            <a:r>
              <a:rPr sz="2900" spc="105" dirty="0">
                <a:latin typeface="Times New Roman"/>
                <a:cs typeface="Times New Roman"/>
              </a:rPr>
              <a:t>sedangkan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114" dirty="0">
                <a:latin typeface="Times New Roman"/>
                <a:cs typeface="Times New Roman"/>
              </a:rPr>
              <a:t>komplemen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95" dirty="0">
                <a:latin typeface="Times New Roman"/>
                <a:cs typeface="Times New Roman"/>
              </a:rPr>
              <a:t>dibiarkan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85" dirty="0">
                <a:latin typeface="Times New Roman"/>
                <a:cs typeface="Times New Roman"/>
              </a:rPr>
              <a:t>seperti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95" dirty="0">
                <a:latin typeface="Times New Roman"/>
                <a:cs typeface="Times New Roman"/>
              </a:rPr>
              <a:t>semula,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110" dirty="0">
                <a:latin typeface="Times New Roman"/>
                <a:cs typeface="Times New Roman"/>
              </a:rPr>
              <a:t>maka </a:t>
            </a:r>
            <a:r>
              <a:rPr sz="2900" spc="120" dirty="0">
                <a:latin typeface="Times New Roman"/>
                <a:cs typeface="Times New Roman"/>
              </a:rPr>
              <a:t>kesamaan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120" dirty="0">
                <a:latin typeface="Times New Roman"/>
                <a:cs typeface="Times New Roman"/>
              </a:rPr>
              <a:t>S</a:t>
            </a:r>
            <a:r>
              <a:rPr sz="2900" spc="120" dirty="0">
                <a:latin typeface="Times New Roman"/>
                <a:cs typeface="Times New Roman"/>
              </a:rPr>
              <a:t>*</a:t>
            </a:r>
            <a:r>
              <a:rPr sz="2900" spc="80" dirty="0">
                <a:latin typeface="Times New Roman"/>
                <a:cs typeface="Times New Roman"/>
              </a:rPr>
              <a:t> </a:t>
            </a:r>
            <a:r>
              <a:rPr sz="2900" spc="105" dirty="0">
                <a:latin typeface="Times New Roman"/>
                <a:cs typeface="Times New Roman"/>
              </a:rPr>
              <a:t>juga</a:t>
            </a:r>
            <a:r>
              <a:rPr sz="2900" spc="80" dirty="0">
                <a:latin typeface="Times New Roman"/>
                <a:cs typeface="Times New Roman"/>
              </a:rPr>
              <a:t> </a:t>
            </a:r>
            <a:r>
              <a:rPr sz="2900" spc="110" dirty="0">
                <a:latin typeface="Times New Roman"/>
                <a:cs typeface="Times New Roman"/>
              </a:rPr>
              <a:t>benar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spc="125" dirty="0">
                <a:latin typeface="Times New Roman"/>
                <a:cs typeface="Times New Roman"/>
              </a:rPr>
              <a:t>dan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Times New Roman"/>
                <a:cs typeface="Times New Roman"/>
              </a:rPr>
              <a:t>disebut</a:t>
            </a:r>
            <a:r>
              <a:rPr sz="2900" spc="85" dirty="0">
                <a:latin typeface="Times New Roman"/>
                <a:cs typeface="Times New Roman"/>
              </a:rPr>
              <a:t> </a:t>
            </a:r>
            <a:r>
              <a:rPr sz="2900" spc="105" dirty="0">
                <a:latin typeface="Times New Roman"/>
                <a:cs typeface="Times New Roman"/>
              </a:rPr>
              <a:t>dual</a:t>
            </a:r>
            <a:r>
              <a:rPr sz="2900" spc="80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Times New Roman"/>
                <a:cs typeface="Times New Roman"/>
              </a:rPr>
              <a:t>dari</a:t>
            </a:r>
            <a:r>
              <a:rPr sz="2900" spc="60" dirty="0">
                <a:latin typeface="Times New Roman"/>
                <a:cs typeface="Times New Roman"/>
              </a:rPr>
              <a:t> </a:t>
            </a:r>
            <a:r>
              <a:rPr sz="2900" spc="120" dirty="0">
                <a:latin typeface="Times New Roman"/>
                <a:cs typeface="Times New Roman"/>
              </a:rPr>
              <a:t>kesamaan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i="1" spc="65" dirty="0">
                <a:latin typeface="Times New Roman"/>
                <a:cs typeface="Times New Roman"/>
              </a:rPr>
              <a:t>S</a:t>
            </a:r>
            <a:r>
              <a:rPr sz="2900" spc="65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3248" y="3635933"/>
            <a:ext cx="205104" cy="21590"/>
          </a:xfrm>
          <a:custGeom>
            <a:avLst/>
            <a:gdLst/>
            <a:ahLst/>
            <a:cxnLst/>
            <a:rect l="l" t="t" r="r" b="b"/>
            <a:pathLst>
              <a:path w="205104" h="21589">
                <a:moveTo>
                  <a:pt x="204576" y="0"/>
                </a:moveTo>
                <a:lnTo>
                  <a:pt x="0" y="0"/>
                </a:lnTo>
                <a:lnTo>
                  <a:pt x="0" y="21352"/>
                </a:lnTo>
                <a:lnTo>
                  <a:pt x="204576" y="21352"/>
                </a:lnTo>
                <a:lnTo>
                  <a:pt x="20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0202" y="3635933"/>
            <a:ext cx="205104" cy="21590"/>
          </a:xfrm>
          <a:custGeom>
            <a:avLst/>
            <a:gdLst/>
            <a:ahLst/>
            <a:cxnLst/>
            <a:rect l="l" t="t" r="r" b="b"/>
            <a:pathLst>
              <a:path w="205104" h="21589">
                <a:moveTo>
                  <a:pt x="204576" y="0"/>
                </a:moveTo>
                <a:lnTo>
                  <a:pt x="0" y="0"/>
                </a:lnTo>
                <a:lnTo>
                  <a:pt x="0" y="21352"/>
                </a:lnTo>
                <a:lnTo>
                  <a:pt x="204576" y="21352"/>
                </a:lnTo>
                <a:lnTo>
                  <a:pt x="20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2241" y="914191"/>
          <a:ext cx="7779383" cy="458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8555">
                <a:tc>
                  <a:txBody>
                    <a:bodyPr/>
                    <a:lstStyle/>
                    <a:p>
                      <a:pPr marL="95885">
                        <a:lnSpc>
                          <a:spcPts val="289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1. Hukum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identitas: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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 = </a:t>
                      </a:r>
                      <a:r>
                        <a:rPr sz="250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890"/>
                        </a:lnSpc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Dualnya: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1408430" algn="l"/>
                        </a:tabLst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6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	= </a:t>
                      </a:r>
                      <a:r>
                        <a:rPr sz="250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marL="95885">
                        <a:lnSpc>
                          <a:spcPts val="2890"/>
                        </a:lnSpc>
                        <a:tabLst>
                          <a:tab pos="575945" algn="l"/>
                        </a:tabLst>
                      </a:pPr>
                      <a:r>
                        <a:rPr sz="2500" spc="-25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	Hukum</a:t>
                      </a:r>
                      <a:r>
                        <a:rPr sz="2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-10" dirty="0">
                          <a:latin typeface="Times New Roman"/>
                          <a:cs typeface="Times New Roman"/>
                        </a:rPr>
                        <a:t>null</a:t>
                      </a: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/dominasi: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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 = </a:t>
                      </a:r>
                      <a:r>
                        <a:rPr sz="2500" spc="-50" dirty="0">
                          <a:latin typeface="Symbol"/>
                          <a:cs typeface="Symbol"/>
                        </a:rPr>
                        <a:t></a:t>
                      </a:r>
                      <a:endParaRPr sz="25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890"/>
                        </a:lnSpc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Dualnya: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U =</a:t>
                      </a:r>
                      <a:r>
                        <a:rPr sz="25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50" dirty="0">
                          <a:latin typeface="Times New Roman"/>
                          <a:cs typeface="Times New Roman"/>
                        </a:rPr>
                        <a:t>U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750">
                <a:tc>
                  <a:txBody>
                    <a:bodyPr/>
                    <a:lstStyle/>
                    <a:p>
                      <a:pPr marL="95885">
                        <a:lnSpc>
                          <a:spcPts val="289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3. Hukum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komplemen: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25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50" dirty="0">
                          <a:latin typeface="Times New Roman"/>
                          <a:cs typeface="Times New Roman"/>
                        </a:rPr>
                        <a:t>U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890"/>
                        </a:lnSpc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Dualnya: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5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50" dirty="0">
                          <a:latin typeface="Symbol"/>
                          <a:cs typeface="Symbol"/>
                        </a:rPr>
                        <a:t></a:t>
                      </a:r>
                      <a:endParaRPr sz="25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marL="95885">
                        <a:lnSpc>
                          <a:spcPts val="289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4. Hukum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idempoten: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5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890"/>
                        </a:lnSpc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Dualnya: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5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44428" y="6433761"/>
            <a:ext cx="2692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lang="en-ID" spc="-25" smtClean="0"/>
              <a:pPr marL="38100">
                <a:lnSpc>
                  <a:spcPts val="1635"/>
                </a:lnSpc>
              </a:pPr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4980" y="4712213"/>
            <a:ext cx="557530" cy="0"/>
          </a:xfrm>
          <a:custGeom>
            <a:avLst/>
            <a:gdLst/>
            <a:ahLst/>
            <a:cxnLst/>
            <a:rect l="l" t="t" r="r" b="b"/>
            <a:pathLst>
              <a:path w="557530">
                <a:moveTo>
                  <a:pt x="0" y="0"/>
                </a:moveTo>
                <a:lnTo>
                  <a:pt x="557448" y="0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969" y="4714946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171" y="0"/>
                </a:lnTo>
              </a:path>
            </a:pathLst>
          </a:custGeom>
          <a:ln w="7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8052" y="4714946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361" y="0"/>
                </a:lnTo>
              </a:path>
            </a:pathLst>
          </a:custGeom>
          <a:ln w="7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141" y="4712213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448" y="0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64681" y="4714946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171" y="0"/>
                </a:lnTo>
              </a:path>
            </a:pathLst>
          </a:custGeom>
          <a:ln w="7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6765" y="4714946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361" y="0"/>
                </a:lnTo>
              </a:path>
            </a:pathLst>
          </a:custGeom>
          <a:ln w="7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5176" y="5623815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08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5337" y="5637327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13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21357" y="642900"/>
          <a:ext cx="8286115" cy="5545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marL="78105">
                        <a:lnSpc>
                          <a:spcPts val="235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5. Hukum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penyerapan: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13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355"/>
                        </a:lnSpc>
                      </a:pP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Dualnya: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600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marL="78105">
                        <a:lnSpc>
                          <a:spcPts val="235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6. Hukum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komutatif: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13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355"/>
                        </a:lnSpc>
                      </a:pP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Dualnya: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600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6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marL="78105">
                        <a:lnSpc>
                          <a:spcPts val="235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7. Hukum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asosiatif: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051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355"/>
                        </a:lnSpc>
                      </a:pP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Dualnya: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051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marL="78105">
                        <a:lnSpc>
                          <a:spcPts val="235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8. Hukum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distributif: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)=(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50" spc="-25" dirty="0">
                          <a:latin typeface="Times New Roman"/>
                          <a:cs typeface="Times New Roman"/>
                        </a:rPr>
                        <a:t>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355"/>
                        </a:lnSpc>
                      </a:pP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Dualnya: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50" spc="-25" dirty="0">
                          <a:latin typeface="Times New Roman"/>
                          <a:cs typeface="Times New Roman"/>
                        </a:rPr>
                        <a:t>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marL="78105">
                        <a:lnSpc>
                          <a:spcPts val="235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9. Hukum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Morgan: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50" i="1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185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50" i="1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5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50" i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205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355"/>
                        </a:lnSpc>
                      </a:pP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Dualnya: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50" i="1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Symbol"/>
                          <a:cs typeface="Symbol"/>
                        </a:rPr>
                        <a:t></a:t>
                      </a:r>
                      <a:r>
                        <a:rPr sz="185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50" i="1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5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50" i="1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5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marL="78105">
                        <a:lnSpc>
                          <a:spcPts val="2320"/>
                        </a:lnSpc>
                        <a:tabLst>
                          <a:tab pos="535940" algn="l"/>
                        </a:tabLst>
                      </a:pPr>
                      <a:r>
                        <a:rPr sz="2050" spc="-25" dirty="0">
                          <a:latin typeface="Times New Roman"/>
                          <a:cs typeface="Times New Roman"/>
                        </a:rPr>
                        <a:t>10.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	Hukum</a:t>
                      </a: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-2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19125">
                        <a:lnSpc>
                          <a:spcPts val="2425"/>
                        </a:lnSpc>
                      </a:pPr>
                      <a:r>
                        <a:rPr sz="1800" spc="85" dirty="0">
                          <a:latin typeface="Symbol"/>
                          <a:cs typeface="Symbol"/>
                        </a:rPr>
                        <a:t></a:t>
                      </a:r>
                      <a:r>
                        <a:rPr sz="2050" spc="8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-60" dirty="0">
                          <a:latin typeface="Times New Roman"/>
                          <a:cs typeface="Times New Roman"/>
                        </a:rPr>
                        <a:t>U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355"/>
                        </a:lnSpc>
                      </a:pPr>
                      <a:r>
                        <a:rPr sz="2050" spc="-10" dirty="0">
                          <a:latin typeface="Times New Roman"/>
                          <a:cs typeface="Times New Roman"/>
                        </a:rPr>
                        <a:t>Dualnya: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651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-50" dirty="0">
                          <a:latin typeface="Symbol"/>
                          <a:cs typeface="Symbol"/>
                        </a:rPr>
                        <a:t></a:t>
                      </a:r>
                      <a:endParaRPr sz="20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044428" y="6433761"/>
            <a:ext cx="2692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lang="en-ID" spc="-25" smtClean="0"/>
              <a:pPr marL="38100">
                <a:lnSpc>
                  <a:spcPts val="1635"/>
                </a:lnSpc>
              </a:pPr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1751" y="1432498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>
                <a:moveTo>
                  <a:pt x="0" y="0"/>
                </a:moveTo>
                <a:lnTo>
                  <a:pt x="209942" y="0"/>
                </a:lnTo>
              </a:path>
            </a:pathLst>
          </a:custGeom>
          <a:ln w="10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4303" y="1361562"/>
            <a:ext cx="8604885" cy="511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614159" algn="l"/>
              </a:tabLst>
            </a:pPr>
            <a:r>
              <a:rPr sz="3150" b="1" dirty="0" err="1">
                <a:latin typeface="Times New Roman"/>
                <a:cs typeface="Times New Roman"/>
              </a:rPr>
              <a:t>Contoh</a:t>
            </a:r>
            <a:r>
              <a:rPr sz="3150" b="1" dirty="0">
                <a:latin typeface="Times New Roman"/>
                <a:cs typeface="Times New Roman"/>
              </a:rPr>
              <a:t>.</a:t>
            </a:r>
            <a:r>
              <a:rPr sz="3150" b="1" spc="5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Dual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dari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(</a:t>
            </a:r>
            <a:r>
              <a:rPr sz="3150" i="1" dirty="0">
                <a:latin typeface="Times New Roman"/>
                <a:cs typeface="Times New Roman"/>
              </a:rPr>
              <a:t>A</a:t>
            </a:r>
            <a:r>
              <a:rPr sz="3150" i="1" spc="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Symbol"/>
                <a:cs typeface="Symbol"/>
              </a:rPr>
              <a:t>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B</a:t>
            </a:r>
            <a:r>
              <a:rPr sz="3150" dirty="0">
                <a:latin typeface="Times New Roman"/>
                <a:cs typeface="Times New Roman"/>
              </a:rPr>
              <a:t>)</a:t>
            </a:r>
            <a:r>
              <a:rPr sz="3150" spc="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Symbol"/>
                <a:cs typeface="Symbol"/>
              </a:rPr>
              <a:t>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(</a:t>
            </a:r>
            <a:r>
              <a:rPr sz="3150" i="1" dirty="0">
                <a:latin typeface="Times New Roman"/>
                <a:cs typeface="Times New Roman"/>
              </a:rPr>
              <a:t>A</a:t>
            </a:r>
            <a:r>
              <a:rPr sz="3150" i="1" spc="40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Symbol"/>
                <a:cs typeface="Symbol"/>
              </a:rPr>
              <a:t></a:t>
            </a:r>
            <a:r>
              <a:rPr sz="4125" i="1" spc="-37" baseline="2020" dirty="0">
                <a:latin typeface="Times New Roman"/>
                <a:cs typeface="Times New Roman"/>
              </a:rPr>
              <a:t>B</a:t>
            </a:r>
            <a:r>
              <a:rPr sz="3150" dirty="0">
                <a:latin typeface="Times New Roman"/>
                <a:cs typeface="Times New Roman"/>
              </a:rPr>
              <a:t>)</a:t>
            </a:r>
            <a:r>
              <a:rPr sz="3150" spc="25" dirty="0">
                <a:latin typeface="Times New Roman"/>
                <a:cs typeface="Times New Roman"/>
              </a:rPr>
              <a:t> </a:t>
            </a:r>
            <a:r>
              <a:rPr lang="en-ID" sz="3150" dirty="0">
                <a:latin typeface="Times New Roman"/>
                <a:cs typeface="Times New Roman"/>
              </a:rPr>
              <a:t>=</a:t>
            </a:r>
            <a:r>
              <a:rPr lang="en-ID" sz="3150" spc="30" dirty="0">
                <a:latin typeface="Times New Roman"/>
                <a:cs typeface="Times New Roman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A</a:t>
            </a:r>
            <a:r>
              <a:rPr sz="3150" i="1" spc="2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adalah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40789" y="1965971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4">
                <a:moveTo>
                  <a:pt x="0" y="0"/>
                </a:moveTo>
                <a:lnTo>
                  <a:pt x="210166" y="0"/>
                </a:lnTo>
              </a:path>
            </a:pathLst>
          </a:custGeom>
          <a:ln w="10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8003" y="1886930"/>
            <a:ext cx="7087870" cy="3164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57220">
              <a:lnSpc>
                <a:spcPct val="100000"/>
              </a:lnSpc>
              <a:spcBef>
                <a:spcPts val="135"/>
              </a:spcBef>
              <a:tabLst>
                <a:tab pos="6156960" algn="l"/>
              </a:tabLst>
            </a:pPr>
            <a:r>
              <a:rPr sz="3150" dirty="0">
                <a:latin typeface="Times New Roman"/>
                <a:cs typeface="Times New Roman"/>
              </a:rPr>
              <a:t>(</a:t>
            </a:r>
            <a:r>
              <a:rPr sz="3150" i="1" dirty="0">
                <a:latin typeface="Times New Roman"/>
                <a:cs typeface="Times New Roman"/>
              </a:rPr>
              <a:t>A</a:t>
            </a:r>
            <a:r>
              <a:rPr sz="3150" i="1" spc="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Symbol"/>
                <a:cs typeface="Symbol"/>
              </a:rPr>
              <a:t></a:t>
            </a:r>
            <a:r>
              <a:rPr sz="3150" spc="20" dirty="0">
                <a:latin typeface="Times New Roman"/>
                <a:cs typeface="Times New Roman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B</a:t>
            </a:r>
            <a:r>
              <a:rPr sz="3150" dirty="0">
                <a:latin typeface="Times New Roman"/>
                <a:cs typeface="Times New Roman"/>
              </a:rPr>
              <a:t>)</a:t>
            </a:r>
            <a:r>
              <a:rPr sz="3150" spc="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Symbol"/>
                <a:cs typeface="Symbol"/>
              </a:rPr>
              <a:t></a:t>
            </a:r>
            <a:r>
              <a:rPr sz="3150" spc="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(</a:t>
            </a:r>
            <a:r>
              <a:rPr sz="3150" i="1" dirty="0">
                <a:latin typeface="Times New Roman"/>
                <a:cs typeface="Times New Roman"/>
              </a:rPr>
              <a:t>A</a:t>
            </a:r>
            <a:r>
              <a:rPr sz="3150" i="1" spc="40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Symbol"/>
                <a:cs typeface="Symbol"/>
              </a:rPr>
              <a:t></a:t>
            </a:r>
            <a:r>
              <a:rPr sz="4125" i="1" spc="-37" baseline="4040" dirty="0">
                <a:latin typeface="Times New Roman"/>
                <a:cs typeface="Times New Roman"/>
              </a:rPr>
              <a:t>B</a:t>
            </a:r>
            <a:r>
              <a:rPr sz="4125" i="1" baseline="404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Times New Roman"/>
                <a:cs typeface="Times New Roman"/>
              </a:rPr>
              <a:t>)</a:t>
            </a:r>
            <a:r>
              <a:rPr sz="3150" spc="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=</a:t>
            </a:r>
            <a:r>
              <a:rPr sz="3150" spc="20" dirty="0">
                <a:latin typeface="Times New Roman"/>
                <a:cs typeface="Times New Roman"/>
              </a:rPr>
              <a:t> </a:t>
            </a:r>
            <a:r>
              <a:rPr sz="3150" i="1" spc="-25" dirty="0">
                <a:latin typeface="Times New Roman"/>
                <a:cs typeface="Times New Roman"/>
              </a:rPr>
              <a:t>A</a:t>
            </a:r>
            <a:r>
              <a:rPr sz="3150" spc="-25" dirty="0">
                <a:latin typeface="Times New Roman"/>
                <a:cs typeface="Times New Roman"/>
              </a:rPr>
              <a:t>.</a:t>
            </a:r>
            <a:endParaRPr sz="3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latin typeface="Calibri"/>
                <a:cs typeface="Calibri"/>
              </a:rPr>
              <a:t>Tetapi,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dari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A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A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B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tidak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karena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mengandung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operasi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selisih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44428" y="6433761"/>
            <a:ext cx="2692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lang="en-ID" spc="-25" smtClean="0"/>
              <a:pPr marL="38100">
                <a:lnSpc>
                  <a:spcPts val="1635"/>
                </a:lnSpc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54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Prinsip</a:t>
            </a:r>
            <a:r>
              <a:rPr sz="4400" b="1" spc="-5" dirty="0">
                <a:latin typeface="Calibri"/>
                <a:cs typeface="Calibri"/>
              </a:rPr>
              <a:t> </a:t>
            </a:r>
            <a:r>
              <a:rPr sz="4400" b="1" spc="-10" dirty="0">
                <a:latin typeface="Calibri"/>
                <a:cs typeface="Calibri"/>
              </a:rPr>
              <a:t>Inklusi-Eksklusi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199" y="2177910"/>
            <a:ext cx="526986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300" dirty="0">
                <a:latin typeface="Times New Roman"/>
                <a:cs typeface="Times New Roman"/>
              </a:rPr>
              <a:t>Untuk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290" dirty="0">
                <a:latin typeface="Times New Roman"/>
                <a:cs typeface="Times New Roman"/>
              </a:rPr>
              <a:t>dua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750" spc="295" dirty="0">
                <a:latin typeface="Times New Roman"/>
                <a:cs typeface="Times New Roman"/>
              </a:rPr>
              <a:t>himpunan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spc="455" dirty="0">
                <a:latin typeface="Times New Roman"/>
                <a:cs typeface="Times New Roman"/>
              </a:rPr>
              <a:t>A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spc="295" dirty="0">
                <a:latin typeface="Times New Roman"/>
                <a:cs typeface="Times New Roman"/>
              </a:rPr>
              <a:t>dan</a:t>
            </a:r>
            <a:r>
              <a:rPr sz="2750" spc="120" dirty="0">
                <a:latin typeface="Times New Roman"/>
                <a:cs typeface="Times New Roman"/>
              </a:rPr>
              <a:t> </a:t>
            </a:r>
            <a:r>
              <a:rPr sz="2750" i="1" spc="245" dirty="0">
                <a:latin typeface="Times New Roman"/>
                <a:cs typeface="Times New Roman"/>
              </a:rPr>
              <a:t>B</a:t>
            </a:r>
            <a:r>
              <a:rPr sz="2750" spc="245" dirty="0">
                <a:latin typeface="Times New Roman"/>
                <a:cs typeface="Times New Roman"/>
              </a:rPr>
              <a:t>: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895" y="690256"/>
            <a:ext cx="2432623" cy="18374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1355" y="3947533"/>
            <a:ext cx="2392790" cy="18257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46544" y="2587609"/>
            <a:ext cx="8489950" cy="21507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750" spc="365" dirty="0">
                <a:latin typeface="Symbol"/>
                <a:cs typeface="Symbol"/>
              </a:rPr>
              <a:t></a:t>
            </a:r>
            <a:r>
              <a:rPr sz="2750" i="1" spc="365" dirty="0">
                <a:latin typeface="Times New Roman"/>
                <a:cs typeface="Times New Roman"/>
              </a:rPr>
              <a:t>A</a:t>
            </a:r>
            <a:r>
              <a:rPr sz="2750" i="1" spc="145" dirty="0">
                <a:latin typeface="Times New Roman"/>
                <a:cs typeface="Times New Roman"/>
              </a:rPr>
              <a:t> </a:t>
            </a:r>
            <a:r>
              <a:rPr sz="2750" spc="484" dirty="0">
                <a:latin typeface="Symbol"/>
                <a:cs typeface="Symbol"/>
              </a:rPr>
              <a:t>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i="1" spc="375" dirty="0">
                <a:latin typeface="Times New Roman"/>
                <a:cs typeface="Times New Roman"/>
              </a:rPr>
              <a:t>B</a:t>
            </a:r>
            <a:r>
              <a:rPr sz="2750" spc="375" dirty="0">
                <a:latin typeface="Symbol"/>
                <a:cs typeface="Symbol"/>
              </a:rPr>
              <a:t></a:t>
            </a:r>
            <a:r>
              <a:rPr sz="2750" spc="130" dirty="0">
                <a:latin typeface="Times New Roman"/>
                <a:cs typeface="Times New Roman"/>
              </a:rPr>
              <a:t> </a:t>
            </a:r>
            <a:r>
              <a:rPr sz="2750" spc="355" dirty="0">
                <a:latin typeface="Times New Roman"/>
                <a:cs typeface="Times New Roman"/>
              </a:rPr>
              <a:t>=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365" dirty="0">
                <a:latin typeface="Symbol"/>
                <a:cs typeface="Symbol"/>
              </a:rPr>
              <a:t></a:t>
            </a:r>
            <a:r>
              <a:rPr sz="2750" i="1" spc="365" dirty="0">
                <a:latin typeface="Times New Roman"/>
                <a:cs typeface="Times New Roman"/>
              </a:rPr>
              <a:t>A</a:t>
            </a:r>
            <a:r>
              <a:rPr sz="2750" spc="365" dirty="0">
                <a:latin typeface="Symbol"/>
                <a:cs typeface="Symbol"/>
              </a:rPr>
              <a:t>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spc="355" dirty="0">
                <a:latin typeface="Times New Roman"/>
                <a:cs typeface="Times New Roman"/>
              </a:rPr>
              <a:t>+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365" dirty="0">
                <a:latin typeface="Symbol"/>
                <a:cs typeface="Symbol"/>
              </a:rPr>
              <a:t></a:t>
            </a:r>
            <a:r>
              <a:rPr sz="2750" i="1" spc="365" dirty="0">
                <a:latin typeface="Times New Roman"/>
                <a:cs typeface="Times New Roman"/>
              </a:rPr>
              <a:t>B</a:t>
            </a:r>
            <a:r>
              <a:rPr sz="2750" spc="365" dirty="0">
                <a:latin typeface="Symbol"/>
                <a:cs typeface="Symbol"/>
              </a:rPr>
              <a:t>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spc="315" dirty="0">
                <a:latin typeface="Times New Roman"/>
                <a:cs typeface="Times New Roman"/>
              </a:rPr>
              <a:t>–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spc="365" dirty="0">
                <a:latin typeface="Symbol"/>
                <a:cs typeface="Symbol"/>
              </a:rPr>
              <a:t></a:t>
            </a:r>
            <a:r>
              <a:rPr sz="2750" i="1" spc="365" dirty="0">
                <a:latin typeface="Times New Roman"/>
                <a:cs typeface="Times New Roman"/>
              </a:rPr>
              <a:t>A</a:t>
            </a:r>
            <a:r>
              <a:rPr sz="2750" i="1" spc="155" dirty="0">
                <a:latin typeface="Times New Roman"/>
                <a:cs typeface="Times New Roman"/>
              </a:rPr>
              <a:t> </a:t>
            </a:r>
            <a:r>
              <a:rPr sz="2750" spc="484" dirty="0">
                <a:latin typeface="Symbol"/>
                <a:cs typeface="Symbol"/>
              </a:rPr>
              <a:t>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i="1" spc="350" dirty="0">
                <a:latin typeface="Times New Roman"/>
                <a:cs typeface="Times New Roman"/>
              </a:rPr>
              <a:t>B</a:t>
            </a:r>
            <a:r>
              <a:rPr sz="2750" spc="350" dirty="0">
                <a:latin typeface="Symbol"/>
                <a:cs typeface="Symbol"/>
              </a:rPr>
              <a:t></a:t>
            </a:r>
            <a:endParaRPr sz="27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2750" spc="365" dirty="0">
                <a:latin typeface="Symbol"/>
                <a:cs typeface="Symbol"/>
              </a:rPr>
              <a:t></a:t>
            </a:r>
            <a:r>
              <a:rPr sz="2750" i="1" spc="365" dirty="0">
                <a:latin typeface="Times New Roman"/>
                <a:cs typeface="Times New Roman"/>
              </a:rPr>
              <a:t>A</a:t>
            </a:r>
            <a:r>
              <a:rPr sz="2750" i="1" spc="145" dirty="0">
                <a:latin typeface="Times New Roman"/>
                <a:cs typeface="Times New Roman"/>
              </a:rPr>
              <a:t> </a:t>
            </a:r>
            <a:r>
              <a:rPr sz="2750" spc="484" dirty="0">
                <a:latin typeface="Symbol"/>
                <a:cs typeface="Symbol"/>
              </a:rPr>
              <a:t></a:t>
            </a:r>
            <a:r>
              <a:rPr sz="2750" spc="130" dirty="0">
                <a:latin typeface="Times New Roman"/>
                <a:cs typeface="Times New Roman"/>
              </a:rPr>
              <a:t> </a:t>
            </a:r>
            <a:r>
              <a:rPr sz="2750" i="1" spc="375" dirty="0">
                <a:latin typeface="Times New Roman"/>
                <a:cs typeface="Times New Roman"/>
              </a:rPr>
              <a:t>B</a:t>
            </a:r>
            <a:r>
              <a:rPr sz="2750" spc="375" dirty="0">
                <a:latin typeface="Symbol"/>
                <a:cs typeface="Symbol"/>
              </a:rPr>
              <a:t></a:t>
            </a:r>
            <a:r>
              <a:rPr sz="2750" spc="130" dirty="0">
                <a:latin typeface="Times New Roman"/>
                <a:cs typeface="Times New Roman"/>
              </a:rPr>
              <a:t> </a:t>
            </a:r>
            <a:r>
              <a:rPr sz="2750" spc="355" dirty="0">
                <a:latin typeface="Times New Roman"/>
                <a:cs typeface="Times New Roman"/>
              </a:rPr>
              <a:t>=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spc="365" dirty="0">
                <a:latin typeface="Symbol"/>
                <a:cs typeface="Symbol"/>
              </a:rPr>
              <a:t></a:t>
            </a:r>
            <a:r>
              <a:rPr sz="2750" i="1" spc="365" dirty="0">
                <a:latin typeface="Times New Roman"/>
                <a:cs typeface="Times New Roman"/>
              </a:rPr>
              <a:t>A</a:t>
            </a:r>
            <a:r>
              <a:rPr sz="2750" spc="365" dirty="0">
                <a:latin typeface="Symbol"/>
                <a:cs typeface="Symbol"/>
              </a:rPr>
              <a:t>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spc="355" dirty="0">
                <a:latin typeface="Times New Roman"/>
                <a:cs typeface="Times New Roman"/>
              </a:rPr>
              <a:t>+</a:t>
            </a:r>
            <a:r>
              <a:rPr sz="2750" spc="355" dirty="0">
                <a:latin typeface="Symbol"/>
                <a:cs typeface="Symbol"/>
              </a:rPr>
              <a:t></a:t>
            </a:r>
            <a:r>
              <a:rPr sz="2750" i="1" spc="355" dirty="0">
                <a:latin typeface="Times New Roman"/>
                <a:cs typeface="Times New Roman"/>
              </a:rPr>
              <a:t>B</a:t>
            </a:r>
            <a:r>
              <a:rPr sz="2750" spc="355" dirty="0">
                <a:latin typeface="Symbol"/>
                <a:cs typeface="Symbol"/>
              </a:rPr>
              <a:t>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spc="315" dirty="0">
                <a:latin typeface="Times New Roman"/>
                <a:cs typeface="Times New Roman"/>
              </a:rPr>
              <a:t>–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340" dirty="0">
                <a:latin typeface="Times New Roman"/>
                <a:cs typeface="Times New Roman"/>
              </a:rPr>
              <a:t>2</a:t>
            </a:r>
            <a:r>
              <a:rPr sz="2750" spc="340" dirty="0">
                <a:latin typeface="Symbol"/>
                <a:cs typeface="Symbol"/>
              </a:rPr>
              <a:t></a:t>
            </a:r>
            <a:r>
              <a:rPr sz="2750" i="1" spc="340" dirty="0">
                <a:latin typeface="Times New Roman"/>
                <a:cs typeface="Times New Roman"/>
              </a:rPr>
              <a:t>A</a:t>
            </a:r>
            <a:r>
              <a:rPr sz="2750" i="1" spc="150" dirty="0">
                <a:latin typeface="Times New Roman"/>
                <a:cs typeface="Times New Roman"/>
              </a:rPr>
              <a:t> </a:t>
            </a:r>
            <a:r>
              <a:rPr sz="2750" spc="484" dirty="0">
                <a:latin typeface="Symbol"/>
                <a:cs typeface="Symbol"/>
              </a:rPr>
              <a:t></a:t>
            </a:r>
            <a:r>
              <a:rPr sz="2750" spc="130" dirty="0">
                <a:latin typeface="Times New Roman"/>
                <a:cs typeface="Times New Roman"/>
              </a:rPr>
              <a:t> </a:t>
            </a:r>
            <a:r>
              <a:rPr sz="2750" i="1" spc="350" dirty="0">
                <a:latin typeface="Times New Roman"/>
                <a:cs typeface="Times New Roman"/>
              </a:rPr>
              <a:t>B</a:t>
            </a:r>
            <a:r>
              <a:rPr sz="2750" spc="350" dirty="0">
                <a:latin typeface="Symbol"/>
                <a:cs typeface="Symbol"/>
              </a:rPr>
              <a:t>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044428" y="6433761"/>
            <a:ext cx="2692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lang="en-ID" spc="-25" smtClean="0"/>
              <a:pPr marL="38100">
                <a:lnSpc>
                  <a:spcPts val="1635"/>
                </a:lnSpc>
              </a:pPr>
              <a:t>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742678" y="5918708"/>
            <a:ext cx="73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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1127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Himpunan</vt:lpstr>
      <vt:lpstr>PowerPoint Presentation</vt:lpstr>
      <vt:lpstr>Contoh: Di AS → kemudi mobil di kiri depan Di Inggris (juga Indonesia) → kemudi mobil di kanan depan  Peraturan:</vt:lpstr>
      <vt:lpstr>PowerPoint Presentation</vt:lpstr>
      <vt:lpstr>PowerPoint Presentation</vt:lpstr>
      <vt:lpstr>PowerPoint Presentation</vt:lpstr>
      <vt:lpstr>PowerPoint Presentation</vt:lpstr>
      <vt:lpstr>Contoh. Dual dari (A  B)  (A B) = A adalah</vt:lpstr>
      <vt:lpstr>Prinsip Inklusi-Eksklusi</vt:lpstr>
      <vt:lpstr>PowerPoint Presentation</vt:lpstr>
      <vt:lpstr>Untuk tiga buah himpunan A, B, dan C, berlaku</vt:lpstr>
      <vt:lpstr>Contoh. Di antara bilangan bulat antara 101 – 600 (termasuk 101 dan 600 itu sendiri), berapa banyak bilangan yang tidak habis dibagi oleh 4 atau 5 namun tidak keduanya?</vt:lpstr>
      <vt:lpstr>PowerPoint Presentation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Himpunan</dc:title>
  <dc:creator>Rheza Ari Wibowo</dc:creator>
  <cp:lastModifiedBy>Rheza Ari Wibowo</cp:lastModifiedBy>
  <cp:revision>2</cp:revision>
  <dcterms:created xsi:type="dcterms:W3CDTF">2024-09-24T06:07:35Z</dcterms:created>
  <dcterms:modified xsi:type="dcterms:W3CDTF">2024-09-25T20:00:36Z</dcterms:modified>
</cp:coreProperties>
</file>