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ECE6-95ED-49AA-B0A2-56B57ADF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CEF8D-67CE-490E-BF1A-6A4AA4FAD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DAA9-166D-4A68-8EDB-51C66B93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6572-B0A1-4150-8218-9E77581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B3872-3BFB-44CA-A5E5-7C24E09A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271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C753-A952-436F-8FF2-B2939F725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91E68-9144-4EAB-A7E6-249050C13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B117-DC16-4E7C-A4F0-5AC9912C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41289-EEEB-4CB3-859E-86167B7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33659-A0DC-41F1-B1C7-72F38AC0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837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48CC61-1309-4B47-8034-D843D7713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3BDC-77EC-45B8-A77C-4CE7C19C7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D257-858D-4FAC-A714-E16B8EB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9753A-2AC4-43C1-A780-E958D3E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12CBF-CA8E-4F1E-B413-14C65FB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155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0076-7CE4-4119-B70B-0835017D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305F-E243-4CAA-A4A7-D6FE74780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7DD7-1FB3-4591-A3F0-952DCF56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9DEA8-8EA4-43F9-AECF-E5B8B81E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5627-6FAC-4AFD-A821-C005F868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91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82D0-1B5B-4A07-B09E-24275544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B7C9-A720-4CD8-9936-FF91BE4F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99A5-370C-4F70-9A75-957772A0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899E9-C4F8-4F45-B0C3-8EE5CDC5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B2B4-D892-43F0-BC5F-D93C435A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30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1F63-0563-4ED8-AAFE-4DC522F53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5054-109E-48D0-AAEE-207ECFA3D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8AD18-C424-4197-A9E0-1AB033FD6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41D7-34E3-464A-95F2-65ED242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7AFC-2D95-4ABA-BF76-70375FF2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273FA-D55C-47D1-B80B-0B18D64F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34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65AB-2240-4121-8A78-244832D1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67689-0ECA-4B90-9771-8ED6B2A2F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53908-E527-4646-BB2A-383E8A6C6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D9CF8-3FCB-4DE4-A667-D95099C5A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CBE8C6-23AD-4063-BEAC-020F42461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7EDCB-4816-409D-AD54-D9027A7A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2F13DA-600B-4564-B897-3B85B0883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CA9376-9FA1-40E1-BBE2-38B1DEB3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81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8DF2-50F1-4C94-9C00-F5DC1B17D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12EA0-4C91-4772-95D9-154AAA01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115B7-4E9B-4254-BAC9-7296BDB29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D3048E-156A-47B3-9C5D-38FCE9A6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810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DCA88-C242-497A-8A03-719AEAE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EFCE9-BAC2-4520-9DFA-5750BE59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A15A-1736-4635-8D9A-A55C0732A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38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C05-8C3C-40C2-8DA6-A2A5EE1D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D25E6-10B1-4FC6-A570-48227B390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56EE9-6B2A-47BF-98B2-DFFF243B4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6DDC3-CD01-4269-8A7B-FFA333FB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11B81-CEFF-4330-8C4E-B5EB32EDF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8022F-E2FD-426D-86FF-1A2163A4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12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D353-9CA8-40F1-BE5F-572AA63F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74B14-5FA0-43CE-B133-BDE2FB6EF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8E653-781E-4218-A549-81A0A852F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86B5-F240-46CB-98DF-A598922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DFC74-CDEE-4D03-B7BF-CD9CC90D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EB57D-BD99-40C9-B7C7-A8F0DD09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756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0E602-A2E6-4855-AC71-400E262D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74A09-8554-4553-9402-E07CB9C6A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D2FC0-C97B-4A17-82D3-302861039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1BF6-B5CC-4558-A1B4-B2CD752364E3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FDB87-F2C6-49BE-ACE1-ECD03F3B2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64100-A0F2-4BF3-B5F9-95B94A05D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305A5-4FA7-42CA-A027-98E7654EEEF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18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images.google.co.id/imgres?imgurl=http%3A//www.mgt-services.com/relation.jpg&amp;imgrefurl=http%3A//www.mgt-services.com/indust.html&amp;h=388&amp;w=260&amp;sz=52&amp;hl=id&amp;start=12&amp;tbnid=huh9S52DCrZvlM%3A&amp;tbnh=123&amp;tbnw=82&amp;prev=/images%3Fq%3Drelation%26svnum%3D10%26hl%3Did%26lr%3D%26sa%3D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://images.google.co.id/imgres?imgurl=http%3A//www.sysfal.be/upload/DocumentVisualiser/relation-triang-1.gif&amp;imgrefurl=http%3A//www.sysfal.be/cgi/document.cfm%3FFrom%3DJeune%26Num%3D18&amp;h=295&amp;w=440&amp;sz=70&amp;hl=id&amp;start=7&amp;tbnid=DglfR98nJHWpHM%3A&amp;tbnh=85&amp;tbnw=127&amp;prev=/images%3Fq%3Drelation%26svnum%3D10%26hl%3Did%26lr%3D%26sa%3D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7355-FF4B-4105-8C84-0D988CE54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Relasi</a:t>
            </a:r>
            <a:r>
              <a:rPr lang="en-US" dirty="0"/>
              <a:t> dan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25EA5-2C1F-4776-8E2B-7583B34F64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4925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06372" y="861905"/>
            <a:ext cx="9147175" cy="325024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3070"/>
              </a:lnSpc>
              <a:spcBef>
                <a:spcPts val="305"/>
              </a:spcBef>
            </a:pPr>
            <a:r>
              <a:rPr sz="2650" b="1" dirty="0" err="1">
                <a:latin typeface="Times New Roman"/>
                <a:cs typeface="Times New Roman"/>
              </a:rPr>
              <a:t>Contoh</a:t>
            </a:r>
            <a:r>
              <a:rPr sz="2650" b="1" dirty="0">
                <a:latin typeface="Times New Roman"/>
                <a:cs typeface="Times New Roman"/>
              </a:rPr>
              <a:t>.</a:t>
            </a:r>
            <a:r>
              <a:rPr sz="2650" b="1" spc="30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Misalkan</a:t>
            </a:r>
            <a:r>
              <a:rPr sz="2650" spc="29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=</a:t>
            </a:r>
            <a:r>
              <a:rPr sz="2650" spc="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{2,</a:t>
            </a:r>
            <a:r>
              <a:rPr sz="2650" spc="2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3,</a:t>
            </a:r>
            <a:r>
              <a:rPr sz="2650" spc="2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4}</a:t>
            </a:r>
            <a:r>
              <a:rPr sz="2650" spc="30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dan</a:t>
            </a:r>
            <a:r>
              <a:rPr sz="2650" spc="30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Q</a:t>
            </a:r>
            <a:r>
              <a:rPr sz="2650" i="1" spc="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=</a:t>
            </a:r>
            <a:r>
              <a:rPr sz="2650" spc="27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{2,</a:t>
            </a:r>
            <a:r>
              <a:rPr sz="2650" spc="2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4,</a:t>
            </a:r>
            <a:r>
              <a:rPr sz="2650" spc="2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8,</a:t>
            </a:r>
            <a:r>
              <a:rPr sz="2650" spc="29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9,</a:t>
            </a:r>
            <a:r>
              <a:rPr sz="2650" spc="2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15}.</a:t>
            </a:r>
            <a:r>
              <a:rPr sz="2650" spc="275" dirty="0">
                <a:latin typeface="Times New Roman"/>
                <a:cs typeface="Times New Roman"/>
              </a:rPr>
              <a:t> </a:t>
            </a:r>
            <a:r>
              <a:rPr sz="2650" spc="-20" dirty="0">
                <a:latin typeface="Times New Roman"/>
                <a:cs typeface="Times New Roman"/>
              </a:rPr>
              <a:t>Jika </a:t>
            </a:r>
            <a:r>
              <a:rPr sz="2650" dirty="0">
                <a:latin typeface="Times New Roman"/>
                <a:cs typeface="Times New Roman"/>
              </a:rPr>
              <a:t>kita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definisikan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relasi</a:t>
            </a:r>
            <a:r>
              <a:rPr sz="2650" spc="3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</a:t>
            </a:r>
            <a:r>
              <a:rPr sz="2650" i="1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dari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ke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Q</a:t>
            </a:r>
            <a:r>
              <a:rPr sz="2650" i="1" spc="2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dengan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772795">
              <a:lnSpc>
                <a:spcPct val="100000"/>
              </a:lnSpc>
              <a:tabLst>
                <a:tab pos="2288540" algn="l"/>
              </a:tabLst>
            </a:pP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dirty="0">
                <a:latin typeface="Times New Roman"/>
                <a:cs typeface="Times New Roman"/>
              </a:rPr>
              <a:t>,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q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</a:t>
            </a:r>
            <a:r>
              <a:rPr sz="2650" spc="2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Times New Roman"/>
                <a:cs typeface="Times New Roman"/>
              </a:rPr>
              <a:t>jika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p</a:t>
            </a:r>
            <a:r>
              <a:rPr sz="2650" i="1" spc="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habis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membagi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q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latin typeface="Times New Roman"/>
                <a:cs typeface="Times New Roman"/>
              </a:rPr>
              <a:t>maka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kita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peroleh</a:t>
            </a:r>
            <a:endParaRPr sz="26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772795">
              <a:lnSpc>
                <a:spcPct val="100000"/>
              </a:lnSpc>
              <a:tabLst>
                <a:tab pos="1145540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R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dirty="0">
                <a:latin typeface="Times New Roman"/>
                <a:cs typeface="Times New Roman"/>
              </a:rPr>
              <a:t>=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{(2, 2),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(2, 4),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(4,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4),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(2,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8),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(4,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8),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(3,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9),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(3,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15)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Times New Roman"/>
                <a:cs typeface="Times New Roman"/>
              </a:rPr>
              <a:t>}</a:t>
            </a:r>
            <a:endParaRPr sz="26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6220" y="2046478"/>
            <a:ext cx="8299450" cy="328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khusus</a:t>
            </a:r>
            <a:endParaRPr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bagian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dari</a:t>
            </a:r>
            <a:r>
              <a:rPr sz="2400" spc="-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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54965" indent="-342900">
              <a:lnSpc>
                <a:spcPct val="100000"/>
              </a:lnSpc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Notasi: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</a:t>
            </a:r>
            <a:r>
              <a:rPr sz="2400" spc="-6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</a:t>
            </a:r>
            <a:r>
              <a:rPr sz="2400" spc="-6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Calibri"/>
              <a:cs typeface="Calibri"/>
            </a:endParaRPr>
          </a:p>
          <a:p>
            <a:pPr marL="321310" marR="5080" algn="just">
              <a:lnSpc>
                <a:spcPct val="100200"/>
              </a:lnSpc>
            </a:pPr>
            <a:r>
              <a:rPr sz="2300" b="1" dirty="0" err="1">
                <a:latin typeface="Times New Roman"/>
                <a:cs typeface="Times New Roman"/>
              </a:rPr>
              <a:t>Contoh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Misalkan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adalah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pada</a:t>
            </a:r>
            <a:r>
              <a:rPr sz="2300" spc="16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{2,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3,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4,</a:t>
            </a:r>
            <a:r>
              <a:rPr sz="2300" spc="1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8,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9}</a:t>
            </a:r>
            <a:r>
              <a:rPr sz="2300" spc="17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yang </a:t>
            </a:r>
            <a:r>
              <a:rPr sz="2300" dirty="0">
                <a:latin typeface="Times New Roman"/>
                <a:cs typeface="Times New Roman"/>
              </a:rPr>
              <a:t>didefinisikan</a:t>
            </a:r>
            <a:r>
              <a:rPr sz="2300" spc="40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oleh</a:t>
            </a:r>
            <a:r>
              <a:rPr sz="2300" spc="409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40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dirty="0">
                <a:latin typeface="Times New Roman"/>
                <a:cs typeface="Times New Roman"/>
              </a:rPr>
              <a:t>)</a:t>
            </a:r>
            <a:r>
              <a:rPr sz="2300" spc="3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</a:t>
            </a:r>
            <a:r>
              <a:rPr sz="2300" spc="40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400" dirty="0">
                <a:latin typeface="Times New Roman"/>
                <a:cs typeface="Times New Roman"/>
              </a:rPr>
              <a:t>  </a:t>
            </a:r>
            <a:r>
              <a:rPr sz="2300" dirty="0">
                <a:latin typeface="Times New Roman"/>
                <a:cs typeface="Times New Roman"/>
              </a:rPr>
              <a:t>jika</a:t>
            </a:r>
            <a:r>
              <a:rPr sz="2300" spc="40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4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adalah</a:t>
            </a:r>
            <a:r>
              <a:rPr sz="2300" spc="3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faktor</a:t>
            </a:r>
            <a:r>
              <a:rPr sz="2300" spc="3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prima</a:t>
            </a:r>
            <a:r>
              <a:rPr sz="2300" spc="38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dari</a:t>
            </a:r>
            <a:r>
              <a:rPr sz="2300" spc="395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y</a:t>
            </a:r>
            <a:r>
              <a:rPr sz="2300" spc="-25" dirty="0">
                <a:latin typeface="Times New Roman"/>
                <a:cs typeface="Times New Roman"/>
              </a:rPr>
              <a:t>. </a:t>
            </a:r>
            <a:r>
              <a:rPr sz="2300" spc="-20" dirty="0">
                <a:latin typeface="Times New Roman"/>
                <a:cs typeface="Times New Roman"/>
              </a:rPr>
              <a:t>Maka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984885">
              <a:lnSpc>
                <a:spcPct val="100000"/>
              </a:lnSpc>
            </a:pPr>
            <a:r>
              <a:rPr sz="2300" i="1" dirty="0">
                <a:latin typeface="Times New Roman"/>
                <a:cs typeface="Times New Roman"/>
              </a:rPr>
              <a:t>R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{(2,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2), (2,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4), (2,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8),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(3,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3), (3,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9)}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6220" y="718820"/>
            <a:ext cx="7062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libri"/>
                <a:cs typeface="Calibri"/>
              </a:rPr>
              <a:t>Relasi</a:t>
            </a:r>
            <a:r>
              <a:rPr sz="4400" b="1" spc="-5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pada</a:t>
            </a:r>
            <a:r>
              <a:rPr sz="4400" b="1" spc="-35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Sebuah</a:t>
            </a:r>
            <a:r>
              <a:rPr sz="4400" b="1" spc="-25" dirty="0">
                <a:latin typeface="Calibri"/>
                <a:cs typeface="Calibri"/>
              </a:rPr>
              <a:t> </a:t>
            </a:r>
            <a:r>
              <a:rPr sz="4400" b="1" spc="-10" dirty="0">
                <a:latin typeface="Calibri"/>
                <a:cs typeface="Calibri"/>
              </a:rPr>
              <a:t>Himpunan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8087" y="840680"/>
            <a:ext cx="3883660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6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Representasi</a:t>
            </a:r>
            <a:r>
              <a:rPr sz="3650" b="1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8087" y="1904831"/>
            <a:ext cx="712152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i="1" dirty="0">
                <a:latin typeface="Times New Roman"/>
                <a:cs typeface="Times New Roman"/>
              </a:rPr>
              <a:t>1.</a:t>
            </a:r>
            <a:r>
              <a:rPr sz="2900" b="1" i="1" spc="-30" dirty="0">
                <a:latin typeface="Times New Roman"/>
                <a:cs typeface="Times New Roman"/>
              </a:rPr>
              <a:t> </a:t>
            </a:r>
            <a:r>
              <a:rPr sz="2900" b="1" i="1" dirty="0">
                <a:latin typeface="Times New Roman"/>
                <a:cs typeface="Times New Roman"/>
              </a:rPr>
              <a:t>Representasi</a:t>
            </a:r>
            <a:r>
              <a:rPr sz="2900" b="1" i="1" spc="-25" dirty="0">
                <a:latin typeface="Times New Roman"/>
                <a:cs typeface="Times New Roman"/>
              </a:rPr>
              <a:t> </a:t>
            </a:r>
            <a:r>
              <a:rPr sz="2900" b="1" i="1" dirty="0">
                <a:latin typeface="Times New Roman"/>
                <a:cs typeface="Times New Roman"/>
              </a:rPr>
              <a:t>Relasi</a:t>
            </a:r>
            <a:r>
              <a:rPr sz="2900" b="1" i="1" spc="-30" dirty="0">
                <a:latin typeface="Times New Roman"/>
                <a:cs typeface="Times New Roman"/>
              </a:rPr>
              <a:t> </a:t>
            </a:r>
            <a:r>
              <a:rPr sz="2900" b="1" i="1" dirty="0">
                <a:latin typeface="Times New Roman"/>
                <a:cs typeface="Times New Roman"/>
              </a:rPr>
              <a:t>dengan</a:t>
            </a:r>
            <a:r>
              <a:rPr sz="2900" b="1" i="1" spc="-25" dirty="0">
                <a:latin typeface="Times New Roman"/>
                <a:cs typeface="Times New Roman"/>
              </a:rPr>
              <a:t> </a:t>
            </a:r>
            <a:r>
              <a:rPr sz="2900" b="1" i="1" dirty="0">
                <a:latin typeface="Times New Roman"/>
                <a:cs typeface="Times New Roman"/>
              </a:rPr>
              <a:t>Diagram</a:t>
            </a:r>
            <a:r>
              <a:rPr sz="2900" b="1" i="1" spc="-45" dirty="0">
                <a:latin typeface="Times New Roman"/>
                <a:cs typeface="Times New Roman"/>
              </a:rPr>
              <a:t> </a:t>
            </a:r>
            <a:r>
              <a:rPr sz="2900" b="1" i="1" spc="-10" dirty="0">
                <a:latin typeface="Times New Roman"/>
                <a:cs typeface="Times New Roman"/>
              </a:rPr>
              <a:t>Panah</a:t>
            </a:r>
            <a:endParaRPr sz="29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6737" y="3055043"/>
            <a:ext cx="3205480" cy="1907539"/>
            <a:chOff x="976737" y="3055043"/>
            <a:chExt cx="3205480" cy="1907539"/>
          </a:xfrm>
        </p:grpSpPr>
        <p:sp>
          <p:nvSpPr>
            <p:cNvPr id="5" name="object 5"/>
            <p:cNvSpPr/>
            <p:nvPr/>
          </p:nvSpPr>
          <p:spPr>
            <a:xfrm>
              <a:off x="979277" y="3217983"/>
              <a:ext cx="1120140" cy="1584325"/>
            </a:xfrm>
            <a:custGeom>
              <a:avLst/>
              <a:gdLst/>
              <a:ahLst/>
              <a:cxnLst/>
              <a:rect l="l" t="t" r="r" b="b"/>
              <a:pathLst>
                <a:path w="1120139" h="1584325">
                  <a:moveTo>
                    <a:pt x="0" y="790790"/>
                  </a:moveTo>
                  <a:lnTo>
                    <a:pt x="2263" y="710304"/>
                  </a:lnTo>
                  <a:lnTo>
                    <a:pt x="10753" y="632064"/>
                  </a:lnTo>
                  <a:lnTo>
                    <a:pt x="25468" y="553823"/>
                  </a:lnTo>
                  <a:lnTo>
                    <a:pt x="44714" y="477852"/>
                  </a:lnTo>
                  <a:lnTo>
                    <a:pt x="70183" y="405799"/>
                  </a:lnTo>
                  <a:lnTo>
                    <a:pt x="100181" y="338261"/>
                  </a:lnTo>
                  <a:lnTo>
                    <a:pt x="134706" y="275238"/>
                  </a:lnTo>
                  <a:lnTo>
                    <a:pt x="174891" y="215584"/>
                  </a:lnTo>
                  <a:lnTo>
                    <a:pt x="217906" y="164914"/>
                  </a:lnTo>
                  <a:lnTo>
                    <a:pt x="264886" y="118758"/>
                  </a:lnTo>
                  <a:lnTo>
                    <a:pt x="313562" y="78240"/>
                  </a:lnTo>
                  <a:lnTo>
                    <a:pt x="365061" y="48974"/>
                  </a:lnTo>
                  <a:lnTo>
                    <a:pt x="420531" y="23650"/>
                  </a:lnTo>
                  <a:lnTo>
                    <a:pt x="476000" y="6210"/>
                  </a:lnTo>
                  <a:lnTo>
                    <a:pt x="531469" y="0"/>
                  </a:lnTo>
                  <a:lnTo>
                    <a:pt x="588637" y="0"/>
                  </a:lnTo>
                  <a:lnTo>
                    <a:pt x="644106" y="6210"/>
                  </a:lnTo>
                  <a:lnTo>
                    <a:pt x="699576" y="23650"/>
                  </a:lnTo>
                  <a:lnTo>
                    <a:pt x="755022" y="48974"/>
                  </a:lnTo>
                  <a:lnTo>
                    <a:pt x="806544" y="78240"/>
                  </a:lnTo>
                  <a:lnTo>
                    <a:pt x="855771" y="118758"/>
                  </a:lnTo>
                  <a:lnTo>
                    <a:pt x="902749" y="164914"/>
                  </a:lnTo>
                  <a:lnTo>
                    <a:pt x="945206" y="215584"/>
                  </a:lnTo>
                  <a:lnTo>
                    <a:pt x="985965" y="275238"/>
                  </a:lnTo>
                  <a:lnTo>
                    <a:pt x="1019907" y="338261"/>
                  </a:lnTo>
                  <a:lnTo>
                    <a:pt x="1049902" y="405799"/>
                  </a:lnTo>
                  <a:lnTo>
                    <a:pt x="1075376" y="477852"/>
                  </a:lnTo>
                  <a:lnTo>
                    <a:pt x="1094631" y="553823"/>
                  </a:lnTo>
                  <a:lnTo>
                    <a:pt x="1109342" y="632064"/>
                  </a:lnTo>
                  <a:lnTo>
                    <a:pt x="1117833" y="710304"/>
                  </a:lnTo>
                  <a:lnTo>
                    <a:pt x="1120105" y="790790"/>
                  </a:lnTo>
                  <a:lnTo>
                    <a:pt x="1117833" y="871276"/>
                  </a:lnTo>
                  <a:lnTo>
                    <a:pt x="1109342" y="951189"/>
                  </a:lnTo>
                  <a:lnTo>
                    <a:pt x="1094631" y="1027734"/>
                  </a:lnTo>
                  <a:lnTo>
                    <a:pt x="1075376" y="1103728"/>
                  </a:lnTo>
                  <a:lnTo>
                    <a:pt x="1049902" y="1175758"/>
                  </a:lnTo>
                  <a:lnTo>
                    <a:pt x="1019907" y="1243296"/>
                  </a:lnTo>
                  <a:lnTo>
                    <a:pt x="985965" y="1306342"/>
                  </a:lnTo>
                  <a:lnTo>
                    <a:pt x="945206" y="1365996"/>
                  </a:lnTo>
                  <a:lnTo>
                    <a:pt x="902749" y="1418912"/>
                  </a:lnTo>
                  <a:lnTo>
                    <a:pt x="855771" y="1462799"/>
                  </a:lnTo>
                  <a:lnTo>
                    <a:pt x="806544" y="1503317"/>
                  </a:lnTo>
                  <a:lnTo>
                    <a:pt x="755022" y="1534852"/>
                  </a:lnTo>
                  <a:lnTo>
                    <a:pt x="699576" y="1557930"/>
                  </a:lnTo>
                  <a:lnTo>
                    <a:pt x="644106" y="1575370"/>
                  </a:lnTo>
                  <a:lnTo>
                    <a:pt x="588637" y="1583804"/>
                  </a:lnTo>
                  <a:lnTo>
                    <a:pt x="531469" y="1583804"/>
                  </a:lnTo>
                  <a:lnTo>
                    <a:pt x="476000" y="1575370"/>
                  </a:lnTo>
                  <a:lnTo>
                    <a:pt x="420531" y="1557930"/>
                  </a:lnTo>
                  <a:lnTo>
                    <a:pt x="365061" y="1534852"/>
                  </a:lnTo>
                  <a:lnTo>
                    <a:pt x="313562" y="1503317"/>
                  </a:lnTo>
                  <a:lnTo>
                    <a:pt x="264886" y="1462799"/>
                  </a:lnTo>
                  <a:lnTo>
                    <a:pt x="217906" y="1418912"/>
                  </a:lnTo>
                  <a:lnTo>
                    <a:pt x="174891" y="1365996"/>
                  </a:lnTo>
                  <a:lnTo>
                    <a:pt x="134706" y="1306342"/>
                  </a:lnTo>
                  <a:lnTo>
                    <a:pt x="100181" y="1243296"/>
                  </a:lnTo>
                  <a:lnTo>
                    <a:pt x="70183" y="1175758"/>
                  </a:lnTo>
                  <a:lnTo>
                    <a:pt x="44714" y="1103728"/>
                  </a:lnTo>
                  <a:lnTo>
                    <a:pt x="25468" y="1027734"/>
                  </a:lnTo>
                  <a:lnTo>
                    <a:pt x="10753" y="951189"/>
                  </a:lnTo>
                  <a:lnTo>
                    <a:pt x="2263" y="871276"/>
                  </a:lnTo>
                  <a:lnTo>
                    <a:pt x="0" y="790790"/>
                  </a:lnTo>
                </a:path>
              </a:pathLst>
            </a:custGeom>
            <a:ln w="4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884" y="3501089"/>
              <a:ext cx="68485" cy="65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4884" y="3976672"/>
              <a:ext cx="68485" cy="65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4884" y="4452829"/>
              <a:ext cx="68485" cy="6530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39869" y="3057583"/>
              <a:ext cx="1239520" cy="1902460"/>
            </a:xfrm>
            <a:custGeom>
              <a:avLst/>
              <a:gdLst/>
              <a:ahLst/>
              <a:cxnLst/>
              <a:rect l="l" t="t" r="r" b="b"/>
              <a:pathLst>
                <a:path w="1239520" h="1902460">
                  <a:moveTo>
                    <a:pt x="0" y="951189"/>
                  </a:moveTo>
                  <a:lnTo>
                    <a:pt x="2272" y="864516"/>
                  </a:lnTo>
                  <a:lnTo>
                    <a:pt x="10763" y="775573"/>
                  </a:lnTo>
                  <a:lnTo>
                    <a:pt x="23775" y="691168"/>
                  </a:lnTo>
                  <a:lnTo>
                    <a:pt x="40758" y="608986"/>
                  </a:lnTo>
                  <a:lnTo>
                    <a:pt x="63960" y="528499"/>
                  </a:lnTo>
                  <a:lnTo>
                    <a:pt x="91683" y="450259"/>
                  </a:lnTo>
                  <a:lnTo>
                    <a:pt x="123951" y="378230"/>
                  </a:lnTo>
                  <a:lnTo>
                    <a:pt x="162437" y="310692"/>
                  </a:lnTo>
                  <a:lnTo>
                    <a:pt x="202622" y="249342"/>
                  </a:lnTo>
                  <a:lnTo>
                    <a:pt x="245653" y="192483"/>
                  </a:lnTo>
                  <a:lnTo>
                    <a:pt x="292057" y="143532"/>
                  </a:lnTo>
                  <a:lnTo>
                    <a:pt x="343556" y="99072"/>
                  </a:lnTo>
                  <a:lnTo>
                    <a:pt x="394504" y="65291"/>
                  </a:lnTo>
                  <a:lnTo>
                    <a:pt x="450042" y="36026"/>
                  </a:lnTo>
                  <a:lnTo>
                    <a:pt x="505351" y="16890"/>
                  </a:lnTo>
                  <a:lnTo>
                    <a:pt x="563184" y="3941"/>
                  </a:lnTo>
                  <a:lnTo>
                    <a:pt x="618722" y="0"/>
                  </a:lnTo>
                  <a:lnTo>
                    <a:pt x="676326" y="3941"/>
                  </a:lnTo>
                  <a:lnTo>
                    <a:pt x="734159" y="16890"/>
                  </a:lnTo>
                  <a:lnTo>
                    <a:pt x="789468" y="36026"/>
                  </a:lnTo>
                  <a:lnTo>
                    <a:pt x="842711" y="65291"/>
                  </a:lnTo>
                  <a:lnTo>
                    <a:pt x="895954" y="99072"/>
                  </a:lnTo>
                  <a:lnTo>
                    <a:pt x="945296" y="143532"/>
                  </a:lnTo>
                  <a:lnTo>
                    <a:pt x="994408" y="192483"/>
                  </a:lnTo>
                  <a:lnTo>
                    <a:pt x="1036865" y="249342"/>
                  </a:lnTo>
                  <a:lnTo>
                    <a:pt x="1077716" y="310692"/>
                  </a:lnTo>
                  <a:lnTo>
                    <a:pt x="1113976" y="378230"/>
                  </a:lnTo>
                  <a:lnTo>
                    <a:pt x="1145647" y="450259"/>
                  </a:lnTo>
                  <a:lnTo>
                    <a:pt x="1175481" y="528499"/>
                  </a:lnTo>
                  <a:lnTo>
                    <a:pt x="1197054" y="608986"/>
                  </a:lnTo>
                  <a:lnTo>
                    <a:pt x="1216332" y="691168"/>
                  </a:lnTo>
                  <a:lnTo>
                    <a:pt x="1228724" y="775573"/>
                  </a:lnTo>
                  <a:lnTo>
                    <a:pt x="1237216" y="864516"/>
                  </a:lnTo>
                  <a:lnTo>
                    <a:pt x="1239511" y="951189"/>
                  </a:lnTo>
                  <a:lnTo>
                    <a:pt x="1237216" y="1040109"/>
                  </a:lnTo>
                  <a:lnTo>
                    <a:pt x="1228724" y="1126783"/>
                  </a:lnTo>
                  <a:lnTo>
                    <a:pt x="1216332" y="1211211"/>
                  </a:lnTo>
                  <a:lnTo>
                    <a:pt x="1197054" y="1295639"/>
                  </a:lnTo>
                  <a:lnTo>
                    <a:pt x="1175481" y="1376125"/>
                  </a:lnTo>
                  <a:lnTo>
                    <a:pt x="1145647" y="1452097"/>
                  </a:lnTo>
                  <a:lnTo>
                    <a:pt x="1113976" y="1524149"/>
                  </a:lnTo>
                  <a:lnTo>
                    <a:pt x="1077716" y="1591687"/>
                  </a:lnTo>
                  <a:lnTo>
                    <a:pt x="1036865" y="1655283"/>
                  </a:lnTo>
                  <a:lnTo>
                    <a:pt x="994408" y="1709873"/>
                  </a:lnTo>
                  <a:lnTo>
                    <a:pt x="945296" y="1761093"/>
                  </a:lnTo>
                  <a:lnTo>
                    <a:pt x="895954" y="1803307"/>
                  </a:lnTo>
                  <a:lnTo>
                    <a:pt x="842711" y="1839333"/>
                  </a:lnTo>
                  <a:lnTo>
                    <a:pt x="789468" y="1866353"/>
                  </a:lnTo>
                  <a:lnTo>
                    <a:pt x="734159" y="1887735"/>
                  </a:lnTo>
                  <a:lnTo>
                    <a:pt x="676326" y="1898438"/>
                  </a:lnTo>
                  <a:lnTo>
                    <a:pt x="618722" y="1902356"/>
                  </a:lnTo>
                  <a:lnTo>
                    <a:pt x="563184" y="1898438"/>
                  </a:lnTo>
                  <a:lnTo>
                    <a:pt x="505351" y="1887735"/>
                  </a:lnTo>
                  <a:lnTo>
                    <a:pt x="450042" y="1866353"/>
                  </a:lnTo>
                  <a:lnTo>
                    <a:pt x="394504" y="1839333"/>
                  </a:lnTo>
                  <a:lnTo>
                    <a:pt x="343556" y="1803307"/>
                  </a:lnTo>
                  <a:lnTo>
                    <a:pt x="292057" y="1761093"/>
                  </a:lnTo>
                  <a:lnTo>
                    <a:pt x="245653" y="1709873"/>
                  </a:lnTo>
                  <a:lnTo>
                    <a:pt x="202622" y="1655283"/>
                  </a:lnTo>
                  <a:lnTo>
                    <a:pt x="162437" y="1591687"/>
                  </a:lnTo>
                  <a:lnTo>
                    <a:pt x="123951" y="1524149"/>
                  </a:lnTo>
                  <a:lnTo>
                    <a:pt x="91683" y="1452097"/>
                  </a:lnTo>
                  <a:lnTo>
                    <a:pt x="63960" y="1376125"/>
                  </a:lnTo>
                  <a:lnTo>
                    <a:pt x="40758" y="1295639"/>
                  </a:lnTo>
                  <a:lnTo>
                    <a:pt x="23775" y="1211211"/>
                  </a:lnTo>
                  <a:lnTo>
                    <a:pt x="10763" y="1126783"/>
                  </a:lnTo>
                  <a:lnTo>
                    <a:pt x="2272" y="1040109"/>
                  </a:lnTo>
                  <a:lnTo>
                    <a:pt x="0" y="951189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1469" y="3397043"/>
            <a:ext cx="3937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0" dirty="0">
                <a:latin typeface="Times New Roman"/>
                <a:cs typeface="Times New Roman"/>
              </a:rPr>
              <a:t>Amir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3734" y="3828166"/>
            <a:ext cx="36893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20" dirty="0">
                <a:latin typeface="Times New Roman"/>
                <a:cs typeface="Times New Roman"/>
              </a:rPr>
              <a:t>Budi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4489" y="4233966"/>
            <a:ext cx="45275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0" dirty="0">
                <a:latin typeface="Times New Roman"/>
                <a:cs typeface="Times New Roman"/>
              </a:rPr>
              <a:t>Cecep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17152" y="3421153"/>
            <a:ext cx="1796414" cy="1175385"/>
            <a:chOff x="1617152" y="3421153"/>
            <a:chExt cx="1796414" cy="117538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5192" y="3421153"/>
              <a:ext cx="68324" cy="6532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5192" y="3818519"/>
              <a:ext cx="68324" cy="658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5192" y="4213639"/>
              <a:ext cx="68324" cy="658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45192" y="4531069"/>
              <a:ext cx="68324" cy="653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19414" y="3533167"/>
              <a:ext cx="1760220" cy="317500"/>
            </a:xfrm>
            <a:custGeom>
              <a:avLst/>
              <a:gdLst/>
              <a:ahLst/>
              <a:cxnLst/>
              <a:rect l="l" t="t" r="r" b="b"/>
              <a:pathLst>
                <a:path w="1760220" h="317500">
                  <a:moveTo>
                    <a:pt x="1760170" y="316880"/>
                  </a:moveTo>
                  <a:lnTo>
                    <a:pt x="0" y="0"/>
                  </a:lnTo>
                  <a:lnTo>
                    <a:pt x="817283" y="148024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21413" y="3642919"/>
              <a:ext cx="79375" cy="72390"/>
            </a:xfrm>
            <a:custGeom>
              <a:avLst/>
              <a:gdLst/>
              <a:ahLst/>
              <a:cxnLst/>
              <a:rect l="l" t="t" r="r" b="b"/>
              <a:pathLst>
                <a:path w="79375" h="72389">
                  <a:moveTo>
                    <a:pt x="13035" y="0"/>
                  </a:moveTo>
                  <a:lnTo>
                    <a:pt x="0" y="72052"/>
                  </a:lnTo>
                  <a:lnTo>
                    <a:pt x="79245" y="48974"/>
                  </a:lnTo>
                  <a:lnTo>
                    <a:pt x="13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9414" y="3533167"/>
              <a:ext cx="1760220" cy="1031875"/>
            </a:xfrm>
            <a:custGeom>
              <a:avLst/>
              <a:gdLst/>
              <a:ahLst/>
              <a:cxnLst/>
              <a:rect l="l" t="t" r="r" b="b"/>
              <a:pathLst>
                <a:path w="1760220" h="1031875">
                  <a:moveTo>
                    <a:pt x="1760170" y="1031676"/>
                  </a:moveTo>
                  <a:lnTo>
                    <a:pt x="0" y="0"/>
                  </a:lnTo>
                  <a:lnTo>
                    <a:pt x="825774" y="484040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19164" y="3981181"/>
              <a:ext cx="81915" cy="67945"/>
            </a:xfrm>
            <a:custGeom>
              <a:avLst/>
              <a:gdLst/>
              <a:ahLst/>
              <a:cxnLst/>
              <a:rect l="l" t="t" r="r" b="b"/>
              <a:pathLst>
                <a:path w="81914" h="67945">
                  <a:moveTo>
                    <a:pt x="36214" y="0"/>
                  </a:moveTo>
                  <a:lnTo>
                    <a:pt x="0" y="61350"/>
                  </a:lnTo>
                  <a:lnTo>
                    <a:pt x="81494" y="67537"/>
                  </a:lnTo>
                  <a:lnTo>
                    <a:pt x="362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9414" y="3454949"/>
              <a:ext cx="1760220" cy="554355"/>
            </a:xfrm>
            <a:custGeom>
              <a:avLst/>
              <a:gdLst/>
              <a:ahLst/>
              <a:cxnLst/>
              <a:rect l="l" t="t" r="r" b="b"/>
              <a:pathLst>
                <a:path w="1760220" h="554354">
                  <a:moveTo>
                    <a:pt x="1760170" y="0"/>
                  </a:moveTo>
                  <a:lnTo>
                    <a:pt x="0" y="553823"/>
                  </a:lnTo>
                  <a:lnTo>
                    <a:pt x="818981" y="296047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19164" y="3718913"/>
              <a:ext cx="81915" cy="68580"/>
            </a:xfrm>
            <a:custGeom>
              <a:avLst/>
              <a:gdLst/>
              <a:ahLst/>
              <a:cxnLst/>
              <a:rect l="l" t="t" r="r" b="b"/>
              <a:pathLst>
                <a:path w="81914" h="68579">
                  <a:moveTo>
                    <a:pt x="0" y="0"/>
                  </a:moveTo>
                  <a:lnTo>
                    <a:pt x="21503" y="68110"/>
                  </a:lnTo>
                  <a:lnTo>
                    <a:pt x="81494" y="12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9414" y="3850047"/>
              <a:ext cx="1760220" cy="158750"/>
            </a:xfrm>
            <a:custGeom>
              <a:avLst/>
              <a:gdLst/>
              <a:ahLst/>
              <a:cxnLst/>
              <a:rect l="l" t="t" r="r" b="b"/>
              <a:pathLst>
                <a:path w="1760220" h="158750">
                  <a:moveTo>
                    <a:pt x="1760170" y="0"/>
                  </a:moveTo>
                  <a:lnTo>
                    <a:pt x="0" y="158726"/>
                  </a:lnTo>
                  <a:lnTo>
                    <a:pt x="817283" y="85000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3685" y="3900694"/>
              <a:ext cx="77470" cy="72390"/>
            </a:xfrm>
            <a:custGeom>
              <a:avLst/>
              <a:gdLst/>
              <a:ahLst/>
              <a:cxnLst/>
              <a:rect l="l" t="t" r="r" b="b"/>
              <a:pathLst>
                <a:path w="77469" h="72389">
                  <a:moveTo>
                    <a:pt x="0" y="0"/>
                  </a:moveTo>
                  <a:lnTo>
                    <a:pt x="6219" y="72052"/>
                  </a:lnTo>
                  <a:lnTo>
                    <a:pt x="76973" y="29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19414" y="4484357"/>
              <a:ext cx="1760220" cy="80645"/>
            </a:xfrm>
            <a:custGeom>
              <a:avLst/>
              <a:gdLst/>
              <a:ahLst/>
              <a:cxnLst/>
              <a:rect l="l" t="t" r="r" b="b"/>
              <a:pathLst>
                <a:path w="1760220" h="80645">
                  <a:moveTo>
                    <a:pt x="1760170" y="80486"/>
                  </a:moveTo>
                  <a:lnTo>
                    <a:pt x="0" y="0"/>
                  </a:lnTo>
                  <a:lnTo>
                    <a:pt x="817283" y="38272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25957" y="4484357"/>
              <a:ext cx="74930" cy="72390"/>
            </a:xfrm>
            <a:custGeom>
              <a:avLst/>
              <a:gdLst/>
              <a:ahLst/>
              <a:cxnLst/>
              <a:rect l="l" t="t" r="r" b="b"/>
              <a:pathLst>
                <a:path w="74930" h="72389">
                  <a:moveTo>
                    <a:pt x="1698" y="0"/>
                  </a:moveTo>
                  <a:lnTo>
                    <a:pt x="0" y="72052"/>
                  </a:lnTo>
                  <a:lnTo>
                    <a:pt x="74701" y="39968"/>
                  </a:lnTo>
                  <a:lnTo>
                    <a:pt x="16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552088" y="3282799"/>
            <a:ext cx="45275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0" dirty="0">
                <a:latin typeface="Times New Roman"/>
                <a:cs typeface="Times New Roman"/>
              </a:rPr>
              <a:t>IF221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52088" y="3713922"/>
            <a:ext cx="45275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10" dirty="0">
                <a:latin typeface="Times New Roman"/>
                <a:cs typeface="Times New Roman"/>
              </a:rPr>
              <a:t>IF251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52088" y="4039225"/>
            <a:ext cx="452755" cy="660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4300"/>
              </a:lnSpc>
              <a:spcBef>
                <a:spcPts val="90"/>
              </a:spcBef>
            </a:pPr>
            <a:r>
              <a:rPr sz="1350" spc="-10" dirty="0">
                <a:latin typeface="Times New Roman"/>
                <a:cs typeface="Times New Roman"/>
              </a:rPr>
              <a:t>IF342 IF323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16906" y="3134980"/>
            <a:ext cx="2646680" cy="1908175"/>
            <a:chOff x="4816906" y="3134980"/>
            <a:chExt cx="2646680" cy="1908175"/>
          </a:xfrm>
        </p:grpSpPr>
        <p:sp>
          <p:nvSpPr>
            <p:cNvPr id="32" name="object 32"/>
            <p:cNvSpPr/>
            <p:nvPr/>
          </p:nvSpPr>
          <p:spPr>
            <a:xfrm>
              <a:off x="4819446" y="3296223"/>
              <a:ext cx="800100" cy="1505585"/>
            </a:xfrm>
            <a:custGeom>
              <a:avLst/>
              <a:gdLst/>
              <a:ahLst/>
              <a:cxnLst/>
              <a:rect l="l" t="t" r="r" b="b"/>
              <a:pathLst>
                <a:path w="800100" h="1505585">
                  <a:moveTo>
                    <a:pt x="0" y="752495"/>
                  </a:moveTo>
                  <a:lnTo>
                    <a:pt x="2294" y="674278"/>
                  </a:lnTo>
                  <a:lnTo>
                    <a:pt x="8491" y="596037"/>
                  </a:lnTo>
                  <a:lnTo>
                    <a:pt x="19277" y="520066"/>
                  </a:lnTo>
                  <a:lnTo>
                    <a:pt x="33965" y="446317"/>
                  </a:lnTo>
                  <a:lnTo>
                    <a:pt x="53243" y="376534"/>
                  </a:lnTo>
                  <a:lnTo>
                    <a:pt x="77110" y="310692"/>
                  </a:lnTo>
                  <a:lnTo>
                    <a:pt x="102584" y="249342"/>
                  </a:lnTo>
                  <a:lnTo>
                    <a:pt x="132419" y="192483"/>
                  </a:lnTo>
                  <a:lnTo>
                    <a:pt x="164319" y="144082"/>
                  </a:lnTo>
                  <a:lnTo>
                    <a:pt x="200350" y="99622"/>
                  </a:lnTo>
                  <a:lnTo>
                    <a:pt x="236611" y="63595"/>
                  </a:lnTo>
                  <a:lnTo>
                    <a:pt x="277461" y="36026"/>
                  </a:lnTo>
                  <a:lnTo>
                    <a:pt x="317623" y="14644"/>
                  </a:lnTo>
                  <a:lnTo>
                    <a:pt x="358244" y="4514"/>
                  </a:lnTo>
                  <a:lnTo>
                    <a:pt x="400701" y="0"/>
                  </a:lnTo>
                  <a:lnTo>
                    <a:pt x="441551" y="4514"/>
                  </a:lnTo>
                  <a:lnTo>
                    <a:pt x="482401" y="14644"/>
                  </a:lnTo>
                  <a:lnTo>
                    <a:pt x="522563" y="36026"/>
                  </a:lnTo>
                  <a:lnTo>
                    <a:pt x="563184" y="63596"/>
                  </a:lnTo>
                  <a:lnTo>
                    <a:pt x="599445" y="99622"/>
                  </a:lnTo>
                  <a:lnTo>
                    <a:pt x="635705" y="144082"/>
                  </a:lnTo>
                  <a:lnTo>
                    <a:pt x="668064" y="192483"/>
                  </a:lnTo>
                  <a:lnTo>
                    <a:pt x="697440" y="249342"/>
                  </a:lnTo>
                  <a:lnTo>
                    <a:pt x="723373" y="310692"/>
                  </a:lnTo>
                  <a:lnTo>
                    <a:pt x="746552" y="376534"/>
                  </a:lnTo>
                  <a:lnTo>
                    <a:pt x="765830" y="446317"/>
                  </a:lnTo>
                  <a:lnTo>
                    <a:pt x="780518" y="520066"/>
                  </a:lnTo>
                  <a:lnTo>
                    <a:pt x="791304" y="596037"/>
                  </a:lnTo>
                  <a:lnTo>
                    <a:pt x="798189" y="674278"/>
                  </a:lnTo>
                  <a:lnTo>
                    <a:pt x="799795" y="752495"/>
                  </a:lnTo>
                  <a:lnTo>
                    <a:pt x="798189" y="830735"/>
                  </a:lnTo>
                  <a:lnTo>
                    <a:pt x="791304" y="908975"/>
                  </a:lnTo>
                  <a:lnTo>
                    <a:pt x="780518" y="985520"/>
                  </a:lnTo>
                  <a:lnTo>
                    <a:pt x="765830" y="1059245"/>
                  </a:lnTo>
                  <a:lnTo>
                    <a:pt x="746552" y="1129029"/>
                  </a:lnTo>
                  <a:lnTo>
                    <a:pt x="723373" y="1194321"/>
                  </a:lnTo>
                  <a:lnTo>
                    <a:pt x="697440" y="1255671"/>
                  </a:lnTo>
                  <a:lnTo>
                    <a:pt x="668064" y="1313079"/>
                  </a:lnTo>
                  <a:lnTo>
                    <a:pt x="635705" y="1361481"/>
                  </a:lnTo>
                  <a:lnTo>
                    <a:pt x="599445" y="1403695"/>
                  </a:lnTo>
                  <a:lnTo>
                    <a:pt x="563184" y="1439721"/>
                  </a:lnTo>
                  <a:lnTo>
                    <a:pt x="522563" y="1469560"/>
                  </a:lnTo>
                  <a:lnTo>
                    <a:pt x="482401" y="1488123"/>
                  </a:lnTo>
                  <a:lnTo>
                    <a:pt x="441551" y="1501071"/>
                  </a:lnTo>
                  <a:lnTo>
                    <a:pt x="400701" y="1505563"/>
                  </a:lnTo>
                  <a:lnTo>
                    <a:pt x="358244" y="1501071"/>
                  </a:lnTo>
                  <a:lnTo>
                    <a:pt x="317623" y="1488123"/>
                  </a:lnTo>
                  <a:lnTo>
                    <a:pt x="277461" y="1469560"/>
                  </a:lnTo>
                  <a:lnTo>
                    <a:pt x="236611" y="1439721"/>
                  </a:lnTo>
                  <a:lnTo>
                    <a:pt x="200350" y="1403695"/>
                  </a:lnTo>
                  <a:lnTo>
                    <a:pt x="164319" y="1361481"/>
                  </a:lnTo>
                  <a:lnTo>
                    <a:pt x="132419" y="1313079"/>
                  </a:lnTo>
                  <a:lnTo>
                    <a:pt x="102585" y="1255671"/>
                  </a:lnTo>
                  <a:lnTo>
                    <a:pt x="77110" y="1194321"/>
                  </a:lnTo>
                  <a:lnTo>
                    <a:pt x="53243" y="1129029"/>
                  </a:lnTo>
                  <a:lnTo>
                    <a:pt x="33965" y="1059245"/>
                  </a:lnTo>
                  <a:lnTo>
                    <a:pt x="19277" y="985520"/>
                  </a:lnTo>
                  <a:lnTo>
                    <a:pt x="8491" y="908975"/>
                  </a:lnTo>
                  <a:lnTo>
                    <a:pt x="2294" y="830735"/>
                  </a:lnTo>
                  <a:lnTo>
                    <a:pt x="0" y="752495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4931" y="3501089"/>
              <a:ext cx="68554" cy="658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4931" y="3976672"/>
              <a:ext cx="68554" cy="658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4931" y="4452829"/>
              <a:ext cx="68554" cy="653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59308" y="3137520"/>
              <a:ext cx="1201420" cy="1903095"/>
            </a:xfrm>
            <a:custGeom>
              <a:avLst/>
              <a:gdLst/>
              <a:ahLst/>
              <a:cxnLst/>
              <a:rect l="l" t="t" r="r" b="b"/>
              <a:pathLst>
                <a:path w="1201420" h="1903095">
                  <a:moveTo>
                    <a:pt x="0" y="951739"/>
                  </a:moveTo>
                  <a:lnTo>
                    <a:pt x="2294" y="862797"/>
                  </a:lnTo>
                  <a:lnTo>
                    <a:pt x="10786" y="776123"/>
                  </a:lnTo>
                  <a:lnTo>
                    <a:pt x="23867" y="691695"/>
                  </a:lnTo>
                  <a:lnTo>
                    <a:pt x="40850" y="606717"/>
                  </a:lnTo>
                  <a:lnTo>
                    <a:pt x="61734" y="526804"/>
                  </a:lnTo>
                  <a:lnTo>
                    <a:pt x="89503" y="450809"/>
                  </a:lnTo>
                  <a:lnTo>
                    <a:pt x="121862" y="376511"/>
                  </a:lnTo>
                  <a:lnTo>
                    <a:pt x="155828" y="311242"/>
                  </a:lnTo>
                  <a:lnTo>
                    <a:pt x="196449" y="247623"/>
                  </a:lnTo>
                  <a:lnTo>
                    <a:pt x="238905" y="192483"/>
                  </a:lnTo>
                  <a:lnTo>
                    <a:pt x="283657" y="141813"/>
                  </a:lnTo>
                  <a:lnTo>
                    <a:pt x="332999" y="99599"/>
                  </a:lnTo>
                  <a:lnTo>
                    <a:pt x="384406" y="63595"/>
                  </a:lnTo>
                  <a:lnTo>
                    <a:pt x="435355" y="36003"/>
                  </a:lnTo>
                  <a:lnTo>
                    <a:pt x="490893" y="15194"/>
                  </a:lnTo>
                  <a:lnTo>
                    <a:pt x="543907" y="4491"/>
                  </a:lnTo>
                  <a:lnTo>
                    <a:pt x="599445" y="0"/>
                  </a:lnTo>
                  <a:lnTo>
                    <a:pt x="654983" y="4491"/>
                  </a:lnTo>
                  <a:lnTo>
                    <a:pt x="710521" y="15194"/>
                  </a:lnTo>
                  <a:lnTo>
                    <a:pt x="764223" y="36003"/>
                  </a:lnTo>
                  <a:lnTo>
                    <a:pt x="817466" y="63596"/>
                  </a:lnTo>
                  <a:lnTo>
                    <a:pt x="868415" y="99599"/>
                  </a:lnTo>
                  <a:lnTo>
                    <a:pt x="915232" y="141813"/>
                  </a:lnTo>
                  <a:lnTo>
                    <a:pt x="962279" y="192483"/>
                  </a:lnTo>
                  <a:lnTo>
                    <a:pt x="1004736" y="247623"/>
                  </a:lnTo>
                  <a:lnTo>
                    <a:pt x="1043291" y="311242"/>
                  </a:lnTo>
                  <a:lnTo>
                    <a:pt x="1079552" y="376511"/>
                  </a:lnTo>
                  <a:lnTo>
                    <a:pt x="1109386" y="450809"/>
                  </a:lnTo>
                  <a:lnTo>
                    <a:pt x="1137155" y="526804"/>
                  </a:lnTo>
                  <a:lnTo>
                    <a:pt x="1161023" y="606717"/>
                  </a:lnTo>
                  <a:lnTo>
                    <a:pt x="1178006" y="691695"/>
                  </a:lnTo>
                  <a:lnTo>
                    <a:pt x="1190399" y="776123"/>
                  </a:lnTo>
                  <a:lnTo>
                    <a:pt x="1197283" y="862797"/>
                  </a:lnTo>
                  <a:lnTo>
                    <a:pt x="1201185" y="951739"/>
                  </a:lnTo>
                  <a:lnTo>
                    <a:pt x="1197283" y="1038413"/>
                  </a:lnTo>
                  <a:lnTo>
                    <a:pt x="1190399" y="1125087"/>
                  </a:lnTo>
                  <a:lnTo>
                    <a:pt x="1178006" y="1211761"/>
                  </a:lnTo>
                  <a:lnTo>
                    <a:pt x="1161023" y="1293943"/>
                  </a:lnTo>
                  <a:lnTo>
                    <a:pt x="1137155" y="1374429"/>
                  </a:lnTo>
                  <a:lnTo>
                    <a:pt x="1109386" y="1452647"/>
                  </a:lnTo>
                  <a:lnTo>
                    <a:pt x="1079552" y="1524699"/>
                  </a:lnTo>
                  <a:lnTo>
                    <a:pt x="1043291" y="1592237"/>
                  </a:lnTo>
                  <a:lnTo>
                    <a:pt x="1004736" y="1653587"/>
                  </a:lnTo>
                  <a:lnTo>
                    <a:pt x="962279" y="1710423"/>
                  </a:lnTo>
                  <a:lnTo>
                    <a:pt x="915232" y="1759397"/>
                  </a:lnTo>
                  <a:lnTo>
                    <a:pt x="868415" y="1801611"/>
                  </a:lnTo>
                  <a:lnTo>
                    <a:pt x="817467" y="1837638"/>
                  </a:lnTo>
                  <a:lnTo>
                    <a:pt x="764223" y="1864634"/>
                  </a:lnTo>
                  <a:lnTo>
                    <a:pt x="710521" y="1886039"/>
                  </a:lnTo>
                  <a:lnTo>
                    <a:pt x="654983" y="1898415"/>
                  </a:lnTo>
                  <a:lnTo>
                    <a:pt x="599445" y="1902906"/>
                  </a:lnTo>
                  <a:lnTo>
                    <a:pt x="543907" y="1898415"/>
                  </a:lnTo>
                  <a:lnTo>
                    <a:pt x="490893" y="1886039"/>
                  </a:lnTo>
                  <a:lnTo>
                    <a:pt x="435355" y="1864634"/>
                  </a:lnTo>
                  <a:lnTo>
                    <a:pt x="384406" y="1837637"/>
                  </a:lnTo>
                  <a:lnTo>
                    <a:pt x="332999" y="1801611"/>
                  </a:lnTo>
                  <a:lnTo>
                    <a:pt x="283657" y="1759397"/>
                  </a:lnTo>
                  <a:lnTo>
                    <a:pt x="238906" y="1710423"/>
                  </a:lnTo>
                  <a:lnTo>
                    <a:pt x="196449" y="1653587"/>
                  </a:lnTo>
                  <a:lnTo>
                    <a:pt x="155828" y="1592237"/>
                  </a:lnTo>
                  <a:lnTo>
                    <a:pt x="121862" y="1524699"/>
                  </a:lnTo>
                  <a:lnTo>
                    <a:pt x="89503" y="1452647"/>
                  </a:lnTo>
                  <a:lnTo>
                    <a:pt x="61734" y="1374429"/>
                  </a:lnTo>
                  <a:lnTo>
                    <a:pt x="40850" y="1293943"/>
                  </a:lnTo>
                  <a:lnTo>
                    <a:pt x="23867" y="1211761"/>
                  </a:lnTo>
                  <a:lnTo>
                    <a:pt x="10786" y="1125087"/>
                  </a:lnTo>
                  <a:lnTo>
                    <a:pt x="2294" y="1038413"/>
                  </a:lnTo>
                  <a:lnTo>
                    <a:pt x="0" y="951739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017007" y="3134980"/>
            <a:ext cx="2885440" cy="1908175"/>
            <a:chOff x="8017007" y="3134980"/>
            <a:chExt cx="2885440" cy="1908175"/>
          </a:xfrm>
        </p:grpSpPr>
        <p:sp>
          <p:nvSpPr>
            <p:cNvPr id="38" name="object 38"/>
            <p:cNvSpPr/>
            <p:nvPr/>
          </p:nvSpPr>
          <p:spPr>
            <a:xfrm>
              <a:off x="8019547" y="3137520"/>
              <a:ext cx="1120775" cy="1903095"/>
            </a:xfrm>
            <a:custGeom>
              <a:avLst/>
              <a:gdLst/>
              <a:ahLst/>
              <a:cxnLst/>
              <a:rect l="l" t="t" r="r" b="b"/>
              <a:pathLst>
                <a:path w="1120775" h="1903095">
                  <a:moveTo>
                    <a:pt x="0" y="951739"/>
                  </a:moveTo>
                  <a:lnTo>
                    <a:pt x="2294" y="862797"/>
                  </a:lnTo>
                  <a:lnTo>
                    <a:pt x="8491" y="776123"/>
                  </a:lnTo>
                  <a:lnTo>
                    <a:pt x="21113" y="691695"/>
                  </a:lnTo>
                  <a:lnTo>
                    <a:pt x="38555" y="606717"/>
                  </a:lnTo>
                  <a:lnTo>
                    <a:pt x="59439" y="526804"/>
                  </a:lnTo>
                  <a:lnTo>
                    <a:pt x="83307" y="450809"/>
                  </a:lnTo>
                  <a:lnTo>
                    <a:pt x="113371" y="376511"/>
                  </a:lnTo>
                  <a:lnTo>
                    <a:pt x="147336" y="311242"/>
                  </a:lnTo>
                  <a:lnTo>
                    <a:pt x="183367" y="247623"/>
                  </a:lnTo>
                  <a:lnTo>
                    <a:pt x="221923" y="192483"/>
                  </a:lnTo>
                  <a:lnTo>
                    <a:pt x="264380" y="141813"/>
                  </a:lnTo>
                  <a:lnTo>
                    <a:pt x="309131" y="99599"/>
                  </a:lnTo>
                  <a:lnTo>
                    <a:pt x="358473" y="63595"/>
                  </a:lnTo>
                  <a:lnTo>
                    <a:pt x="407586" y="36003"/>
                  </a:lnTo>
                  <a:lnTo>
                    <a:pt x="456239" y="15194"/>
                  </a:lnTo>
                  <a:lnTo>
                    <a:pt x="507876" y="4491"/>
                  </a:lnTo>
                  <a:lnTo>
                    <a:pt x="560889" y="0"/>
                  </a:lnTo>
                  <a:lnTo>
                    <a:pt x="612526" y="4491"/>
                  </a:lnTo>
                  <a:lnTo>
                    <a:pt x="663474" y="15194"/>
                  </a:lnTo>
                  <a:lnTo>
                    <a:pt x="712587" y="36003"/>
                  </a:lnTo>
                  <a:lnTo>
                    <a:pt x="761240" y="63596"/>
                  </a:lnTo>
                  <a:lnTo>
                    <a:pt x="810582" y="99599"/>
                  </a:lnTo>
                  <a:lnTo>
                    <a:pt x="855333" y="141813"/>
                  </a:lnTo>
                  <a:lnTo>
                    <a:pt x="898249" y="192483"/>
                  </a:lnTo>
                  <a:lnTo>
                    <a:pt x="936805" y="247623"/>
                  </a:lnTo>
                  <a:lnTo>
                    <a:pt x="973065" y="311242"/>
                  </a:lnTo>
                  <a:lnTo>
                    <a:pt x="1007031" y="376511"/>
                  </a:lnTo>
                  <a:lnTo>
                    <a:pt x="1037095" y="450809"/>
                  </a:lnTo>
                  <a:lnTo>
                    <a:pt x="1060274" y="526804"/>
                  </a:lnTo>
                  <a:lnTo>
                    <a:pt x="1081617" y="606717"/>
                  </a:lnTo>
                  <a:lnTo>
                    <a:pt x="1098600" y="691695"/>
                  </a:lnTo>
                  <a:lnTo>
                    <a:pt x="1111681" y="776123"/>
                  </a:lnTo>
                  <a:lnTo>
                    <a:pt x="1117878" y="862797"/>
                  </a:lnTo>
                  <a:lnTo>
                    <a:pt x="1120173" y="951739"/>
                  </a:lnTo>
                  <a:lnTo>
                    <a:pt x="1117878" y="1038413"/>
                  </a:lnTo>
                  <a:lnTo>
                    <a:pt x="1111681" y="1125087"/>
                  </a:lnTo>
                  <a:lnTo>
                    <a:pt x="1098600" y="1211761"/>
                  </a:lnTo>
                  <a:lnTo>
                    <a:pt x="1081617" y="1293943"/>
                  </a:lnTo>
                  <a:lnTo>
                    <a:pt x="1060274" y="1374429"/>
                  </a:lnTo>
                  <a:lnTo>
                    <a:pt x="1037095" y="1452647"/>
                  </a:lnTo>
                  <a:lnTo>
                    <a:pt x="1007031" y="1524699"/>
                  </a:lnTo>
                  <a:lnTo>
                    <a:pt x="973065" y="1592237"/>
                  </a:lnTo>
                  <a:lnTo>
                    <a:pt x="936805" y="1653587"/>
                  </a:lnTo>
                  <a:lnTo>
                    <a:pt x="898249" y="1710423"/>
                  </a:lnTo>
                  <a:lnTo>
                    <a:pt x="855333" y="1759397"/>
                  </a:lnTo>
                  <a:lnTo>
                    <a:pt x="810582" y="1801611"/>
                  </a:lnTo>
                  <a:lnTo>
                    <a:pt x="761240" y="1837638"/>
                  </a:lnTo>
                  <a:lnTo>
                    <a:pt x="712587" y="1864634"/>
                  </a:lnTo>
                  <a:lnTo>
                    <a:pt x="663474" y="1886039"/>
                  </a:lnTo>
                  <a:lnTo>
                    <a:pt x="612526" y="1898415"/>
                  </a:lnTo>
                  <a:lnTo>
                    <a:pt x="560889" y="1902906"/>
                  </a:lnTo>
                  <a:lnTo>
                    <a:pt x="507876" y="1898415"/>
                  </a:lnTo>
                  <a:lnTo>
                    <a:pt x="456239" y="1886039"/>
                  </a:lnTo>
                  <a:lnTo>
                    <a:pt x="407586" y="1864634"/>
                  </a:lnTo>
                  <a:lnTo>
                    <a:pt x="358473" y="1837637"/>
                  </a:lnTo>
                  <a:lnTo>
                    <a:pt x="309131" y="1801611"/>
                  </a:lnTo>
                  <a:lnTo>
                    <a:pt x="264380" y="1759397"/>
                  </a:lnTo>
                  <a:lnTo>
                    <a:pt x="221923" y="1710423"/>
                  </a:lnTo>
                  <a:lnTo>
                    <a:pt x="183367" y="1653587"/>
                  </a:lnTo>
                  <a:lnTo>
                    <a:pt x="147336" y="1592237"/>
                  </a:lnTo>
                  <a:lnTo>
                    <a:pt x="113371" y="1524699"/>
                  </a:lnTo>
                  <a:lnTo>
                    <a:pt x="83307" y="1452647"/>
                  </a:lnTo>
                  <a:lnTo>
                    <a:pt x="59439" y="1374429"/>
                  </a:lnTo>
                  <a:lnTo>
                    <a:pt x="38555" y="1293943"/>
                  </a:lnTo>
                  <a:lnTo>
                    <a:pt x="21113" y="1211761"/>
                  </a:lnTo>
                  <a:lnTo>
                    <a:pt x="8491" y="1125087"/>
                  </a:lnTo>
                  <a:lnTo>
                    <a:pt x="2294" y="1038413"/>
                  </a:lnTo>
                  <a:lnTo>
                    <a:pt x="0" y="951739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25221" y="3342936"/>
              <a:ext cx="68554" cy="6587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25221" y="3738033"/>
              <a:ext cx="68554" cy="6587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25221" y="4135399"/>
              <a:ext cx="68554" cy="6587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25221" y="4452829"/>
              <a:ext cx="68554" cy="65301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25221" y="4769709"/>
              <a:ext cx="68554" cy="658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9819948" y="3137520"/>
              <a:ext cx="1080135" cy="1903095"/>
            </a:xfrm>
            <a:custGeom>
              <a:avLst/>
              <a:gdLst/>
              <a:ahLst/>
              <a:cxnLst/>
              <a:rect l="l" t="t" r="r" b="b"/>
              <a:pathLst>
                <a:path w="1080134" h="1903095">
                  <a:moveTo>
                    <a:pt x="0" y="951739"/>
                  </a:moveTo>
                  <a:lnTo>
                    <a:pt x="2294" y="862797"/>
                  </a:lnTo>
                  <a:lnTo>
                    <a:pt x="8491" y="776123"/>
                  </a:lnTo>
                  <a:lnTo>
                    <a:pt x="19277" y="691695"/>
                  </a:lnTo>
                  <a:lnTo>
                    <a:pt x="36260" y="606717"/>
                  </a:lnTo>
                  <a:lnTo>
                    <a:pt x="55538" y="526804"/>
                  </a:lnTo>
                  <a:lnTo>
                    <a:pt x="81012" y="450809"/>
                  </a:lnTo>
                  <a:lnTo>
                    <a:pt x="108781" y="376511"/>
                  </a:lnTo>
                  <a:lnTo>
                    <a:pt x="141140" y="311242"/>
                  </a:lnTo>
                  <a:lnTo>
                    <a:pt x="175105" y="247623"/>
                  </a:lnTo>
                  <a:lnTo>
                    <a:pt x="213431" y="192483"/>
                  </a:lnTo>
                  <a:lnTo>
                    <a:pt x="255888" y="141813"/>
                  </a:lnTo>
                  <a:lnTo>
                    <a:pt x="299034" y="99599"/>
                  </a:lnTo>
                  <a:lnTo>
                    <a:pt x="343556" y="63595"/>
                  </a:lnTo>
                  <a:lnTo>
                    <a:pt x="392898" y="36003"/>
                  </a:lnTo>
                  <a:lnTo>
                    <a:pt x="439945" y="15194"/>
                  </a:lnTo>
                  <a:lnTo>
                    <a:pt x="490893" y="4491"/>
                  </a:lnTo>
                  <a:lnTo>
                    <a:pt x="540005" y="0"/>
                  </a:lnTo>
                  <a:lnTo>
                    <a:pt x="588658" y="4491"/>
                  </a:lnTo>
                  <a:lnTo>
                    <a:pt x="638000" y="15194"/>
                  </a:lnTo>
                  <a:lnTo>
                    <a:pt x="687112" y="36003"/>
                  </a:lnTo>
                  <a:lnTo>
                    <a:pt x="734159" y="63596"/>
                  </a:lnTo>
                  <a:lnTo>
                    <a:pt x="781206" y="99599"/>
                  </a:lnTo>
                  <a:lnTo>
                    <a:pt x="823663" y="141813"/>
                  </a:lnTo>
                  <a:lnTo>
                    <a:pt x="864284" y="192483"/>
                  </a:lnTo>
                  <a:lnTo>
                    <a:pt x="902380" y="247623"/>
                  </a:lnTo>
                  <a:lnTo>
                    <a:pt x="939100" y="311242"/>
                  </a:lnTo>
                  <a:lnTo>
                    <a:pt x="970770" y="376511"/>
                  </a:lnTo>
                  <a:lnTo>
                    <a:pt x="998539" y="450809"/>
                  </a:lnTo>
                  <a:lnTo>
                    <a:pt x="1022178" y="526804"/>
                  </a:lnTo>
                  <a:lnTo>
                    <a:pt x="1043291" y="606717"/>
                  </a:lnTo>
                  <a:lnTo>
                    <a:pt x="1058438" y="691695"/>
                  </a:lnTo>
                  <a:lnTo>
                    <a:pt x="1071060" y="776123"/>
                  </a:lnTo>
                  <a:lnTo>
                    <a:pt x="1077716" y="862797"/>
                  </a:lnTo>
                  <a:lnTo>
                    <a:pt x="1079552" y="951739"/>
                  </a:lnTo>
                  <a:lnTo>
                    <a:pt x="1077716" y="1038413"/>
                  </a:lnTo>
                  <a:lnTo>
                    <a:pt x="1071060" y="1125087"/>
                  </a:lnTo>
                  <a:lnTo>
                    <a:pt x="1058438" y="1211761"/>
                  </a:lnTo>
                  <a:lnTo>
                    <a:pt x="1043291" y="1293943"/>
                  </a:lnTo>
                  <a:lnTo>
                    <a:pt x="1022178" y="1374429"/>
                  </a:lnTo>
                  <a:lnTo>
                    <a:pt x="998539" y="1452647"/>
                  </a:lnTo>
                  <a:lnTo>
                    <a:pt x="970770" y="1524699"/>
                  </a:lnTo>
                  <a:lnTo>
                    <a:pt x="939100" y="1592237"/>
                  </a:lnTo>
                  <a:lnTo>
                    <a:pt x="902380" y="1653587"/>
                  </a:lnTo>
                  <a:lnTo>
                    <a:pt x="864284" y="1710423"/>
                  </a:lnTo>
                  <a:lnTo>
                    <a:pt x="823663" y="1759397"/>
                  </a:lnTo>
                  <a:lnTo>
                    <a:pt x="781206" y="1801611"/>
                  </a:lnTo>
                  <a:lnTo>
                    <a:pt x="734159" y="1837638"/>
                  </a:lnTo>
                  <a:lnTo>
                    <a:pt x="687112" y="1864634"/>
                  </a:lnTo>
                  <a:lnTo>
                    <a:pt x="638000" y="1886039"/>
                  </a:lnTo>
                  <a:lnTo>
                    <a:pt x="588658" y="1898415"/>
                  </a:lnTo>
                  <a:lnTo>
                    <a:pt x="540005" y="1902906"/>
                  </a:lnTo>
                  <a:lnTo>
                    <a:pt x="490893" y="1898415"/>
                  </a:lnTo>
                  <a:lnTo>
                    <a:pt x="439945" y="1886039"/>
                  </a:lnTo>
                  <a:lnTo>
                    <a:pt x="392898" y="1864634"/>
                  </a:lnTo>
                  <a:lnTo>
                    <a:pt x="343556" y="1837637"/>
                  </a:lnTo>
                  <a:lnTo>
                    <a:pt x="299034" y="1801611"/>
                  </a:lnTo>
                  <a:lnTo>
                    <a:pt x="255888" y="1759397"/>
                  </a:lnTo>
                  <a:lnTo>
                    <a:pt x="213431" y="1710423"/>
                  </a:lnTo>
                  <a:lnTo>
                    <a:pt x="175105" y="1653587"/>
                  </a:lnTo>
                  <a:lnTo>
                    <a:pt x="141140" y="1592237"/>
                  </a:lnTo>
                  <a:lnTo>
                    <a:pt x="108781" y="1524699"/>
                  </a:lnTo>
                  <a:lnTo>
                    <a:pt x="81012" y="1452647"/>
                  </a:lnTo>
                  <a:lnTo>
                    <a:pt x="55538" y="1374429"/>
                  </a:lnTo>
                  <a:lnTo>
                    <a:pt x="36260" y="1293943"/>
                  </a:lnTo>
                  <a:lnTo>
                    <a:pt x="19277" y="1211761"/>
                  </a:lnTo>
                  <a:lnTo>
                    <a:pt x="8491" y="1125087"/>
                  </a:lnTo>
                  <a:lnTo>
                    <a:pt x="2294" y="1038413"/>
                  </a:lnTo>
                  <a:lnTo>
                    <a:pt x="0" y="951739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25272" y="3342936"/>
              <a:ext cx="68554" cy="658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25272" y="3738033"/>
              <a:ext cx="68554" cy="6587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25272" y="4135399"/>
              <a:ext cx="68554" cy="6587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25272" y="4452829"/>
              <a:ext cx="68554" cy="6530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25272" y="4769709"/>
              <a:ext cx="68554" cy="6587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5060340" y="3397043"/>
            <a:ext cx="1143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081913" y="3917109"/>
            <a:ext cx="1143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081913" y="4348233"/>
            <a:ext cx="1143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297292" y="3342935"/>
            <a:ext cx="1557655" cy="1492885"/>
            <a:chOff x="5297292" y="3342935"/>
            <a:chExt cx="1557655" cy="1492885"/>
          </a:xfrm>
        </p:grpSpPr>
        <p:pic>
          <p:nvPicPr>
            <p:cNvPr id="54" name="object 5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786265" y="3342935"/>
              <a:ext cx="68554" cy="6587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86265" y="3738033"/>
              <a:ext cx="68554" cy="658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86265" y="4135399"/>
              <a:ext cx="68554" cy="658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86265" y="4452829"/>
              <a:ext cx="68554" cy="65301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86265" y="4769709"/>
              <a:ext cx="68554" cy="658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5299553" y="3374463"/>
              <a:ext cx="1520825" cy="158750"/>
            </a:xfrm>
            <a:custGeom>
              <a:avLst/>
              <a:gdLst/>
              <a:ahLst/>
              <a:cxnLst/>
              <a:rect l="l" t="t" r="r" b="b"/>
              <a:pathLst>
                <a:path w="1520825" h="158750">
                  <a:moveTo>
                    <a:pt x="1520644" y="0"/>
                  </a:moveTo>
                  <a:lnTo>
                    <a:pt x="0" y="158703"/>
                  </a:lnTo>
                  <a:lnTo>
                    <a:pt x="697210" y="86673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84371" y="3425111"/>
              <a:ext cx="74930" cy="72390"/>
            </a:xfrm>
            <a:custGeom>
              <a:avLst/>
              <a:gdLst/>
              <a:ahLst/>
              <a:cxnLst/>
              <a:rect l="l" t="t" r="r" b="b"/>
              <a:pathLst>
                <a:path w="74929" h="72389">
                  <a:moveTo>
                    <a:pt x="0" y="0"/>
                  </a:moveTo>
                  <a:lnTo>
                    <a:pt x="6196" y="72052"/>
                  </a:lnTo>
                  <a:lnTo>
                    <a:pt x="74586" y="298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299553" y="3533167"/>
              <a:ext cx="1520825" cy="238760"/>
            </a:xfrm>
            <a:custGeom>
              <a:avLst/>
              <a:gdLst/>
              <a:ahLst/>
              <a:cxnLst/>
              <a:rect l="l" t="t" r="r" b="b"/>
              <a:pathLst>
                <a:path w="1520825" h="238760">
                  <a:moveTo>
                    <a:pt x="1520644" y="238639"/>
                  </a:moveTo>
                  <a:lnTo>
                    <a:pt x="0" y="0"/>
                  </a:lnTo>
                  <a:lnTo>
                    <a:pt x="697210" y="109751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82076" y="3605219"/>
              <a:ext cx="77470" cy="71755"/>
            </a:xfrm>
            <a:custGeom>
              <a:avLst/>
              <a:gdLst/>
              <a:ahLst/>
              <a:cxnLst/>
              <a:rect l="l" t="t" r="r" b="b"/>
              <a:pathLst>
                <a:path w="77470" h="71754">
                  <a:moveTo>
                    <a:pt x="10786" y="0"/>
                  </a:moveTo>
                  <a:lnTo>
                    <a:pt x="0" y="71479"/>
                  </a:lnTo>
                  <a:lnTo>
                    <a:pt x="76881" y="46155"/>
                  </a:lnTo>
                  <a:lnTo>
                    <a:pt x="10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99553" y="3771807"/>
              <a:ext cx="1520825" cy="713105"/>
            </a:xfrm>
            <a:custGeom>
              <a:avLst/>
              <a:gdLst/>
              <a:ahLst/>
              <a:cxnLst/>
              <a:rect l="l" t="t" r="r" b="b"/>
              <a:pathLst>
                <a:path w="1520825" h="713104">
                  <a:moveTo>
                    <a:pt x="1520644" y="0"/>
                  </a:moveTo>
                  <a:lnTo>
                    <a:pt x="0" y="712550"/>
                  </a:lnTo>
                  <a:lnTo>
                    <a:pt x="701800" y="382744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978175" y="4126959"/>
              <a:ext cx="81280" cy="64135"/>
            </a:xfrm>
            <a:custGeom>
              <a:avLst/>
              <a:gdLst/>
              <a:ahLst/>
              <a:cxnLst/>
              <a:rect l="l" t="t" r="r" b="b"/>
              <a:pathLst>
                <a:path w="81279" h="64135">
                  <a:moveTo>
                    <a:pt x="80782" y="0"/>
                  </a:moveTo>
                  <a:lnTo>
                    <a:pt x="0" y="0"/>
                  </a:lnTo>
                  <a:lnTo>
                    <a:pt x="31670" y="63596"/>
                  </a:lnTo>
                  <a:lnTo>
                    <a:pt x="807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299553" y="3533167"/>
              <a:ext cx="1520825" cy="634365"/>
            </a:xfrm>
            <a:custGeom>
              <a:avLst/>
              <a:gdLst/>
              <a:ahLst/>
              <a:cxnLst/>
              <a:rect l="l" t="t" r="r" b="b"/>
              <a:pathLst>
                <a:path w="1520825" h="634364">
                  <a:moveTo>
                    <a:pt x="1520644" y="634309"/>
                  </a:moveTo>
                  <a:lnTo>
                    <a:pt x="0" y="0"/>
                  </a:lnTo>
                  <a:lnTo>
                    <a:pt x="701800" y="293802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978175" y="3788697"/>
              <a:ext cx="81280" cy="68580"/>
            </a:xfrm>
            <a:custGeom>
              <a:avLst/>
              <a:gdLst/>
              <a:ahLst/>
              <a:cxnLst/>
              <a:rect l="l" t="t" r="r" b="b"/>
              <a:pathLst>
                <a:path w="81279" h="68579">
                  <a:moveTo>
                    <a:pt x="29375" y="0"/>
                  </a:moveTo>
                  <a:lnTo>
                    <a:pt x="0" y="68110"/>
                  </a:lnTo>
                  <a:lnTo>
                    <a:pt x="80782" y="61350"/>
                  </a:lnTo>
                  <a:lnTo>
                    <a:pt x="293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299553" y="4167477"/>
              <a:ext cx="1520825" cy="317500"/>
            </a:xfrm>
            <a:custGeom>
              <a:avLst/>
              <a:gdLst/>
              <a:ahLst/>
              <a:cxnLst/>
              <a:rect l="l" t="t" r="r" b="b"/>
              <a:pathLst>
                <a:path w="1520825" h="317500">
                  <a:moveTo>
                    <a:pt x="1520644" y="0"/>
                  </a:moveTo>
                  <a:lnTo>
                    <a:pt x="0" y="316879"/>
                  </a:lnTo>
                  <a:lnTo>
                    <a:pt x="697210" y="171101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979781" y="4307067"/>
              <a:ext cx="79375" cy="69850"/>
            </a:xfrm>
            <a:custGeom>
              <a:avLst/>
              <a:gdLst/>
              <a:ahLst/>
              <a:cxnLst/>
              <a:rect l="l" t="t" r="r" b="b"/>
              <a:pathLst>
                <a:path w="79375" h="69850">
                  <a:moveTo>
                    <a:pt x="0" y="0"/>
                  </a:moveTo>
                  <a:lnTo>
                    <a:pt x="15376" y="69783"/>
                  </a:lnTo>
                  <a:lnTo>
                    <a:pt x="79176" y="18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299553" y="4008773"/>
              <a:ext cx="1520825" cy="475615"/>
            </a:xfrm>
            <a:custGeom>
              <a:avLst/>
              <a:gdLst/>
              <a:ahLst/>
              <a:cxnLst/>
              <a:rect l="l" t="t" r="r" b="b"/>
              <a:pathLst>
                <a:path w="1520825" h="475614">
                  <a:moveTo>
                    <a:pt x="1520644" y="475583"/>
                  </a:moveTo>
                  <a:lnTo>
                    <a:pt x="0" y="0"/>
                  </a:lnTo>
                  <a:lnTo>
                    <a:pt x="699505" y="220053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79781" y="4190555"/>
              <a:ext cx="79375" cy="69850"/>
            </a:xfrm>
            <a:custGeom>
              <a:avLst/>
              <a:gdLst/>
              <a:ahLst/>
              <a:cxnLst/>
              <a:rect l="l" t="t" r="r" b="b"/>
              <a:pathLst>
                <a:path w="79375" h="69850">
                  <a:moveTo>
                    <a:pt x="21572" y="0"/>
                  </a:moveTo>
                  <a:lnTo>
                    <a:pt x="0" y="69806"/>
                  </a:lnTo>
                  <a:lnTo>
                    <a:pt x="79176" y="56858"/>
                  </a:lnTo>
                  <a:lnTo>
                    <a:pt x="215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299553" y="4008773"/>
              <a:ext cx="1520825" cy="793115"/>
            </a:xfrm>
            <a:custGeom>
              <a:avLst/>
              <a:gdLst/>
              <a:ahLst/>
              <a:cxnLst/>
              <a:rect l="l" t="t" r="r" b="b"/>
              <a:pathLst>
                <a:path w="1520825" h="793114">
                  <a:moveTo>
                    <a:pt x="1520644" y="793013"/>
                  </a:moveTo>
                  <a:lnTo>
                    <a:pt x="0" y="0"/>
                  </a:lnTo>
                  <a:lnTo>
                    <a:pt x="704095" y="368077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978175" y="4340848"/>
              <a:ext cx="81280" cy="65405"/>
            </a:xfrm>
            <a:custGeom>
              <a:avLst/>
              <a:gdLst/>
              <a:ahLst/>
              <a:cxnLst/>
              <a:rect l="l" t="t" r="r" b="b"/>
              <a:pathLst>
                <a:path w="81279" h="65404">
                  <a:moveTo>
                    <a:pt x="33965" y="0"/>
                  </a:moveTo>
                  <a:lnTo>
                    <a:pt x="0" y="63023"/>
                  </a:lnTo>
                  <a:lnTo>
                    <a:pt x="80782" y="65268"/>
                  </a:lnTo>
                  <a:lnTo>
                    <a:pt x="339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001652" y="3177551"/>
            <a:ext cx="114300" cy="6591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57130" y="3926082"/>
            <a:ext cx="201295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965"/>
              </a:spcBef>
            </a:pPr>
            <a:r>
              <a:rPr sz="1350" spc="20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5" dirty="0">
                <a:latin typeface="Times New Roman"/>
                <a:cs typeface="Times New Roman"/>
              </a:rPr>
              <a:t>15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420630" y="3177551"/>
            <a:ext cx="114300" cy="6591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420630" y="3926082"/>
            <a:ext cx="114300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spc="2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381219" y="3599656"/>
            <a:ext cx="11430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2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381219" y="3926082"/>
            <a:ext cx="114300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spc="20" dirty="0">
                <a:latin typeface="Times New Roman"/>
                <a:cs typeface="Times New Roman"/>
              </a:rPr>
              <a:t>4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8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9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8657581" y="3338437"/>
            <a:ext cx="1604645" cy="1466215"/>
            <a:chOff x="8657581" y="3338437"/>
            <a:chExt cx="1604645" cy="1466215"/>
          </a:xfrm>
        </p:grpSpPr>
        <p:sp>
          <p:nvSpPr>
            <p:cNvPr id="80" name="object 80"/>
            <p:cNvSpPr/>
            <p:nvPr/>
          </p:nvSpPr>
          <p:spPr>
            <a:xfrm>
              <a:off x="8659843" y="3374463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1600050" y="0"/>
                  </a:moveTo>
                  <a:lnTo>
                    <a:pt x="0" y="0"/>
                  </a:lnTo>
                  <a:lnTo>
                    <a:pt x="735766" y="0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387118" y="3338437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0"/>
                  </a:moveTo>
                  <a:lnTo>
                    <a:pt x="0" y="72052"/>
                  </a:lnTo>
                  <a:lnTo>
                    <a:pt x="72291" y="360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659843" y="3374463"/>
              <a:ext cx="1600200" cy="793115"/>
            </a:xfrm>
            <a:custGeom>
              <a:avLst/>
              <a:gdLst/>
              <a:ahLst/>
              <a:cxnLst/>
              <a:rect l="l" t="t" r="r" b="b"/>
              <a:pathLst>
                <a:path w="1600200" h="793114">
                  <a:moveTo>
                    <a:pt x="1600050" y="793013"/>
                  </a:moveTo>
                  <a:lnTo>
                    <a:pt x="0" y="0"/>
                  </a:lnTo>
                  <a:lnTo>
                    <a:pt x="741962" y="368077"/>
                  </a:lnTo>
                </a:path>
              </a:pathLst>
            </a:custGeom>
            <a:ln w="45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378626" y="3706538"/>
              <a:ext cx="81280" cy="65405"/>
            </a:xfrm>
            <a:custGeom>
              <a:avLst/>
              <a:gdLst/>
              <a:ahLst/>
              <a:cxnLst/>
              <a:rect l="l" t="t" r="r" b="b"/>
              <a:pathLst>
                <a:path w="81279" h="65404">
                  <a:moveTo>
                    <a:pt x="31670" y="0"/>
                  </a:moveTo>
                  <a:lnTo>
                    <a:pt x="0" y="65268"/>
                  </a:lnTo>
                  <a:lnTo>
                    <a:pt x="80782" y="65268"/>
                  </a:lnTo>
                  <a:lnTo>
                    <a:pt x="31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659843" y="3374463"/>
              <a:ext cx="1600200" cy="1109980"/>
            </a:xfrm>
            <a:custGeom>
              <a:avLst/>
              <a:gdLst/>
              <a:ahLst/>
              <a:cxnLst/>
              <a:rect l="l" t="t" r="r" b="b"/>
              <a:pathLst>
                <a:path w="1600200" h="1109979">
                  <a:moveTo>
                    <a:pt x="1600050" y="1109893"/>
                  </a:moveTo>
                  <a:lnTo>
                    <a:pt x="0" y="0"/>
                  </a:lnTo>
                  <a:lnTo>
                    <a:pt x="748847" y="520043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378626" y="3858504"/>
              <a:ext cx="81280" cy="72390"/>
            </a:xfrm>
            <a:custGeom>
              <a:avLst/>
              <a:gdLst/>
              <a:ahLst/>
              <a:cxnLst/>
              <a:rect l="l" t="t" r="r" b="b"/>
              <a:pathLst>
                <a:path w="81279" h="72389">
                  <a:moveTo>
                    <a:pt x="42456" y="0"/>
                  </a:moveTo>
                  <a:lnTo>
                    <a:pt x="0" y="59081"/>
                  </a:lnTo>
                  <a:lnTo>
                    <a:pt x="80782" y="72029"/>
                  </a:lnTo>
                  <a:lnTo>
                    <a:pt x="42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659843" y="3771807"/>
              <a:ext cx="1600200" cy="0"/>
            </a:xfrm>
            <a:custGeom>
              <a:avLst/>
              <a:gdLst/>
              <a:ahLst/>
              <a:cxnLst/>
              <a:rect l="l" t="t" r="r" b="b"/>
              <a:pathLst>
                <a:path w="1600200">
                  <a:moveTo>
                    <a:pt x="1600050" y="0"/>
                  </a:moveTo>
                  <a:lnTo>
                    <a:pt x="0" y="0"/>
                  </a:lnTo>
                  <a:lnTo>
                    <a:pt x="735766" y="0"/>
                  </a:lnTo>
                </a:path>
              </a:pathLst>
            </a:custGeom>
            <a:ln w="45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387118" y="3735803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0"/>
                  </a:moveTo>
                  <a:lnTo>
                    <a:pt x="0" y="72029"/>
                  </a:lnTo>
                  <a:lnTo>
                    <a:pt x="72291" y="360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59843" y="3771807"/>
              <a:ext cx="1600200" cy="1030605"/>
            </a:xfrm>
            <a:custGeom>
              <a:avLst/>
              <a:gdLst/>
              <a:ahLst/>
              <a:cxnLst/>
              <a:rect l="l" t="t" r="r" b="b"/>
              <a:pathLst>
                <a:path w="1600200" h="1030604">
                  <a:moveTo>
                    <a:pt x="1600050" y="1029980"/>
                  </a:moveTo>
                  <a:lnTo>
                    <a:pt x="0" y="0"/>
                  </a:lnTo>
                  <a:lnTo>
                    <a:pt x="746552" y="480098"/>
                  </a:lnTo>
                </a:path>
              </a:pathLst>
            </a:custGeom>
            <a:ln w="4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378626" y="4218148"/>
              <a:ext cx="81280" cy="67945"/>
            </a:xfrm>
            <a:custGeom>
              <a:avLst/>
              <a:gdLst/>
              <a:ahLst/>
              <a:cxnLst/>
              <a:rect l="l" t="t" r="r" b="b"/>
              <a:pathLst>
                <a:path w="81279" h="67945">
                  <a:moveTo>
                    <a:pt x="40161" y="0"/>
                  </a:moveTo>
                  <a:lnTo>
                    <a:pt x="0" y="59081"/>
                  </a:lnTo>
                  <a:lnTo>
                    <a:pt x="80782" y="67537"/>
                  </a:lnTo>
                  <a:lnTo>
                    <a:pt x="401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10351385" y="2771751"/>
            <a:ext cx="144145" cy="6591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350" i="1" spc="2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875"/>
              </a:spcBef>
            </a:pP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12758" y="2876999"/>
            <a:ext cx="13335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511926" y="2762756"/>
            <a:ext cx="13335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111977" y="2965919"/>
            <a:ext cx="13335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P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22874" y="2762756"/>
            <a:ext cx="153035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5" dirty="0">
                <a:latin typeface="Times New Roman"/>
                <a:cs typeface="Times New Roman"/>
              </a:rPr>
              <a:t>Q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553049" y="2876999"/>
            <a:ext cx="13335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20" dirty="0">
                <a:latin typeface="Times New Roman"/>
                <a:cs typeface="Times New Roman"/>
              </a:rPr>
              <a:t>A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281430" y="5351779"/>
            <a:ext cx="5461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231390" algn="l"/>
              </a:tabLst>
            </a:pPr>
            <a:r>
              <a:rPr sz="2400" dirty="0">
                <a:latin typeface="Calibri"/>
                <a:cs typeface="Calibri"/>
              </a:rPr>
              <a:t>Lingkaran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kiri: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daerah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(domain) </a:t>
            </a:r>
            <a:r>
              <a:rPr sz="2400" dirty="0">
                <a:latin typeface="Calibri"/>
                <a:cs typeface="Calibri"/>
              </a:rPr>
              <a:t>Lingkaran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kanan:</a:t>
            </a:r>
            <a:r>
              <a:rPr sz="2400" dirty="0">
                <a:latin typeface="Calibri"/>
                <a:cs typeface="Calibri"/>
              </a:rPr>
              <a:t>	daerah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tujuan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(kodomain)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7007" y="190475"/>
            <a:ext cx="8624570" cy="177355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30835" indent="-318770" algn="just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331470" algn="l"/>
              </a:tabLst>
            </a:pPr>
            <a:r>
              <a:rPr sz="2500" b="1" i="1" dirty="0">
                <a:latin typeface="Times New Roman"/>
                <a:cs typeface="Times New Roman"/>
              </a:rPr>
              <a:t>Representasi</a:t>
            </a:r>
            <a:r>
              <a:rPr sz="2500" b="1" i="1" spc="-2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Relasi</a:t>
            </a:r>
            <a:r>
              <a:rPr sz="2500" b="1" i="1" spc="-10" dirty="0">
                <a:latin typeface="Times New Roman"/>
                <a:cs typeface="Times New Roman"/>
              </a:rPr>
              <a:t> </a:t>
            </a:r>
            <a:r>
              <a:rPr sz="2500" b="1" i="1" dirty="0">
                <a:latin typeface="Times New Roman"/>
                <a:cs typeface="Times New Roman"/>
              </a:rPr>
              <a:t>dengan</a:t>
            </a:r>
            <a:r>
              <a:rPr sz="2500" b="1" i="1" spc="-20" dirty="0">
                <a:latin typeface="Times New Roman"/>
                <a:cs typeface="Times New Roman"/>
              </a:rPr>
              <a:t> </a:t>
            </a:r>
            <a:r>
              <a:rPr sz="2500" b="1" i="1" spc="-10" dirty="0">
                <a:latin typeface="Times New Roman"/>
                <a:cs typeface="Times New Roman"/>
              </a:rPr>
              <a:t>Tabel</a:t>
            </a:r>
            <a:endParaRPr sz="2500">
              <a:latin typeface="Times New Roman"/>
              <a:cs typeface="Times New Roman"/>
            </a:endParaRPr>
          </a:p>
          <a:p>
            <a:pPr marL="728980" marR="5080" lvl="1" indent="-358775" algn="just">
              <a:lnSpc>
                <a:spcPts val="2880"/>
              </a:lnSpc>
              <a:spcBef>
                <a:spcPts val="1200"/>
              </a:spcBef>
              <a:buFont typeface="Symbol"/>
              <a:buChar char=""/>
              <a:tabLst>
                <a:tab pos="729615" algn="l"/>
              </a:tabLst>
            </a:pPr>
            <a:r>
              <a:rPr sz="2500" dirty="0">
                <a:latin typeface="Times New Roman"/>
                <a:cs typeface="Times New Roman"/>
              </a:rPr>
              <a:t>Kolom</a:t>
            </a:r>
            <a:r>
              <a:rPr sz="2500" spc="17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pertama</a:t>
            </a:r>
            <a:r>
              <a:rPr sz="2500" spc="17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tabel</a:t>
            </a:r>
            <a:r>
              <a:rPr sz="2500" spc="17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menyatakan</a:t>
            </a:r>
            <a:r>
              <a:rPr sz="2500" spc="17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daerah</a:t>
            </a:r>
            <a:r>
              <a:rPr sz="2500" spc="155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asal</a:t>
            </a:r>
            <a:r>
              <a:rPr sz="2500" spc="204" dirty="0">
                <a:latin typeface="Times New Roman"/>
                <a:cs typeface="Times New Roman"/>
              </a:rPr>
              <a:t>  </a:t>
            </a:r>
            <a:r>
              <a:rPr sz="2500" spc="-10" dirty="0">
                <a:latin typeface="Times New Roman"/>
                <a:cs typeface="Times New Roman"/>
              </a:rPr>
              <a:t>(domain), </a:t>
            </a:r>
            <a:r>
              <a:rPr sz="2500" dirty="0">
                <a:latin typeface="Times New Roman"/>
                <a:cs typeface="Times New Roman"/>
              </a:rPr>
              <a:t>sedangkan</a:t>
            </a:r>
            <a:r>
              <a:rPr sz="2500" spc="300" dirty="0">
                <a:latin typeface="Times New Roman"/>
                <a:cs typeface="Times New Roman"/>
              </a:rPr>
              <a:t>   </a:t>
            </a:r>
            <a:r>
              <a:rPr sz="2500" dirty="0">
                <a:latin typeface="Times New Roman"/>
                <a:cs typeface="Times New Roman"/>
              </a:rPr>
              <a:t>kolom</a:t>
            </a:r>
            <a:r>
              <a:rPr sz="2500" spc="305" dirty="0">
                <a:latin typeface="Times New Roman"/>
                <a:cs typeface="Times New Roman"/>
              </a:rPr>
              <a:t>   </a:t>
            </a:r>
            <a:r>
              <a:rPr sz="2500" dirty="0">
                <a:latin typeface="Times New Roman"/>
                <a:cs typeface="Times New Roman"/>
              </a:rPr>
              <a:t>kedua</a:t>
            </a:r>
            <a:r>
              <a:rPr sz="2500" spc="300" dirty="0">
                <a:latin typeface="Times New Roman"/>
                <a:cs typeface="Times New Roman"/>
              </a:rPr>
              <a:t>   </a:t>
            </a:r>
            <a:r>
              <a:rPr sz="2500" dirty="0">
                <a:latin typeface="Times New Roman"/>
                <a:cs typeface="Times New Roman"/>
              </a:rPr>
              <a:t>menyatakan</a:t>
            </a:r>
            <a:r>
              <a:rPr sz="2500" spc="300" dirty="0">
                <a:latin typeface="Times New Roman"/>
                <a:cs typeface="Times New Roman"/>
              </a:rPr>
              <a:t>   </a:t>
            </a:r>
            <a:r>
              <a:rPr sz="2500" dirty="0">
                <a:latin typeface="Times New Roman"/>
                <a:cs typeface="Times New Roman"/>
              </a:rPr>
              <a:t>daerah</a:t>
            </a:r>
            <a:r>
              <a:rPr sz="2500" spc="330" dirty="0">
                <a:latin typeface="Times New Roman"/>
                <a:cs typeface="Times New Roman"/>
              </a:rPr>
              <a:t>   </a:t>
            </a:r>
            <a:r>
              <a:rPr sz="2500" spc="-10" dirty="0">
                <a:latin typeface="Times New Roman"/>
                <a:cs typeface="Times New Roman"/>
              </a:rPr>
              <a:t>tujuan (kodomain).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353" y="2772804"/>
            <a:ext cx="10439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Tabel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4265" y="2772804"/>
            <a:ext cx="10439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Tabel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0" dirty="0">
                <a:latin typeface="Times New Roman"/>
                <a:cs typeface="Times New Roman"/>
              </a:rPr>
              <a:t>2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74285" y="2772804"/>
            <a:ext cx="104394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Tabel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50" dirty="0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82684" y="3289779"/>
          <a:ext cx="2256155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ts val="2900"/>
                        </a:lnSpc>
                      </a:pPr>
                      <a:r>
                        <a:rPr sz="2500" spc="-20" dirty="0">
                          <a:latin typeface="Times New Roman"/>
                          <a:cs typeface="Times New Roman"/>
                        </a:rPr>
                        <a:t>Amir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IF251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spc="-20" dirty="0">
                          <a:latin typeface="Times New Roman"/>
                          <a:cs typeface="Times New Roman"/>
                        </a:rPr>
                        <a:t>Amir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IF323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175" algn="ctr">
                        <a:lnSpc>
                          <a:spcPts val="2780"/>
                        </a:lnSpc>
                      </a:pPr>
                      <a:r>
                        <a:rPr sz="2500" spc="-20" dirty="0">
                          <a:latin typeface="Times New Roman"/>
                          <a:cs typeface="Times New Roman"/>
                        </a:rPr>
                        <a:t>Budi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IF221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175" algn="ctr">
                        <a:lnSpc>
                          <a:spcPts val="2775"/>
                        </a:lnSpc>
                      </a:pPr>
                      <a:r>
                        <a:rPr sz="2500" spc="-20" dirty="0">
                          <a:latin typeface="Times New Roman"/>
                          <a:cs typeface="Times New Roman"/>
                        </a:rPr>
                        <a:t>Budi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IF251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Cecep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500" spc="-10" dirty="0">
                          <a:latin typeface="Times New Roman"/>
                          <a:cs typeface="Times New Roman"/>
                        </a:rPr>
                        <a:t>IF323</a:t>
                      </a: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86348" y="3289779"/>
          <a:ext cx="1409065" cy="295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4000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P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Q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269875">
                        <a:lnSpc>
                          <a:spcPts val="29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69875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69875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69875">
                        <a:lnSpc>
                          <a:spcPts val="277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269875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269875">
                        <a:lnSpc>
                          <a:spcPts val="281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1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9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69875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002858" y="3289779"/>
          <a:ext cx="1408430" cy="221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40"/>
                        </a:lnSpc>
                      </a:pPr>
                      <a:r>
                        <a:rPr sz="25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3175" algn="ctr">
                        <a:lnSpc>
                          <a:spcPts val="29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0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175"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175"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0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R="3175" algn="ctr">
                        <a:lnSpc>
                          <a:spcPts val="277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R="3175" algn="ctr">
                        <a:lnSpc>
                          <a:spcPts val="274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5"/>
                        </a:lnSpc>
                      </a:pPr>
                      <a:r>
                        <a:rPr sz="25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711" y="435348"/>
            <a:ext cx="474154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i="1" dirty="0">
                <a:solidFill>
                  <a:srgbClr val="000000"/>
                </a:solidFill>
                <a:latin typeface="Times New Roman"/>
                <a:cs typeface="Times New Roman"/>
              </a:rPr>
              <a:t>3.</a:t>
            </a:r>
            <a:r>
              <a:rPr sz="235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Representasi</a:t>
            </a:r>
            <a:r>
              <a:rPr sz="235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 b="1" i="1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r>
              <a:rPr sz="2350" b="1" i="1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 b="1" i="1" dirty="0">
                <a:solidFill>
                  <a:srgbClr val="000000"/>
                </a:solidFill>
                <a:latin typeface="Times New Roman"/>
                <a:cs typeface="Times New Roman"/>
              </a:rPr>
              <a:t>dengan</a:t>
            </a:r>
            <a:r>
              <a:rPr sz="2350" b="1" i="1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35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Matriks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37286" y="901078"/>
            <a:ext cx="7807959" cy="12001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4810" indent="-334645">
              <a:lnSpc>
                <a:spcPts val="2760"/>
              </a:lnSpc>
              <a:spcBef>
                <a:spcPts val="90"/>
              </a:spcBef>
              <a:buFont typeface="Symbol"/>
              <a:buChar char=""/>
              <a:tabLst>
                <a:tab pos="384810" algn="l"/>
                <a:tab pos="385445" algn="l"/>
              </a:tabLst>
            </a:pPr>
            <a:r>
              <a:rPr sz="2350" dirty="0">
                <a:latin typeface="Times New Roman"/>
                <a:cs typeface="Times New Roman"/>
              </a:rPr>
              <a:t>Misalkan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R</a:t>
            </a:r>
            <a:r>
              <a:rPr sz="2350" i="1" spc="25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adalah</a:t>
            </a:r>
            <a:r>
              <a:rPr sz="2350" spc="2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relasi</a:t>
            </a:r>
            <a:r>
              <a:rPr sz="2350" spc="2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dari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i="1" spc="25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=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{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25" baseline="-12544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26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25" baseline="-12544" dirty="0">
                <a:latin typeface="Times New Roman"/>
                <a:cs typeface="Times New Roman"/>
              </a:rPr>
              <a:t>2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25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…,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25" i="1" baseline="-12544" dirty="0">
                <a:latin typeface="Times New Roman"/>
                <a:cs typeface="Times New Roman"/>
              </a:rPr>
              <a:t>m</a:t>
            </a:r>
            <a:r>
              <a:rPr sz="2350" dirty="0">
                <a:latin typeface="Times New Roman"/>
                <a:cs typeface="Times New Roman"/>
              </a:rPr>
              <a:t>}</a:t>
            </a:r>
            <a:r>
              <a:rPr sz="2350" spc="2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dan</a:t>
            </a:r>
            <a:r>
              <a:rPr sz="2350" spc="27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B</a:t>
            </a:r>
            <a:r>
              <a:rPr sz="2350" i="1" spc="24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=</a:t>
            </a:r>
            <a:endParaRPr sz="2350">
              <a:latin typeface="Times New Roman"/>
              <a:cs typeface="Times New Roman"/>
            </a:endParaRPr>
          </a:p>
          <a:p>
            <a:pPr marL="384810">
              <a:lnSpc>
                <a:spcPts val="2760"/>
              </a:lnSpc>
            </a:pPr>
            <a:r>
              <a:rPr sz="2350" dirty="0">
                <a:latin typeface="Times New Roman"/>
                <a:cs typeface="Times New Roman"/>
              </a:rPr>
              <a:t>{</a:t>
            </a:r>
            <a:r>
              <a:rPr sz="2350" i="1" dirty="0">
                <a:latin typeface="Times New Roman"/>
                <a:cs typeface="Times New Roman"/>
              </a:rPr>
              <a:t>b</a:t>
            </a:r>
            <a:r>
              <a:rPr sz="2325" baseline="-12544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b</a:t>
            </a:r>
            <a:r>
              <a:rPr sz="2325" baseline="-12544" dirty="0">
                <a:latin typeface="Times New Roman"/>
                <a:cs typeface="Times New Roman"/>
              </a:rPr>
              <a:t>2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…,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i="1" spc="-20" dirty="0">
                <a:latin typeface="Times New Roman"/>
                <a:cs typeface="Times New Roman"/>
              </a:rPr>
              <a:t>b</a:t>
            </a:r>
            <a:r>
              <a:rPr sz="2325" i="1" spc="-30" baseline="-12544" dirty="0">
                <a:latin typeface="Times New Roman"/>
                <a:cs typeface="Times New Roman"/>
              </a:rPr>
              <a:t>n</a:t>
            </a:r>
            <a:r>
              <a:rPr sz="2350" spc="-20" dirty="0">
                <a:latin typeface="Times New Roman"/>
                <a:cs typeface="Times New Roman"/>
              </a:rPr>
              <a:t>}.</a:t>
            </a:r>
            <a:endParaRPr sz="2350">
              <a:latin typeface="Times New Roman"/>
              <a:cs typeface="Times New Roman"/>
            </a:endParaRPr>
          </a:p>
          <a:p>
            <a:pPr marL="384810" indent="-334645">
              <a:lnSpc>
                <a:spcPct val="100000"/>
              </a:lnSpc>
              <a:spcBef>
                <a:spcPts val="920"/>
              </a:spcBef>
              <a:buFont typeface="Symbol"/>
              <a:buChar char=""/>
              <a:tabLst>
                <a:tab pos="384810" algn="l"/>
                <a:tab pos="385445" algn="l"/>
              </a:tabLst>
            </a:pPr>
            <a:r>
              <a:rPr sz="2350" dirty="0">
                <a:latin typeface="Times New Roman"/>
                <a:cs typeface="Times New Roman"/>
              </a:rPr>
              <a:t>Relasi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R</a:t>
            </a:r>
            <a:r>
              <a:rPr sz="2350" i="1" spc="-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dapat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disajikan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matriks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i="1" spc="-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=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[</a:t>
            </a:r>
            <a:r>
              <a:rPr sz="2350" i="1" spc="-10" dirty="0">
                <a:latin typeface="Times New Roman"/>
                <a:cs typeface="Times New Roman"/>
              </a:rPr>
              <a:t>m</a:t>
            </a:r>
            <a:r>
              <a:rPr sz="2325" i="1" spc="-15" baseline="-12544" dirty="0">
                <a:latin typeface="Times New Roman"/>
                <a:cs typeface="Times New Roman"/>
              </a:rPr>
              <a:t>ij</a:t>
            </a:r>
            <a:r>
              <a:rPr sz="2350" spc="-10" dirty="0">
                <a:latin typeface="Times New Roman"/>
                <a:cs typeface="Times New Roman"/>
              </a:rPr>
              <a:t>],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9598" y="3343008"/>
            <a:ext cx="51562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i="1" dirty="0">
                <a:latin typeface="Times New Roman"/>
                <a:cs typeface="Times New Roman"/>
              </a:rPr>
              <a:t>M</a:t>
            </a:r>
            <a:r>
              <a:rPr sz="2350" i="1" spc="-3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=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9624" y="4080723"/>
            <a:ext cx="33782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i="1" spc="60" dirty="0">
                <a:latin typeface="Times New Roman"/>
                <a:cs typeface="Times New Roman"/>
              </a:rPr>
              <a:t>mn</a:t>
            </a:r>
            <a:r>
              <a:rPr sz="1000" i="1" spc="-45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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3441" y="3848414"/>
            <a:ext cx="59944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46405" algn="l"/>
              </a:tabLst>
            </a:pPr>
            <a:r>
              <a:rPr sz="3525" i="1" spc="-75" baseline="-29550" dirty="0">
                <a:latin typeface="Times New Roman"/>
                <a:cs typeface="Times New Roman"/>
              </a:rPr>
              <a:t>m</a:t>
            </a:r>
            <a:r>
              <a:rPr sz="3525" i="1" baseline="-295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20300" y="2986480"/>
            <a:ext cx="59245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39420" algn="l"/>
              </a:tabLst>
            </a:pPr>
            <a:r>
              <a:rPr sz="3525" i="1" spc="-75" baseline="-24822" dirty="0">
                <a:latin typeface="Times New Roman"/>
                <a:cs typeface="Times New Roman"/>
              </a:rPr>
              <a:t>m</a:t>
            </a:r>
            <a:r>
              <a:rPr sz="3525" i="1" baseline="-24822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9578" y="3116818"/>
            <a:ext cx="142176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351155" algn="l"/>
                <a:tab pos="1168400" algn="l"/>
              </a:tabLst>
            </a:pPr>
            <a:r>
              <a:rPr sz="2350" i="1" spc="-50" dirty="0">
                <a:latin typeface="Times New Roman"/>
                <a:cs typeface="Times New Roman"/>
              </a:rPr>
              <a:t>a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67" baseline="24822" dirty="0">
                <a:latin typeface="Symbol"/>
                <a:cs typeface="Symbol"/>
              </a:rPr>
              <a:t></a:t>
            </a:r>
            <a:r>
              <a:rPr sz="2350" i="1" spc="45" dirty="0">
                <a:latin typeface="Times New Roman"/>
                <a:cs typeface="Times New Roman"/>
              </a:rPr>
              <a:t>m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3490" y="4248070"/>
            <a:ext cx="201295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i="1" dirty="0">
                <a:latin typeface="Times New Roman"/>
                <a:cs typeface="Times New Roman"/>
              </a:rPr>
              <a:t>m</a:t>
            </a:r>
            <a:r>
              <a:rPr sz="1000" i="1" spc="-11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3009" y="4080723"/>
            <a:ext cx="68453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9270" algn="l"/>
              </a:tabLst>
            </a:pPr>
            <a:r>
              <a:rPr sz="1000" i="1" dirty="0">
                <a:latin typeface="Times New Roman"/>
                <a:cs typeface="Times New Roman"/>
              </a:rPr>
              <a:t>m</a:t>
            </a:r>
            <a:r>
              <a:rPr sz="1000" i="1" spc="32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Symbol"/>
                <a:cs typeface="Symbol"/>
              </a:rPr>
              <a:t>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1000" i="1" spc="-25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3144" y="3190979"/>
            <a:ext cx="71628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34670" algn="l"/>
              </a:tabLst>
            </a:pP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425" dirty="0">
                <a:latin typeface="Times New Roman"/>
                <a:cs typeface="Times New Roman"/>
              </a:rPr>
              <a:t> </a:t>
            </a:r>
            <a:r>
              <a:rPr sz="3525" spc="-75" baseline="-15366" dirty="0">
                <a:latin typeface="Symbol"/>
                <a:cs typeface="Symbol"/>
              </a:rPr>
              <a:t></a:t>
            </a:r>
            <a:r>
              <a:rPr sz="3525" baseline="-15366" dirty="0">
                <a:latin typeface="Times New Roman"/>
                <a:cs typeface="Times New Roman"/>
              </a:rPr>
              <a:t>	</a:t>
            </a:r>
            <a:r>
              <a:rPr sz="1000" spc="30" dirty="0">
                <a:latin typeface="Times New Roman"/>
                <a:cs typeface="Times New Roman"/>
              </a:rPr>
              <a:t>21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41124" y="2220139"/>
            <a:ext cx="3060700" cy="2169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119380" indent="440690">
              <a:lnSpc>
                <a:spcPct val="123300"/>
              </a:lnSpc>
              <a:spcBef>
                <a:spcPts val="100"/>
              </a:spcBef>
              <a:tabLst>
                <a:tab pos="1214120" algn="l"/>
                <a:tab pos="1304925" algn="l"/>
                <a:tab pos="1853564" algn="l"/>
                <a:tab pos="1993900" algn="l"/>
                <a:tab pos="2428875" algn="l"/>
                <a:tab pos="2658110" algn="l"/>
              </a:tabLst>
            </a:pPr>
            <a:r>
              <a:rPr sz="2350" i="1" spc="-25" dirty="0">
                <a:latin typeface="Times New Roman"/>
                <a:cs typeface="Times New Roman"/>
              </a:rPr>
              <a:t>b</a:t>
            </a:r>
            <a:r>
              <a:rPr sz="2325" spc="-37" baseline="-12544" dirty="0">
                <a:latin typeface="Times New Roman"/>
                <a:cs typeface="Times New Roman"/>
              </a:rPr>
              <a:t>1</a:t>
            </a:r>
            <a:r>
              <a:rPr sz="2325" baseline="-12544" dirty="0">
                <a:latin typeface="Times New Roman"/>
                <a:cs typeface="Times New Roman"/>
              </a:rPr>
              <a:t>		</a:t>
            </a:r>
            <a:r>
              <a:rPr sz="2350" i="1" spc="-25" dirty="0">
                <a:latin typeface="Times New Roman"/>
                <a:cs typeface="Times New Roman"/>
              </a:rPr>
              <a:t>b</a:t>
            </a:r>
            <a:r>
              <a:rPr sz="2325" spc="-37" baseline="-12544" dirty="0">
                <a:latin typeface="Times New Roman"/>
                <a:cs typeface="Times New Roman"/>
              </a:rPr>
              <a:t>2</a:t>
            </a:r>
            <a:r>
              <a:rPr sz="2325" baseline="-12544" dirty="0">
                <a:latin typeface="Times New Roman"/>
                <a:cs typeface="Times New Roman"/>
              </a:rPr>
              <a:t>		</a:t>
            </a:r>
            <a:r>
              <a:rPr sz="2350" spc="-50" dirty="0">
                <a:latin typeface="Symbol"/>
                <a:cs typeface="Symbol"/>
              </a:rPr>
              <a:t></a:t>
            </a:r>
            <a:r>
              <a:rPr sz="2350" dirty="0">
                <a:latin typeface="Times New Roman"/>
                <a:cs typeface="Times New Roman"/>
              </a:rPr>
              <a:t>		</a:t>
            </a:r>
            <a:r>
              <a:rPr sz="2350" i="1" spc="-25" dirty="0">
                <a:latin typeface="Times New Roman"/>
                <a:cs typeface="Times New Roman"/>
              </a:rPr>
              <a:t>b</a:t>
            </a:r>
            <a:r>
              <a:rPr sz="2325" i="1" spc="-37" baseline="-12544" dirty="0">
                <a:latin typeface="Times New Roman"/>
                <a:cs typeface="Times New Roman"/>
              </a:rPr>
              <a:t>n </a:t>
            </a:r>
            <a:r>
              <a:rPr sz="3525" i="1" baseline="14184" dirty="0">
                <a:latin typeface="Times New Roman"/>
                <a:cs typeface="Times New Roman"/>
              </a:rPr>
              <a:t>a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spc="330" dirty="0">
                <a:latin typeface="Times New Roman"/>
                <a:cs typeface="Times New Roman"/>
              </a:rPr>
              <a:t> </a:t>
            </a:r>
            <a:r>
              <a:rPr sz="3525" spc="-15" baseline="8274" dirty="0">
                <a:latin typeface="Symbol"/>
                <a:cs typeface="Symbol"/>
              </a:rPr>
              <a:t></a:t>
            </a:r>
            <a:r>
              <a:rPr sz="3525" spc="-532" baseline="8274" dirty="0">
                <a:latin typeface="Times New Roman"/>
                <a:cs typeface="Times New Roman"/>
              </a:rPr>
              <a:t> </a:t>
            </a:r>
            <a:r>
              <a:rPr sz="3525" i="1" spc="-37" baseline="14184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11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3525" i="1" spc="-37" baseline="14184" dirty="0">
                <a:latin typeface="Times New Roman"/>
                <a:cs typeface="Times New Roman"/>
              </a:rPr>
              <a:t>m</a:t>
            </a:r>
            <a:r>
              <a:rPr sz="1000" spc="-25" dirty="0">
                <a:latin typeface="Times New Roman"/>
                <a:cs typeface="Times New Roman"/>
              </a:rPr>
              <a:t>12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3525" spc="-75" baseline="14184" dirty="0">
                <a:latin typeface="MT Extra"/>
                <a:cs typeface="MT Extra"/>
              </a:rPr>
              <a:t></a:t>
            </a:r>
            <a:r>
              <a:rPr sz="3525" baseline="14184" dirty="0">
                <a:latin typeface="Times New Roman"/>
                <a:cs typeface="Times New Roman"/>
              </a:rPr>
              <a:t>	</a:t>
            </a:r>
            <a:r>
              <a:rPr sz="3525" i="1" baseline="14184" dirty="0">
                <a:latin typeface="Times New Roman"/>
                <a:cs typeface="Times New Roman"/>
              </a:rPr>
              <a:t>m</a:t>
            </a:r>
            <a:r>
              <a:rPr sz="1000" dirty="0">
                <a:latin typeface="Times New Roman"/>
                <a:cs typeface="Times New Roman"/>
              </a:rPr>
              <a:t>1</a:t>
            </a:r>
            <a:r>
              <a:rPr sz="1000" i="1" dirty="0">
                <a:latin typeface="Times New Roman"/>
                <a:cs typeface="Times New Roman"/>
              </a:rPr>
              <a:t>n</a:t>
            </a:r>
            <a:r>
              <a:rPr sz="1000" i="1" spc="95" dirty="0">
                <a:latin typeface="Times New Roman"/>
                <a:cs typeface="Times New Roman"/>
              </a:rPr>
              <a:t> </a:t>
            </a:r>
            <a:r>
              <a:rPr sz="3525" spc="-75" baseline="8274" dirty="0">
                <a:latin typeface="Symbol"/>
                <a:cs typeface="Symbol"/>
              </a:rPr>
              <a:t></a:t>
            </a:r>
            <a:endParaRPr sz="3525" baseline="8274">
              <a:latin typeface="Symbol"/>
              <a:cs typeface="Symbol"/>
            </a:endParaRPr>
          </a:p>
          <a:p>
            <a:pPr marL="1417955">
              <a:lnSpc>
                <a:spcPct val="100000"/>
              </a:lnSpc>
              <a:spcBef>
                <a:spcPts val="680"/>
              </a:spcBef>
              <a:tabLst>
                <a:tab pos="1853564" algn="l"/>
                <a:tab pos="2627630" algn="l"/>
              </a:tabLst>
            </a:pPr>
            <a:r>
              <a:rPr sz="1000" spc="-25" dirty="0">
                <a:latin typeface="Times New Roman"/>
                <a:cs typeface="Times New Roman"/>
              </a:rPr>
              <a:t>22</a:t>
            </a:r>
            <a:r>
              <a:rPr sz="1000" dirty="0">
                <a:latin typeface="Times New Roman"/>
                <a:cs typeface="Times New Roman"/>
              </a:rPr>
              <a:t>	</a:t>
            </a:r>
            <a:r>
              <a:rPr sz="3525" spc="-75" baseline="14184" dirty="0">
                <a:latin typeface="MT Extra"/>
                <a:cs typeface="MT Extra"/>
              </a:rPr>
              <a:t></a:t>
            </a:r>
            <a:r>
              <a:rPr sz="3525" baseline="14184" dirty="0"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2</a:t>
            </a:r>
            <a:r>
              <a:rPr sz="1000" spc="-14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n</a:t>
            </a:r>
            <a:r>
              <a:rPr sz="1000" i="1" spc="130" dirty="0">
                <a:latin typeface="Times New Roman"/>
                <a:cs typeface="Times New Roman"/>
              </a:rPr>
              <a:t> </a:t>
            </a:r>
            <a:r>
              <a:rPr sz="3525" spc="-75" baseline="-15366" dirty="0">
                <a:latin typeface="Symbol"/>
                <a:cs typeface="Symbol"/>
              </a:rPr>
              <a:t></a:t>
            </a:r>
            <a:endParaRPr sz="3525" baseline="-15366">
              <a:latin typeface="Symbol"/>
              <a:cs typeface="Symbol"/>
            </a:endParaRPr>
          </a:p>
          <a:p>
            <a:pPr marL="160020">
              <a:lnSpc>
                <a:spcPct val="100000"/>
              </a:lnSpc>
              <a:spcBef>
                <a:spcPts val="100"/>
              </a:spcBef>
              <a:tabLst>
                <a:tab pos="389890" algn="l"/>
                <a:tab pos="654685" algn="l"/>
                <a:tab pos="1340485" algn="l"/>
                <a:tab pos="1953260" algn="l"/>
                <a:tab pos="2558415" algn="l"/>
                <a:tab pos="2818765" algn="l"/>
              </a:tabLst>
            </a:pPr>
            <a:r>
              <a:rPr sz="2350" spc="-50" dirty="0">
                <a:latin typeface="MT Extra"/>
                <a:cs typeface="MT Extra"/>
              </a:rPr>
              <a:t>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Symbol"/>
                <a:cs typeface="Symbol"/>
              </a:rPr>
              <a:t>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MT Extra"/>
                <a:cs typeface="MT Extra"/>
              </a:rPr>
              <a:t>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60" dirty="0">
                <a:latin typeface="MT Extra"/>
                <a:cs typeface="MT Extra"/>
              </a:rPr>
              <a:t>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MT Extra"/>
                <a:cs typeface="MT Extra"/>
              </a:rPr>
              <a:t>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MT Extra"/>
                <a:cs typeface="MT Extra"/>
              </a:rPr>
              <a:t>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Symbol"/>
                <a:cs typeface="Symbol"/>
              </a:rPr>
              <a:t></a:t>
            </a:r>
            <a:endParaRPr sz="2350">
              <a:latin typeface="Symbol"/>
              <a:cs typeface="Symbol"/>
            </a:endParaRPr>
          </a:p>
          <a:p>
            <a:pPr marL="73660">
              <a:lnSpc>
                <a:spcPct val="100000"/>
              </a:lnSpc>
              <a:spcBef>
                <a:spcPts val="685"/>
              </a:spcBef>
              <a:tabLst>
                <a:tab pos="389890" algn="l"/>
                <a:tab pos="1183640" algn="l"/>
                <a:tab pos="1853564" algn="l"/>
              </a:tabLst>
            </a:pPr>
            <a:r>
              <a:rPr sz="2350" i="1" spc="-50" dirty="0">
                <a:latin typeface="Times New Roman"/>
                <a:cs typeface="Times New Roman"/>
              </a:rPr>
              <a:t>a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3525" spc="-37" baseline="29550" dirty="0">
                <a:latin typeface="Symbol"/>
                <a:cs typeface="Symbol"/>
              </a:rPr>
              <a:t></a:t>
            </a:r>
            <a:r>
              <a:rPr sz="2350" i="1" spc="-25" dirty="0">
                <a:latin typeface="Times New Roman"/>
                <a:cs typeface="Times New Roman"/>
              </a:rPr>
              <a:t>m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i="1" spc="-50" dirty="0">
                <a:latin typeface="Times New Roman"/>
                <a:cs typeface="Times New Roman"/>
              </a:rPr>
              <a:t>m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-50" dirty="0">
                <a:latin typeface="MT Extra"/>
                <a:cs typeface="MT Extra"/>
              </a:rPr>
              <a:t></a:t>
            </a:r>
            <a:endParaRPr sz="2350">
              <a:latin typeface="MT Extra"/>
              <a:cs typeface="MT Ext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9598" y="4771457"/>
            <a:ext cx="222250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Times New Roman"/>
                <a:cs typeface="Times New Roman"/>
              </a:rPr>
              <a:t>yang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dalam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hal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ini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7226" y="6003116"/>
            <a:ext cx="17272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" dirty="0">
                <a:latin typeface="Symbol"/>
                <a:cs typeface="Symbol"/>
              </a:rPr>
              <a:t>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0882" y="5905220"/>
            <a:ext cx="678815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525" baseline="39007" dirty="0">
                <a:latin typeface="Symbol"/>
                <a:cs typeface="Symbol"/>
              </a:rPr>
              <a:t></a:t>
            </a:r>
            <a:r>
              <a:rPr sz="3525" spc="7" baseline="39007" dirty="0">
                <a:latin typeface="Times New Roman"/>
                <a:cs typeface="Times New Roman"/>
              </a:rPr>
              <a:t> </a:t>
            </a:r>
            <a:r>
              <a:rPr sz="3525" spc="-37" baseline="29550" dirty="0">
                <a:latin typeface="Symbol"/>
                <a:cs typeface="Symbol"/>
              </a:rPr>
              <a:t></a:t>
            </a:r>
            <a:r>
              <a:rPr sz="2350" spc="-25" dirty="0">
                <a:latin typeface="Times New Roman"/>
                <a:cs typeface="Times New Roman"/>
              </a:rPr>
              <a:t>0,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71826" y="5460355"/>
            <a:ext cx="201041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72465" algn="l"/>
              </a:tabLst>
            </a:pPr>
            <a:r>
              <a:rPr sz="3525" spc="-37" baseline="-4728" dirty="0">
                <a:latin typeface="Symbol"/>
                <a:cs typeface="Symbol"/>
              </a:rPr>
              <a:t></a:t>
            </a:r>
            <a:r>
              <a:rPr sz="2350" spc="-25" dirty="0">
                <a:latin typeface="Times New Roman"/>
                <a:cs typeface="Times New Roman"/>
              </a:rPr>
              <a:t>1,</a:t>
            </a:r>
            <a:r>
              <a:rPr sz="2350" dirty="0">
                <a:latin typeface="Times New Roman"/>
                <a:cs typeface="Times New Roman"/>
              </a:rPr>
              <a:t>	(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1500" i="1" baseline="-33333" dirty="0">
                <a:latin typeface="Times New Roman"/>
                <a:cs typeface="Times New Roman"/>
              </a:rPr>
              <a:t>i</a:t>
            </a:r>
            <a:r>
              <a:rPr sz="1500" i="1" spc="187" baseline="-33333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,</a:t>
            </a:r>
            <a:r>
              <a:rPr sz="2350" spc="-360" dirty="0">
                <a:latin typeface="Times New Roman"/>
                <a:cs typeface="Times New Roman"/>
              </a:rPr>
              <a:t> </a:t>
            </a:r>
            <a:r>
              <a:rPr sz="2350" i="1" spc="80" dirty="0">
                <a:latin typeface="Times New Roman"/>
                <a:cs typeface="Times New Roman"/>
              </a:rPr>
              <a:t>b</a:t>
            </a:r>
            <a:r>
              <a:rPr sz="1500" i="1" spc="120" baseline="-33333" dirty="0">
                <a:latin typeface="Times New Roman"/>
                <a:cs typeface="Times New Roman"/>
              </a:rPr>
              <a:t>j</a:t>
            </a:r>
            <a:r>
              <a:rPr sz="1500" i="1" spc="270" baseline="-33333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)</a:t>
            </a:r>
            <a:r>
              <a:rPr sz="2350" spc="-21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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1742" y="5905220"/>
            <a:ext cx="1325245" cy="423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0"/>
              </a:spcBef>
            </a:pP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a</a:t>
            </a:r>
            <a:r>
              <a:rPr sz="2350" i="1" spc="12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,</a:t>
            </a:r>
            <a:r>
              <a:rPr sz="2350" spc="-37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b</a:t>
            </a:r>
            <a:r>
              <a:rPr sz="2350" i="1" spc="29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)</a:t>
            </a:r>
            <a:r>
              <a:rPr sz="2350" spc="-24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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350" i="1" spc="-50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  <a:p>
            <a:pPr marL="276860">
              <a:lnSpc>
                <a:spcPts val="755"/>
              </a:lnSpc>
              <a:tabLst>
                <a:tab pos="630555" algn="l"/>
              </a:tabLst>
            </a:pPr>
            <a:r>
              <a:rPr sz="1000" i="1" spc="-50" dirty="0">
                <a:latin typeface="Times New Roman"/>
                <a:cs typeface="Times New Roman"/>
              </a:rPr>
              <a:t>i</a:t>
            </a:r>
            <a:r>
              <a:rPr sz="1000" i="1" dirty="0">
                <a:latin typeface="Times New Roman"/>
                <a:cs typeface="Times New Roman"/>
              </a:rPr>
              <a:t>	</a:t>
            </a:r>
            <a:r>
              <a:rPr sz="1000" i="1" spc="-50" dirty="0">
                <a:latin typeface="Times New Roman"/>
                <a:cs typeface="Times New Roman"/>
              </a:rPr>
              <a:t>j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40223" y="5694407"/>
            <a:ext cx="314960" cy="423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0"/>
              </a:spcBef>
            </a:pPr>
            <a:r>
              <a:rPr sz="2350" i="1" spc="-5" dirty="0">
                <a:latin typeface="Times New Roman"/>
                <a:cs typeface="Times New Roman"/>
              </a:rPr>
              <a:t>m</a:t>
            </a:r>
            <a:endParaRPr sz="2350">
              <a:latin typeface="Times New Roman"/>
              <a:cs typeface="Times New Roman"/>
            </a:endParaRPr>
          </a:p>
          <a:p>
            <a:pPr marR="5080" algn="r">
              <a:lnSpc>
                <a:spcPts val="755"/>
              </a:lnSpc>
            </a:pPr>
            <a:r>
              <a:rPr sz="1000" i="1" spc="-25" dirty="0">
                <a:latin typeface="Times New Roman"/>
                <a:cs typeface="Times New Roman"/>
              </a:rPr>
              <a:t>ij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251" y="418819"/>
            <a:ext cx="10648950" cy="531749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396875" indent="-384810">
              <a:lnSpc>
                <a:spcPct val="100000"/>
              </a:lnSpc>
              <a:spcBef>
                <a:spcPts val="1075"/>
              </a:spcBef>
              <a:buAutoNum type="arabicPeriod" startAt="4"/>
              <a:tabLst>
                <a:tab pos="396875" algn="l"/>
                <a:tab pos="39751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Representasi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Relasi</a:t>
            </a:r>
            <a:r>
              <a:rPr sz="2400" b="1" i="1" spc="-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dengan</a:t>
            </a:r>
            <a:r>
              <a:rPr sz="2400" b="1" i="1" spc="-2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Graf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Berarah</a:t>
            </a:r>
            <a:endParaRPr sz="2400" dirty="0">
              <a:latin typeface="Times New Roman"/>
              <a:cs typeface="Times New Roman"/>
            </a:endParaRPr>
          </a:p>
          <a:p>
            <a:pPr marL="704215" marR="6350" lvl="1" indent="-346710">
              <a:lnSpc>
                <a:spcPts val="2770"/>
              </a:lnSpc>
              <a:spcBef>
                <a:spcPts val="1170"/>
              </a:spcBef>
              <a:buFont typeface="Symbol"/>
              <a:buChar char=""/>
              <a:tabLst>
                <a:tab pos="704215" algn="l"/>
                <a:tab pos="704850" algn="l"/>
              </a:tabLst>
            </a:pPr>
            <a:r>
              <a:rPr sz="2400" dirty="0">
                <a:latin typeface="Times New Roman"/>
                <a:cs typeface="Times New Roman"/>
              </a:rPr>
              <a:t>Relasi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pada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sebuah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himpunan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dapat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direpresentasikan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secara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grafis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dengan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graf </a:t>
            </a:r>
            <a:r>
              <a:rPr sz="2400" b="1" dirty="0">
                <a:latin typeface="Times New Roman"/>
                <a:cs typeface="Times New Roman"/>
              </a:rPr>
              <a:t>berarah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directed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graph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atau </a:t>
            </a:r>
            <a:r>
              <a:rPr sz="2400" i="1" spc="-10" dirty="0">
                <a:latin typeface="Times New Roman"/>
                <a:cs typeface="Times New Roman"/>
              </a:rPr>
              <a:t>digraph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704215" marR="9525" lvl="1" indent="-346710">
              <a:lnSpc>
                <a:spcPts val="2780"/>
              </a:lnSpc>
              <a:spcBef>
                <a:spcPts val="1055"/>
              </a:spcBef>
              <a:buFont typeface="Symbol"/>
              <a:buChar char=""/>
              <a:tabLst>
                <a:tab pos="704215" algn="l"/>
                <a:tab pos="704850" algn="l"/>
              </a:tabLst>
            </a:pPr>
            <a:r>
              <a:rPr sz="2400" dirty="0">
                <a:latin typeface="Times New Roman"/>
                <a:cs typeface="Times New Roman"/>
              </a:rPr>
              <a:t>Graf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berarah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tidak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didefinisikan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untuk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merepresentasikan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relasi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dari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suatu </a:t>
            </a:r>
            <a:r>
              <a:rPr sz="2400" dirty="0">
                <a:latin typeface="Times New Roman"/>
                <a:cs typeface="Times New Roman"/>
              </a:rPr>
              <a:t>himpunan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 himpunan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lain.</a:t>
            </a:r>
            <a:endParaRPr sz="2400" dirty="0">
              <a:latin typeface="Times New Roman"/>
              <a:cs typeface="Times New Roman"/>
            </a:endParaRPr>
          </a:p>
          <a:p>
            <a:pPr marL="704215" lvl="1" indent="-346710">
              <a:lnSpc>
                <a:spcPts val="2830"/>
              </a:lnSpc>
              <a:spcBef>
                <a:spcPts val="905"/>
              </a:spcBef>
              <a:buFont typeface="Symbol"/>
              <a:buChar char=""/>
              <a:tabLst>
                <a:tab pos="704215" algn="l"/>
                <a:tab pos="704850" algn="l"/>
              </a:tabLst>
            </a:pPr>
            <a:r>
              <a:rPr sz="2400" dirty="0">
                <a:latin typeface="Times New Roman"/>
                <a:cs typeface="Times New Roman"/>
              </a:rPr>
              <a:t>Tiap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himpunan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dinyatakan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dengan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sebuah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titik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(disebut juga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simpul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atau</a:t>
            </a:r>
            <a:endParaRPr sz="2400" dirty="0">
              <a:latin typeface="Times New Roman"/>
              <a:cs typeface="Times New Roman"/>
            </a:endParaRPr>
          </a:p>
          <a:p>
            <a:pPr marL="704215">
              <a:lnSpc>
                <a:spcPts val="2830"/>
              </a:lnSpc>
            </a:pPr>
            <a:r>
              <a:rPr sz="2400" i="1" dirty="0">
                <a:latin typeface="Times New Roman"/>
                <a:cs typeface="Times New Roman"/>
              </a:rPr>
              <a:t>vertex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tiap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pasangan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terurut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dinyatakan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dengan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busur</a:t>
            </a:r>
            <a:r>
              <a:rPr sz="2400" spc="-10" dirty="0">
                <a:latin typeface="Times New Roman"/>
                <a:cs typeface="Times New Roman"/>
              </a:rPr>
              <a:t> (</a:t>
            </a:r>
            <a:r>
              <a:rPr sz="2400" i="1" spc="-10" dirty="0">
                <a:latin typeface="Times New Roman"/>
                <a:cs typeface="Times New Roman"/>
              </a:rPr>
              <a:t>arc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704215" marR="8890" lvl="1" indent="-346710" algn="just">
              <a:lnSpc>
                <a:spcPct val="97000"/>
              </a:lnSpc>
              <a:spcBef>
                <a:spcPts val="1035"/>
              </a:spcBef>
              <a:buFont typeface="Symbol"/>
              <a:buChar char=""/>
              <a:tabLst>
                <a:tab pos="704850" algn="l"/>
              </a:tabLst>
            </a:pPr>
            <a:r>
              <a:rPr sz="2400" dirty="0">
                <a:latin typeface="Times New Roman"/>
                <a:cs typeface="Times New Roman"/>
              </a:rPr>
              <a:t>Jika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maka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sebuah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busur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dibuat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dari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simpul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simpul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Simpul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i="1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disebut</a:t>
            </a:r>
            <a:r>
              <a:rPr sz="2400" spc="12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simpul</a:t>
            </a:r>
            <a:r>
              <a:rPr sz="2400" b="1" spc="114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asal</a:t>
            </a:r>
            <a:r>
              <a:rPr sz="2400" b="1" spc="1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initial</a:t>
            </a:r>
            <a:r>
              <a:rPr sz="2400" i="1" spc="125" dirty="0">
                <a:latin typeface="Times New Roman"/>
                <a:cs typeface="Times New Roman"/>
              </a:rPr>
              <a:t>  </a:t>
            </a:r>
            <a:r>
              <a:rPr sz="2400" i="1" dirty="0">
                <a:latin typeface="Times New Roman"/>
                <a:cs typeface="Times New Roman"/>
              </a:rPr>
              <a:t>vertex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dan</a:t>
            </a:r>
            <a:r>
              <a:rPr sz="2400" spc="1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simpul</a:t>
            </a:r>
            <a:r>
              <a:rPr sz="2400" spc="135" dirty="0">
                <a:latin typeface="Times New Roman"/>
                <a:cs typeface="Times New Roman"/>
              </a:rPr>
              <a:t> 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1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disebut</a:t>
            </a:r>
            <a:r>
              <a:rPr sz="2400" spc="13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simpul</a:t>
            </a:r>
            <a:r>
              <a:rPr sz="2400" b="1" spc="110" dirty="0">
                <a:latin typeface="Times New Roman"/>
                <a:cs typeface="Times New Roman"/>
              </a:rPr>
              <a:t>  </a:t>
            </a:r>
            <a:r>
              <a:rPr sz="2400" b="1" spc="-10" dirty="0">
                <a:latin typeface="Times New Roman"/>
                <a:cs typeface="Times New Roman"/>
              </a:rPr>
              <a:t>tujuan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terminal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vertex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2450" dirty="0">
              <a:latin typeface="Times New Roman"/>
              <a:cs typeface="Times New Roman"/>
            </a:endParaRPr>
          </a:p>
          <a:p>
            <a:pPr marL="704215" lvl="1" indent="-346710">
              <a:lnSpc>
                <a:spcPts val="2830"/>
              </a:lnSpc>
              <a:spcBef>
                <a:spcPts val="5"/>
              </a:spcBef>
              <a:buFont typeface="Symbol"/>
              <a:buChar char=""/>
              <a:tabLst>
                <a:tab pos="704215" algn="l"/>
                <a:tab pos="704850" algn="l"/>
                <a:tab pos="2008505" algn="l"/>
                <a:tab pos="2963545" algn="l"/>
                <a:tab pos="3444240" algn="l"/>
                <a:tab pos="3839845" algn="l"/>
                <a:tab pos="5328920" algn="l"/>
                <a:tab pos="6353810" algn="l"/>
                <a:tab pos="7179309" algn="l"/>
                <a:tab pos="7796530" algn="l"/>
                <a:tab pos="8775065" algn="l"/>
                <a:tab pos="9070975" algn="l"/>
                <a:tab pos="9504680" algn="l"/>
                <a:tab pos="10481310" algn="l"/>
              </a:tabLst>
            </a:pPr>
            <a:r>
              <a:rPr sz="2400" spc="-10" dirty="0">
                <a:latin typeface="Times New Roman"/>
                <a:cs typeface="Times New Roman"/>
              </a:rPr>
              <a:t>Pasangan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terurut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dinyatakan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dengan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busur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dari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simpul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a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ke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simpul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5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 marL="704215">
              <a:lnSpc>
                <a:spcPts val="2830"/>
              </a:lnSpc>
            </a:pPr>
            <a:r>
              <a:rPr sz="2400" dirty="0">
                <a:latin typeface="Times New Roman"/>
                <a:cs typeface="Times New Roman"/>
              </a:rPr>
              <a:t>sendiri.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Busur semacam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disebut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gelang </a:t>
            </a:r>
            <a:r>
              <a:rPr sz="2400" dirty="0">
                <a:latin typeface="Times New Roman"/>
                <a:cs typeface="Times New Roman"/>
              </a:rPr>
              <a:t>atau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kalang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loop</a:t>
            </a:r>
            <a:r>
              <a:rPr sz="2400" spc="-10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22988"/>
            <a:ext cx="10515600" cy="80983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715645" marR="5080">
              <a:lnSpc>
                <a:spcPts val="2980"/>
              </a:lnSpc>
              <a:spcBef>
                <a:spcPts val="315"/>
              </a:spcBef>
            </a:pPr>
            <a:r>
              <a:rPr sz="26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Contoh</a:t>
            </a:r>
            <a:r>
              <a:rPr sz="2600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600" b="1" spc="1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Misalkan</a:t>
            </a:r>
            <a:r>
              <a:rPr sz="2600" spc="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i="1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{(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a),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)}</a:t>
            </a:r>
            <a:r>
              <a:rPr sz="26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adalah</a:t>
            </a:r>
            <a:r>
              <a:rPr sz="260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pada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himpunan</a:t>
            </a:r>
            <a:r>
              <a:rPr sz="26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60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spc="-25" dirty="0">
                <a:solidFill>
                  <a:srgbClr val="000000"/>
                </a:solidFill>
                <a:latin typeface="Times New Roman"/>
                <a:cs typeface="Times New Roman"/>
              </a:rPr>
              <a:t>}.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6872" y="2126644"/>
            <a:ext cx="59670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-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direpresentasikan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dengan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graf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berarah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sbb: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00536" y="3475044"/>
            <a:ext cx="2248535" cy="1384935"/>
            <a:chOff x="5300536" y="3475044"/>
            <a:chExt cx="2248535" cy="13849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0536" y="3475044"/>
              <a:ext cx="92419" cy="918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631" y="3475044"/>
              <a:ext cx="92831" cy="91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5631" y="4767293"/>
              <a:ext cx="92831" cy="924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536" y="4767293"/>
              <a:ext cx="92419" cy="9242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103819" y="3472912"/>
            <a:ext cx="15875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Arial"/>
                <a:cs typeface="Arial"/>
              </a:rPr>
              <a:t>a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90385" y="3340590"/>
            <a:ext cx="15875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Arial"/>
                <a:cs typeface="Arial"/>
              </a:rPr>
              <a:t>b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9986" y="4871759"/>
            <a:ext cx="145415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Arial"/>
                <a:cs typeface="Arial"/>
              </a:rPr>
              <a:t>c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4521" y="4871759"/>
            <a:ext cx="15875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i="1" spc="15" dirty="0">
                <a:latin typeface="Arial"/>
                <a:cs typeface="Arial"/>
              </a:rPr>
              <a:t>d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99293" y="3087229"/>
            <a:ext cx="2618740" cy="1792605"/>
            <a:chOff x="5099293" y="3087229"/>
            <a:chExt cx="2618740" cy="1792605"/>
          </a:xfrm>
        </p:grpSpPr>
        <p:sp>
          <p:nvSpPr>
            <p:cNvPr id="14" name="object 14"/>
            <p:cNvSpPr/>
            <p:nvPr/>
          </p:nvSpPr>
          <p:spPr>
            <a:xfrm>
              <a:off x="5346746" y="3305358"/>
              <a:ext cx="2046605" cy="215900"/>
            </a:xfrm>
            <a:custGeom>
              <a:avLst/>
              <a:gdLst/>
              <a:ahLst/>
              <a:cxnLst/>
              <a:rect l="l" t="t" r="r" b="b"/>
              <a:pathLst>
                <a:path w="2046604" h="215900">
                  <a:moveTo>
                    <a:pt x="0" y="215601"/>
                  </a:moveTo>
                  <a:lnTo>
                    <a:pt x="160748" y="152576"/>
                  </a:lnTo>
                  <a:lnTo>
                    <a:pt x="330541" y="100552"/>
                  </a:lnTo>
                  <a:lnTo>
                    <a:pt x="499922" y="60660"/>
                  </a:lnTo>
                  <a:lnTo>
                    <a:pt x="669715" y="28787"/>
                  </a:lnTo>
                  <a:lnTo>
                    <a:pt x="845058" y="8636"/>
                  </a:lnTo>
                  <a:lnTo>
                    <a:pt x="1019990" y="0"/>
                  </a:lnTo>
                  <a:lnTo>
                    <a:pt x="1192455" y="3084"/>
                  </a:lnTo>
                  <a:lnTo>
                    <a:pt x="1367798" y="14599"/>
                  </a:lnTo>
                  <a:lnTo>
                    <a:pt x="1540058" y="37424"/>
                  </a:lnTo>
                  <a:lnTo>
                    <a:pt x="1712934" y="72175"/>
                  </a:lnTo>
                  <a:lnTo>
                    <a:pt x="1882316" y="118236"/>
                  </a:lnTo>
                  <a:lnTo>
                    <a:pt x="2046147" y="172727"/>
                  </a:lnTo>
                </a:path>
              </a:pathLst>
            </a:custGeom>
            <a:ln w="6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52810" y="3411874"/>
              <a:ext cx="149860" cy="123825"/>
            </a:xfrm>
            <a:custGeom>
              <a:avLst/>
              <a:gdLst/>
              <a:ahLst/>
              <a:cxnLst/>
              <a:rect l="l" t="t" r="r" b="b"/>
              <a:pathLst>
                <a:path w="149859" h="123825">
                  <a:moveTo>
                    <a:pt x="48717" y="0"/>
                  </a:moveTo>
                  <a:lnTo>
                    <a:pt x="0" y="123232"/>
                  </a:lnTo>
                  <a:lnTo>
                    <a:pt x="149442" y="109085"/>
                  </a:lnTo>
                  <a:lnTo>
                    <a:pt x="487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53227" y="3520959"/>
              <a:ext cx="2049145" cy="215900"/>
            </a:xfrm>
            <a:custGeom>
              <a:avLst/>
              <a:gdLst/>
              <a:ahLst/>
              <a:cxnLst/>
              <a:rect l="l" t="t" r="r" b="b"/>
              <a:pathLst>
                <a:path w="2049145" h="215900">
                  <a:moveTo>
                    <a:pt x="2049025" y="0"/>
                  </a:moveTo>
                  <a:lnTo>
                    <a:pt x="1884783" y="63127"/>
                  </a:lnTo>
                  <a:lnTo>
                    <a:pt x="1718484" y="114637"/>
                  </a:lnTo>
                  <a:lnTo>
                    <a:pt x="1548691" y="155043"/>
                  </a:lnTo>
                  <a:lnTo>
                    <a:pt x="1376432" y="186854"/>
                  </a:lnTo>
                  <a:lnTo>
                    <a:pt x="1200883" y="206553"/>
                  </a:lnTo>
                  <a:lnTo>
                    <a:pt x="1028624" y="215642"/>
                  </a:lnTo>
                  <a:lnTo>
                    <a:pt x="853281" y="212598"/>
                  </a:lnTo>
                  <a:lnTo>
                    <a:pt x="677732" y="200980"/>
                  </a:lnTo>
                  <a:lnTo>
                    <a:pt x="505472" y="175236"/>
                  </a:lnTo>
                  <a:lnTo>
                    <a:pt x="336091" y="143425"/>
                  </a:lnTo>
                  <a:lnTo>
                    <a:pt x="166298" y="97467"/>
                  </a:lnTo>
                  <a:lnTo>
                    <a:pt x="0" y="42914"/>
                  </a:lnTo>
                </a:path>
              </a:pathLst>
            </a:custGeom>
            <a:ln w="6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6746" y="3506257"/>
              <a:ext cx="146685" cy="123825"/>
            </a:xfrm>
            <a:custGeom>
              <a:avLst/>
              <a:gdLst/>
              <a:ahLst/>
              <a:cxnLst/>
              <a:rect l="l" t="t" r="r" b="b"/>
              <a:pathLst>
                <a:path w="146685" h="123825">
                  <a:moveTo>
                    <a:pt x="146564" y="0"/>
                  </a:moveTo>
                  <a:lnTo>
                    <a:pt x="0" y="14702"/>
                  </a:lnTo>
                  <a:lnTo>
                    <a:pt x="97846" y="123788"/>
                  </a:lnTo>
                  <a:lnTo>
                    <a:pt x="146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4593" y="3520959"/>
              <a:ext cx="2058035" cy="1232535"/>
            </a:xfrm>
            <a:custGeom>
              <a:avLst/>
              <a:gdLst/>
              <a:ahLst/>
              <a:cxnLst/>
              <a:rect l="l" t="t" r="r" b="b"/>
              <a:pathLst>
                <a:path w="2058034" h="1232535">
                  <a:moveTo>
                    <a:pt x="2057659" y="0"/>
                  </a:moveTo>
                  <a:lnTo>
                    <a:pt x="0" y="1232206"/>
                  </a:lnTo>
                </a:path>
              </a:pathLst>
            </a:custGeom>
            <a:ln w="6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6746" y="4690038"/>
              <a:ext cx="146685" cy="123825"/>
            </a:xfrm>
            <a:custGeom>
              <a:avLst/>
              <a:gdLst/>
              <a:ahLst/>
              <a:cxnLst/>
              <a:rect l="l" t="t" r="r" b="b"/>
              <a:pathLst>
                <a:path w="146685" h="123825">
                  <a:moveTo>
                    <a:pt x="77496" y="0"/>
                  </a:moveTo>
                  <a:lnTo>
                    <a:pt x="0" y="123726"/>
                  </a:lnTo>
                  <a:lnTo>
                    <a:pt x="146564" y="112108"/>
                  </a:lnTo>
                  <a:lnTo>
                    <a:pt x="77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6746" y="3701748"/>
              <a:ext cx="0" cy="1112520"/>
            </a:xfrm>
            <a:custGeom>
              <a:avLst/>
              <a:gdLst/>
              <a:ahLst/>
              <a:cxnLst/>
              <a:rect l="l" t="t" r="r" b="b"/>
              <a:pathLst>
                <a:path h="1112520">
                  <a:moveTo>
                    <a:pt x="0" y="0"/>
                  </a:moveTo>
                  <a:lnTo>
                    <a:pt x="0" y="1112016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0762" y="3520959"/>
              <a:ext cx="132080" cy="198120"/>
            </a:xfrm>
            <a:custGeom>
              <a:avLst/>
              <a:gdLst/>
              <a:ahLst/>
              <a:cxnLst/>
              <a:rect l="l" t="t" r="r" b="b"/>
              <a:pathLst>
                <a:path w="132079" h="198120">
                  <a:moveTo>
                    <a:pt x="65984" y="0"/>
                  </a:moveTo>
                  <a:lnTo>
                    <a:pt x="0" y="197958"/>
                  </a:lnTo>
                  <a:lnTo>
                    <a:pt x="131969" y="197958"/>
                  </a:lnTo>
                  <a:lnTo>
                    <a:pt x="659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746" y="4813764"/>
              <a:ext cx="2037714" cy="0"/>
            </a:xfrm>
            <a:custGeom>
              <a:avLst/>
              <a:gdLst/>
              <a:ahLst/>
              <a:cxnLst/>
              <a:rect l="l" t="t" r="r" b="b"/>
              <a:pathLst>
                <a:path w="2037715">
                  <a:moveTo>
                    <a:pt x="0" y="0"/>
                  </a:moveTo>
                  <a:lnTo>
                    <a:pt x="2037514" y="0"/>
                  </a:lnTo>
                </a:path>
              </a:pathLst>
            </a:custGeom>
            <a:ln w="6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70077" y="4747614"/>
              <a:ext cx="132715" cy="132080"/>
            </a:xfrm>
            <a:custGeom>
              <a:avLst/>
              <a:gdLst/>
              <a:ahLst/>
              <a:cxnLst/>
              <a:rect l="l" t="t" r="r" b="b"/>
              <a:pathLst>
                <a:path w="132715" h="132079">
                  <a:moveTo>
                    <a:pt x="0" y="0"/>
                  </a:moveTo>
                  <a:lnTo>
                    <a:pt x="0" y="131807"/>
                  </a:lnTo>
                  <a:lnTo>
                    <a:pt x="132175" y="66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86414" y="3520959"/>
              <a:ext cx="215900" cy="1198245"/>
            </a:xfrm>
            <a:custGeom>
              <a:avLst/>
              <a:gdLst/>
              <a:ahLst/>
              <a:cxnLst/>
              <a:rect l="l" t="t" r="r" b="b"/>
              <a:pathLst>
                <a:path w="215900" h="1198245">
                  <a:moveTo>
                    <a:pt x="215838" y="0"/>
                  </a:moveTo>
                  <a:lnTo>
                    <a:pt x="154992" y="86363"/>
                  </a:lnTo>
                  <a:lnTo>
                    <a:pt x="103396" y="180788"/>
                  </a:lnTo>
                  <a:lnTo>
                    <a:pt x="63312" y="278749"/>
                  </a:lnTo>
                  <a:lnTo>
                    <a:pt x="31861" y="379260"/>
                  </a:lnTo>
                  <a:lnTo>
                    <a:pt x="11716" y="482773"/>
                  </a:lnTo>
                  <a:lnTo>
                    <a:pt x="0" y="588836"/>
                  </a:lnTo>
                  <a:lnTo>
                    <a:pt x="0" y="694879"/>
                  </a:lnTo>
                  <a:lnTo>
                    <a:pt x="8633" y="798412"/>
                  </a:lnTo>
                  <a:lnTo>
                    <a:pt x="31861" y="904969"/>
                  </a:lnTo>
                  <a:lnTo>
                    <a:pt x="60229" y="1005459"/>
                  </a:lnTo>
                  <a:lnTo>
                    <a:pt x="100930" y="1102927"/>
                  </a:lnTo>
                  <a:lnTo>
                    <a:pt x="149442" y="1197866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72544" y="4666802"/>
              <a:ext cx="130175" cy="147320"/>
            </a:xfrm>
            <a:custGeom>
              <a:avLst/>
              <a:gdLst/>
              <a:ahLst/>
              <a:cxnLst/>
              <a:rect l="l" t="t" r="r" b="b"/>
              <a:pathLst>
                <a:path w="130175" h="147320">
                  <a:moveTo>
                    <a:pt x="109563" y="0"/>
                  </a:moveTo>
                  <a:lnTo>
                    <a:pt x="0" y="74745"/>
                  </a:lnTo>
                  <a:lnTo>
                    <a:pt x="129708" y="146962"/>
                  </a:lnTo>
                  <a:lnTo>
                    <a:pt x="109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02252" y="3676003"/>
              <a:ext cx="212725" cy="1137920"/>
            </a:xfrm>
            <a:custGeom>
              <a:avLst/>
              <a:gdLst/>
              <a:ahLst/>
              <a:cxnLst/>
              <a:rect l="l" t="t" r="r" b="b"/>
              <a:pathLst>
                <a:path w="212725" h="1137920">
                  <a:moveTo>
                    <a:pt x="94968" y="0"/>
                  </a:moveTo>
                  <a:lnTo>
                    <a:pt x="140603" y="97447"/>
                  </a:lnTo>
                  <a:lnTo>
                    <a:pt x="174931" y="200980"/>
                  </a:lnTo>
                  <a:lnTo>
                    <a:pt x="198365" y="310066"/>
                  </a:lnTo>
                  <a:lnTo>
                    <a:pt x="212549" y="416623"/>
                  </a:lnTo>
                  <a:lnTo>
                    <a:pt x="212549" y="528731"/>
                  </a:lnTo>
                  <a:lnTo>
                    <a:pt x="203915" y="637817"/>
                  </a:lnTo>
                  <a:lnTo>
                    <a:pt x="183565" y="743859"/>
                  </a:lnTo>
                  <a:lnTo>
                    <a:pt x="152114" y="850416"/>
                  </a:lnTo>
                  <a:lnTo>
                    <a:pt x="112030" y="950906"/>
                  </a:lnTo>
                  <a:lnTo>
                    <a:pt x="60434" y="1045845"/>
                  </a:lnTo>
                  <a:lnTo>
                    <a:pt x="0" y="1137761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02252" y="3520959"/>
              <a:ext cx="161290" cy="204470"/>
            </a:xfrm>
            <a:custGeom>
              <a:avLst/>
              <a:gdLst/>
              <a:ahLst/>
              <a:cxnLst/>
              <a:rect l="l" t="t" r="r" b="b"/>
              <a:pathLst>
                <a:path w="161290" h="204470">
                  <a:moveTo>
                    <a:pt x="0" y="0"/>
                  </a:moveTo>
                  <a:lnTo>
                    <a:pt x="48717" y="204024"/>
                  </a:lnTo>
                  <a:lnTo>
                    <a:pt x="160748" y="132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2335" y="3090271"/>
              <a:ext cx="420370" cy="431165"/>
            </a:xfrm>
            <a:custGeom>
              <a:avLst/>
              <a:gdLst/>
              <a:ahLst/>
              <a:cxnLst/>
              <a:rect l="l" t="t" r="r" b="b"/>
              <a:pathLst>
                <a:path w="420370" h="431164">
                  <a:moveTo>
                    <a:pt x="419754" y="140238"/>
                  </a:moveTo>
                  <a:lnTo>
                    <a:pt x="399609" y="97467"/>
                  </a:lnTo>
                  <a:lnTo>
                    <a:pt x="368158" y="60043"/>
                  </a:lnTo>
                  <a:lnTo>
                    <a:pt x="330541" y="31255"/>
                  </a:lnTo>
                  <a:lnTo>
                    <a:pt x="287578" y="8430"/>
                  </a:lnTo>
                  <a:lnTo>
                    <a:pt x="238861" y="0"/>
                  </a:lnTo>
                  <a:lnTo>
                    <a:pt x="189732" y="0"/>
                  </a:lnTo>
                  <a:lnTo>
                    <a:pt x="144097" y="11103"/>
                  </a:lnTo>
                  <a:lnTo>
                    <a:pt x="97846" y="31255"/>
                  </a:lnTo>
                  <a:lnTo>
                    <a:pt x="60434" y="63127"/>
                  </a:lnTo>
                  <a:lnTo>
                    <a:pt x="31450" y="100346"/>
                  </a:lnTo>
                  <a:lnTo>
                    <a:pt x="11716" y="146407"/>
                  </a:lnTo>
                  <a:lnTo>
                    <a:pt x="0" y="192262"/>
                  </a:lnTo>
                  <a:lnTo>
                    <a:pt x="0" y="240790"/>
                  </a:lnTo>
                  <a:lnTo>
                    <a:pt x="11716" y="289730"/>
                  </a:lnTo>
                  <a:lnTo>
                    <a:pt x="34534" y="333323"/>
                  </a:lnTo>
                  <a:lnTo>
                    <a:pt x="63518" y="370130"/>
                  </a:lnTo>
                  <a:lnTo>
                    <a:pt x="103396" y="398918"/>
                  </a:lnTo>
                  <a:lnTo>
                    <a:pt x="146564" y="422154"/>
                  </a:lnTo>
                  <a:lnTo>
                    <a:pt x="195693" y="430688"/>
                  </a:lnTo>
                  <a:lnTo>
                    <a:pt x="244411" y="430688"/>
                  </a:lnTo>
                </a:path>
              </a:pathLst>
            </a:custGeom>
            <a:ln w="60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8777" y="3210975"/>
              <a:ext cx="132715" cy="201295"/>
            </a:xfrm>
            <a:custGeom>
              <a:avLst/>
              <a:gdLst/>
              <a:ahLst/>
              <a:cxnLst/>
              <a:rect l="l" t="t" r="r" b="b"/>
              <a:pathLst>
                <a:path w="132714" h="201295">
                  <a:moveTo>
                    <a:pt x="0" y="0"/>
                  </a:moveTo>
                  <a:lnTo>
                    <a:pt x="48717" y="200898"/>
                  </a:lnTo>
                  <a:lnTo>
                    <a:pt x="132380" y="1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51042"/>
            <a:ext cx="10197465" cy="264795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400" b="1" i="1" dirty="0">
                <a:latin typeface="Calibri"/>
                <a:cs typeface="Calibri"/>
              </a:rPr>
              <a:t>5.</a:t>
            </a:r>
            <a:r>
              <a:rPr sz="2400" b="1" i="1" spc="-30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Representasi</a:t>
            </a:r>
            <a:r>
              <a:rPr sz="2400" b="1" i="1" spc="-1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relasi</a:t>
            </a:r>
            <a:r>
              <a:rPr sz="2400" b="1" i="1" spc="-5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dengan</a:t>
            </a:r>
            <a:r>
              <a:rPr sz="2400" b="1" i="1" spc="-40" dirty="0">
                <a:latin typeface="Calibri"/>
                <a:cs typeface="Calibri"/>
              </a:rPr>
              <a:t> </a:t>
            </a:r>
            <a:r>
              <a:rPr sz="2400" b="1" i="1" dirty="0">
                <a:latin typeface="Calibri"/>
                <a:cs typeface="Calibri"/>
              </a:rPr>
              <a:t>diagram</a:t>
            </a:r>
            <a:r>
              <a:rPr sz="2400" b="1" i="1" spc="-35" dirty="0">
                <a:latin typeface="Calibri"/>
                <a:cs typeface="Calibri"/>
              </a:rPr>
              <a:t> </a:t>
            </a:r>
            <a:r>
              <a:rPr sz="2400" b="1" i="1" spc="-10" dirty="0">
                <a:latin typeface="Calibri"/>
                <a:cs typeface="Calibri"/>
              </a:rPr>
              <a:t>kartesian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Sumbu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menyatakan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daerah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(domain),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Sumbu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menyatalkan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daerah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tujuan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(kodomain)</a:t>
            </a:r>
            <a:endParaRPr sz="2400">
              <a:latin typeface="Calibri"/>
              <a:cs typeface="Calibri"/>
            </a:endParaRPr>
          </a:p>
          <a:p>
            <a:pPr marL="184785" marR="806450" indent="-172720">
              <a:lnSpc>
                <a:spcPct val="117700"/>
              </a:lnSpc>
              <a:spcBef>
                <a:spcPts val="200"/>
              </a:spcBef>
              <a:buFont typeface="Arial"/>
              <a:buChar char="•"/>
              <a:tabLst>
                <a:tab pos="241935" algn="l"/>
                <a:tab pos="5489575" algn="l"/>
              </a:tabLst>
            </a:pPr>
            <a:r>
              <a:rPr dirty="0"/>
              <a:t>	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dinyatakan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sebagai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noktah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(titik)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kartesian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contoh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{Amir,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Budi,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Cecep}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dirty="0">
                <a:latin typeface="Calibri"/>
                <a:cs typeface="Calibri"/>
              </a:rPr>
              <a:t>B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{IF221,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IF251,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IF342,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IF323}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tabLst>
                <a:tab pos="857250" algn="l"/>
              </a:tabLst>
            </a:pPr>
            <a:r>
              <a:rPr sz="2400" spc="-25" dirty="0">
                <a:latin typeface="Calibri"/>
                <a:cs typeface="Calibri"/>
              </a:rPr>
              <a:t>dan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dirty="0">
                <a:latin typeface="Calibri"/>
                <a:cs typeface="Calibri"/>
              </a:rPr>
              <a:t>R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{(Amir,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IF251),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(Amir,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IF323),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(Budi,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IF221),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(Budi,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IF251),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(Cecep,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IF323)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3314" y="3138677"/>
            <a:ext cx="3204210" cy="3222625"/>
          </a:xfrm>
          <a:custGeom>
            <a:avLst/>
            <a:gdLst/>
            <a:ahLst/>
            <a:cxnLst/>
            <a:rect l="l" t="t" r="r" b="b"/>
            <a:pathLst>
              <a:path w="3204210" h="3222625">
                <a:moveTo>
                  <a:pt x="3185617" y="3193707"/>
                </a:moveTo>
                <a:lnTo>
                  <a:pt x="3140329" y="3193707"/>
                </a:lnTo>
                <a:lnTo>
                  <a:pt x="3127527" y="3193707"/>
                </a:lnTo>
                <a:lnTo>
                  <a:pt x="3127248" y="3222142"/>
                </a:lnTo>
                <a:lnTo>
                  <a:pt x="3185617" y="3193707"/>
                </a:lnTo>
                <a:close/>
              </a:path>
              <a:path w="3204210" h="3222625">
                <a:moveTo>
                  <a:pt x="3203829" y="3184842"/>
                </a:moveTo>
                <a:lnTo>
                  <a:pt x="3128010" y="3145955"/>
                </a:lnTo>
                <a:lnTo>
                  <a:pt x="3127718" y="3174530"/>
                </a:lnTo>
                <a:lnTo>
                  <a:pt x="47625" y="3142208"/>
                </a:lnTo>
                <a:lnTo>
                  <a:pt x="47625" y="76200"/>
                </a:lnTo>
                <a:lnTo>
                  <a:pt x="76200" y="76200"/>
                </a:lnTo>
                <a:lnTo>
                  <a:pt x="69850" y="63500"/>
                </a:lnTo>
                <a:lnTo>
                  <a:pt x="38100" y="0"/>
                </a:lnTo>
                <a:lnTo>
                  <a:pt x="0" y="76200"/>
                </a:lnTo>
                <a:lnTo>
                  <a:pt x="28575" y="76200"/>
                </a:lnTo>
                <a:lnTo>
                  <a:pt x="28575" y="3151822"/>
                </a:lnTo>
                <a:lnTo>
                  <a:pt x="38087" y="3151822"/>
                </a:lnTo>
                <a:lnTo>
                  <a:pt x="37973" y="3161157"/>
                </a:lnTo>
                <a:lnTo>
                  <a:pt x="3127527" y="3193580"/>
                </a:lnTo>
                <a:lnTo>
                  <a:pt x="3140329" y="3193580"/>
                </a:lnTo>
                <a:lnTo>
                  <a:pt x="3185896" y="3193580"/>
                </a:lnTo>
                <a:lnTo>
                  <a:pt x="3203829" y="31848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0321" y="6410350"/>
            <a:ext cx="5232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Amir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4247" y="6410350"/>
            <a:ext cx="4908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Budi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5429" y="6395720"/>
            <a:ext cx="6559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Cecep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0653" y="612749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8516" y="5419140"/>
            <a:ext cx="130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8516" y="4776978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58516" y="40615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5434" y="615005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0016" y="6150051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7254" y="3335273"/>
            <a:ext cx="822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aseline="1388" dirty="0">
                <a:latin typeface="Calibri"/>
                <a:cs typeface="Calibri"/>
              </a:rPr>
              <a:t>IF323</a:t>
            </a:r>
            <a:r>
              <a:rPr sz="3000" spc="37" baseline="1388" dirty="0">
                <a:latin typeface="Calibri"/>
                <a:cs typeface="Calibri"/>
              </a:rPr>
              <a:t>  </a:t>
            </a:r>
            <a:r>
              <a:rPr sz="1800" spc="-60" dirty="0">
                <a:latin typeface="Symbol"/>
                <a:cs typeface="Symbol"/>
              </a:rPr>
              <a:t>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7254" y="5414568"/>
            <a:ext cx="594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IF221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67254" y="4780610"/>
            <a:ext cx="594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IF251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67254" y="4043248"/>
            <a:ext cx="5949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IF342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26079" y="3512820"/>
            <a:ext cx="2621915" cy="2799080"/>
          </a:xfrm>
          <a:custGeom>
            <a:avLst/>
            <a:gdLst/>
            <a:ahLst/>
            <a:cxnLst/>
            <a:rect l="l" t="t" r="r" b="b"/>
            <a:pathLst>
              <a:path w="2621915" h="2799079">
                <a:moveTo>
                  <a:pt x="4571" y="2070099"/>
                </a:moveTo>
                <a:lnTo>
                  <a:pt x="2621787" y="2058923"/>
                </a:lnTo>
              </a:path>
              <a:path w="2621915" h="2799079">
                <a:moveTo>
                  <a:pt x="841247" y="2732112"/>
                </a:moveTo>
                <a:lnTo>
                  <a:pt x="841247" y="10667"/>
                </a:lnTo>
              </a:path>
              <a:path w="2621915" h="2799079">
                <a:moveTo>
                  <a:pt x="0" y="1426463"/>
                </a:moveTo>
                <a:lnTo>
                  <a:pt x="2615565" y="1426463"/>
                </a:lnTo>
              </a:path>
              <a:path w="2621915" h="2799079">
                <a:moveTo>
                  <a:pt x="15239" y="711707"/>
                </a:moveTo>
                <a:lnTo>
                  <a:pt x="2620772" y="711707"/>
                </a:lnTo>
              </a:path>
              <a:path w="2621915" h="2799079">
                <a:moveTo>
                  <a:pt x="1760220" y="2776562"/>
                </a:moveTo>
                <a:lnTo>
                  <a:pt x="1794256" y="0"/>
                </a:lnTo>
              </a:path>
              <a:path w="2621915" h="2799079">
                <a:moveTo>
                  <a:pt x="2621280" y="2799079"/>
                </a:moveTo>
                <a:lnTo>
                  <a:pt x="2598420" y="0"/>
                </a:lnTo>
              </a:path>
              <a:path w="2621915" h="2799079">
                <a:moveTo>
                  <a:pt x="15239" y="10667"/>
                </a:moveTo>
                <a:lnTo>
                  <a:pt x="2620772" y="10667"/>
                </a:lnTo>
              </a:path>
            </a:pathLst>
          </a:custGeom>
          <a:ln w="6350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96461" y="4675073"/>
            <a:ext cx="18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89526" y="5304535"/>
            <a:ext cx="18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20259" y="4701032"/>
            <a:ext cx="189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87826" y="3286505"/>
            <a:ext cx="1956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79905" algn="l"/>
              </a:tabLst>
            </a:pPr>
            <a:r>
              <a:rPr sz="2800" spc="-50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0" dirty="0">
                <a:solidFill>
                  <a:srgbClr val="FF0000"/>
                </a:solidFill>
                <a:latin typeface="Symbol"/>
                <a:cs typeface="Symbol"/>
              </a:rPr>
              <a:t></a:t>
            </a:r>
            <a:endParaRPr sz="28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251" y="547925"/>
            <a:ext cx="3272154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Sifat-sifat</a:t>
            </a:r>
            <a:r>
              <a:rPr sz="3600" b="1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251" y="1253391"/>
            <a:ext cx="10029190" cy="5003165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845819" marR="5080" indent="-417195" algn="just">
              <a:lnSpc>
                <a:spcPct val="95900"/>
              </a:lnSpc>
              <a:spcBef>
                <a:spcPts val="244"/>
              </a:spcBef>
              <a:buFont typeface="Symbol"/>
              <a:buChar char=""/>
              <a:tabLst>
                <a:tab pos="846455" algn="l"/>
              </a:tabLst>
            </a:pPr>
            <a:r>
              <a:rPr sz="2900" dirty="0">
                <a:latin typeface="Times New Roman"/>
                <a:cs typeface="Times New Roman"/>
              </a:rPr>
              <a:t>Relasi</a:t>
            </a:r>
            <a:r>
              <a:rPr sz="2900" spc="300" dirty="0">
                <a:latin typeface="Times New Roman"/>
                <a:cs typeface="Times New Roman"/>
              </a:rPr>
              <a:t>  </a:t>
            </a:r>
            <a:r>
              <a:rPr sz="2900" dirty="0">
                <a:latin typeface="Times New Roman"/>
                <a:cs typeface="Times New Roman"/>
              </a:rPr>
              <a:t>yang</a:t>
            </a:r>
            <a:r>
              <a:rPr sz="2900" spc="305" dirty="0">
                <a:latin typeface="Times New Roman"/>
                <a:cs typeface="Times New Roman"/>
              </a:rPr>
              <a:t>  </a:t>
            </a:r>
            <a:r>
              <a:rPr sz="2900" dirty="0">
                <a:latin typeface="Times New Roman"/>
                <a:cs typeface="Times New Roman"/>
              </a:rPr>
              <a:t>didefinisikan</a:t>
            </a:r>
            <a:r>
              <a:rPr sz="2900" spc="300" dirty="0">
                <a:latin typeface="Times New Roman"/>
                <a:cs typeface="Times New Roman"/>
              </a:rPr>
              <a:t>  </a:t>
            </a:r>
            <a:r>
              <a:rPr sz="2900" dirty="0">
                <a:latin typeface="Times New Roman"/>
                <a:cs typeface="Times New Roman"/>
              </a:rPr>
              <a:t>pada</a:t>
            </a:r>
            <a:r>
              <a:rPr sz="2900" spc="310" dirty="0">
                <a:latin typeface="Times New Roman"/>
                <a:cs typeface="Times New Roman"/>
              </a:rPr>
              <a:t>  </a:t>
            </a:r>
            <a:r>
              <a:rPr sz="2900" dirty="0">
                <a:latin typeface="Times New Roman"/>
                <a:cs typeface="Times New Roman"/>
              </a:rPr>
              <a:t>sebuah</a:t>
            </a:r>
            <a:r>
              <a:rPr sz="2900" spc="305" dirty="0">
                <a:latin typeface="Times New Roman"/>
                <a:cs typeface="Times New Roman"/>
              </a:rPr>
              <a:t>  </a:t>
            </a:r>
            <a:r>
              <a:rPr sz="2900" dirty="0">
                <a:latin typeface="Times New Roman"/>
                <a:cs typeface="Times New Roman"/>
              </a:rPr>
              <a:t>himpunan</a:t>
            </a:r>
            <a:r>
              <a:rPr sz="2900" spc="340" dirty="0">
                <a:latin typeface="Times New Roman"/>
                <a:cs typeface="Times New Roman"/>
              </a:rPr>
              <a:t>  </a:t>
            </a:r>
            <a:r>
              <a:rPr sz="2900" spc="-10" dirty="0">
                <a:latin typeface="Times New Roman"/>
                <a:cs typeface="Times New Roman"/>
              </a:rPr>
              <a:t>dapat </a:t>
            </a:r>
            <a:r>
              <a:rPr sz="2900" dirty="0">
                <a:latin typeface="Times New Roman"/>
                <a:cs typeface="Times New Roman"/>
              </a:rPr>
              <a:t>memiliki</a:t>
            </a:r>
            <a:r>
              <a:rPr sz="2900" spc="1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sifat</a:t>
            </a:r>
            <a:r>
              <a:rPr sz="2900" spc="204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seperti</a:t>
            </a:r>
            <a:r>
              <a:rPr sz="2900" spc="17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refleksif,</a:t>
            </a:r>
            <a:r>
              <a:rPr sz="2900" spc="1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menghantar,</a:t>
            </a:r>
            <a:r>
              <a:rPr sz="2900" spc="1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setangkup,</a:t>
            </a:r>
            <a:r>
              <a:rPr sz="2900" spc="19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tolak setangkup.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Times New Roman"/>
              <a:cs typeface="Times New Roman"/>
            </a:endParaRPr>
          </a:p>
          <a:p>
            <a:pPr marL="340995" indent="-328930">
              <a:lnSpc>
                <a:spcPct val="100000"/>
              </a:lnSpc>
              <a:buFont typeface="Times New Roman"/>
              <a:buAutoNum type="arabicPeriod"/>
              <a:tabLst>
                <a:tab pos="341630" algn="l"/>
              </a:tabLst>
            </a:pPr>
            <a:r>
              <a:rPr sz="3250" b="1" dirty="0">
                <a:latin typeface="Times New Roman"/>
                <a:cs typeface="Times New Roman"/>
              </a:rPr>
              <a:t>Refleksif</a:t>
            </a:r>
            <a:r>
              <a:rPr sz="3250" b="1" spc="35" dirty="0">
                <a:latin typeface="Times New Roman"/>
                <a:cs typeface="Times New Roman"/>
              </a:rPr>
              <a:t> </a:t>
            </a:r>
            <a:r>
              <a:rPr sz="3250" spc="-10" dirty="0">
                <a:latin typeface="Times New Roman"/>
                <a:cs typeface="Times New Roman"/>
              </a:rPr>
              <a:t>(</a:t>
            </a:r>
            <a:r>
              <a:rPr sz="3250" i="1" spc="-10" dirty="0">
                <a:latin typeface="Times New Roman"/>
                <a:cs typeface="Times New Roman"/>
              </a:rPr>
              <a:t>reflexive</a:t>
            </a:r>
            <a:r>
              <a:rPr sz="3250" spc="-10" dirty="0">
                <a:latin typeface="Times New Roman"/>
                <a:cs typeface="Times New Roman"/>
              </a:rPr>
              <a:t>)</a:t>
            </a:r>
            <a:endParaRPr sz="3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</a:pPr>
            <a:endParaRPr sz="2900">
              <a:latin typeface="Times New Roman"/>
              <a:cs typeface="Times New Roman"/>
            </a:endParaRPr>
          </a:p>
          <a:p>
            <a:pPr marL="845819" lvl="1" indent="-417830">
              <a:lnSpc>
                <a:spcPct val="100000"/>
              </a:lnSpc>
              <a:buFont typeface="Symbol"/>
              <a:buChar char=""/>
              <a:tabLst>
                <a:tab pos="845819" algn="l"/>
                <a:tab pos="846455" algn="l"/>
                <a:tab pos="7719695" algn="l"/>
              </a:tabLst>
            </a:pPr>
            <a:r>
              <a:rPr sz="2900" dirty="0">
                <a:latin typeface="Times New Roman"/>
                <a:cs typeface="Times New Roman"/>
              </a:rPr>
              <a:t>Relasi</a:t>
            </a:r>
            <a:r>
              <a:rPr sz="2900" spc="31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R</a:t>
            </a:r>
            <a:r>
              <a:rPr sz="2900" i="1" spc="3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pada</a:t>
            </a:r>
            <a:r>
              <a:rPr sz="2900" spc="3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himpunan</a:t>
            </a:r>
            <a:r>
              <a:rPr sz="2900" spc="35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i="1" spc="33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disebut</a:t>
            </a:r>
            <a:r>
              <a:rPr sz="2900" spc="330" dirty="0">
                <a:latin typeface="Times New Roman"/>
                <a:cs typeface="Times New Roman"/>
              </a:rPr>
              <a:t> </a:t>
            </a:r>
            <a:r>
              <a:rPr sz="2900" b="1" spc="-10" dirty="0">
                <a:latin typeface="Times New Roman"/>
                <a:cs typeface="Times New Roman"/>
              </a:rPr>
              <a:t>refleksif</a:t>
            </a:r>
            <a:r>
              <a:rPr sz="2900" b="1" dirty="0">
                <a:latin typeface="Times New Roman"/>
                <a:cs typeface="Times New Roman"/>
              </a:rPr>
              <a:t>	</a:t>
            </a:r>
            <a:r>
              <a:rPr sz="2900" dirty="0">
                <a:latin typeface="Times New Roman"/>
                <a:cs typeface="Times New Roman"/>
              </a:rPr>
              <a:t>jika</a:t>
            </a:r>
            <a:r>
              <a:rPr sz="2900" spc="3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32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3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</a:t>
            </a:r>
            <a:r>
              <a:rPr sz="2900" spc="330" dirty="0">
                <a:latin typeface="Times New Roman"/>
                <a:cs typeface="Times New Roman"/>
              </a:rPr>
              <a:t> </a:t>
            </a:r>
            <a:r>
              <a:rPr sz="2900" i="1" spc="-50" dirty="0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  <a:p>
            <a:pPr marL="845819">
              <a:lnSpc>
                <a:spcPct val="100000"/>
              </a:lnSpc>
              <a:spcBef>
                <a:spcPts val="80"/>
              </a:spcBef>
            </a:pPr>
            <a:r>
              <a:rPr sz="2900" dirty="0">
                <a:latin typeface="Times New Roman"/>
                <a:cs typeface="Times New Roman"/>
              </a:rPr>
              <a:t>untuk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setiap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 </a:t>
            </a:r>
            <a:r>
              <a:rPr sz="2900" dirty="0">
                <a:latin typeface="Symbol"/>
                <a:cs typeface="Symbol"/>
              </a:rPr>
              <a:t>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A</a:t>
            </a:r>
            <a:r>
              <a:rPr sz="2900" spc="-25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Times New Roman"/>
              <a:cs typeface="Times New Roman"/>
            </a:endParaRPr>
          </a:p>
          <a:p>
            <a:pPr marL="845819" lvl="1" indent="-41783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845819" algn="l"/>
                <a:tab pos="846455" algn="l"/>
                <a:tab pos="1942464" algn="l"/>
                <a:tab pos="2340610" algn="l"/>
                <a:tab pos="3213735" algn="l"/>
                <a:tab pos="4868545" algn="l"/>
                <a:tab pos="5266055" algn="l"/>
                <a:tab pos="6176645" algn="l"/>
                <a:tab pos="7581265" algn="l"/>
                <a:tab pos="8307070" algn="l"/>
                <a:tab pos="8997315" algn="l"/>
                <a:tab pos="9354185" algn="l"/>
                <a:tab pos="9789160" algn="l"/>
              </a:tabLst>
            </a:pPr>
            <a:r>
              <a:rPr sz="2900" spc="-10" dirty="0">
                <a:latin typeface="Times New Roman"/>
                <a:cs typeface="Times New Roman"/>
              </a:rPr>
              <a:t>Relasi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R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-20" dirty="0">
                <a:latin typeface="Times New Roman"/>
                <a:cs typeface="Times New Roman"/>
              </a:rPr>
              <a:t>pada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himpunan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A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tidak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10" dirty="0">
                <a:latin typeface="Times New Roman"/>
                <a:cs typeface="Times New Roman"/>
              </a:rPr>
              <a:t>refleksif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20" dirty="0">
                <a:latin typeface="Times New Roman"/>
                <a:cs typeface="Times New Roman"/>
              </a:rPr>
              <a:t>jika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spc="-25" dirty="0">
                <a:latin typeface="Times New Roman"/>
                <a:cs typeface="Times New Roman"/>
              </a:rPr>
              <a:t>ada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a</a:t>
            </a:r>
            <a:r>
              <a:rPr sz="2900" i="1" dirty="0">
                <a:latin typeface="Times New Roman"/>
                <a:cs typeface="Times New Roman"/>
              </a:rPr>
              <a:t>	</a:t>
            </a:r>
            <a:r>
              <a:rPr sz="2900" spc="-50" dirty="0">
                <a:latin typeface="Symbol"/>
                <a:cs typeface="Symbol"/>
              </a:rPr>
              <a:t></a:t>
            </a:r>
            <a:r>
              <a:rPr sz="2900" dirty="0">
                <a:latin typeface="Times New Roman"/>
                <a:cs typeface="Times New Roman"/>
              </a:rPr>
              <a:t>	</a:t>
            </a:r>
            <a:r>
              <a:rPr sz="2900" i="1" spc="-50" dirty="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  <a:p>
            <a:pPr marL="845819">
              <a:lnSpc>
                <a:spcPct val="100000"/>
              </a:lnSpc>
              <a:spcBef>
                <a:spcPts val="70"/>
              </a:spcBef>
              <a:tabLst>
                <a:tab pos="2718435" algn="l"/>
              </a:tabLst>
            </a:pPr>
            <a:r>
              <a:rPr sz="2900" spc="-10" dirty="0">
                <a:latin typeface="Times New Roman"/>
                <a:cs typeface="Times New Roman"/>
              </a:rPr>
              <a:t>sedemikian</a:t>
            </a:r>
            <a:r>
              <a:rPr sz="2900" dirty="0">
                <a:latin typeface="Times New Roman"/>
                <a:cs typeface="Times New Roman"/>
              </a:rPr>
              <a:t>	sehingga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(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,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i="1" dirty="0">
                <a:latin typeface="Times New Roman"/>
                <a:cs typeface="Times New Roman"/>
              </a:rPr>
              <a:t>a</a:t>
            </a:r>
            <a:r>
              <a:rPr sz="2900" dirty="0">
                <a:latin typeface="Times New Roman"/>
                <a:cs typeface="Times New Roman"/>
              </a:rPr>
              <a:t>)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Symbol"/>
                <a:cs typeface="Symbol"/>
              </a:rPr>
              <a:t>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i="1" spc="-25" dirty="0">
                <a:latin typeface="Times New Roman"/>
                <a:cs typeface="Times New Roman"/>
              </a:rPr>
              <a:t>R</a:t>
            </a:r>
            <a:r>
              <a:rPr sz="2900" spc="-25" dirty="0">
                <a:latin typeface="Times New Roman"/>
                <a:cs typeface="Times New Roman"/>
              </a:rPr>
              <a:t>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0779" y="263535"/>
            <a:ext cx="10071735" cy="9493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260"/>
              </a:spcBef>
            </a:pPr>
            <a:r>
              <a:rPr sz="205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Contoh</a:t>
            </a:r>
            <a:r>
              <a:rPr sz="2050" b="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050" b="1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Misalkan</a:t>
            </a:r>
            <a:r>
              <a:rPr sz="205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50" i="1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5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{1,</a:t>
            </a:r>
            <a:r>
              <a:rPr sz="20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2,</a:t>
            </a:r>
            <a:r>
              <a:rPr sz="20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3,</a:t>
            </a:r>
            <a:r>
              <a:rPr sz="205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4},</a:t>
            </a:r>
            <a:r>
              <a:rPr sz="20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dan</a:t>
            </a:r>
            <a:r>
              <a:rPr sz="20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r>
              <a:rPr sz="2050" spc="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50" i="1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di</a:t>
            </a:r>
            <a:r>
              <a:rPr sz="20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bawah</a:t>
            </a:r>
            <a:r>
              <a:rPr sz="20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ini</a:t>
            </a:r>
            <a:r>
              <a:rPr sz="205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didefinisikan</a:t>
            </a:r>
            <a:r>
              <a:rPr sz="2050" spc="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pada</a:t>
            </a:r>
            <a:r>
              <a:rPr sz="20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himpunan</a:t>
            </a:r>
            <a:r>
              <a:rPr sz="2050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spc="-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050" spc="-25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sz="2050" spc="-20" dirty="0">
                <a:solidFill>
                  <a:srgbClr val="000000"/>
                </a:solidFill>
                <a:latin typeface="Times New Roman"/>
                <a:cs typeface="Times New Roman"/>
              </a:rPr>
              <a:t>maka</a:t>
            </a:r>
            <a:endParaRPr sz="2050" dirty="0">
              <a:latin typeface="Times New Roman"/>
              <a:cs typeface="Times New Roman"/>
            </a:endParaRPr>
          </a:p>
          <a:p>
            <a:pPr marL="309245">
              <a:lnSpc>
                <a:spcPts val="2330"/>
              </a:lnSpc>
            </a:pP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(a)</a:t>
            </a:r>
            <a:r>
              <a:rPr sz="205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r>
              <a:rPr sz="20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050" i="1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sz="20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{(1,</a:t>
            </a:r>
            <a:r>
              <a:rPr sz="20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1),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(1,</a:t>
            </a:r>
            <a:r>
              <a:rPr sz="20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3),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(2,</a:t>
            </a:r>
            <a:r>
              <a:rPr sz="20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1),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(2,</a:t>
            </a:r>
            <a:r>
              <a:rPr sz="2050" spc="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2),</a:t>
            </a:r>
            <a:r>
              <a:rPr sz="20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(3,</a:t>
            </a:r>
            <a:r>
              <a:rPr sz="2050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3),</a:t>
            </a:r>
            <a:r>
              <a:rPr sz="2050" spc="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(4,</a:t>
            </a:r>
            <a:r>
              <a:rPr sz="205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2),</a:t>
            </a:r>
            <a:r>
              <a:rPr sz="205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dirty="0">
                <a:solidFill>
                  <a:srgbClr val="000000"/>
                </a:solidFill>
                <a:latin typeface="Times New Roman"/>
                <a:cs typeface="Times New Roman"/>
              </a:rPr>
              <a:t>(4,</a:t>
            </a:r>
            <a:r>
              <a:rPr sz="2050" spc="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000000"/>
                </a:solidFill>
                <a:latin typeface="Times New Roman"/>
                <a:cs typeface="Times New Roman"/>
              </a:rPr>
              <a:t>3),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779" y="1174875"/>
            <a:ext cx="10073640" cy="33285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715010" marR="6985">
              <a:lnSpc>
                <a:spcPts val="2390"/>
              </a:lnSpc>
              <a:spcBef>
                <a:spcPts val="260"/>
              </a:spcBef>
            </a:pPr>
            <a:r>
              <a:rPr sz="2050" dirty="0">
                <a:latin typeface="Times New Roman"/>
                <a:cs typeface="Times New Roman"/>
              </a:rPr>
              <a:t>(4,</a:t>
            </a:r>
            <a:r>
              <a:rPr sz="2050" spc="2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4)</a:t>
            </a:r>
            <a:r>
              <a:rPr sz="2050" spc="2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}</a:t>
            </a:r>
            <a:r>
              <a:rPr sz="2050" spc="2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bersifat</a:t>
            </a:r>
            <a:r>
              <a:rPr sz="2050" spc="2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refleksif</a:t>
            </a:r>
            <a:r>
              <a:rPr sz="2050" spc="20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karena</a:t>
            </a:r>
            <a:r>
              <a:rPr sz="2050" spc="2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terdapat</a:t>
            </a:r>
            <a:r>
              <a:rPr sz="2050" spc="20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elemen</a:t>
            </a:r>
            <a:r>
              <a:rPr sz="2050" spc="2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relasi</a:t>
            </a:r>
            <a:r>
              <a:rPr sz="2050" spc="2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yang</a:t>
            </a:r>
            <a:r>
              <a:rPr sz="2050" spc="2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berbentuk</a:t>
            </a:r>
            <a:r>
              <a:rPr sz="2050" spc="2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20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dirty="0">
                <a:latin typeface="Times New Roman"/>
                <a:cs typeface="Times New Roman"/>
              </a:rPr>
              <a:t>),</a:t>
            </a:r>
            <a:r>
              <a:rPr sz="2050" spc="2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yaitu</a:t>
            </a:r>
            <a:r>
              <a:rPr sz="2050" spc="22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(1, </a:t>
            </a:r>
            <a:r>
              <a:rPr sz="2050" dirty="0">
                <a:latin typeface="Times New Roman"/>
                <a:cs typeface="Times New Roman"/>
              </a:rPr>
              <a:t>1),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(2,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2),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(3,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3),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dan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(4,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4).</a:t>
            </a:r>
            <a:endParaRPr sz="2050" dirty="0">
              <a:latin typeface="Times New Roman"/>
              <a:cs typeface="Times New Roman"/>
            </a:endParaRPr>
          </a:p>
          <a:p>
            <a:pPr marL="245745">
              <a:lnSpc>
                <a:spcPts val="2330"/>
              </a:lnSpc>
              <a:tabLst>
                <a:tab pos="715010" algn="l"/>
                <a:tab pos="7162800" algn="l"/>
              </a:tabLst>
            </a:pPr>
            <a:r>
              <a:rPr sz="2050" spc="-25" dirty="0">
                <a:latin typeface="Times New Roman"/>
                <a:cs typeface="Times New Roman"/>
              </a:rPr>
              <a:t>(b)</a:t>
            </a:r>
            <a:r>
              <a:rPr sz="2050" dirty="0">
                <a:latin typeface="Times New Roman"/>
                <a:cs typeface="Times New Roman"/>
              </a:rPr>
              <a:t>	Relasi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R</a:t>
            </a:r>
            <a:r>
              <a:rPr sz="2050" i="1" spc="1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{(1,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1),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(2,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2),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(2,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3),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(4,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2),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(4,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3),</a:t>
            </a:r>
            <a:r>
              <a:rPr sz="2050" spc="9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(4,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4)</a:t>
            </a:r>
            <a:r>
              <a:rPr sz="2050" spc="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}</a:t>
            </a:r>
            <a:r>
              <a:rPr sz="2050" spc="8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tidak</a:t>
            </a:r>
            <a:r>
              <a:rPr sz="2050" dirty="0">
                <a:latin typeface="Times New Roman"/>
                <a:cs typeface="Times New Roman"/>
              </a:rPr>
              <a:t>	bersifat</a:t>
            </a:r>
            <a:r>
              <a:rPr sz="2050" spc="125" dirty="0">
                <a:latin typeface="Times New Roman"/>
                <a:cs typeface="Times New Roman"/>
              </a:rPr>
              <a:t> </a:t>
            </a:r>
            <a:r>
              <a:rPr sz="2050" dirty="0" err="1">
                <a:latin typeface="Times New Roman"/>
                <a:cs typeface="Times New Roman"/>
              </a:rPr>
              <a:t>refleksif</a:t>
            </a:r>
            <a:r>
              <a:rPr sz="2050" spc="125" dirty="0">
                <a:latin typeface="Times New Roman"/>
                <a:cs typeface="Times New Roman"/>
              </a:rPr>
              <a:t> </a:t>
            </a:r>
            <a:r>
              <a:rPr sz="2050" dirty="0" err="1">
                <a:latin typeface="Times New Roman"/>
                <a:cs typeface="Times New Roman"/>
              </a:rPr>
              <a:t>karena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tidak</a:t>
            </a:r>
            <a:r>
              <a:rPr lang="en-US" sz="2050" dirty="0">
                <a:latin typeface="Times New Roman"/>
                <a:cs typeface="Times New Roman"/>
              </a:rPr>
              <a:t> </a:t>
            </a:r>
            <a:r>
              <a:rPr lang="en-US" sz="2050" dirty="0" err="1">
                <a:latin typeface="Times New Roman"/>
                <a:cs typeface="Times New Roman"/>
              </a:rPr>
              <a:t>terdapat</a:t>
            </a:r>
            <a:r>
              <a:rPr sz="2050" spc="14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(3,</a:t>
            </a:r>
            <a:r>
              <a:rPr sz="2050" dirty="0">
                <a:latin typeface="Times New Roman"/>
                <a:cs typeface="Times New Roman"/>
              </a:rPr>
              <a:t>3)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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R</a:t>
            </a:r>
            <a:r>
              <a:rPr sz="2050" spc="-25" dirty="0">
                <a:latin typeface="Times New Roman"/>
                <a:cs typeface="Times New Roman"/>
              </a:rPr>
              <a:t>.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3699"/>
              </a:lnSpc>
              <a:spcBef>
                <a:spcPts val="1750"/>
              </a:spcBef>
            </a:pPr>
            <a:r>
              <a:rPr sz="2050" b="1" dirty="0" err="1">
                <a:latin typeface="Times New Roman"/>
                <a:cs typeface="Times New Roman"/>
              </a:rPr>
              <a:t>Conto</a:t>
            </a:r>
            <a:r>
              <a:rPr lang="en-US" sz="2050" b="1" dirty="0" err="1">
                <a:latin typeface="Times New Roman"/>
                <a:cs typeface="Times New Roman"/>
              </a:rPr>
              <a:t>h</a:t>
            </a:r>
            <a:r>
              <a:rPr sz="2050" b="1" dirty="0">
                <a:latin typeface="Times New Roman"/>
                <a:cs typeface="Times New Roman"/>
              </a:rPr>
              <a:t>.</a:t>
            </a:r>
            <a:r>
              <a:rPr sz="2050" b="1" spc="43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Relasi</a:t>
            </a:r>
            <a:r>
              <a:rPr sz="2050" spc="4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“habis</a:t>
            </a:r>
            <a:r>
              <a:rPr sz="2050" spc="4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membagi”</a:t>
            </a:r>
            <a:r>
              <a:rPr sz="2050" spc="4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pada</a:t>
            </a:r>
            <a:r>
              <a:rPr sz="2050" spc="4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himpunan</a:t>
            </a:r>
            <a:r>
              <a:rPr sz="2050" spc="4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bilangan</a:t>
            </a:r>
            <a:r>
              <a:rPr sz="2050" spc="4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bulat</a:t>
            </a:r>
            <a:r>
              <a:rPr sz="2050" spc="4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positif</a:t>
            </a:r>
            <a:r>
              <a:rPr sz="2050" spc="4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bersifat</a:t>
            </a:r>
            <a:r>
              <a:rPr sz="2050" spc="434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refleksif </a:t>
            </a:r>
            <a:r>
              <a:rPr sz="2050" dirty="0">
                <a:latin typeface="Times New Roman"/>
                <a:cs typeface="Times New Roman"/>
              </a:rPr>
              <a:t>karena</a:t>
            </a:r>
            <a:r>
              <a:rPr sz="2050" spc="39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setiap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bilangan</a:t>
            </a:r>
            <a:r>
              <a:rPr sz="2050" spc="4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bulat</a:t>
            </a:r>
            <a:r>
              <a:rPr sz="2050" spc="4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positif</a:t>
            </a:r>
            <a:r>
              <a:rPr sz="2050" spc="4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habis</a:t>
            </a:r>
            <a:r>
              <a:rPr sz="2050" spc="409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dibagi</a:t>
            </a:r>
            <a:r>
              <a:rPr sz="2050" spc="4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4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dirinya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sendiri,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sehingga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400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a</a:t>
            </a:r>
            <a:r>
              <a:rPr sz="2050" spc="-20" dirty="0">
                <a:latin typeface="Times New Roman"/>
                <a:cs typeface="Times New Roman"/>
              </a:rPr>
              <a:t>)</a:t>
            </a:r>
            <a:r>
              <a:rPr sz="2050" spc="-20" dirty="0">
                <a:latin typeface="Symbol"/>
                <a:cs typeface="Symbol"/>
              </a:rPr>
              <a:t></a:t>
            </a:r>
            <a:r>
              <a:rPr sz="2050" i="1" spc="-20" dirty="0">
                <a:latin typeface="Times New Roman"/>
                <a:cs typeface="Times New Roman"/>
              </a:rPr>
              <a:t>R </a:t>
            </a:r>
            <a:r>
              <a:rPr sz="2050" dirty="0">
                <a:latin typeface="Times New Roman"/>
                <a:cs typeface="Times New Roman"/>
              </a:rPr>
              <a:t>untuk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setiap</a:t>
            </a:r>
            <a:r>
              <a:rPr sz="2050" spc="5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r>
              <a:rPr sz="2050" i="1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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A</a:t>
            </a:r>
            <a:r>
              <a:rPr sz="2050" spc="-25" dirty="0">
                <a:latin typeface="Times New Roman"/>
                <a:cs typeface="Times New Roman"/>
              </a:rPr>
              <a:t>.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R="5080" algn="r">
              <a:lnSpc>
                <a:spcPts val="1335"/>
              </a:lnSpc>
            </a:pPr>
            <a:r>
              <a:rPr sz="1300" spc="-10" dirty="0">
                <a:latin typeface="Wingdings 2"/>
                <a:cs typeface="Wingdings 2"/>
              </a:rPr>
              <a:t></a:t>
            </a:r>
            <a:endParaRPr sz="1300" dirty="0">
              <a:latin typeface="Wingdings 2"/>
              <a:cs typeface="Wingdings 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39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60" dirty="0">
                <a:solidFill>
                  <a:srgbClr val="000000"/>
                </a:solidFill>
                <a:latin typeface="Calibri Light"/>
                <a:cs typeface="Calibri Light"/>
              </a:rPr>
              <a:t>Pengantar</a:t>
            </a:r>
            <a:r>
              <a:rPr sz="4400" b="0" spc="-17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Matriks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061575" cy="1863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susunan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skalar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elemen-</a:t>
            </a:r>
            <a:r>
              <a:rPr sz="2800" dirty="0">
                <a:latin typeface="Calibri"/>
                <a:cs typeface="Calibri"/>
              </a:rPr>
              <a:t>elemen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dalam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bentuk </a:t>
            </a:r>
            <a:r>
              <a:rPr sz="2800" dirty="0">
                <a:latin typeface="Calibri"/>
                <a:cs typeface="Calibri"/>
              </a:rPr>
              <a:t>baris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kolom.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berukuran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dari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m</a:t>
            </a:r>
            <a:r>
              <a:rPr sz="2800" i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baris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kolom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m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adalah: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59907"/>
            <a:ext cx="8736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bujursangkar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berukuran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n</a:t>
            </a:r>
            <a:r>
              <a:rPr sz="2800" i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Symbol"/>
                <a:cs typeface="Symbol"/>
              </a:rPr>
              <a:t>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n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78343" y="5007263"/>
            <a:ext cx="1492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10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9505" y="5007263"/>
            <a:ext cx="36830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0" spc="-25" dirty="0">
                <a:latin typeface="Symbol"/>
                <a:cs typeface="Symbol"/>
              </a:rPr>
              <a:t></a:t>
            </a:r>
            <a:r>
              <a:rPr sz="3750" i="1" spc="-37" baseline="-30000" dirty="0">
                <a:latin typeface="Times New Roman"/>
                <a:cs typeface="Times New Roman"/>
              </a:rPr>
              <a:t>a</a:t>
            </a:r>
            <a:endParaRPr sz="3750" baseline="-30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2995" y="4075290"/>
            <a:ext cx="57023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407670" algn="l"/>
              </a:tabLst>
            </a:pPr>
            <a:r>
              <a:rPr sz="3750" i="1" spc="-75" baseline="-24444" dirty="0">
                <a:latin typeface="Times New Roman"/>
                <a:cs typeface="Times New Roman"/>
              </a:rPr>
              <a:t>a</a:t>
            </a:r>
            <a:r>
              <a:rPr sz="3750" i="1" baseline="-24444" dirty="0">
                <a:latin typeface="Times New Roman"/>
                <a:cs typeface="Times New Roman"/>
              </a:rPr>
              <a:t>	</a:t>
            </a:r>
            <a:r>
              <a:rPr sz="2500" spc="-50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90335" y="4454862"/>
            <a:ext cx="72898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500" i="1" dirty="0">
                <a:latin typeface="Times New Roman"/>
                <a:cs typeface="Times New Roman"/>
              </a:rPr>
              <a:t>A</a:t>
            </a:r>
            <a:r>
              <a:rPr sz="2500" i="1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Symbol"/>
                <a:cs typeface="Symbol"/>
              </a:rPr>
              <a:t>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3750" spc="-75" baseline="12222" dirty="0">
                <a:latin typeface="Symbol"/>
                <a:cs typeface="Symbol"/>
              </a:rPr>
              <a:t></a:t>
            </a:r>
            <a:endParaRPr sz="3750" baseline="1222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8933" y="5178154"/>
            <a:ext cx="144907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2465" algn="l"/>
                <a:tab pos="1275080" algn="l"/>
              </a:tabLst>
            </a:pPr>
            <a:r>
              <a:rPr sz="2500" i="1" spc="-50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-50" dirty="0">
                <a:latin typeface="MT Extra"/>
                <a:cs typeface="MT Extra"/>
              </a:rPr>
              <a:t>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5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44905" y="4697432"/>
            <a:ext cx="106362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6065" algn="l"/>
                <a:tab pos="942975" algn="l"/>
              </a:tabLst>
            </a:pPr>
            <a:r>
              <a:rPr sz="2500" spc="-50" dirty="0">
                <a:latin typeface="Symbol"/>
                <a:cs typeface="Symbol"/>
              </a:rPr>
              <a:t>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0" dirty="0">
                <a:latin typeface="MT Extra"/>
                <a:cs typeface="MT Extra"/>
              </a:rPr>
              <a:t>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60" dirty="0">
                <a:latin typeface="MT Extra"/>
                <a:cs typeface="MT Extra"/>
              </a:rPr>
              <a:t></a:t>
            </a:r>
            <a:endParaRPr sz="2500">
              <a:latin typeface="MT Extra"/>
              <a:cs typeface="MT Extr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4905" y="5258193"/>
            <a:ext cx="258254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6070" algn="l"/>
                <a:tab pos="969644" algn="l"/>
                <a:tab pos="2232025" algn="l"/>
              </a:tabLst>
            </a:pPr>
            <a:r>
              <a:rPr sz="2500" spc="-50" dirty="0">
                <a:latin typeface="Symbol"/>
                <a:cs typeface="Symbol"/>
              </a:rPr>
              <a:t>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1100" i="1" spc="-25" dirty="0">
                <a:latin typeface="Times New Roman"/>
                <a:cs typeface="Times New Roman"/>
              </a:rPr>
              <a:t>m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i="1" dirty="0">
                <a:latin typeface="Times New Roman"/>
                <a:cs typeface="Times New Roman"/>
              </a:rPr>
              <a:t>m</a:t>
            </a:r>
            <a:r>
              <a:rPr sz="1100" i="1" spc="-150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1100" i="1" spc="55" dirty="0">
                <a:latin typeface="Times New Roman"/>
                <a:cs typeface="Times New Roman"/>
              </a:rPr>
              <a:t>mn</a:t>
            </a:r>
            <a:r>
              <a:rPr sz="1100" i="1" spc="-75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Symbol"/>
                <a:cs typeface="Symbol"/>
              </a:rPr>
              <a:t>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4778" y="4296747"/>
            <a:ext cx="448309" cy="812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35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r>
              <a:rPr sz="1100" spc="-15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n</a:t>
            </a:r>
            <a:r>
              <a:rPr sz="1100" i="1" spc="110" dirty="0">
                <a:latin typeface="Times New Roman"/>
                <a:cs typeface="Times New Roman"/>
              </a:rPr>
              <a:t> </a:t>
            </a:r>
            <a:r>
              <a:rPr sz="3750" spc="-75" baseline="-15555" dirty="0">
                <a:latin typeface="Symbol"/>
                <a:cs typeface="Symbol"/>
              </a:rPr>
              <a:t></a:t>
            </a:r>
            <a:endParaRPr sz="3750" baseline="-15555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55"/>
              </a:spcBef>
              <a:tabLst>
                <a:tab pos="285750" algn="l"/>
              </a:tabLst>
            </a:pPr>
            <a:r>
              <a:rPr sz="2500" spc="-50" dirty="0">
                <a:latin typeface="MT Extra"/>
                <a:cs typeface="MT Extra"/>
              </a:rPr>
              <a:t>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0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6327" y="4477707"/>
            <a:ext cx="18034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25" dirty="0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55121" y="4477707"/>
            <a:ext cx="180340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25" dirty="0">
                <a:latin typeface="Times New Roman"/>
                <a:cs typeface="Times New Roman"/>
              </a:rPr>
              <a:t>21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06804" y="3815525"/>
            <a:ext cx="2671445" cy="8128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876300" algn="l"/>
                <a:tab pos="1504950" algn="l"/>
                <a:tab pos="2127250" algn="l"/>
              </a:tabLst>
            </a:pPr>
            <a:r>
              <a:rPr sz="3750" baseline="8888" dirty="0">
                <a:latin typeface="Symbol"/>
                <a:cs typeface="Symbol"/>
              </a:rPr>
              <a:t></a:t>
            </a:r>
            <a:r>
              <a:rPr sz="3750" spc="-562" baseline="8888" dirty="0">
                <a:latin typeface="Times New Roman"/>
                <a:cs typeface="Times New Roman"/>
              </a:rPr>
              <a:t> </a:t>
            </a:r>
            <a:r>
              <a:rPr sz="3750" i="1" spc="-37" baseline="1444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11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3750" i="1" spc="-37" baseline="14444" dirty="0">
                <a:latin typeface="Times New Roman"/>
                <a:cs typeface="Times New Roman"/>
              </a:rPr>
              <a:t>a</a:t>
            </a:r>
            <a:r>
              <a:rPr sz="1100" spc="-25" dirty="0">
                <a:latin typeface="Times New Roman"/>
                <a:cs typeface="Times New Roman"/>
              </a:rPr>
              <a:t>12</a:t>
            </a:r>
            <a:r>
              <a:rPr sz="1100" dirty="0">
                <a:latin typeface="Times New Roman"/>
                <a:cs typeface="Times New Roman"/>
              </a:rPr>
              <a:t>	</a:t>
            </a:r>
            <a:r>
              <a:rPr sz="3750" spc="-75" baseline="14444" dirty="0">
                <a:latin typeface="MT Extra"/>
                <a:cs typeface="MT Extra"/>
              </a:rPr>
              <a:t></a:t>
            </a:r>
            <a:r>
              <a:rPr sz="3750" baseline="14444" dirty="0">
                <a:latin typeface="Times New Roman"/>
                <a:cs typeface="Times New Roman"/>
              </a:rPr>
              <a:t>	</a:t>
            </a:r>
            <a:r>
              <a:rPr sz="3750" i="1" baseline="14444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1</a:t>
            </a:r>
            <a:r>
              <a:rPr sz="1100" i="1" dirty="0">
                <a:latin typeface="Times New Roman"/>
                <a:cs typeface="Times New Roman"/>
              </a:rPr>
              <a:t>n</a:t>
            </a:r>
            <a:r>
              <a:rPr sz="1100" i="1" spc="155" dirty="0">
                <a:latin typeface="Times New Roman"/>
                <a:cs typeface="Times New Roman"/>
              </a:rPr>
              <a:t> </a:t>
            </a:r>
            <a:r>
              <a:rPr sz="3750" spc="-75" baseline="8888" dirty="0">
                <a:latin typeface="Symbol"/>
                <a:cs typeface="Symbol"/>
              </a:rPr>
              <a:t></a:t>
            </a:r>
            <a:endParaRPr sz="3750" baseline="8888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55"/>
              </a:spcBef>
              <a:tabLst>
                <a:tab pos="869315" algn="l"/>
                <a:tab pos="1504950" algn="l"/>
              </a:tabLst>
            </a:pPr>
            <a:r>
              <a:rPr sz="3750" spc="112" baseline="24444" dirty="0">
                <a:latin typeface="Symbol"/>
                <a:cs typeface="Symbol"/>
              </a:rPr>
              <a:t></a:t>
            </a:r>
            <a:r>
              <a:rPr sz="2500" i="1" spc="75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i="1" spc="-50" dirty="0">
                <a:latin typeface="Times New Roman"/>
                <a:cs typeface="Times New Roman"/>
              </a:rPr>
              <a:t>a</a:t>
            </a:r>
            <a:r>
              <a:rPr sz="2500" i="1" dirty="0">
                <a:latin typeface="Times New Roman"/>
                <a:cs typeface="Times New Roman"/>
              </a:rPr>
              <a:t>	</a:t>
            </a:r>
            <a:r>
              <a:rPr sz="2500" spc="-50" dirty="0">
                <a:latin typeface="MT Extra"/>
                <a:cs typeface="MT Extra"/>
              </a:rPr>
              <a:t></a:t>
            </a:r>
            <a:endParaRPr sz="2500">
              <a:latin typeface="MT Extra"/>
              <a:cs typeface="MT Extr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4457" y="513568"/>
            <a:ext cx="2043430" cy="410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72745" indent="-360680">
              <a:lnSpc>
                <a:spcPct val="100000"/>
              </a:lnSpc>
              <a:spcBef>
                <a:spcPts val="125"/>
              </a:spcBef>
              <a:buFont typeface="Symbol"/>
              <a:buChar char=""/>
              <a:tabLst>
                <a:tab pos="372745" algn="l"/>
                <a:tab pos="373380" algn="l"/>
                <a:tab pos="1407795" algn="l"/>
              </a:tabLst>
            </a:pPr>
            <a:r>
              <a:rPr sz="2500" spc="-10" dirty="0">
                <a:latin typeface="Times New Roman"/>
                <a:cs typeface="Times New Roman"/>
              </a:rPr>
              <a:t>Relasi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yang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5091" y="513568"/>
            <a:ext cx="6063615" cy="781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6350" algn="r">
              <a:lnSpc>
                <a:spcPts val="2955"/>
              </a:lnSpc>
              <a:spcBef>
                <a:spcPts val="125"/>
              </a:spcBef>
              <a:tabLst>
                <a:tab pos="1193165" algn="l"/>
                <a:tab pos="2494280" algn="l"/>
                <a:tab pos="4226560" algn="l"/>
                <a:tab pos="5413375" algn="l"/>
              </a:tabLst>
            </a:pPr>
            <a:r>
              <a:rPr sz="2500" spc="-10" dirty="0">
                <a:latin typeface="Times New Roman"/>
                <a:cs typeface="Times New Roman"/>
              </a:rPr>
              <a:t>bersifat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refleksif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mempunyai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matriks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yang</a:t>
            </a:r>
            <a:endParaRPr sz="2500">
              <a:latin typeface="Times New Roman"/>
              <a:cs typeface="Times New Roman"/>
            </a:endParaRPr>
          </a:p>
          <a:p>
            <a:pPr marR="5080" algn="r">
              <a:lnSpc>
                <a:spcPts val="2955"/>
              </a:lnSpc>
              <a:tabLst>
                <a:tab pos="326390" algn="l"/>
              </a:tabLst>
            </a:pPr>
            <a:r>
              <a:rPr sz="2500" spc="-50" dirty="0">
                <a:latin typeface="Times New Roman"/>
                <a:cs typeface="Times New Roman"/>
              </a:rPr>
              <a:t>=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5" dirty="0">
                <a:latin typeface="Times New Roman"/>
                <a:cs typeface="Times New Roman"/>
              </a:rPr>
              <a:t>1,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9168" y="883682"/>
            <a:ext cx="7289165" cy="778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945"/>
              </a:lnSpc>
              <a:spcBef>
                <a:spcPts val="125"/>
              </a:spcBef>
              <a:tabLst>
                <a:tab pos="1104265" algn="l"/>
                <a:tab pos="2358390" algn="l"/>
                <a:tab pos="3744595" algn="l"/>
                <a:tab pos="4705350" algn="l"/>
                <a:tab pos="5831205" algn="l"/>
                <a:tab pos="6219825" algn="l"/>
                <a:tab pos="6904355" algn="l"/>
              </a:tabLst>
            </a:pPr>
            <a:r>
              <a:rPr sz="2500" spc="-10" dirty="0">
                <a:latin typeface="Times New Roman"/>
                <a:cs typeface="Times New Roman"/>
              </a:rPr>
              <a:t>elemen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diagonal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utamanya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semua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bernilai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5" dirty="0">
                <a:latin typeface="Times New Roman"/>
                <a:cs typeface="Times New Roman"/>
              </a:rPr>
              <a:t>1,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atau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i="1" spc="-25" dirty="0">
                <a:latin typeface="Times New Roman"/>
                <a:cs typeface="Times New Roman"/>
              </a:rPr>
              <a:t>m</a:t>
            </a:r>
            <a:r>
              <a:rPr sz="2475" i="1" spc="-37" baseline="-13468" dirty="0">
                <a:latin typeface="Times New Roman"/>
                <a:cs typeface="Times New Roman"/>
              </a:rPr>
              <a:t>ii</a:t>
            </a:r>
            <a:endParaRPr sz="2475" baseline="-13468">
              <a:latin typeface="Times New Roman"/>
              <a:cs typeface="Times New Roman"/>
            </a:endParaRPr>
          </a:p>
          <a:p>
            <a:pPr marL="38100">
              <a:lnSpc>
                <a:spcPts val="2945"/>
              </a:lnSpc>
            </a:pPr>
            <a:r>
              <a:rPr sz="2500" dirty="0">
                <a:latin typeface="Times New Roman"/>
                <a:cs typeface="Times New Roman"/>
              </a:rPr>
              <a:t>untuk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i="1" dirty="0">
                <a:latin typeface="Times New Roman"/>
                <a:cs typeface="Times New Roman"/>
              </a:rPr>
              <a:t>i</a:t>
            </a:r>
            <a:r>
              <a:rPr sz="2500" i="1" spc="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=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2,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…,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i="1" spc="-25" dirty="0">
                <a:latin typeface="Times New Roman"/>
                <a:cs typeface="Times New Roman"/>
              </a:rPr>
              <a:t>n</a:t>
            </a:r>
            <a:r>
              <a:rPr sz="2500" spc="-25" dirty="0">
                <a:latin typeface="Times New Roman"/>
                <a:cs typeface="Times New Roman"/>
              </a:rPr>
              <a:t>,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2298" y="2392887"/>
            <a:ext cx="360045" cy="2263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98120">
              <a:lnSpc>
                <a:spcPts val="2715"/>
              </a:lnSpc>
              <a:spcBef>
                <a:spcPts val="120"/>
              </a:spcBef>
            </a:pPr>
            <a:r>
              <a:rPr sz="2500" spc="5" dirty="0">
                <a:latin typeface="Symbol"/>
                <a:cs typeface="Symbol"/>
              </a:rPr>
              <a:t></a:t>
            </a:r>
            <a:endParaRPr sz="2500">
              <a:latin typeface="Symbol"/>
              <a:cs typeface="Symbol"/>
            </a:endParaRPr>
          </a:p>
          <a:p>
            <a:pPr marL="19812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19812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19812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19812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19812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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715"/>
              </a:lnSpc>
            </a:pPr>
            <a:r>
              <a:rPr sz="3750" spc="-525" baseline="-5555" dirty="0">
                <a:latin typeface="Times New Roman"/>
                <a:cs typeface="Times New Roman"/>
              </a:rPr>
              <a:t>1</a:t>
            </a:r>
            <a:r>
              <a:rPr sz="2500" spc="-350" dirty="0">
                <a:latin typeface="Symbol"/>
                <a:cs typeface="Symbol"/>
              </a:rPr>
              <a:t></a:t>
            </a:r>
            <a:r>
              <a:rPr sz="3750" spc="-525" baseline="-17777" dirty="0">
                <a:latin typeface="Symbol"/>
                <a:cs typeface="Symbol"/>
              </a:rPr>
              <a:t></a:t>
            </a:r>
            <a:endParaRPr sz="3750" baseline="-1777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4365" y="2362942"/>
            <a:ext cx="352425" cy="22929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ts val="2835"/>
              </a:lnSpc>
              <a:spcBef>
                <a:spcPts val="120"/>
              </a:spcBef>
            </a:pPr>
            <a:r>
              <a:rPr sz="3750" spc="-37" baseline="-5555" dirty="0">
                <a:latin typeface="Symbol"/>
                <a:cs typeface="Symbol"/>
              </a:rPr>
              <a:t></a:t>
            </a:r>
            <a:r>
              <a:rPr sz="2500" spc="-25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marL="38100">
              <a:lnSpc>
                <a:spcPts val="2550"/>
              </a:lnSpc>
            </a:pPr>
            <a:r>
              <a:rPr sz="2500" spc="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430"/>
              </a:lnSpc>
            </a:pPr>
            <a:r>
              <a:rPr sz="2500" spc="5" dirty="0">
                <a:latin typeface="Symbol"/>
                <a:cs typeface="Symbol"/>
              </a:rPr>
              <a:t></a:t>
            </a:r>
            <a:endParaRPr sz="2500">
              <a:latin typeface="Symbol"/>
              <a:cs typeface="Symbol"/>
            </a:endParaRPr>
          </a:p>
          <a:p>
            <a:pPr marL="38100">
              <a:lnSpc>
                <a:spcPts val="2715"/>
              </a:lnSpc>
            </a:pPr>
            <a:r>
              <a:rPr sz="2500" spc="-509" dirty="0">
                <a:latin typeface="Symbol"/>
                <a:cs typeface="Symbol"/>
              </a:rPr>
              <a:t></a:t>
            </a:r>
            <a:r>
              <a:rPr sz="3750" spc="-765" baseline="-17777" dirty="0">
                <a:latin typeface="Symbol"/>
                <a:cs typeface="Symbol"/>
              </a:rPr>
              <a:t></a:t>
            </a:r>
            <a:endParaRPr sz="3750" baseline="-17777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249" y="3797425"/>
            <a:ext cx="1860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6909" y="2840857"/>
            <a:ext cx="18605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10" dirty="0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1978" y="3319371"/>
            <a:ext cx="34607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20" dirty="0">
                <a:latin typeface="MT Extra"/>
                <a:cs typeface="MT Extra"/>
              </a:rPr>
              <a:t></a:t>
            </a:r>
            <a:endParaRPr sz="2500">
              <a:latin typeface="MT Extra"/>
              <a:cs typeface="MT Extr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4457" y="5109376"/>
            <a:ext cx="8314055" cy="7810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72745" marR="5080" indent="-360680">
              <a:lnSpc>
                <a:spcPts val="2910"/>
              </a:lnSpc>
              <a:spcBef>
                <a:spcPts val="300"/>
              </a:spcBef>
              <a:buFont typeface="Symbol"/>
              <a:buChar char=""/>
              <a:tabLst>
                <a:tab pos="372745" algn="l"/>
                <a:tab pos="373380" algn="l"/>
                <a:tab pos="1160145" algn="l"/>
                <a:tab pos="2321560" algn="l"/>
                <a:tab pos="3020695" algn="l"/>
                <a:tab pos="3912235" algn="l"/>
                <a:tab pos="4733925" algn="l"/>
                <a:tab pos="5894070" algn="l"/>
                <a:tab pos="7161530" algn="l"/>
              </a:tabLst>
            </a:pPr>
            <a:r>
              <a:rPr sz="2500" spc="-20" dirty="0">
                <a:latin typeface="Times New Roman"/>
                <a:cs typeface="Times New Roman"/>
              </a:rPr>
              <a:t>Graf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berarah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dari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relasi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20" dirty="0">
                <a:latin typeface="Times New Roman"/>
                <a:cs typeface="Times New Roman"/>
              </a:rPr>
              <a:t>yang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bersifat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refleksif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10" dirty="0">
                <a:latin typeface="Times New Roman"/>
                <a:cs typeface="Times New Roman"/>
              </a:rPr>
              <a:t>dicirikan </a:t>
            </a:r>
            <a:r>
              <a:rPr sz="2500" dirty="0">
                <a:latin typeface="Times New Roman"/>
                <a:cs typeface="Times New Roman"/>
              </a:rPr>
              <a:t>adanya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gelang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pada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setiap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simpulnya.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1427" y="1427497"/>
            <a:ext cx="4805680" cy="53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335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2.</a:t>
            </a:r>
            <a:r>
              <a:rPr sz="3350" b="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33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Menghantar</a:t>
            </a:r>
            <a:r>
              <a:rPr sz="3350" b="1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350" spc="-1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335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transitive</a:t>
            </a:r>
            <a:r>
              <a:rPr sz="3350" spc="-10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510" y="2217243"/>
            <a:ext cx="9753600" cy="939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34975" indent="-422909">
              <a:lnSpc>
                <a:spcPct val="100000"/>
              </a:lnSpc>
              <a:spcBef>
                <a:spcPts val="114"/>
              </a:spcBef>
              <a:buFont typeface="Symbol"/>
              <a:buChar char=""/>
              <a:tabLst>
                <a:tab pos="434975" algn="l"/>
                <a:tab pos="435609" algn="l"/>
              </a:tabLst>
            </a:pPr>
            <a:r>
              <a:rPr sz="2950" dirty="0">
                <a:latin typeface="Times New Roman"/>
                <a:cs typeface="Times New Roman"/>
              </a:rPr>
              <a:t>Relasi</a:t>
            </a:r>
            <a:r>
              <a:rPr sz="2950" spc="10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50" i="1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pada</a:t>
            </a:r>
            <a:r>
              <a:rPr sz="2950" spc="10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himpunan</a:t>
            </a:r>
            <a:r>
              <a:rPr sz="2950" spc="10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i="1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disebut</a:t>
            </a:r>
            <a:r>
              <a:rPr sz="2950" spc="105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Times New Roman"/>
                <a:cs typeface="Times New Roman"/>
              </a:rPr>
              <a:t>menghantar</a:t>
            </a:r>
            <a:r>
              <a:rPr sz="2950" b="1" spc="7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jika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114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100" dirty="0">
                <a:latin typeface="Times New Roman"/>
                <a:cs typeface="Times New Roman"/>
              </a:rPr>
              <a:t> </a:t>
            </a:r>
            <a:r>
              <a:rPr sz="2950" spc="-50" dirty="0">
                <a:latin typeface="Symbol"/>
                <a:cs typeface="Symbol"/>
              </a:rPr>
              <a:t></a:t>
            </a:r>
            <a:endParaRPr sz="2950">
              <a:latin typeface="Symbol"/>
              <a:cs typeface="Symbol"/>
            </a:endParaRPr>
          </a:p>
          <a:p>
            <a:pPr marL="434975">
              <a:lnSpc>
                <a:spcPct val="100000"/>
              </a:lnSpc>
              <a:spcBef>
                <a:spcPts val="100"/>
              </a:spcBef>
            </a:pP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50" i="1" spc="-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dan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-3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maka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(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dirty="0">
                <a:latin typeface="Times New Roman"/>
                <a:cs typeface="Times New Roman"/>
              </a:rPr>
              <a:t>)</a:t>
            </a:r>
            <a:r>
              <a:rPr sz="2950" spc="-3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R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untuk</a:t>
            </a:r>
            <a:r>
              <a:rPr sz="2950" spc="-25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a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b</a:t>
            </a:r>
            <a:r>
              <a:rPr sz="2950" dirty="0">
                <a:latin typeface="Times New Roman"/>
                <a:cs typeface="Times New Roman"/>
              </a:rPr>
              <a:t>,</a:t>
            </a:r>
            <a:r>
              <a:rPr sz="2950" spc="-20" dirty="0">
                <a:latin typeface="Times New Roman"/>
                <a:cs typeface="Times New Roman"/>
              </a:rPr>
              <a:t> </a:t>
            </a:r>
            <a:r>
              <a:rPr sz="2950" i="1" dirty="0">
                <a:latin typeface="Times New Roman"/>
                <a:cs typeface="Times New Roman"/>
              </a:rPr>
              <a:t>c</a:t>
            </a:r>
            <a:r>
              <a:rPr sz="2950" i="1" spc="-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</a:t>
            </a:r>
            <a:r>
              <a:rPr sz="2950" spc="-30" dirty="0">
                <a:latin typeface="Times New Roman"/>
                <a:cs typeface="Times New Roman"/>
              </a:rPr>
              <a:t> </a:t>
            </a:r>
            <a:r>
              <a:rPr sz="2950" i="1" spc="-25" dirty="0">
                <a:latin typeface="Times New Roman"/>
                <a:cs typeface="Times New Roman"/>
              </a:rPr>
              <a:t>A</a:t>
            </a:r>
            <a:r>
              <a:rPr sz="2950" spc="-25" dirty="0">
                <a:latin typeface="Times New Roman"/>
                <a:cs typeface="Times New Roman"/>
              </a:rPr>
              <a:t>.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9731" y="186252"/>
            <a:ext cx="7912734" cy="16549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245"/>
              </a:spcBef>
            </a:pPr>
            <a:r>
              <a:rPr sz="1850" b="1" dirty="0" err="1">
                <a:latin typeface="Times New Roman"/>
                <a:cs typeface="Times New Roman"/>
              </a:rPr>
              <a:t>Contoh</a:t>
            </a:r>
            <a:r>
              <a:rPr sz="1850" b="1" dirty="0">
                <a:latin typeface="Times New Roman"/>
                <a:cs typeface="Times New Roman"/>
              </a:rPr>
              <a:t>.</a:t>
            </a:r>
            <a:r>
              <a:rPr sz="1850" b="1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Misalkan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i="1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{1,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2,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3,</a:t>
            </a:r>
            <a:r>
              <a:rPr sz="1850" spc="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4},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relasi</a:t>
            </a:r>
            <a:r>
              <a:rPr sz="1850" spc="8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bawah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ini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didefinisikan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pada </a:t>
            </a:r>
            <a:r>
              <a:rPr sz="1850" dirty="0">
                <a:latin typeface="Times New Roman"/>
                <a:cs typeface="Times New Roman"/>
              </a:rPr>
              <a:t>himpunan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maka</a:t>
            </a:r>
            <a:endParaRPr sz="1850" dirty="0">
              <a:latin typeface="Times New Roman"/>
              <a:cs typeface="Times New Roman"/>
            </a:endParaRPr>
          </a:p>
          <a:p>
            <a:pPr marL="543560" marR="11430" indent="-266065">
              <a:lnSpc>
                <a:spcPts val="2130"/>
              </a:lnSpc>
              <a:spcBef>
                <a:spcPts val="15"/>
              </a:spcBef>
            </a:pPr>
            <a:r>
              <a:rPr sz="1850" dirty="0">
                <a:latin typeface="Times New Roman"/>
                <a:cs typeface="Times New Roman"/>
              </a:rPr>
              <a:t>(a)</a:t>
            </a:r>
            <a:r>
              <a:rPr sz="1850" spc="484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{(2,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1),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(3,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1),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(3,</a:t>
            </a:r>
            <a:r>
              <a:rPr sz="1850" spc="1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1),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2),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3)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}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bersifat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menghantar.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Lihat </a:t>
            </a:r>
            <a:r>
              <a:rPr sz="1850" dirty="0">
                <a:latin typeface="Times New Roman"/>
                <a:cs typeface="Times New Roman"/>
              </a:rPr>
              <a:t>tabel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berikut:</a:t>
            </a:r>
            <a:endParaRPr sz="18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398" y="4250552"/>
            <a:ext cx="8736602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(b)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 {(1,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1),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(2,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3),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(2, 4), (4, 2)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} tidak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manghantar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karena</a:t>
            </a:r>
            <a:endParaRPr sz="1850" dirty="0">
              <a:latin typeface="Times New Roman"/>
              <a:cs typeface="Times New Roman"/>
            </a:endParaRPr>
          </a:p>
          <a:p>
            <a:pPr marL="375920">
              <a:spcBef>
                <a:spcPts val="45"/>
              </a:spcBef>
            </a:pPr>
            <a:r>
              <a:rPr sz="1850" dirty="0">
                <a:latin typeface="Times New Roman"/>
                <a:cs typeface="Times New Roman"/>
              </a:rPr>
              <a:t>(2,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4)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dan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</a:t>
            </a:r>
            <a:r>
              <a:rPr sz="1850" spc="19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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tetapi</a:t>
            </a:r>
            <a:r>
              <a:rPr sz="1850" spc="1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(2,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</a:t>
            </a:r>
            <a:r>
              <a:rPr sz="1850" spc="19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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begitu</a:t>
            </a:r>
            <a:r>
              <a:rPr sz="1850" spc="1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juga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</a:t>
            </a:r>
            <a:r>
              <a:rPr sz="1850" spc="16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dan</a:t>
            </a:r>
            <a:r>
              <a:rPr lang="en-US" sz="1850" spc="-25" dirty="0">
                <a:latin typeface="Times New Roman"/>
                <a:cs typeface="Times New Roman"/>
              </a:rPr>
              <a:t> </a:t>
            </a:r>
            <a:r>
              <a:rPr lang="en-ID" sz="1850" dirty="0">
                <a:latin typeface="Times New Roman"/>
                <a:cs typeface="Times New Roman"/>
              </a:rPr>
              <a:t>(2,</a:t>
            </a:r>
            <a:r>
              <a:rPr lang="en-ID" sz="1850" spc="160" dirty="0">
                <a:latin typeface="Times New Roman"/>
                <a:cs typeface="Times New Roman"/>
              </a:rPr>
              <a:t> </a:t>
            </a:r>
            <a:r>
              <a:rPr lang="en-ID" sz="1850" dirty="0">
                <a:latin typeface="Times New Roman"/>
                <a:cs typeface="Times New Roman"/>
              </a:rPr>
              <a:t>3)</a:t>
            </a:r>
            <a:r>
              <a:rPr lang="en-ID" sz="1850" spc="215" dirty="0">
                <a:latin typeface="Times New Roman"/>
                <a:cs typeface="Times New Roman"/>
              </a:rPr>
              <a:t> </a:t>
            </a:r>
            <a:r>
              <a:rPr lang="en-ID" sz="1850" dirty="0">
                <a:latin typeface="Symbol"/>
                <a:cs typeface="Symbol"/>
              </a:rPr>
              <a:t></a:t>
            </a:r>
            <a:r>
              <a:rPr lang="en-ID" sz="1850" spc="170" dirty="0">
                <a:latin typeface="Times New Roman"/>
                <a:cs typeface="Times New Roman"/>
              </a:rPr>
              <a:t> </a:t>
            </a:r>
            <a:r>
              <a:rPr lang="en-ID" sz="1850" i="1" spc="-25" dirty="0">
                <a:latin typeface="Times New Roman"/>
                <a:cs typeface="Times New Roman"/>
              </a:rPr>
              <a:t>R</a:t>
            </a:r>
            <a:r>
              <a:rPr lang="en-ID" sz="1850" spc="-25" dirty="0">
                <a:latin typeface="Times New Roman"/>
                <a:cs typeface="Times New Roman"/>
              </a:rPr>
              <a:t>,</a:t>
            </a:r>
            <a:endParaRPr lang="en-ID" sz="1850" dirty="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  <a:spcBef>
                <a:spcPts val="45"/>
              </a:spcBef>
            </a:pPr>
            <a:r>
              <a:rPr lang="en-US" sz="1850" spc="-25" dirty="0">
                <a:latin typeface="Times New Roman"/>
                <a:cs typeface="Times New Roman"/>
              </a:rPr>
              <a:t> </a:t>
            </a:r>
            <a:r>
              <a:rPr sz="1850" dirty="0" err="1">
                <a:latin typeface="Times New Roman"/>
                <a:cs typeface="Times New Roman"/>
              </a:rPr>
              <a:t>tetapi</a:t>
            </a:r>
            <a:r>
              <a:rPr sz="1850" dirty="0">
                <a:latin typeface="Times New Roman"/>
                <a:cs typeface="Times New Roman"/>
              </a:rPr>
              <a:t> (4,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3)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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R</a:t>
            </a:r>
            <a:r>
              <a:rPr sz="1850" spc="-25" dirty="0">
                <a:latin typeface="Times New Roman"/>
                <a:cs typeface="Times New Roman"/>
              </a:rPr>
              <a:t>.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sz="1850" dirty="0">
                <a:latin typeface="Times New Roman"/>
                <a:cs typeface="Times New Roman"/>
              </a:rPr>
              <a:t>(c)</a:t>
            </a:r>
            <a:r>
              <a:rPr sz="1850" spc="33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Relasi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 {(1,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1), (2, 2), (3, 3),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(4,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4)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} jelas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menghantar</a:t>
            </a: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175"/>
              </a:lnSpc>
            </a:pPr>
            <a:r>
              <a:rPr sz="1850" dirty="0">
                <a:latin typeface="Times New Roman"/>
                <a:cs typeface="Times New Roman"/>
              </a:rPr>
              <a:t>(d)</a:t>
            </a:r>
            <a:r>
              <a:rPr sz="1850" spc="22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Relasi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 {(1,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2),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(3, 4)}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menghantar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karena tidak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ada</a:t>
            </a:r>
            <a:endParaRPr sz="1850" dirty="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45"/>
              </a:spcBef>
            </a:pP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b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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-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dan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</a:t>
            </a:r>
            <a:r>
              <a:rPr sz="1850" i="1" dirty="0">
                <a:latin typeface="Times New Roman"/>
                <a:cs typeface="Times New Roman"/>
              </a:rPr>
              <a:t>b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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 </a:t>
            </a:r>
            <a:r>
              <a:rPr sz="1850" dirty="0">
                <a:latin typeface="Times New Roman"/>
                <a:cs typeface="Times New Roman"/>
              </a:rPr>
              <a:t>sedemikian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sehingga (</a:t>
            </a:r>
            <a:r>
              <a:rPr sz="1850" i="1" dirty="0">
                <a:latin typeface="Times New Roman"/>
                <a:cs typeface="Times New Roman"/>
              </a:rPr>
              <a:t>a</a:t>
            </a:r>
            <a:r>
              <a:rPr sz="1850" dirty="0">
                <a:latin typeface="Times New Roman"/>
                <a:cs typeface="Times New Roman"/>
              </a:rPr>
              <a:t>,</a:t>
            </a:r>
            <a:r>
              <a:rPr sz="1850" spc="-5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c</a:t>
            </a:r>
            <a:r>
              <a:rPr sz="1850" dirty="0">
                <a:latin typeface="Times New Roman"/>
                <a:cs typeface="Times New Roman"/>
              </a:rPr>
              <a:t>)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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i="1" spc="-25" dirty="0">
                <a:latin typeface="Times New Roman"/>
                <a:cs typeface="Times New Roman"/>
              </a:rPr>
              <a:t>R</a:t>
            </a:r>
            <a:r>
              <a:rPr sz="1850" spc="-25" dirty="0">
                <a:latin typeface="Times New Roman"/>
                <a:cs typeface="Times New Roman"/>
              </a:rPr>
              <a:t>.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5398" y="6193890"/>
            <a:ext cx="756856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latin typeface="Times New Roman"/>
                <a:cs typeface="Times New Roman"/>
              </a:rPr>
              <a:t>(e) Relasi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yang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hanya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berisi satu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elemen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seperti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i="1" dirty="0">
                <a:latin typeface="Times New Roman"/>
                <a:cs typeface="Times New Roman"/>
              </a:rPr>
              <a:t>R</a:t>
            </a:r>
            <a:r>
              <a:rPr sz="1850" i="1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=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{(4, 5)}</a:t>
            </a:r>
            <a:r>
              <a:rPr sz="1850" spc="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selalu</a:t>
            </a:r>
            <a:r>
              <a:rPr sz="1850" spc="1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menghantar.</a:t>
            </a:r>
            <a:endParaRPr sz="185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2F5DF-3AAB-4DE4-8B32-F7A41107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475" y="1291942"/>
            <a:ext cx="2892132" cy="2761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6475" y="586334"/>
            <a:ext cx="8300720" cy="2446503"/>
          </a:xfrm>
          <a:prstGeom prst="rect">
            <a:avLst/>
          </a:prstGeom>
        </p:spPr>
        <p:txBody>
          <a:bodyPr vert="horz" wrap="square" lIns="0" tIns="26669" rIns="0" bIns="0" rtlCol="0">
            <a:spAutoFit/>
          </a:bodyPr>
          <a:lstStyle/>
          <a:p>
            <a:pPr marL="12700" marR="5080" algn="just">
              <a:lnSpc>
                <a:spcPct val="95700"/>
              </a:lnSpc>
              <a:spcBef>
                <a:spcPts val="209"/>
              </a:spcBef>
            </a:pPr>
            <a:r>
              <a:rPr sz="2300" b="1" dirty="0" err="1">
                <a:latin typeface="Times New Roman"/>
                <a:cs typeface="Times New Roman"/>
              </a:rPr>
              <a:t>Contoh</a:t>
            </a:r>
            <a:r>
              <a:rPr sz="2300" b="1" dirty="0">
                <a:latin typeface="Times New Roman"/>
                <a:cs typeface="Times New Roman"/>
              </a:rPr>
              <a:t>.</a:t>
            </a:r>
            <a:r>
              <a:rPr sz="2300" b="1" spc="3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“habis</a:t>
            </a:r>
            <a:r>
              <a:rPr sz="2300" spc="3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membagi”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pada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himpunan</a:t>
            </a:r>
            <a:r>
              <a:rPr sz="2300" spc="3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bilangan</a:t>
            </a:r>
            <a:r>
              <a:rPr sz="2300" spc="3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bulat </a:t>
            </a:r>
            <a:r>
              <a:rPr sz="2300" dirty="0">
                <a:latin typeface="Times New Roman"/>
                <a:cs typeface="Times New Roman"/>
              </a:rPr>
              <a:t>positif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bersifat menghantar.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Misalkan bahwa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 </a:t>
            </a:r>
            <a:r>
              <a:rPr sz="2300" dirty="0">
                <a:latin typeface="Times New Roman"/>
                <a:cs typeface="Times New Roman"/>
              </a:rPr>
              <a:t>habis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membagi</a:t>
            </a:r>
            <a:r>
              <a:rPr sz="2300" spc="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 </a:t>
            </a:r>
            <a:r>
              <a:rPr sz="2300" dirty="0">
                <a:latin typeface="Times New Roman"/>
                <a:cs typeface="Times New Roman"/>
              </a:rPr>
              <a:t>dan </a:t>
            </a:r>
            <a:r>
              <a:rPr sz="2300" i="1" spc="-50" dirty="0">
                <a:latin typeface="Times New Roman"/>
                <a:cs typeface="Times New Roman"/>
              </a:rPr>
              <a:t>b </a:t>
            </a:r>
            <a:r>
              <a:rPr sz="2300" dirty="0">
                <a:latin typeface="Times New Roman"/>
                <a:cs typeface="Times New Roman"/>
              </a:rPr>
              <a:t>habis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membagi</a:t>
            </a:r>
            <a:r>
              <a:rPr sz="2300" spc="1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10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Maka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terdapat</a:t>
            </a:r>
            <a:r>
              <a:rPr sz="2300" spc="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bilangan</a:t>
            </a:r>
            <a:r>
              <a:rPr sz="2300" spc="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positif</a:t>
            </a:r>
            <a:r>
              <a:rPr sz="2300" spc="12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</a:t>
            </a:r>
            <a:r>
              <a:rPr sz="2300" i="1" spc="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dan</a:t>
            </a:r>
            <a:r>
              <a:rPr sz="2300" spc="12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n</a:t>
            </a:r>
            <a:r>
              <a:rPr sz="2300" i="1" spc="9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sedemikian </a:t>
            </a:r>
            <a:r>
              <a:rPr sz="2300" dirty="0">
                <a:latin typeface="Times New Roman"/>
                <a:cs typeface="Times New Roman"/>
              </a:rPr>
              <a:t>sehingga</a:t>
            </a:r>
            <a:r>
              <a:rPr sz="2300" spc="44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i="1" spc="4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43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ma</a:t>
            </a:r>
            <a:r>
              <a:rPr sz="2300" i="1" spc="4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dan</a:t>
            </a:r>
            <a:r>
              <a:rPr sz="2300" spc="44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 i="1" spc="4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nb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4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Di</a:t>
            </a:r>
            <a:r>
              <a:rPr sz="2300" spc="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sini</a:t>
            </a:r>
            <a:r>
              <a:rPr sz="2300" spc="440" dirty="0">
                <a:latin typeface="Times New Roman"/>
                <a:cs typeface="Times New Roman"/>
              </a:rPr>
              <a:t> 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 i="1" spc="43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43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nma</a:t>
            </a:r>
            <a:r>
              <a:rPr sz="2300" dirty="0">
                <a:latin typeface="Times New Roman"/>
                <a:cs typeface="Times New Roman"/>
              </a:rPr>
              <a:t>,</a:t>
            </a:r>
            <a:r>
              <a:rPr sz="2300" spc="4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sehingga</a:t>
            </a:r>
            <a:r>
              <a:rPr sz="2300" spc="45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44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habis </a:t>
            </a:r>
            <a:r>
              <a:rPr sz="2300" dirty="0">
                <a:latin typeface="Times New Roman"/>
                <a:cs typeface="Times New Roman"/>
              </a:rPr>
              <a:t>membagi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c</a:t>
            </a:r>
            <a:r>
              <a:rPr sz="2300" dirty="0">
                <a:latin typeface="Times New Roman"/>
                <a:cs typeface="Times New Roman"/>
              </a:rPr>
              <a:t>.</a:t>
            </a:r>
            <a:r>
              <a:rPr sz="2300" spc="4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Jadi,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relasi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“habis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membagi”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bersifat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menghantar.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668" y="1826175"/>
            <a:ext cx="8613140" cy="235521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386080" marR="6350" indent="-374015" algn="just">
              <a:lnSpc>
                <a:spcPts val="3000"/>
              </a:lnSpc>
              <a:spcBef>
                <a:spcPts val="309"/>
              </a:spcBef>
              <a:buFont typeface="Symbol"/>
              <a:buChar char=""/>
              <a:tabLst>
                <a:tab pos="386715" algn="l"/>
              </a:tabLst>
            </a:pPr>
            <a:r>
              <a:rPr sz="2600" dirty="0">
                <a:latin typeface="Times New Roman"/>
                <a:cs typeface="Times New Roman"/>
              </a:rPr>
              <a:t>Relasi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yang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bersifat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menghantar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tidak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mempunyai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ciri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khusus </a:t>
            </a:r>
            <a:r>
              <a:rPr sz="2600" dirty="0">
                <a:latin typeface="Times New Roman"/>
                <a:cs typeface="Times New Roman"/>
              </a:rPr>
              <a:t>pada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matriks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representasinya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Symbol"/>
              <a:buChar char=""/>
            </a:pPr>
            <a:endParaRPr sz="2650">
              <a:latin typeface="Times New Roman"/>
              <a:cs typeface="Times New Roman"/>
            </a:endParaRPr>
          </a:p>
          <a:p>
            <a:pPr marL="386080" marR="5080" indent="-374015" algn="just">
              <a:lnSpc>
                <a:spcPct val="96500"/>
              </a:lnSpc>
              <a:buFont typeface="Symbol"/>
              <a:buChar char=""/>
              <a:tabLst>
                <a:tab pos="386715" algn="l"/>
              </a:tabLst>
            </a:pPr>
            <a:r>
              <a:rPr sz="2600" dirty="0">
                <a:latin typeface="Times New Roman"/>
                <a:cs typeface="Times New Roman"/>
              </a:rPr>
              <a:t>Tetapi,</a:t>
            </a:r>
            <a:r>
              <a:rPr sz="2600" spc="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sifat</a:t>
            </a:r>
            <a:r>
              <a:rPr sz="2600" spc="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menghantar</a:t>
            </a:r>
            <a:r>
              <a:rPr sz="2600" spc="1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pada</a:t>
            </a:r>
            <a:r>
              <a:rPr sz="2600" spc="1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graf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berarah</a:t>
            </a:r>
            <a:r>
              <a:rPr sz="2600" spc="1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ditunjukkan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oleh: </a:t>
            </a:r>
            <a:r>
              <a:rPr sz="2600" dirty="0">
                <a:latin typeface="Times New Roman"/>
                <a:cs typeface="Times New Roman"/>
              </a:rPr>
              <a:t>jika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ada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busur</a:t>
            </a:r>
            <a:r>
              <a:rPr sz="2600" spc="2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dari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dan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dari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c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maka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juga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terdapat </a:t>
            </a:r>
            <a:r>
              <a:rPr sz="2600" dirty="0">
                <a:latin typeface="Times New Roman"/>
                <a:cs typeface="Times New Roman"/>
              </a:rPr>
              <a:t>busur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berarah dari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a </a:t>
            </a:r>
            <a:r>
              <a:rPr sz="2600" dirty="0">
                <a:latin typeface="Times New Roman"/>
                <a:cs typeface="Times New Roman"/>
              </a:rPr>
              <a:t>ke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c</a:t>
            </a:r>
            <a:r>
              <a:rPr sz="2600" spc="-2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26770"/>
            <a:ext cx="9478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  <a:tab pos="2237740" algn="l"/>
              </a:tabLst>
            </a:pPr>
            <a:r>
              <a:rPr sz="2800" b="1" spc="-25" dirty="0">
                <a:solidFill>
                  <a:srgbClr val="000000"/>
                </a:solidFill>
                <a:latin typeface="Calibri"/>
                <a:cs typeface="Calibri"/>
              </a:rPr>
              <a:t>3.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Setangkup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800" b="1" i="1" spc="-10" dirty="0">
                <a:solidFill>
                  <a:srgbClr val="000000"/>
                </a:solidFill>
                <a:latin typeface="Calibri"/>
                <a:cs typeface="Calibri"/>
              </a:rPr>
              <a:t>symmetric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r>
              <a:rPr sz="2800" b="1" spc="-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dan</a:t>
            </a:r>
            <a:r>
              <a:rPr sz="2800" b="1" spc="-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tolak</a:t>
            </a:r>
            <a:r>
              <a:rPr sz="28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setangkup</a:t>
            </a:r>
            <a:r>
              <a:rPr sz="2800" b="1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(</a:t>
            </a:r>
            <a:r>
              <a:rPr sz="2800" b="1" i="1" spc="-10" dirty="0">
                <a:solidFill>
                  <a:srgbClr val="000000"/>
                </a:solidFill>
                <a:latin typeface="Calibri"/>
                <a:cs typeface="Calibri"/>
              </a:rPr>
              <a:t>antisymmetric</a:t>
            </a:r>
            <a:r>
              <a:rPr sz="2800" b="1" spc="-1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347F719A-3002-46D1-B049-FB9BFCD7C0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16938" y="1508125"/>
            <a:ext cx="11275061" cy="3432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235">
              <a:lnSpc>
                <a:spcPts val="2735"/>
              </a:lnSpc>
              <a:spcBef>
                <a:spcPts val="100"/>
              </a:spcBef>
              <a:buFont typeface="Arial"/>
              <a:buChar char="•"/>
              <a:tabLst>
                <a:tab pos="243840" algn="l"/>
              </a:tabLst>
            </a:pPr>
            <a:r>
              <a:rPr dirty="0"/>
              <a:t>Relasi</a:t>
            </a:r>
            <a:r>
              <a:rPr spc="335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355" dirty="0">
                <a:latin typeface="Calibri"/>
                <a:cs typeface="Calibri"/>
              </a:rPr>
              <a:t> </a:t>
            </a:r>
            <a:r>
              <a:rPr dirty="0"/>
              <a:t>pada</a:t>
            </a:r>
            <a:r>
              <a:rPr spc="365" dirty="0"/>
              <a:t> </a:t>
            </a:r>
            <a:r>
              <a:rPr dirty="0"/>
              <a:t>himpunan</a:t>
            </a:r>
            <a:r>
              <a:rPr spc="36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355" dirty="0">
                <a:latin typeface="Calibri"/>
                <a:cs typeface="Calibri"/>
              </a:rPr>
              <a:t> </a:t>
            </a:r>
            <a:r>
              <a:rPr dirty="0"/>
              <a:t>disebut</a:t>
            </a:r>
            <a:r>
              <a:rPr spc="365" dirty="0"/>
              <a:t> </a:t>
            </a:r>
            <a:r>
              <a:rPr b="1" dirty="0">
                <a:latin typeface="Calibri"/>
                <a:cs typeface="Calibri"/>
              </a:rPr>
              <a:t>setangkup</a:t>
            </a:r>
            <a:r>
              <a:rPr b="1" spc="325" dirty="0">
                <a:latin typeface="Calibri"/>
                <a:cs typeface="Calibri"/>
              </a:rPr>
              <a:t> </a:t>
            </a:r>
            <a:r>
              <a:rPr dirty="0"/>
              <a:t>jika</a:t>
            </a:r>
            <a:r>
              <a:rPr spc="345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350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)</a:t>
            </a:r>
            <a:r>
              <a:rPr spc="340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dirty="0"/>
              <a:t>,</a:t>
            </a:r>
            <a:r>
              <a:rPr spc="350" dirty="0"/>
              <a:t> </a:t>
            </a:r>
            <a:r>
              <a:rPr dirty="0" err="1"/>
              <a:t>maka</a:t>
            </a:r>
            <a:r>
              <a:rPr spc="335" dirty="0"/>
              <a:t> </a:t>
            </a:r>
            <a:endParaRPr lang="en-US" spc="335" dirty="0"/>
          </a:p>
          <a:p>
            <a:pPr marL="13335" indent="0">
              <a:lnSpc>
                <a:spcPts val="2735"/>
              </a:lnSpc>
              <a:spcBef>
                <a:spcPts val="100"/>
              </a:spcBef>
              <a:buNone/>
              <a:tabLst>
                <a:tab pos="243840" algn="l"/>
              </a:tabLst>
            </a:pPr>
            <a:r>
              <a:rPr lang="en-ID" spc="335" dirty="0"/>
              <a:t> 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,</a:t>
            </a:r>
            <a:r>
              <a:rPr spc="36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)</a:t>
            </a:r>
            <a:r>
              <a:rPr spc="355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300" dirty="0">
                <a:latin typeface="Times New Roman"/>
                <a:cs typeface="Times New Roman"/>
              </a:rPr>
              <a:t> </a:t>
            </a:r>
            <a:r>
              <a:rPr i="1" spc="-50" dirty="0">
                <a:latin typeface="Calibri"/>
                <a:cs typeface="Calibri"/>
              </a:rPr>
              <a:t>R</a:t>
            </a:r>
            <a:r>
              <a:rPr lang="en-US" i="1" spc="-50" dirty="0">
                <a:latin typeface="Calibri"/>
                <a:cs typeface="Calibri"/>
              </a:rPr>
              <a:t> </a:t>
            </a:r>
            <a:r>
              <a:rPr dirty="0" err="1"/>
              <a:t>untuk</a:t>
            </a:r>
            <a:r>
              <a:rPr spc="-1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-15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Calibri"/>
                <a:cs typeface="Calibri"/>
              </a:rPr>
              <a:t>A</a:t>
            </a:r>
            <a:r>
              <a:rPr spc="-25" dirty="0"/>
              <a:t>.</a:t>
            </a:r>
          </a:p>
          <a:p>
            <a:pPr marL="242570" indent="-229235">
              <a:lnSpc>
                <a:spcPct val="100000"/>
              </a:lnSpc>
              <a:spcBef>
                <a:spcPts val="2300"/>
              </a:spcBef>
              <a:buFont typeface="Arial"/>
              <a:buChar char="•"/>
              <a:tabLst>
                <a:tab pos="243840" algn="l"/>
              </a:tabLst>
            </a:pPr>
            <a:r>
              <a:rPr dirty="0"/>
              <a:t>Relasi</a:t>
            </a:r>
            <a:r>
              <a:rPr spc="-45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-30" dirty="0">
                <a:latin typeface="Calibri"/>
                <a:cs typeface="Calibri"/>
              </a:rPr>
              <a:t> </a:t>
            </a:r>
            <a:r>
              <a:rPr dirty="0"/>
              <a:t>pada</a:t>
            </a:r>
            <a:r>
              <a:rPr spc="-25" dirty="0"/>
              <a:t> </a:t>
            </a:r>
            <a:r>
              <a:rPr dirty="0"/>
              <a:t>himpunan</a:t>
            </a:r>
            <a:r>
              <a:rPr spc="-2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dirty="0"/>
              <a:t>tidak</a:t>
            </a:r>
            <a:r>
              <a:rPr spc="-40" dirty="0"/>
              <a:t> </a:t>
            </a:r>
            <a:r>
              <a:rPr dirty="0"/>
              <a:t>setangkup</a:t>
            </a:r>
            <a:r>
              <a:rPr spc="-35" dirty="0"/>
              <a:t> </a:t>
            </a:r>
            <a:r>
              <a:rPr dirty="0"/>
              <a:t>jika</a:t>
            </a:r>
            <a:r>
              <a:rPr spc="-4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-25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)</a:t>
            </a:r>
            <a:r>
              <a:rPr spc="-30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dirty="0"/>
              <a:t>tetapi</a:t>
            </a:r>
            <a:r>
              <a:rPr spc="-5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,</a:t>
            </a:r>
            <a:r>
              <a:rPr spc="-3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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Calibri"/>
                <a:cs typeface="Calibri"/>
              </a:rPr>
              <a:t>R</a:t>
            </a:r>
            <a:r>
              <a:rPr spc="-25" dirty="0"/>
              <a:t>.</a:t>
            </a:r>
          </a:p>
          <a:p>
            <a:pPr marL="242570" marR="5080" indent="-229235">
              <a:lnSpc>
                <a:spcPts val="2590"/>
              </a:lnSpc>
              <a:spcBef>
                <a:spcPts val="2640"/>
              </a:spcBef>
              <a:buFont typeface="Arial"/>
              <a:buChar char="•"/>
              <a:tabLst>
                <a:tab pos="243840" algn="l"/>
                <a:tab pos="7665720" algn="l"/>
                <a:tab pos="9607550" algn="l"/>
              </a:tabLst>
            </a:pPr>
            <a:r>
              <a:rPr dirty="0"/>
              <a:t>Relasi</a:t>
            </a:r>
            <a:r>
              <a:rPr spc="100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125" dirty="0">
                <a:latin typeface="Calibri"/>
                <a:cs typeface="Calibri"/>
              </a:rPr>
              <a:t> </a:t>
            </a:r>
            <a:r>
              <a:rPr dirty="0"/>
              <a:t>pada</a:t>
            </a:r>
            <a:r>
              <a:rPr spc="125" dirty="0"/>
              <a:t> </a:t>
            </a:r>
            <a:r>
              <a:rPr dirty="0"/>
              <a:t>himpunan</a:t>
            </a:r>
            <a:r>
              <a:rPr spc="114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114" dirty="0">
                <a:latin typeface="Calibri"/>
                <a:cs typeface="Calibri"/>
              </a:rPr>
              <a:t> </a:t>
            </a:r>
            <a:r>
              <a:rPr dirty="0"/>
              <a:t>sedemikian</a:t>
            </a:r>
            <a:r>
              <a:rPr spc="125" dirty="0"/>
              <a:t> </a:t>
            </a:r>
            <a:r>
              <a:rPr dirty="0"/>
              <a:t>sehingga</a:t>
            </a:r>
            <a:r>
              <a:rPr spc="12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110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)</a:t>
            </a:r>
            <a:r>
              <a:rPr spc="114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i="1" spc="-50" dirty="0">
                <a:latin typeface="Calibri"/>
                <a:cs typeface="Calibri"/>
              </a:rPr>
              <a:t>R</a:t>
            </a:r>
            <a:r>
              <a:rPr lang="en-US" i="1" spc="-50" dirty="0">
                <a:latin typeface="Calibri"/>
                <a:cs typeface="Calibri"/>
              </a:rPr>
              <a:t> </a:t>
            </a:r>
            <a:r>
              <a:rPr dirty="0"/>
              <a:t>dan</a:t>
            </a:r>
            <a:r>
              <a:rPr spc="125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,</a:t>
            </a:r>
            <a:r>
              <a:rPr spc="13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)</a:t>
            </a:r>
            <a:r>
              <a:rPr spc="130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i="1" spc="-50" dirty="0">
                <a:latin typeface="Calibri"/>
                <a:cs typeface="Calibri"/>
              </a:rPr>
              <a:t>R</a:t>
            </a:r>
            <a:r>
              <a:rPr i="1" dirty="0">
                <a:latin typeface="Calibri"/>
                <a:cs typeface="Calibri"/>
              </a:rPr>
              <a:t>	</a:t>
            </a:r>
            <a:r>
              <a:rPr spc="-30" dirty="0"/>
              <a:t>hanya </a:t>
            </a:r>
            <a:r>
              <a:rPr dirty="0"/>
              <a:t>jika</a:t>
            </a:r>
            <a:r>
              <a:rPr spc="-3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i="1" spc="-15" dirty="0">
                <a:latin typeface="Calibri"/>
                <a:cs typeface="Calibri"/>
              </a:rPr>
              <a:t> </a:t>
            </a:r>
            <a:r>
              <a:rPr dirty="0"/>
              <a:t>untuk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i="1" spc="-10" dirty="0">
                <a:latin typeface="Calibri"/>
                <a:cs typeface="Calibri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dirty="0"/>
              <a:t>disebut</a:t>
            </a:r>
            <a:r>
              <a:rPr spc="-10" dirty="0"/>
              <a:t> </a:t>
            </a:r>
            <a:r>
              <a:rPr b="1" spc="-10" dirty="0">
                <a:latin typeface="Calibri"/>
                <a:cs typeface="Calibri"/>
              </a:rPr>
              <a:t>tolak-setangkup</a:t>
            </a:r>
            <a:r>
              <a:rPr spc="-10" dirty="0"/>
              <a:t>.</a:t>
            </a:r>
          </a:p>
          <a:p>
            <a:pPr marL="242570" indent="-229235">
              <a:lnSpc>
                <a:spcPts val="2750"/>
              </a:lnSpc>
              <a:spcBef>
                <a:spcPts val="2245"/>
              </a:spcBef>
              <a:buFont typeface="Arial"/>
              <a:buChar char="•"/>
              <a:tabLst>
                <a:tab pos="243840" algn="l"/>
              </a:tabLst>
            </a:pPr>
            <a:r>
              <a:rPr dirty="0"/>
              <a:t>Relasi</a:t>
            </a:r>
            <a:r>
              <a:rPr spc="5" dirty="0"/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dirty="0"/>
              <a:t>pada</a:t>
            </a:r>
            <a:r>
              <a:rPr spc="20" dirty="0"/>
              <a:t> </a:t>
            </a:r>
            <a:r>
              <a:rPr dirty="0"/>
              <a:t>himpunan</a:t>
            </a:r>
            <a:r>
              <a:rPr spc="3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dirty="0"/>
              <a:t>tidak</a:t>
            </a:r>
            <a:r>
              <a:rPr spc="20" dirty="0"/>
              <a:t> </a:t>
            </a:r>
            <a:r>
              <a:rPr spc="-20" dirty="0"/>
              <a:t>tolak-</a:t>
            </a:r>
            <a:r>
              <a:rPr dirty="0"/>
              <a:t>setangkup</a:t>
            </a:r>
            <a:r>
              <a:rPr spc="10" dirty="0"/>
              <a:t> </a:t>
            </a:r>
            <a:r>
              <a:rPr dirty="0"/>
              <a:t>jika</a:t>
            </a:r>
            <a:r>
              <a:rPr spc="20" dirty="0"/>
              <a:t> </a:t>
            </a:r>
            <a:r>
              <a:rPr dirty="0"/>
              <a:t>ada</a:t>
            </a:r>
            <a:r>
              <a:rPr spc="20" dirty="0"/>
              <a:t> </a:t>
            </a:r>
            <a:r>
              <a:rPr dirty="0"/>
              <a:t>elemen</a:t>
            </a:r>
            <a:r>
              <a:rPr spc="20" dirty="0"/>
              <a:t> </a:t>
            </a:r>
            <a:r>
              <a:rPr dirty="0"/>
              <a:t>berbeda</a:t>
            </a:r>
            <a:r>
              <a:rPr spc="25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spc="20" dirty="0">
                <a:latin typeface="Calibri"/>
                <a:cs typeface="Calibri"/>
              </a:rPr>
              <a:t> </a:t>
            </a:r>
            <a:r>
              <a:rPr dirty="0"/>
              <a:t>dan</a:t>
            </a:r>
            <a:r>
              <a:rPr spc="20" dirty="0"/>
              <a:t> </a:t>
            </a:r>
            <a:r>
              <a:rPr i="1" spc="-50" dirty="0">
                <a:latin typeface="Calibri"/>
                <a:cs typeface="Calibri"/>
              </a:rPr>
              <a:t>b</a:t>
            </a:r>
            <a:r>
              <a:rPr lang="en-US" i="1" spc="-50" dirty="0">
                <a:latin typeface="Calibri"/>
                <a:cs typeface="Calibri"/>
              </a:rPr>
              <a:t> </a:t>
            </a:r>
            <a:r>
              <a:rPr dirty="0" err="1"/>
              <a:t>sedemikian</a:t>
            </a:r>
            <a:r>
              <a:rPr spc="-25" dirty="0"/>
              <a:t> </a:t>
            </a:r>
            <a:r>
              <a:rPr dirty="0"/>
              <a:t>sehingga (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)</a:t>
            </a:r>
            <a:r>
              <a:rPr spc="-20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R</a:t>
            </a:r>
            <a:r>
              <a:rPr i="1" spc="-20" dirty="0">
                <a:latin typeface="Calibri"/>
                <a:cs typeface="Calibri"/>
              </a:rPr>
              <a:t> </a:t>
            </a:r>
            <a:r>
              <a:rPr dirty="0"/>
              <a:t>dan</a:t>
            </a:r>
            <a:r>
              <a:rPr spc="-10" dirty="0"/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b</a:t>
            </a:r>
            <a:r>
              <a:rPr dirty="0"/>
              <a:t>,</a:t>
            </a:r>
            <a:r>
              <a:rPr spc="-20" dirty="0"/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dirty="0"/>
              <a:t>)</a:t>
            </a:r>
            <a:r>
              <a:rPr spc="-5" dirty="0"/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i="1" spc="-25" dirty="0">
                <a:latin typeface="Calibri"/>
                <a:cs typeface="Calibri"/>
              </a:rPr>
              <a:t>R</a:t>
            </a:r>
            <a:r>
              <a:rPr spc="-25" dirty="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491" y="630768"/>
            <a:ext cx="9057640" cy="16732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15925" marR="41910" indent="-391160" algn="just">
              <a:lnSpc>
                <a:spcPct val="97300"/>
              </a:lnSpc>
              <a:spcBef>
                <a:spcPts val="220"/>
              </a:spcBef>
              <a:buSzPct val="61818"/>
              <a:buFont typeface="Symbol"/>
              <a:buChar char=""/>
              <a:tabLst>
                <a:tab pos="416559" algn="l"/>
              </a:tabLst>
            </a:pPr>
            <a:r>
              <a:rPr sz="2750" dirty="0">
                <a:latin typeface="Times New Roman"/>
                <a:cs typeface="Times New Roman"/>
              </a:rPr>
              <a:t>Relasi</a:t>
            </a:r>
            <a:r>
              <a:rPr sz="2750" spc="8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yang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bersifat</a:t>
            </a:r>
            <a:r>
              <a:rPr sz="2750" spc="7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setangkup</a:t>
            </a:r>
            <a:r>
              <a:rPr sz="2750" spc="9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mempunyai</a:t>
            </a:r>
            <a:r>
              <a:rPr sz="2750" spc="8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matriks</a:t>
            </a:r>
            <a:r>
              <a:rPr sz="2750" spc="85" dirty="0">
                <a:latin typeface="Times New Roman"/>
                <a:cs typeface="Times New Roman"/>
              </a:rPr>
              <a:t>  </a:t>
            </a:r>
            <a:r>
              <a:rPr sz="2750" spc="-20" dirty="0">
                <a:latin typeface="Times New Roman"/>
                <a:cs typeface="Times New Roman"/>
              </a:rPr>
              <a:t>yang elemen-</a:t>
            </a:r>
            <a:r>
              <a:rPr sz="2750" dirty="0">
                <a:latin typeface="Times New Roman"/>
                <a:cs typeface="Times New Roman"/>
              </a:rPr>
              <a:t>elemen</a:t>
            </a:r>
            <a:r>
              <a:rPr sz="2750" spc="62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di</a:t>
            </a:r>
            <a:r>
              <a:rPr sz="2750" spc="62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bawah</a:t>
            </a:r>
            <a:r>
              <a:rPr sz="2750" spc="630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diagonal</a:t>
            </a:r>
            <a:r>
              <a:rPr sz="2750" spc="625" dirty="0">
                <a:latin typeface="Times New Roman"/>
                <a:cs typeface="Times New Roman"/>
              </a:rPr>
              <a:t>  </a:t>
            </a:r>
            <a:r>
              <a:rPr sz="2750" dirty="0">
                <a:latin typeface="Times New Roman"/>
                <a:cs typeface="Times New Roman"/>
              </a:rPr>
              <a:t>utama</a:t>
            </a:r>
            <a:r>
              <a:rPr sz="2750" spc="635" dirty="0">
                <a:latin typeface="Times New Roman"/>
                <a:cs typeface="Times New Roman"/>
              </a:rPr>
              <a:t>  </a:t>
            </a:r>
            <a:r>
              <a:rPr sz="2750" spc="-10" dirty="0">
                <a:latin typeface="Times New Roman"/>
                <a:cs typeface="Times New Roman"/>
              </a:rPr>
              <a:t>merupakan </a:t>
            </a:r>
            <a:r>
              <a:rPr sz="2750" dirty="0">
                <a:latin typeface="Times New Roman"/>
                <a:cs typeface="Times New Roman"/>
              </a:rPr>
              <a:t>pencerminan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-6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elemen-</a:t>
            </a:r>
            <a:r>
              <a:rPr sz="2750" dirty="0">
                <a:latin typeface="Times New Roman"/>
                <a:cs typeface="Times New Roman"/>
              </a:rPr>
              <a:t>elemen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atas</a:t>
            </a:r>
            <a:r>
              <a:rPr sz="2750" spc="-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diagonal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utama,</a:t>
            </a:r>
            <a:r>
              <a:rPr sz="2750" spc="-50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atau </a:t>
            </a:r>
            <a:r>
              <a:rPr sz="2750" i="1" dirty="0">
                <a:latin typeface="Times New Roman"/>
                <a:cs typeface="Times New Roman"/>
              </a:rPr>
              <a:t>m</a:t>
            </a:r>
            <a:r>
              <a:rPr sz="2775" i="1" baseline="-7507" dirty="0">
                <a:latin typeface="Times New Roman"/>
                <a:cs typeface="Times New Roman"/>
              </a:rPr>
              <a:t>ij</a:t>
            </a:r>
            <a:r>
              <a:rPr sz="2775" i="1" spc="262" baseline="-7507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m</a:t>
            </a:r>
            <a:r>
              <a:rPr sz="2775" i="1" baseline="-7507" dirty="0">
                <a:latin typeface="Times New Roman"/>
                <a:cs typeface="Times New Roman"/>
              </a:rPr>
              <a:t>ji</a:t>
            </a:r>
            <a:r>
              <a:rPr sz="2775" i="1" spc="270" baseline="-7507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1,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untuk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i</a:t>
            </a:r>
            <a:r>
              <a:rPr sz="2750" i="1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=</a:t>
            </a:r>
            <a:r>
              <a:rPr sz="2750" spc="-4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1,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2,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…,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n</a:t>
            </a:r>
            <a:r>
              <a:rPr sz="2750" i="1" spc="-30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: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1616" y="2999868"/>
            <a:ext cx="160655" cy="1137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880"/>
              </a:lnSpc>
              <a:spcBef>
                <a:spcPts val="105"/>
              </a:spcBef>
            </a:pPr>
            <a:r>
              <a:rPr sz="1750" spc="-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660"/>
              </a:lnSpc>
            </a:pPr>
            <a:r>
              <a:rPr sz="1750" spc="-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660"/>
              </a:lnSpc>
            </a:pPr>
            <a:r>
              <a:rPr sz="1750" spc="-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664"/>
              </a:lnSpc>
            </a:pPr>
            <a:r>
              <a:rPr sz="1750" spc="-1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880"/>
              </a:lnSpc>
            </a:pPr>
            <a:r>
              <a:rPr sz="1750" spc="-370" dirty="0">
                <a:latin typeface="Symbol"/>
                <a:cs typeface="Symbol"/>
              </a:rPr>
              <a:t></a:t>
            </a:r>
            <a:r>
              <a:rPr sz="2625" spc="-555" baseline="-28571" dirty="0">
                <a:latin typeface="Symbol"/>
                <a:cs typeface="Symbol"/>
              </a:rPr>
              <a:t></a:t>
            </a:r>
            <a:endParaRPr sz="2625" baseline="-28571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604" y="3421743"/>
            <a:ext cx="160655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880"/>
              </a:lnSpc>
              <a:spcBef>
                <a:spcPts val="105"/>
              </a:spcBef>
            </a:pPr>
            <a:r>
              <a:rPr sz="1750" spc="-15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664"/>
              </a:lnSpc>
            </a:pPr>
            <a:r>
              <a:rPr sz="1750" spc="-15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  <a:p>
            <a:pPr marL="38100">
              <a:lnSpc>
                <a:spcPts val="1880"/>
              </a:lnSpc>
            </a:pPr>
            <a:r>
              <a:rPr sz="1750" spc="-370" dirty="0">
                <a:latin typeface="Symbol"/>
                <a:cs typeface="Symbol"/>
              </a:rPr>
              <a:t></a:t>
            </a:r>
            <a:r>
              <a:rPr sz="2625" spc="-555" baseline="-28571" dirty="0">
                <a:latin typeface="Symbol"/>
                <a:cs typeface="Symbol"/>
              </a:rPr>
              <a:t></a:t>
            </a:r>
            <a:endParaRPr sz="2625" baseline="-28571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1004" y="2577446"/>
            <a:ext cx="109855" cy="715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5"/>
              </a:spcBef>
            </a:pPr>
            <a:r>
              <a:rPr sz="1750" spc="-15" dirty="0">
                <a:latin typeface="Symbol"/>
                <a:cs typeface="Symbol"/>
              </a:rPr>
              <a:t>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ts val="1664"/>
              </a:lnSpc>
            </a:pPr>
            <a:r>
              <a:rPr sz="1750" spc="-15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  <a:p>
            <a:pPr marL="12700">
              <a:lnSpc>
                <a:spcPts val="1880"/>
              </a:lnSpc>
            </a:pPr>
            <a:r>
              <a:rPr sz="1750" spc="-15" dirty="0">
                <a:latin typeface="Symbol"/>
                <a:cs typeface="Symbol"/>
              </a:rPr>
              <a:t>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86005" y="3898420"/>
            <a:ext cx="13525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1004" y="3211057"/>
            <a:ext cx="21399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25" dirty="0">
                <a:latin typeface="Symbol"/>
                <a:cs typeface="Symbol"/>
              </a:rPr>
              <a:t></a:t>
            </a:r>
            <a:r>
              <a:rPr sz="2625" spc="-37" baseline="-4761" dirty="0">
                <a:latin typeface="Times New Roman"/>
                <a:cs typeface="Times New Roman"/>
              </a:rPr>
              <a:t>1</a:t>
            </a:r>
            <a:endParaRPr sz="2625" baseline="-476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9334" y="2788657"/>
            <a:ext cx="27305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spc="-37" baseline="-26984" dirty="0">
                <a:latin typeface="Times New Roman"/>
                <a:cs typeface="Times New Roman"/>
              </a:rPr>
              <a:t>0</a:t>
            </a:r>
            <a:r>
              <a:rPr sz="1750" spc="-2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8922" y="2577446"/>
            <a:ext cx="8280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30250" algn="l"/>
              </a:tabLst>
            </a:pPr>
            <a:r>
              <a:rPr sz="2625" spc="-75" baseline="3174" dirty="0">
                <a:latin typeface="Times New Roman"/>
                <a:cs typeface="Times New Roman"/>
              </a:rPr>
              <a:t>1</a:t>
            </a:r>
            <a:r>
              <a:rPr sz="2625" baseline="3174" dirty="0">
                <a:latin typeface="Times New Roman"/>
                <a:cs typeface="Times New Roman"/>
              </a:rPr>
              <a:t>	</a:t>
            </a:r>
            <a:r>
              <a:rPr sz="1750" spc="-50" dirty="0">
                <a:latin typeface="Symbol"/>
                <a:cs typeface="Symbol"/>
              </a:rPr>
              <a:t>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4191" y="4501210"/>
            <a:ext cx="9007475" cy="12661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03225" marR="5080" indent="-391160" algn="just">
              <a:lnSpc>
                <a:spcPct val="97400"/>
              </a:lnSpc>
              <a:spcBef>
                <a:spcPts val="215"/>
              </a:spcBef>
              <a:buFont typeface="Symbol"/>
              <a:buChar char=""/>
              <a:tabLst>
                <a:tab pos="403860" algn="l"/>
              </a:tabLst>
            </a:pPr>
            <a:r>
              <a:rPr sz="2750" dirty="0">
                <a:latin typeface="Times New Roman"/>
                <a:cs typeface="Times New Roman"/>
              </a:rPr>
              <a:t>Sedangkan</a:t>
            </a:r>
            <a:r>
              <a:rPr sz="2750" spc="4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graf</a:t>
            </a:r>
            <a:r>
              <a:rPr sz="2750" spc="4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berarah</a:t>
            </a:r>
            <a:r>
              <a:rPr sz="2750" spc="43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4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relasi</a:t>
            </a:r>
            <a:r>
              <a:rPr sz="2750" spc="4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yang</a:t>
            </a:r>
            <a:r>
              <a:rPr sz="2750" spc="43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bersifat</a:t>
            </a:r>
            <a:r>
              <a:rPr sz="2750" spc="4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setangkup </a:t>
            </a:r>
            <a:r>
              <a:rPr sz="2750" dirty="0">
                <a:latin typeface="Times New Roman"/>
                <a:cs typeface="Times New Roman"/>
              </a:rPr>
              <a:t>dicirikan</a:t>
            </a:r>
            <a:r>
              <a:rPr sz="2750" spc="5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oleh: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jika</a:t>
            </a:r>
            <a:r>
              <a:rPr sz="2750" spc="5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ada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busur</a:t>
            </a:r>
            <a:r>
              <a:rPr sz="2750" spc="50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58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a</a:t>
            </a:r>
            <a:r>
              <a:rPr sz="2750" i="1" spc="5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ke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</a:t>
            </a:r>
            <a:r>
              <a:rPr sz="2750" dirty="0">
                <a:latin typeface="Times New Roman"/>
                <a:cs typeface="Times New Roman"/>
              </a:rPr>
              <a:t>,</a:t>
            </a:r>
            <a:r>
              <a:rPr sz="2750" spc="50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maka</a:t>
            </a:r>
            <a:r>
              <a:rPr sz="2750" spc="5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juga</a:t>
            </a:r>
            <a:r>
              <a:rPr sz="2750" spc="51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ada </a:t>
            </a:r>
            <a:r>
              <a:rPr sz="2750" dirty="0">
                <a:latin typeface="Times New Roman"/>
                <a:cs typeface="Times New Roman"/>
              </a:rPr>
              <a:t>busur</a:t>
            </a:r>
            <a:r>
              <a:rPr sz="2750" spc="-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dari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b</a:t>
            </a:r>
            <a:r>
              <a:rPr sz="2750" i="1" spc="-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ke</a:t>
            </a:r>
            <a:r>
              <a:rPr sz="2750" spc="-260" dirty="0">
                <a:latin typeface="Times New Roman"/>
                <a:cs typeface="Times New Roman"/>
              </a:rPr>
              <a:t> </a:t>
            </a:r>
            <a:r>
              <a:rPr sz="2750" i="1" spc="-25" dirty="0">
                <a:latin typeface="Times New Roman"/>
                <a:cs typeface="Times New Roman"/>
              </a:rPr>
              <a:t>a</a:t>
            </a:r>
            <a:r>
              <a:rPr sz="2750" spc="-25" dirty="0">
                <a:latin typeface="Times New Roman"/>
                <a:cs typeface="Times New Roman"/>
              </a:rPr>
              <a:t>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4558" y="2747393"/>
            <a:ext cx="1094105" cy="1275715"/>
          </a:xfrm>
          <a:custGeom>
            <a:avLst/>
            <a:gdLst/>
            <a:ahLst/>
            <a:cxnLst/>
            <a:rect l="l" t="t" r="r" b="b"/>
            <a:pathLst>
              <a:path w="1094104" h="1275714">
                <a:moveTo>
                  <a:pt x="0" y="0"/>
                </a:moveTo>
                <a:lnTo>
                  <a:pt x="1093947" y="1275328"/>
                </a:lnTo>
              </a:path>
              <a:path w="1094104" h="1275714">
                <a:moveTo>
                  <a:pt x="156278" y="474894"/>
                </a:moveTo>
                <a:lnTo>
                  <a:pt x="468834" y="156084"/>
                </a:lnTo>
              </a:path>
              <a:path w="1094104" h="1275714">
                <a:moveTo>
                  <a:pt x="468834" y="1112602"/>
                </a:moveTo>
                <a:lnTo>
                  <a:pt x="1093947" y="478215"/>
                </a:lnTo>
              </a:path>
            </a:pathLst>
          </a:custGeom>
          <a:ln w="16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4152" y="570272"/>
            <a:ext cx="8603615" cy="160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7670" marR="43180" indent="-370205" algn="just">
              <a:lnSpc>
                <a:spcPct val="99700"/>
              </a:lnSpc>
              <a:spcBef>
                <a:spcPts val="105"/>
              </a:spcBef>
              <a:buSzPct val="61538"/>
              <a:buFont typeface="Symbol"/>
              <a:buChar char=""/>
              <a:tabLst>
                <a:tab pos="408305" algn="l"/>
              </a:tabLst>
            </a:pPr>
            <a:r>
              <a:rPr sz="2600" dirty="0">
                <a:latin typeface="Times New Roman"/>
                <a:cs typeface="Times New Roman"/>
              </a:rPr>
              <a:t>Matriks</a:t>
            </a:r>
            <a:r>
              <a:rPr sz="2600" spc="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dari</a:t>
            </a:r>
            <a:r>
              <a:rPr sz="2600" spc="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relasi  </a:t>
            </a:r>
            <a:r>
              <a:rPr sz="2600" spc="-10" dirty="0">
                <a:latin typeface="Times New Roman"/>
                <a:cs typeface="Times New Roman"/>
              </a:rPr>
              <a:t>tolak-</a:t>
            </a:r>
            <a:r>
              <a:rPr sz="2600" dirty="0">
                <a:latin typeface="Times New Roman"/>
                <a:cs typeface="Times New Roman"/>
              </a:rPr>
              <a:t>setangkup</a:t>
            </a:r>
            <a:r>
              <a:rPr sz="2600" spc="1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mempunyai</a:t>
            </a:r>
            <a:r>
              <a:rPr sz="2600" spc="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sifat</a:t>
            </a:r>
            <a:r>
              <a:rPr sz="2600" spc="6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yaitu </a:t>
            </a:r>
            <a:r>
              <a:rPr sz="2600" dirty="0">
                <a:latin typeface="Times New Roman"/>
                <a:cs typeface="Times New Roman"/>
              </a:rPr>
              <a:t>jika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550" i="1" baseline="-13071" dirty="0">
                <a:latin typeface="Times New Roman"/>
                <a:cs typeface="Times New Roman"/>
              </a:rPr>
              <a:t>ij</a:t>
            </a:r>
            <a:r>
              <a:rPr sz="2550" i="1" spc="150" baseline="-13071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4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dengan</a:t>
            </a:r>
            <a:r>
              <a:rPr sz="2600" spc="409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i="1" spc="4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</a:t>
            </a:r>
            <a:r>
              <a:rPr sz="2600" spc="4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maka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550" i="1" baseline="-13071" dirty="0">
                <a:latin typeface="Times New Roman"/>
                <a:cs typeface="Times New Roman"/>
              </a:rPr>
              <a:t>ji</a:t>
            </a:r>
            <a:r>
              <a:rPr sz="2550" i="1" spc="142" baseline="-13071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0.</a:t>
            </a:r>
            <a:r>
              <a:rPr sz="2600" spc="3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Dengan</a:t>
            </a:r>
            <a:r>
              <a:rPr sz="2600" spc="4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kata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lain, </a:t>
            </a:r>
            <a:r>
              <a:rPr sz="2600" dirty="0">
                <a:latin typeface="Times New Roman"/>
                <a:cs typeface="Times New Roman"/>
              </a:rPr>
              <a:t>matriks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dari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relasi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tolak-</a:t>
            </a:r>
            <a:r>
              <a:rPr sz="2600" dirty="0">
                <a:latin typeface="Times New Roman"/>
                <a:cs typeface="Times New Roman"/>
              </a:rPr>
              <a:t>setangkup</a:t>
            </a:r>
            <a:r>
              <a:rPr sz="2600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adalah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jika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salah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satu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dari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550" i="1" baseline="-13071" dirty="0">
                <a:latin typeface="Times New Roman"/>
                <a:cs typeface="Times New Roman"/>
              </a:rPr>
              <a:t>ij</a:t>
            </a:r>
            <a:r>
              <a:rPr sz="2550" i="1" spc="292" baseline="-1307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atau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550" i="1" baseline="-13071" dirty="0">
                <a:latin typeface="Times New Roman"/>
                <a:cs typeface="Times New Roman"/>
              </a:rPr>
              <a:t>ji</a:t>
            </a:r>
            <a:r>
              <a:rPr sz="2550" i="1" spc="300" baseline="-13071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bila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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j</a:t>
            </a:r>
            <a:r>
              <a:rPr sz="2600" i="1" spc="-2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0484" y="3437693"/>
            <a:ext cx="155575" cy="661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1725"/>
              </a:lnSpc>
              <a:spcBef>
                <a:spcPts val="114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1530"/>
              </a:lnSpc>
            </a:pPr>
            <a:r>
              <a:rPr sz="1600" spc="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1725"/>
              </a:lnSpc>
            </a:pPr>
            <a:r>
              <a:rPr sz="1600" spc="-330" dirty="0">
                <a:latin typeface="Symbol"/>
                <a:cs typeface="Symbol"/>
              </a:rPr>
              <a:t></a:t>
            </a:r>
            <a:r>
              <a:rPr sz="2400" spc="-494" baseline="-27777" dirty="0">
                <a:latin typeface="Symbol"/>
                <a:cs typeface="Symbol"/>
              </a:rPr>
              <a:t></a:t>
            </a:r>
            <a:endParaRPr sz="2400" baseline="-27777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25884" y="2660294"/>
            <a:ext cx="104775" cy="661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25"/>
              </a:lnSpc>
              <a:spcBef>
                <a:spcPts val="114"/>
              </a:spcBef>
            </a:pPr>
            <a:r>
              <a:rPr sz="1600" spc="5" dirty="0">
                <a:latin typeface="Symbol"/>
                <a:cs typeface="Symbol"/>
              </a:rPr>
              <a:t>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530"/>
              </a:lnSpc>
            </a:pPr>
            <a:r>
              <a:rPr sz="1600" spc="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725"/>
              </a:lnSpc>
            </a:pPr>
            <a:r>
              <a:rPr sz="1600" spc="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74179" y="3437693"/>
            <a:ext cx="155575" cy="661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ts val="1725"/>
              </a:lnSpc>
              <a:spcBef>
                <a:spcPts val="114"/>
              </a:spcBef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1530"/>
              </a:lnSpc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  <a:p>
            <a:pPr marL="38100">
              <a:lnSpc>
                <a:spcPts val="1725"/>
              </a:lnSpc>
            </a:pPr>
            <a:r>
              <a:rPr sz="1600" spc="-330" dirty="0">
                <a:latin typeface="Symbol"/>
                <a:cs typeface="Symbol"/>
              </a:rPr>
              <a:t></a:t>
            </a:r>
            <a:r>
              <a:rPr sz="2400" spc="-494" baseline="-27777" dirty="0">
                <a:latin typeface="Symbol"/>
                <a:cs typeface="Symbol"/>
              </a:rPr>
              <a:t></a:t>
            </a:r>
            <a:endParaRPr sz="2400" baseline="-27777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9579" y="2660294"/>
            <a:ext cx="104775" cy="661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25"/>
              </a:lnSpc>
              <a:spcBef>
                <a:spcPts val="114"/>
              </a:spcBef>
            </a:pPr>
            <a:r>
              <a:rPr sz="1600" spc="5" dirty="0">
                <a:latin typeface="Symbol"/>
                <a:cs typeface="Symbol"/>
              </a:rPr>
              <a:t>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530"/>
              </a:lnSpc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  <a:p>
            <a:pPr marL="12700">
              <a:lnSpc>
                <a:spcPts val="1725"/>
              </a:lnSpc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0247" y="3876471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2388" y="3569445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3092" y="3243446"/>
            <a:ext cx="20764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37" baseline="-5208" dirty="0">
                <a:latin typeface="Times New Roman"/>
                <a:cs typeface="Times New Roman"/>
              </a:rPr>
              <a:t>1</a:t>
            </a:r>
            <a:r>
              <a:rPr sz="1600" spc="-2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9579" y="3243446"/>
            <a:ext cx="207645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-25" dirty="0">
                <a:latin typeface="Symbol"/>
                <a:cs typeface="Symbol"/>
              </a:rPr>
              <a:t></a:t>
            </a:r>
            <a:r>
              <a:rPr sz="2400" spc="-37" baseline="-5208" dirty="0">
                <a:latin typeface="Times New Roman"/>
                <a:cs typeface="Times New Roman"/>
              </a:rPr>
              <a:t>0</a:t>
            </a:r>
            <a:endParaRPr sz="2400" baseline="-520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747" y="2955559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8195" y="2648615"/>
            <a:ext cx="128270" cy="2717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9552" y="4449623"/>
            <a:ext cx="8540750" cy="156019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2270" marR="5080" indent="-370205" algn="just">
              <a:lnSpc>
                <a:spcPct val="95800"/>
              </a:lnSpc>
              <a:spcBef>
                <a:spcPts val="229"/>
              </a:spcBef>
              <a:buFont typeface="Symbol"/>
              <a:buChar char=""/>
              <a:tabLst>
                <a:tab pos="382905" algn="l"/>
              </a:tabLst>
            </a:pPr>
            <a:r>
              <a:rPr sz="2600" dirty="0">
                <a:latin typeface="Times New Roman"/>
                <a:cs typeface="Times New Roman"/>
              </a:rPr>
              <a:t>Sedangkan</a:t>
            </a:r>
            <a:r>
              <a:rPr sz="2600" spc="204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graf</a:t>
            </a:r>
            <a:r>
              <a:rPr sz="2600" spc="22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berarah</a:t>
            </a:r>
            <a:r>
              <a:rPr sz="2600" spc="21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dari</a:t>
            </a:r>
            <a:r>
              <a:rPr sz="2600" spc="22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relasi</a:t>
            </a:r>
            <a:r>
              <a:rPr sz="2600" spc="21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yang</a:t>
            </a:r>
            <a:r>
              <a:rPr sz="2600" spc="21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bersifat</a:t>
            </a:r>
            <a:r>
              <a:rPr sz="2600" spc="204" dirty="0">
                <a:latin typeface="Times New Roman"/>
                <a:cs typeface="Times New Roman"/>
              </a:rPr>
              <a:t>  </a:t>
            </a:r>
            <a:r>
              <a:rPr sz="2600" spc="-10" dirty="0">
                <a:latin typeface="Times New Roman"/>
                <a:cs typeface="Times New Roman"/>
              </a:rPr>
              <a:t>tolak- </a:t>
            </a:r>
            <a:r>
              <a:rPr sz="2600" dirty="0">
                <a:latin typeface="Times New Roman"/>
                <a:cs typeface="Times New Roman"/>
              </a:rPr>
              <a:t>setangkup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dicirikan</a:t>
            </a:r>
            <a:r>
              <a:rPr sz="2600" spc="4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oleh: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jika</a:t>
            </a:r>
            <a:r>
              <a:rPr sz="2600" spc="4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dan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hanya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jika</a:t>
            </a:r>
            <a:r>
              <a:rPr sz="2600" spc="4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tidak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pernah </a:t>
            </a:r>
            <a:r>
              <a:rPr sz="2600" dirty="0">
                <a:latin typeface="Times New Roman"/>
                <a:cs typeface="Times New Roman"/>
              </a:rPr>
              <a:t>ada</a:t>
            </a:r>
            <a:r>
              <a:rPr sz="2600" spc="4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dua</a:t>
            </a:r>
            <a:r>
              <a:rPr sz="2600" spc="4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busur</a:t>
            </a:r>
            <a:r>
              <a:rPr sz="2600" spc="4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dalam</a:t>
            </a:r>
            <a:r>
              <a:rPr sz="2600" spc="1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arah</a:t>
            </a:r>
            <a:r>
              <a:rPr sz="2600" spc="3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berlawanan</a:t>
            </a:r>
            <a:r>
              <a:rPr sz="2600" spc="40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antara</a:t>
            </a:r>
            <a:r>
              <a:rPr sz="2600" spc="35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dua</a:t>
            </a:r>
            <a:r>
              <a:rPr sz="2600" spc="35" dirty="0">
                <a:latin typeface="Times New Roman"/>
                <a:cs typeface="Times New Roman"/>
              </a:rPr>
              <a:t>  </a:t>
            </a:r>
            <a:r>
              <a:rPr sz="2600" spc="-10" dirty="0">
                <a:latin typeface="Times New Roman"/>
                <a:cs typeface="Times New Roman"/>
              </a:rPr>
              <a:t>simpul berbeda.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758014" y="2834314"/>
            <a:ext cx="1120775" cy="1185545"/>
          </a:xfrm>
          <a:custGeom>
            <a:avLst/>
            <a:gdLst/>
            <a:ahLst/>
            <a:cxnLst/>
            <a:rect l="l" t="t" r="r" b="b"/>
            <a:pathLst>
              <a:path w="1120775" h="1185545">
                <a:moveTo>
                  <a:pt x="0" y="0"/>
                </a:moveTo>
                <a:lnTo>
                  <a:pt x="1036332" y="1185051"/>
                </a:lnTo>
              </a:path>
              <a:path w="1120775" h="1185545">
                <a:moveTo>
                  <a:pt x="147745" y="439310"/>
                </a:moveTo>
                <a:lnTo>
                  <a:pt x="443790" y="142816"/>
                </a:lnTo>
              </a:path>
              <a:path w="1120775" h="1185545">
                <a:moveTo>
                  <a:pt x="749910" y="1123662"/>
                </a:moveTo>
                <a:lnTo>
                  <a:pt x="1120248" y="718591"/>
                </a:lnTo>
              </a:path>
              <a:path w="1120775" h="1185545">
                <a:moveTo>
                  <a:pt x="380002" y="718591"/>
                </a:moveTo>
                <a:lnTo>
                  <a:pt x="749910" y="348128"/>
                </a:lnTo>
              </a:path>
            </a:pathLst>
          </a:custGeom>
          <a:ln w="146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7412" y="498728"/>
            <a:ext cx="10692130" cy="537718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908685">
              <a:lnSpc>
                <a:spcPts val="2300"/>
              </a:lnSpc>
              <a:spcBef>
                <a:spcPts val="660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b="1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b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{1,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4},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bawah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didefinisikan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pada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endParaRPr sz="2400" dirty="0">
              <a:latin typeface="Calibri"/>
              <a:cs typeface="Calibri"/>
            </a:endParaRPr>
          </a:p>
          <a:p>
            <a:pPr marL="469265" marR="140335" indent="-457200">
              <a:lnSpc>
                <a:spcPct val="80100"/>
              </a:lnSpc>
              <a:spcBef>
                <a:spcPts val="1015"/>
              </a:spcBef>
              <a:tabLst>
                <a:tab pos="469265" algn="l"/>
                <a:tab pos="2259330" algn="l"/>
              </a:tabLst>
            </a:pP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a)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Relasi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r>
              <a:rPr sz="2400" spc="-114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bersifat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karena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5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sini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begitu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4)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 dirty="0">
              <a:latin typeface="Calibri"/>
              <a:cs typeface="Calibri"/>
            </a:endParaRPr>
          </a:p>
          <a:p>
            <a:pPr marL="12700">
              <a:lnSpc>
                <a:spcPts val="2590"/>
              </a:lnSpc>
              <a:tabLst>
                <a:tab pos="469265" algn="l"/>
              </a:tabLst>
            </a:pP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b)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r>
              <a:rPr sz="24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endParaRPr sz="2400" dirty="0">
              <a:latin typeface="Calibri"/>
              <a:cs typeface="Calibri"/>
            </a:endParaRPr>
          </a:p>
          <a:p>
            <a:pPr marL="469265">
              <a:lnSpc>
                <a:spcPts val="2590"/>
              </a:lnSpc>
            </a:pP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00" dirty="0">
              <a:latin typeface="Calibri"/>
              <a:cs typeface="Calibri"/>
            </a:endParaRPr>
          </a:p>
          <a:p>
            <a:pPr marL="469265" marR="394970" indent="-457200">
              <a:lnSpc>
                <a:spcPct val="80000"/>
              </a:lnSpc>
              <a:tabLst>
                <a:tab pos="469265" algn="l"/>
              </a:tabLst>
            </a:pP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c)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Relasi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400" spc="-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2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Perhatikan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bahwa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setangkup.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 dirty="0">
              <a:latin typeface="Calibri"/>
              <a:cs typeface="Calibri"/>
            </a:endParaRPr>
          </a:p>
          <a:p>
            <a:pPr marL="469265" marR="279400" indent="-457200" algn="just">
              <a:lnSpc>
                <a:spcPts val="2300"/>
              </a:lnSpc>
              <a:tabLst>
                <a:tab pos="929449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d)</a:t>
            </a:r>
            <a:r>
              <a:rPr sz="2400" spc="245" dirty="0">
                <a:solidFill>
                  <a:srgbClr val="08080C"/>
                </a:solidFill>
                <a:latin typeface="Calibri"/>
                <a:cs typeface="Calibri"/>
              </a:rPr>
              <a:t> 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r>
              <a:rPr sz="24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1,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begitu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9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dan.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Perhatikan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bahwa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karena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R,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begitu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juga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R,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40028" y="1555602"/>
            <a:ext cx="9939020" cy="37467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469900" marR="5080" indent="-457200">
              <a:lnSpc>
                <a:spcPct val="90500"/>
              </a:lnSpc>
              <a:spcBef>
                <a:spcPts val="370"/>
              </a:spcBef>
              <a:tabLst>
                <a:tab pos="469265" algn="l"/>
              </a:tabLst>
            </a:pPr>
            <a:r>
              <a:rPr lang="en-ID" sz="2400" spc="-25" dirty="0"/>
              <a:t>e)</a:t>
            </a:r>
            <a:r>
              <a:rPr lang="en-ID" sz="2400" dirty="0"/>
              <a:t>	</a:t>
            </a:r>
            <a:r>
              <a:rPr lang="en-ID" sz="2400" dirty="0" err="1"/>
              <a:t>Relasi</a:t>
            </a:r>
            <a:r>
              <a:rPr lang="en-ID" sz="2400" spc="-40" dirty="0"/>
              <a:t> </a:t>
            </a:r>
            <a:r>
              <a:rPr lang="en-ID" sz="2400" i="1" dirty="0">
                <a:cs typeface="Calibri"/>
              </a:rPr>
              <a:t>R</a:t>
            </a:r>
            <a:r>
              <a:rPr lang="en-ID" sz="2400" i="1" spc="-20" dirty="0">
                <a:cs typeface="Calibri"/>
              </a:rPr>
              <a:t> </a:t>
            </a:r>
            <a:r>
              <a:rPr lang="en-ID" sz="2400" dirty="0"/>
              <a:t>=</a:t>
            </a:r>
            <a:r>
              <a:rPr lang="en-ID" sz="2400" spc="-20" dirty="0"/>
              <a:t> </a:t>
            </a:r>
            <a:r>
              <a:rPr lang="en-ID" sz="2400" dirty="0"/>
              <a:t>{(1,</a:t>
            </a:r>
            <a:r>
              <a:rPr lang="en-ID" sz="2400" spc="-30" dirty="0"/>
              <a:t> </a:t>
            </a:r>
            <a:r>
              <a:rPr lang="en-ID" sz="2400" dirty="0"/>
              <a:t>1),</a:t>
            </a:r>
            <a:r>
              <a:rPr lang="en-ID" sz="2400" spc="-30" dirty="0"/>
              <a:t> </a:t>
            </a:r>
            <a:r>
              <a:rPr lang="en-ID" sz="2400" dirty="0"/>
              <a:t>(2,</a:t>
            </a:r>
            <a:r>
              <a:rPr lang="en-ID" sz="2400" spc="-25" dirty="0"/>
              <a:t> </a:t>
            </a:r>
            <a:r>
              <a:rPr lang="en-ID" sz="2400" dirty="0"/>
              <a:t>4),</a:t>
            </a:r>
            <a:r>
              <a:rPr lang="en-ID" sz="2400" spc="-10" dirty="0"/>
              <a:t> </a:t>
            </a:r>
            <a:r>
              <a:rPr lang="en-ID" sz="2400" dirty="0"/>
              <a:t>(3,</a:t>
            </a:r>
            <a:r>
              <a:rPr lang="en-ID" sz="2400" spc="-35" dirty="0"/>
              <a:t> </a:t>
            </a:r>
            <a:r>
              <a:rPr lang="en-ID" sz="2400" dirty="0"/>
              <a:t>3),</a:t>
            </a:r>
            <a:r>
              <a:rPr lang="en-ID" sz="2400" spc="-25" dirty="0"/>
              <a:t> </a:t>
            </a:r>
            <a:r>
              <a:rPr lang="en-ID" sz="2400" dirty="0"/>
              <a:t>(4,</a:t>
            </a:r>
            <a:r>
              <a:rPr lang="en-ID" sz="2400" spc="-30" dirty="0"/>
              <a:t> </a:t>
            </a:r>
            <a:r>
              <a:rPr lang="en-ID" sz="2400" dirty="0"/>
              <a:t>2)</a:t>
            </a:r>
            <a:r>
              <a:rPr lang="en-ID" sz="2400" spc="-10" dirty="0"/>
              <a:t> </a:t>
            </a:r>
            <a:r>
              <a:rPr lang="en-ID" sz="2400" dirty="0"/>
              <a:t>}</a:t>
            </a:r>
            <a:r>
              <a:rPr lang="en-ID" sz="2400" spc="-25" dirty="0"/>
              <a:t> </a:t>
            </a:r>
            <a:r>
              <a:rPr lang="en-ID" sz="2400" dirty="0" err="1"/>
              <a:t>tidak</a:t>
            </a:r>
            <a:r>
              <a:rPr lang="en-ID" sz="2400" spc="-25" dirty="0"/>
              <a:t> </a:t>
            </a:r>
            <a:r>
              <a:rPr lang="en-ID" sz="2400" spc="-10" dirty="0" err="1"/>
              <a:t>tolak-</a:t>
            </a:r>
            <a:r>
              <a:rPr lang="en-ID" sz="2400" dirty="0" err="1"/>
              <a:t>setangkup</a:t>
            </a:r>
            <a:r>
              <a:rPr lang="en-ID" sz="2400" spc="-25" dirty="0"/>
              <a:t> </a:t>
            </a:r>
            <a:r>
              <a:rPr lang="en-ID" sz="2400" dirty="0" err="1"/>
              <a:t>karena</a:t>
            </a:r>
            <a:r>
              <a:rPr lang="en-ID" sz="2400" spc="-35" dirty="0"/>
              <a:t> </a:t>
            </a:r>
            <a:r>
              <a:rPr lang="en-ID" sz="2400" dirty="0"/>
              <a:t>2</a:t>
            </a:r>
            <a:r>
              <a:rPr lang="en-ID" sz="2400" spc="-20" dirty="0"/>
              <a:t> </a:t>
            </a:r>
            <a:r>
              <a:rPr lang="en-ID" sz="2400" dirty="0">
                <a:latin typeface="Symbol"/>
                <a:cs typeface="Symbol"/>
              </a:rPr>
              <a:t></a:t>
            </a:r>
            <a:r>
              <a:rPr lang="en-ID" sz="2400" spc="-80" dirty="0">
                <a:latin typeface="Times New Roman"/>
                <a:cs typeface="Times New Roman"/>
              </a:rPr>
              <a:t> </a:t>
            </a:r>
            <a:r>
              <a:rPr lang="en-ID" sz="2400" spc="-50" dirty="0"/>
              <a:t>4 </a:t>
            </a:r>
            <a:r>
              <a:rPr lang="en-ID" sz="2400" dirty="0" err="1"/>
              <a:t>tetapi</a:t>
            </a:r>
            <a:r>
              <a:rPr lang="en-ID" sz="2400" spc="-50" dirty="0"/>
              <a:t> </a:t>
            </a:r>
            <a:r>
              <a:rPr lang="en-ID" sz="2400" dirty="0"/>
              <a:t>(2,</a:t>
            </a:r>
            <a:r>
              <a:rPr lang="en-ID" sz="2400" spc="-25" dirty="0"/>
              <a:t> </a:t>
            </a:r>
            <a:r>
              <a:rPr lang="en-ID" sz="2400" dirty="0"/>
              <a:t>4)</a:t>
            </a:r>
            <a:r>
              <a:rPr lang="en-ID" sz="2400" spc="-35" dirty="0"/>
              <a:t> </a:t>
            </a:r>
            <a:r>
              <a:rPr lang="en-ID" sz="2400" dirty="0"/>
              <a:t>dan</a:t>
            </a:r>
            <a:r>
              <a:rPr lang="en-ID" sz="2400" spc="-25" dirty="0"/>
              <a:t> </a:t>
            </a:r>
            <a:r>
              <a:rPr lang="en-ID" sz="2400" dirty="0"/>
              <a:t>(4,</a:t>
            </a:r>
            <a:r>
              <a:rPr lang="en-ID" sz="2400" spc="-45" dirty="0"/>
              <a:t> </a:t>
            </a:r>
            <a:r>
              <a:rPr lang="en-ID" sz="2400" dirty="0"/>
              <a:t>2)</a:t>
            </a:r>
            <a:r>
              <a:rPr lang="en-ID" sz="2400" spc="-30" dirty="0"/>
              <a:t> </a:t>
            </a:r>
            <a:r>
              <a:rPr lang="en-ID" sz="2400" dirty="0" err="1"/>
              <a:t>anggota</a:t>
            </a:r>
            <a:r>
              <a:rPr lang="en-ID" sz="2400" spc="-45" dirty="0"/>
              <a:t> </a:t>
            </a:r>
            <a:r>
              <a:rPr lang="en-ID" sz="2400" i="1" dirty="0">
                <a:cs typeface="Calibri"/>
              </a:rPr>
              <a:t>R</a:t>
            </a:r>
            <a:r>
              <a:rPr lang="en-ID" sz="2400" dirty="0"/>
              <a:t>.</a:t>
            </a:r>
            <a:r>
              <a:rPr lang="en-ID" sz="2400" spc="-30" dirty="0"/>
              <a:t> </a:t>
            </a:r>
            <a:r>
              <a:rPr lang="en-ID" sz="2400" dirty="0" err="1"/>
              <a:t>Relasi</a:t>
            </a:r>
            <a:r>
              <a:rPr lang="en-ID" sz="2400" spc="-45" dirty="0"/>
              <a:t> </a:t>
            </a:r>
            <a:r>
              <a:rPr lang="en-ID" sz="2400" i="1" dirty="0">
                <a:cs typeface="Calibri"/>
              </a:rPr>
              <a:t>R</a:t>
            </a:r>
            <a:r>
              <a:rPr lang="en-ID" sz="2400" i="1" spc="-30" dirty="0">
                <a:cs typeface="Calibri"/>
              </a:rPr>
              <a:t> </a:t>
            </a:r>
            <a:r>
              <a:rPr lang="en-ID" sz="2400" dirty="0"/>
              <a:t>pada</a:t>
            </a:r>
            <a:r>
              <a:rPr lang="en-ID" sz="2400" spc="-25" dirty="0"/>
              <a:t> </a:t>
            </a:r>
            <a:r>
              <a:rPr lang="en-ID" sz="2400" dirty="0"/>
              <a:t>(a)</a:t>
            </a:r>
            <a:r>
              <a:rPr lang="en-ID" sz="2400" spc="-45" dirty="0"/>
              <a:t> </a:t>
            </a:r>
            <a:r>
              <a:rPr lang="en-ID" sz="2400" dirty="0"/>
              <a:t>dan</a:t>
            </a:r>
            <a:r>
              <a:rPr lang="en-ID" sz="2400" spc="-25" dirty="0"/>
              <a:t> </a:t>
            </a:r>
            <a:r>
              <a:rPr lang="en-ID" sz="2400" dirty="0"/>
              <a:t>(b)</a:t>
            </a:r>
            <a:r>
              <a:rPr lang="en-ID" sz="2400" spc="-35" dirty="0"/>
              <a:t> </a:t>
            </a:r>
            <a:r>
              <a:rPr lang="en-ID" sz="2400" dirty="0"/>
              <a:t>di</a:t>
            </a:r>
            <a:r>
              <a:rPr lang="en-ID" sz="2400" spc="-10" dirty="0"/>
              <a:t> </a:t>
            </a:r>
            <a:r>
              <a:rPr lang="en-ID" sz="2400" dirty="0" err="1"/>
              <a:t>atas</a:t>
            </a:r>
            <a:r>
              <a:rPr lang="en-ID" sz="2400" spc="-40" dirty="0"/>
              <a:t> </a:t>
            </a:r>
            <a:r>
              <a:rPr lang="en-ID" sz="2400" dirty="0"/>
              <a:t>juga</a:t>
            </a:r>
            <a:r>
              <a:rPr lang="en-ID" sz="2400" spc="-25" dirty="0"/>
              <a:t> </a:t>
            </a:r>
            <a:r>
              <a:rPr lang="en-ID" sz="2400" spc="-10" dirty="0" err="1"/>
              <a:t>tidak</a:t>
            </a:r>
            <a:r>
              <a:rPr lang="en-ID" sz="2400" spc="-10" dirty="0"/>
              <a:t> </a:t>
            </a:r>
            <a:r>
              <a:rPr lang="en-ID" sz="2400" spc="-10" dirty="0" err="1"/>
              <a:t>tolak-setangkup</a:t>
            </a:r>
            <a:r>
              <a:rPr lang="en-ID" sz="2400" spc="-10" dirty="0"/>
              <a:t>.</a:t>
            </a:r>
            <a:endParaRPr lang="en-US" sz="2400" spc="-25" dirty="0">
              <a:solidFill>
                <a:srgbClr val="08080C"/>
              </a:solidFill>
              <a:latin typeface="Calibri"/>
              <a:cs typeface="Calibri"/>
            </a:endParaRPr>
          </a:p>
          <a:p>
            <a:pPr marL="469900" marR="5080" indent="-457200">
              <a:lnSpc>
                <a:spcPct val="90500"/>
              </a:lnSpc>
              <a:spcBef>
                <a:spcPts val="370"/>
              </a:spcBef>
              <a:tabLst>
                <a:tab pos="469265" algn="l"/>
              </a:tabLst>
            </a:pPr>
            <a:endParaRPr lang="en-ID" sz="2400" spc="-25" dirty="0">
              <a:solidFill>
                <a:srgbClr val="08080C"/>
              </a:solidFill>
              <a:latin typeface="Calibri"/>
              <a:cs typeface="Calibri"/>
            </a:endParaRPr>
          </a:p>
          <a:p>
            <a:pPr marL="469900" marR="5080" indent="-457200">
              <a:lnSpc>
                <a:spcPct val="90500"/>
              </a:lnSpc>
              <a:spcBef>
                <a:spcPts val="370"/>
              </a:spcBef>
              <a:tabLst>
                <a:tab pos="469265" algn="l"/>
              </a:tabLst>
            </a:pP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f)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dirty="0" err="1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1),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4)}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tidak 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setangkup.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9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tidak 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9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(3,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9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</a:t>
            </a:r>
            <a:r>
              <a:rPr sz="2400" spc="-7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3.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750" dirty="0">
              <a:latin typeface="Calibri"/>
              <a:cs typeface="Calibri"/>
            </a:endParaRPr>
          </a:p>
          <a:p>
            <a:pPr marL="469900" marR="398780" indent="-457200">
              <a:lnSpc>
                <a:spcPts val="2590"/>
              </a:lnSpc>
              <a:tabLst>
                <a:tab pos="469265" algn="l"/>
              </a:tabLst>
            </a:pP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g)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{(1,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3),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(1,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3)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}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(mengapa?)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1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(mengapa?).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7610" y="653317"/>
            <a:ext cx="10294620" cy="99885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810"/>
              </a:spcBef>
              <a:buFont typeface="Arial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Dalam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notasi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ringkas,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kita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lazim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menuliskan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matriks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dengan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notasi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[</a:t>
            </a:r>
            <a:r>
              <a:rPr sz="2600" i="1" spc="-10" dirty="0">
                <a:latin typeface="Calibri"/>
                <a:cs typeface="Calibri"/>
              </a:rPr>
              <a:t>a</a:t>
            </a:r>
            <a:r>
              <a:rPr sz="2550" i="1" spc="-15" baseline="-21241" dirty="0">
                <a:latin typeface="Calibri"/>
                <a:cs typeface="Calibri"/>
              </a:rPr>
              <a:t>ij</a:t>
            </a:r>
            <a:r>
              <a:rPr sz="2600" spc="-10" dirty="0">
                <a:latin typeface="Calibri"/>
                <a:cs typeface="Calibri"/>
              </a:rPr>
              <a:t>].</a:t>
            </a:r>
            <a:endParaRPr sz="2600">
              <a:latin typeface="Calibri"/>
              <a:cs typeface="Calibri"/>
            </a:endParaRPr>
          </a:p>
          <a:p>
            <a:pPr marL="415925" indent="-37846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415925" algn="l"/>
                <a:tab pos="416559" algn="l"/>
              </a:tabLst>
            </a:pPr>
            <a:r>
              <a:rPr sz="2600" b="1" dirty="0">
                <a:latin typeface="Calibri"/>
                <a:cs typeface="Calibri"/>
              </a:rPr>
              <a:t>Contoh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1.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bawah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ini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adalah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matriks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yang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berukuran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Symbol"/>
                <a:cs typeface="Symbol"/>
              </a:rPr>
              <a:t>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Calibri"/>
                <a:cs typeface="Calibri"/>
              </a:rPr>
              <a:t>4: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4910" y="3554755"/>
            <a:ext cx="939292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simetri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775" i="1" baseline="-21021" dirty="0">
                <a:latin typeface="Calibri"/>
                <a:cs typeface="Calibri"/>
              </a:rPr>
              <a:t>ij</a:t>
            </a:r>
            <a:r>
              <a:rPr sz="2775" i="1" spc="209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a</a:t>
            </a:r>
            <a:r>
              <a:rPr sz="2775" i="1" baseline="-21021" dirty="0">
                <a:latin typeface="Calibri"/>
                <a:cs typeface="Calibri"/>
              </a:rPr>
              <a:t>ji</a:t>
            </a:r>
            <a:r>
              <a:rPr sz="2775" i="1" spc="217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untuk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setiap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i</a:t>
            </a:r>
            <a:r>
              <a:rPr sz="2800" i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j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40690" indent="-39052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sz="2800" b="1" dirty="0">
                <a:latin typeface="Calibri"/>
                <a:cs typeface="Calibri"/>
              </a:rPr>
              <a:t>Contoh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2.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bawah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contoh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simetri.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2163" y="2525392"/>
            <a:ext cx="1536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Symbol"/>
                <a:cs typeface="Symbol"/>
              </a:rPr>
              <a:t>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0913" y="1758687"/>
            <a:ext cx="1851660" cy="1014094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573405">
              <a:lnSpc>
                <a:spcPct val="100000"/>
              </a:lnSpc>
              <a:spcBef>
                <a:spcPts val="869"/>
              </a:spcBef>
              <a:tabLst>
                <a:tab pos="1177290" algn="l"/>
                <a:tab pos="1646555" algn="l"/>
              </a:tabLst>
            </a:pPr>
            <a:r>
              <a:rPr sz="3900" spc="-37" baseline="-5341" dirty="0">
                <a:latin typeface="Symbol"/>
                <a:cs typeface="Symbol"/>
              </a:rPr>
              <a:t></a:t>
            </a:r>
            <a:r>
              <a:rPr sz="2600" spc="-25" dirty="0"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70"/>
              </a:spcBef>
              <a:tabLst>
                <a:tab pos="1174115" algn="l"/>
              </a:tabLst>
            </a:pP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00" i="1" spc="-1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3900" spc="-37" baseline="24572" dirty="0">
                <a:latin typeface="Symbol"/>
                <a:cs typeface="Symbol"/>
              </a:rPr>
              <a:t></a:t>
            </a:r>
            <a:r>
              <a:rPr sz="2600" spc="-25" dirty="0">
                <a:latin typeface="Times New Roman"/>
                <a:cs typeface="Times New Roman"/>
              </a:rPr>
              <a:t>8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95162" y="6036584"/>
            <a:ext cx="12128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Symbol"/>
                <a:cs typeface="Symbol"/>
              </a:rPr>
              <a:t>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2473" y="6036584"/>
            <a:ext cx="12128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Symbol"/>
                <a:cs typeface="Symbol"/>
              </a:rPr>
              <a:t>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42402" y="5850479"/>
            <a:ext cx="39941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baseline="-29914" dirty="0">
                <a:latin typeface="Times New Roman"/>
                <a:cs typeface="Times New Roman"/>
              </a:rPr>
              <a:t>8</a:t>
            </a:r>
            <a:r>
              <a:rPr sz="2925" spc="480" baseline="-29914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1589" y="5370265"/>
            <a:ext cx="344805" cy="564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2115"/>
              </a:lnSpc>
              <a:spcBef>
                <a:spcPts val="110"/>
              </a:spcBef>
            </a:pPr>
            <a:r>
              <a:rPr sz="195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  <a:p>
            <a:pPr marR="5080" algn="r">
              <a:lnSpc>
                <a:spcPts val="2115"/>
              </a:lnSpc>
            </a:pPr>
            <a:r>
              <a:rPr sz="1950" dirty="0">
                <a:latin typeface="Times New Roman"/>
                <a:cs typeface="Times New Roman"/>
              </a:rPr>
              <a:t>2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6189" y="5129973"/>
            <a:ext cx="39560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baseline="-24216" dirty="0">
                <a:latin typeface="Times New Roman"/>
                <a:cs typeface="Times New Roman"/>
              </a:rPr>
              <a:t>3</a:t>
            </a:r>
            <a:r>
              <a:rPr sz="2925" spc="434" baseline="-24216" dirty="0">
                <a:latin typeface="Times New Roman"/>
                <a:cs typeface="Times New Roman"/>
              </a:rPr>
              <a:t> </a:t>
            </a:r>
            <a:r>
              <a:rPr sz="1950" spc="-6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7073" y="5129973"/>
            <a:ext cx="39497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dirty="0">
                <a:latin typeface="Symbol"/>
                <a:cs typeface="Symbol"/>
              </a:rPr>
              <a:t>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2925" spc="-75" baseline="-24216" dirty="0">
                <a:latin typeface="Times New Roman"/>
                <a:cs typeface="Times New Roman"/>
              </a:rPr>
              <a:t>6</a:t>
            </a:r>
            <a:endParaRPr sz="2925" baseline="-24216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4373" y="4793052"/>
            <a:ext cx="1879600" cy="15138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5"/>
              </a:spcBef>
              <a:tabLst>
                <a:tab pos="697230" algn="l"/>
                <a:tab pos="1054735" algn="l"/>
                <a:tab pos="1414145" algn="l"/>
              </a:tabLst>
            </a:pPr>
            <a:r>
              <a:rPr sz="2925" baseline="-5698" dirty="0">
                <a:latin typeface="Symbol"/>
                <a:cs typeface="Symbol"/>
              </a:rPr>
              <a:t></a:t>
            </a:r>
            <a:r>
              <a:rPr sz="2925" spc="457" baseline="-5698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60" dirty="0">
                <a:latin typeface="Times New Roman"/>
                <a:cs typeface="Times New Roman"/>
              </a:rPr>
              <a:t>6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6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4</a:t>
            </a:r>
            <a:r>
              <a:rPr sz="2925" spc="-37" baseline="-5698" dirty="0">
                <a:latin typeface="Symbol"/>
                <a:cs typeface="Symbol"/>
              </a:rPr>
              <a:t></a:t>
            </a:r>
            <a:endParaRPr sz="2925" baseline="-5698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595"/>
              </a:spcBef>
              <a:tabLst>
                <a:tab pos="699770" algn="l"/>
                <a:tab pos="1052830" algn="l"/>
              </a:tabLst>
            </a:pPr>
            <a:r>
              <a:rPr sz="2925" spc="-75" baseline="-29914" dirty="0">
                <a:latin typeface="Symbol"/>
                <a:cs typeface="Symbol"/>
              </a:rPr>
              <a:t></a:t>
            </a:r>
            <a:r>
              <a:rPr sz="2925" baseline="-29914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3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7</a:t>
            </a: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85"/>
              </a:spcBef>
              <a:tabLst>
                <a:tab pos="695325" algn="l"/>
                <a:tab pos="1054735" algn="l"/>
              </a:tabLst>
            </a:pPr>
            <a:r>
              <a:rPr sz="1950" dirty="0">
                <a:latin typeface="Symbol"/>
                <a:cs typeface="Symbol"/>
              </a:rPr>
              <a:t></a:t>
            </a:r>
            <a:r>
              <a:rPr sz="1950" spc="29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6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7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90"/>
              </a:spcBef>
              <a:tabLst>
                <a:tab pos="699770" algn="l"/>
                <a:tab pos="1056640" algn="l"/>
              </a:tabLst>
            </a:pPr>
            <a:r>
              <a:rPr sz="2925" baseline="29914" dirty="0">
                <a:latin typeface="Symbol"/>
                <a:cs typeface="Symbol"/>
              </a:rPr>
              <a:t>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4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50" dirty="0">
                <a:latin typeface="Times New Roman"/>
                <a:cs typeface="Times New Roman"/>
              </a:rPr>
              <a:t>3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6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0772" y="589279"/>
            <a:ext cx="10269220" cy="55130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5720" marR="488315" algn="just">
              <a:lnSpc>
                <a:spcPts val="2590"/>
              </a:lnSpc>
              <a:spcBef>
                <a:spcPts val="425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b="1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b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“habis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membagi”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bilangan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bulat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positif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tidak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kecuali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jika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 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5720" marR="433070" algn="just">
              <a:lnSpc>
                <a:spcPts val="2620"/>
              </a:lnSpc>
              <a:spcBef>
                <a:spcPts val="99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Sebagai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contoh,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2.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itu,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(2,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7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tetapi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2)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8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sehingga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setangkup.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650" dirty="0">
              <a:latin typeface="Calibri"/>
              <a:cs typeface="Calibri"/>
            </a:endParaRPr>
          </a:p>
          <a:p>
            <a:pPr marL="45720" marR="783590">
              <a:lnSpc>
                <a:spcPct val="90400"/>
              </a:lnSpc>
              <a:spcBef>
                <a:spcPts val="5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“habis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membagi”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pasti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setangkup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spc="-50" dirty="0">
                <a:solidFill>
                  <a:srgbClr val="08080C"/>
                </a:solidFill>
                <a:latin typeface="Calibri"/>
                <a:cs typeface="Calibri"/>
              </a:rPr>
              <a:t>b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habis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maka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itu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hanya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Sebagai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contoh,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habis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membagi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4.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Karena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itu,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(4,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4)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400" spc="-8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4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4.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1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Perhatikan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bahwa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relasi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yang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“tidak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setangkup”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selalu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berarti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sama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dengan</a:t>
            </a:r>
            <a:endParaRPr sz="2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“tolak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setangkup”.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Contoh: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Relasi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{(1,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1),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3),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(3,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2),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(4,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2),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(4,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4)}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setangkup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endParaRPr sz="2400" dirty="0">
              <a:latin typeface="Calibri"/>
              <a:cs typeface="Calibri"/>
            </a:endParaRPr>
          </a:p>
          <a:p>
            <a:pPr marL="299085" marR="15303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juga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setangkup.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setangkup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karena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(4,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tetapi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(2,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4)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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tidak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tolak-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setangkup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karena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(2,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3)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dan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(3,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2)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i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tetapi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Symbol"/>
                <a:cs typeface="Symbol"/>
              </a:rPr>
              <a:t>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8839" y="642365"/>
            <a:ext cx="10321925" cy="3811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12115">
              <a:lnSpc>
                <a:spcPct val="114999"/>
              </a:lnSpc>
              <a:spcBef>
                <a:spcPts val="100"/>
              </a:spcBef>
              <a:tabLst>
                <a:tab pos="6970395" algn="l"/>
              </a:tabLst>
            </a:pPr>
            <a:r>
              <a:rPr sz="2400" b="1" dirty="0" err="1">
                <a:latin typeface="Calibri"/>
                <a:cs typeface="Calibri"/>
              </a:rPr>
              <a:t>Contoh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Tentukanlah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apakah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{(x,y)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|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225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y,</a:t>
            </a:r>
            <a:r>
              <a:rPr sz="2400" dirty="0">
                <a:latin typeface="Calibri"/>
                <a:cs typeface="Calibri"/>
              </a:rPr>
              <a:t>	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Calibri"/>
                <a:cs typeface="Calibri"/>
              </a:rPr>
              <a:t>Z</a:t>
            </a:r>
            <a:r>
              <a:rPr sz="2400" dirty="0">
                <a:latin typeface="Calibri"/>
                <a:cs typeface="Calibri"/>
              </a:rPr>
              <a:t>, 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Calibri"/>
                <a:cs typeface="Calibri"/>
              </a:rPr>
              <a:t>Z </a:t>
            </a:r>
            <a:r>
              <a:rPr sz="2400" dirty="0">
                <a:latin typeface="Calibri"/>
                <a:cs typeface="Calibri"/>
              </a:rPr>
              <a:t>}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bersifat </a:t>
            </a:r>
            <a:r>
              <a:rPr sz="2400" dirty="0">
                <a:latin typeface="Calibri"/>
                <a:cs typeface="Calibri"/>
              </a:rPr>
              <a:t>refleksif/tidak,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menghantar/tidak,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setangkup/tidak,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tolak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setangkup/tidak?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Jawaban:</a:t>
            </a:r>
            <a:endParaRPr sz="2400" dirty="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refleksif,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(2,2)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(3,3)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seterusnya</a:t>
            </a:r>
            <a:endParaRPr sz="2400" dirty="0">
              <a:latin typeface="Calibri"/>
              <a:cs typeface="Calibri"/>
            </a:endParaRPr>
          </a:p>
          <a:p>
            <a:pPr marL="279400" marR="43180">
              <a:lnSpc>
                <a:spcPct val="114999"/>
              </a:lnSpc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menghantar,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209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lalu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selanjutnya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-22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tidak </a:t>
            </a:r>
            <a:r>
              <a:rPr sz="2400" dirty="0">
                <a:latin typeface="Calibri"/>
                <a:cs typeface="Calibri"/>
              </a:rPr>
              <a:t>mungkin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 x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24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z</a:t>
            </a:r>
            <a:endParaRPr sz="2400" dirty="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misalnya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(2,8)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namun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(8,2)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Symbol"/>
                <a:cs typeface="Symbol"/>
              </a:rPr>
              <a:t></a:t>
            </a:r>
            <a:r>
              <a:rPr sz="2400" spc="-100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endParaRPr sz="2400" dirty="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tolak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21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y,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baseline="24305" dirty="0">
                <a:latin typeface="Calibri"/>
                <a:cs typeface="Calibri"/>
              </a:rPr>
              <a:t>3</a:t>
            </a:r>
            <a:r>
              <a:rPr sz="2400" spc="217" baseline="24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kecuali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96901"/>
            <a:ext cx="9502140" cy="13996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800" b="1" dirty="0" err="1">
                <a:solidFill>
                  <a:srgbClr val="000000"/>
                </a:solidFill>
                <a:latin typeface="Calibri"/>
                <a:cs typeface="Calibri"/>
              </a:rPr>
              <a:t>Contoh</a:t>
            </a:r>
            <a:r>
              <a:rPr sz="2800" b="1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sz="2800" b="1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0000"/>
                </a:solidFill>
              </a:rPr>
              <a:t>Berikut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adalah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graf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yang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merepresentasikan</a:t>
            </a:r>
            <a:r>
              <a:rPr sz="2800" spc="-4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sebuah</a:t>
            </a:r>
            <a:r>
              <a:rPr sz="2800" spc="-1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relasi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R</a:t>
            </a:r>
            <a:r>
              <a:rPr sz="2800" spc="-20" dirty="0">
                <a:solidFill>
                  <a:srgbClr val="000000"/>
                </a:solidFill>
              </a:rPr>
              <a:t> pada </a:t>
            </a:r>
            <a:r>
              <a:rPr sz="2800" dirty="0">
                <a:solidFill>
                  <a:srgbClr val="000000"/>
                </a:solidFill>
              </a:rPr>
              <a:t>sebuah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himpunan.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25" dirty="0">
                <a:solidFill>
                  <a:srgbClr val="000000"/>
                </a:solidFill>
              </a:rPr>
              <a:t>Tentukan</a:t>
            </a:r>
            <a:r>
              <a:rPr sz="2800" spc="-5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apakah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relasi</a:t>
            </a:r>
            <a:r>
              <a:rPr sz="2800" spc="-7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tersebut</a:t>
            </a:r>
            <a:r>
              <a:rPr sz="2800" spc="-7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bersifat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refleksif/tidak, </a:t>
            </a:r>
            <a:r>
              <a:rPr sz="2800" dirty="0">
                <a:solidFill>
                  <a:srgbClr val="000000"/>
                </a:solidFill>
              </a:rPr>
              <a:t>menghantar/tidak,</a:t>
            </a:r>
            <a:r>
              <a:rPr sz="2800" spc="-6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setangkup/tidak,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dan</a:t>
            </a:r>
            <a:r>
              <a:rPr sz="2800" spc="-25" dirty="0">
                <a:solidFill>
                  <a:srgbClr val="000000"/>
                </a:solidFill>
              </a:rPr>
              <a:t> </a:t>
            </a:r>
            <a:r>
              <a:rPr sz="2800" dirty="0">
                <a:solidFill>
                  <a:srgbClr val="000000"/>
                </a:solidFill>
              </a:rPr>
              <a:t>tolak</a:t>
            </a:r>
            <a:r>
              <a:rPr sz="2800" spc="-40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setangkup/tidak?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48" y="2227872"/>
            <a:ext cx="2664334" cy="24022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80865" y="2163572"/>
            <a:ext cx="7990205" cy="4154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Jawaban: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{1,2,3,4,5}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{(1,1),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(1,2),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(2,1),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(2,3),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(3,3),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(4,3),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(5,4),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(5,5)}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Refleksif?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Tidak,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karena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(2,2)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∉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(4,4)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∉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AutoNum type="alphaLcPeriod"/>
            </a:pPr>
            <a:endParaRPr sz="2250" dirty="0">
              <a:latin typeface="Arial"/>
              <a:cs typeface="Arial"/>
            </a:endParaRPr>
          </a:p>
          <a:p>
            <a:pPr marL="292735" indent="-280670">
              <a:lnSpc>
                <a:spcPct val="100000"/>
              </a:lnSpc>
              <a:buAutoNum type="alphaLcPeriod"/>
              <a:tabLst>
                <a:tab pos="293370" algn="l"/>
              </a:tabLst>
            </a:pPr>
            <a:r>
              <a:rPr sz="2000" dirty="0">
                <a:latin typeface="Arial"/>
                <a:cs typeface="Arial"/>
              </a:rPr>
              <a:t>Menghantar?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Tidak,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karena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(1,4)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(4,3)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tetapi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(1,3)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∉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lphaLcPeriod"/>
            </a:pPr>
            <a:endParaRPr sz="2250" dirty="0">
              <a:latin typeface="Arial"/>
              <a:cs typeface="Arial"/>
            </a:endParaRPr>
          </a:p>
          <a:p>
            <a:pPr marL="279400" indent="-266700">
              <a:lnSpc>
                <a:spcPct val="100000"/>
              </a:lnSpc>
              <a:buAutoNum type="alphaLcPeriod"/>
              <a:tabLst>
                <a:tab pos="279400" algn="l"/>
              </a:tabLst>
            </a:pPr>
            <a:r>
              <a:rPr sz="2000" dirty="0">
                <a:latin typeface="Arial"/>
                <a:cs typeface="Arial"/>
              </a:rPr>
              <a:t>Setangkup?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Tidak,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karena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terdapat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(2,3)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R,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tetapi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(3,2)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∉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alphaLcPeriod"/>
            </a:pPr>
            <a:endParaRPr sz="2250" dirty="0">
              <a:latin typeface="Arial"/>
              <a:cs typeface="Arial"/>
            </a:endParaRPr>
          </a:p>
          <a:p>
            <a:pPr marL="288290" indent="-276225">
              <a:lnSpc>
                <a:spcPct val="100000"/>
              </a:lnSpc>
              <a:buAutoNum type="alphaLcPeriod"/>
              <a:tabLst>
                <a:tab pos="288925" algn="l"/>
              </a:tabLst>
            </a:pPr>
            <a:r>
              <a:rPr sz="2000" spc="-45" dirty="0">
                <a:latin typeface="Arial"/>
                <a:cs typeface="Arial"/>
              </a:rPr>
              <a:t>Tolak-</a:t>
            </a:r>
            <a:r>
              <a:rPr sz="2000" dirty="0">
                <a:latin typeface="Arial"/>
                <a:cs typeface="Arial"/>
              </a:rPr>
              <a:t>setangkup?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Tidak,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karena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tetapi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(1,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(2,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Arial"/>
                <a:cs typeface="Arial"/>
              </a:rPr>
              <a:t>R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126" y="2166835"/>
            <a:ext cx="1381564" cy="106798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6139" y="426846"/>
            <a:ext cx="10710545" cy="60604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63500" marR="909955">
              <a:lnSpc>
                <a:spcPts val="2590"/>
              </a:lnSpc>
              <a:spcBef>
                <a:spcPts val="425"/>
              </a:spcBef>
            </a:pPr>
            <a:r>
              <a:rPr sz="2400" b="1" dirty="0" err="1">
                <a:latin typeface="Calibri"/>
                <a:cs typeface="Calibri"/>
              </a:rPr>
              <a:t>Contoh</a:t>
            </a:r>
            <a:r>
              <a:rPr sz="2400" b="1" dirty="0">
                <a:latin typeface="Calibri"/>
                <a:cs typeface="Calibri"/>
              </a:rPr>
              <a:t>.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Tentukan</a:t>
            </a:r>
            <a:r>
              <a:rPr sz="2400" spc="-15" dirty="0">
                <a:latin typeface="Calibri"/>
                <a:cs typeface="Calibri"/>
              </a:rPr>
              <a:t> sifat-</a:t>
            </a:r>
            <a:r>
              <a:rPr sz="2400" dirty="0">
                <a:latin typeface="Calibri"/>
                <a:cs typeface="Calibri"/>
              </a:rPr>
              <a:t>sifat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himpunan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4}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yang </a:t>
            </a:r>
            <a:r>
              <a:rPr sz="2400" spc="-10" dirty="0">
                <a:latin typeface="Calibri"/>
                <a:cs typeface="Calibri"/>
              </a:rPr>
              <a:t>direpresentasikan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matriks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[m</a:t>
            </a:r>
            <a:r>
              <a:rPr sz="2400" baseline="-20833" dirty="0">
                <a:latin typeface="Calibri"/>
                <a:cs typeface="Calibri"/>
              </a:rPr>
              <a:t>ij</a:t>
            </a:r>
            <a:r>
              <a:rPr sz="2400" dirty="0">
                <a:latin typeface="Calibri"/>
                <a:cs typeface="Calibri"/>
              </a:rPr>
              <a:t>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seperti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bawah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Apakah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merupakan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refleksif,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menghantar,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dan/atau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relasi </a:t>
            </a:r>
            <a:r>
              <a:rPr sz="2400" dirty="0">
                <a:latin typeface="Calibri"/>
                <a:cs typeface="Calibri"/>
              </a:rPr>
              <a:t>tolak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setangkup?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Jelaskan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alasan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sifat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tersebut!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 dirty="0">
              <a:latin typeface="Calibri"/>
              <a:cs typeface="Calibri"/>
            </a:endParaRPr>
          </a:p>
          <a:p>
            <a:pPr marL="2098040">
              <a:lnSpc>
                <a:spcPct val="100000"/>
              </a:lnSpc>
            </a:pPr>
            <a:r>
              <a:rPr sz="2400" b="1" spc="-10" dirty="0">
                <a:latin typeface="Calibri"/>
                <a:cs typeface="Calibri"/>
              </a:rPr>
              <a:t>Jawaban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40940" marR="261620" indent="-343535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2440940" algn="l"/>
                <a:tab pos="2441575" algn="l"/>
                <a:tab pos="274256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refleksif,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diagonal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utama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matriks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R </a:t>
            </a:r>
            <a:r>
              <a:rPr sz="2400" dirty="0">
                <a:latin typeface="Calibri"/>
                <a:cs typeface="Calibri"/>
              </a:rPr>
              <a:t>bernilai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ii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untuk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libri"/>
                <a:cs typeface="Calibri"/>
              </a:rPr>
              <a:t>A.</a:t>
            </a:r>
            <a:endParaRPr sz="2400" dirty="0">
              <a:latin typeface="Calibri"/>
              <a:cs typeface="Calibri"/>
            </a:endParaRPr>
          </a:p>
          <a:p>
            <a:pPr marL="2440940" indent="-343535">
              <a:lnSpc>
                <a:spcPts val="2760"/>
              </a:lnSpc>
              <a:buFont typeface="Arial"/>
              <a:buChar char="•"/>
              <a:tabLst>
                <a:tab pos="2440940" algn="l"/>
                <a:tab pos="244157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menghantar,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14</a:t>
            </a:r>
            <a:r>
              <a:rPr sz="2400" spc="24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42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namun</a:t>
            </a:r>
            <a:endParaRPr sz="2400" dirty="0">
              <a:latin typeface="Calibri"/>
              <a:cs typeface="Calibri"/>
            </a:endParaRPr>
          </a:p>
          <a:p>
            <a:pPr marL="2440940" marR="939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12</a:t>
            </a:r>
            <a:r>
              <a:rPr sz="2400" spc="21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(1,2)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dalam </a:t>
            </a:r>
            <a:r>
              <a:rPr sz="2400" dirty="0">
                <a:latin typeface="Calibri"/>
                <a:cs typeface="Calibri"/>
              </a:rPr>
              <a:t>relasi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sehingga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memenuhi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sifat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menghantar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(1,4)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dan </a:t>
            </a:r>
            <a:r>
              <a:rPr sz="2400" spc="-10" dirty="0">
                <a:latin typeface="Calibri"/>
                <a:cs typeface="Calibri"/>
              </a:rPr>
              <a:t>(4,2).</a:t>
            </a:r>
            <a:endParaRPr sz="2400" dirty="0">
              <a:latin typeface="Calibri"/>
              <a:cs typeface="Calibri"/>
            </a:endParaRPr>
          </a:p>
          <a:p>
            <a:pPr marL="2440940" marR="610870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40940" algn="l"/>
                <a:tab pos="244157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ij</a:t>
            </a:r>
            <a:r>
              <a:rPr sz="2400" spc="-6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ji</a:t>
            </a:r>
            <a:r>
              <a:rPr sz="2400" spc="209" baseline="-20833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yaitu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12</a:t>
            </a:r>
            <a:r>
              <a:rPr sz="2400" spc="225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tetapi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21</a:t>
            </a:r>
            <a:r>
              <a:rPr sz="2400" spc="24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2440940" indent="-343535">
              <a:lnSpc>
                <a:spcPct val="100000"/>
              </a:lnSpc>
              <a:buFont typeface="Arial"/>
              <a:buChar char="•"/>
              <a:tabLst>
                <a:tab pos="2440940" algn="l"/>
                <a:tab pos="2441575" algn="l"/>
              </a:tabLst>
            </a:pPr>
            <a:r>
              <a:rPr sz="2400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tolak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setangkup,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karena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berbeda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b</a:t>
            </a:r>
            <a:endParaRPr sz="2400" dirty="0">
              <a:latin typeface="Calibri"/>
              <a:cs typeface="Calibri"/>
            </a:endParaRPr>
          </a:p>
          <a:p>
            <a:pPr marL="2440940" marR="272415">
              <a:lnSpc>
                <a:spcPct val="100000"/>
              </a:lnSpc>
              <a:spcBef>
                <a:spcPts val="25"/>
              </a:spcBef>
              <a:tabLst>
                <a:tab pos="4504055" algn="l"/>
              </a:tabLst>
            </a:pPr>
            <a:r>
              <a:rPr sz="2400" dirty="0">
                <a:latin typeface="Calibri"/>
                <a:cs typeface="Calibri"/>
              </a:rPr>
              <a:t>sedemikian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sehingga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(a,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R,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yaitu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14</a:t>
            </a:r>
            <a:r>
              <a:rPr sz="2400" spc="254" baseline="-20833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=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baseline="-20833" dirty="0">
                <a:latin typeface="Calibri"/>
                <a:cs typeface="Calibri"/>
              </a:rPr>
              <a:t>41</a:t>
            </a:r>
            <a:r>
              <a:rPr sz="2400" spc="-7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padahal</a:t>
            </a:r>
            <a:r>
              <a:rPr sz="2400" dirty="0">
                <a:latin typeface="Calibri"/>
                <a:cs typeface="Calibri"/>
              </a:rPr>
              <a:t>	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Symbol"/>
                <a:cs typeface="Symbol"/>
              </a:rPr>
              <a:t>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libri"/>
                <a:cs typeface="Calibri"/>
              </a:rPr>
              <a:t>4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49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Latihan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46300"/>
            <a:ext cx="10863580" cy="1608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1.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Misalkan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{1,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4}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relasi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pada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himpunan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yaitu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{(1,1),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(1,3),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(1,4),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(2,4),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(3,1)</a:t>
            </a:r>
            <a:endParaRPr sz="2200" dirty="0">
              <a:latin typeface="Calibri"/>
              <a:cs typeface="Calibri"/>
            </a:endParaRPr>
          </a:p>
          <a:p>
            <a:pPr marL="300990" marR="1331595">
              <a:lnSpc>
                <a:spcPct val="80000"/>
              </a:lnSpc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(3,2),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(4,1),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(4,2),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(4,4)}.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Tentukan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apakah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refleksif/tidak,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setangkup/tidak,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tolak- setangkup/tidak,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menghantar/tidak.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41959"/>
            <a:ext cx="10102215" cy="18592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i="1" spc="-30" dirty="0">
                <a:latin typeface="Calibri"/>
                <a:cs typeface="Calibri"/>
              </a:rPr>
              <a:t>zero-</a:t>
            </a:r>
            <a:r>
              <a:rPr sz="2800" i="1" dirty="0">
                <a:latin typeface="Calibri"/>
                <a:cs typeface="Calibri"/>
              </a:rPr>
              <a:t>one</a:t>
            </a:r>
            <a:r>
              <a:rPr sz="2800" i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(0/1)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setiap </a:t>
            </a:r>
            <a:r>
              <a:rPr sz="2800" spc="-20" dirty="0">
                <a:latin typeface="Calibri"/>
                <a:cs typeface="Calibri"/>
              </a:rPr>
              <a:t>elemennya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hanya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bernilai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0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1.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b="1" dirty="0">
                <a:latin typeface="Calibri"/>
                <a:cs typeface="Calibri"/>
              </a:rPr>
              <a:t>Contoh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3.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bawah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adalah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contoh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matriks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0/1: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80826" y="4618811"/>
            <a:ext cx="1530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Symbol"/>
                <a:cs typeface="Symbol"/>
              </a:rPr>
              <a:t>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792" y="4618811"/>
            <a:ext cx="15303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5" dirty="0">
                <a:latin typeface="Symbol"/>
                <a:cs typeface="Symbol"/>
              </a:rPr>
              <a:t>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2758" y="4370282"/>
            <a:ext cx="37655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900" spc="-37" baseline="-29914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0392" y="4370282"/>
            <a:ext cx="37020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00" spc="-25" dirty="0">
                <a:latin typeface="Symbol"/>
                <a:cs typeface="Symbol"/>
              </a:rPr>
              <a:t></a:t>
            </a:r>
            <a:r>
              <a:rPr sz="3900" spc="-37" baseline="-29914" dirty="0">
                <a:latin typeface="Times New Roman"/>
                <a:cs typeface="Times New Roman"/>
              </a:rPr>
              <a:t>1</a:t>
            </a:r>
            <a:endParaRPr sz="3900" baseline="-2991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0177" y="3728993"/>
            <a:ext cx="323850" cy="7454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82880">
              <a:lnSpc>
                <a:spcPts val="2825"/>
              </a:lnSpc>
              <a:spcBef>
                <a:spcPts val="114"/>
              </a:spcBef>
            </a:pPr>
            <a:r>
              <a:rPr sz="2600" spc="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2825"/>
              </a:lnSpc>
            </a:pPr>
            <a:r>
              <a:rPr sz="2600" spc="-25" dirty="0">
                <a:latin typeface="Times New Roman"/>
                <a:cs typeface="Times New Roman"/>
              </a:rPr>
              <a:t>0</a:t>
            </a:r>
            <a:r>
              <a:rPr sz="2600" spc="-2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2758" y="3408101"/>
            <a:ext cx="37655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900" spc="-37" baseline="-24572" dirty="0">
                <a:latin typeface="Times New Roman"/>
                <a:cs typeface="Times New Roman"/>
              </a:rPr>
              <a:t>1</a:t>
            </a:r>
            <a:r>
              <a:rPr sz="2600" spc="-25" dirty="0">
                <a:latin typeface="Symbol"/>
                <a:cs typeface="Symbol"/>
              </a:rPr>
              <a:t>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40392" y="3408101"/>
            <a:ext cx="37211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600" spc="-25" dirty="0">
                <a:latin typeface="Symbol"/>
                <a:cs typeface="Symbol"/>
              </a:rPr>
              <a:t></a:t>
            </a:r>
            <a:r>
              <a:rPr sz="3900" spc="-37" baseline="-24572" dirty="0">
                <a:latin typeface="Times New Roman"/>
                <a:cs typeface="Times New Roman"/>
              </a:rPr>
              <a:t>0</a:t>
            </a:r>
            <a:endParaRPr sz="3900" baseline="-24572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40392" y="2958169"/>
            <a:ext cx="1918970" cy="20129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  <a:tabLst>
                <a:tab pos="636905" algn="l"/>
                <a:tab pos="1108075" algn="l"/>
                <a:tab pos="1582420" algn="l"/>
              </a:tabLst>
            </a:pPr>
            <a:r>
              <a:rPr sz="3900" spc="-37" baseline="-5341" dirty="0">
                <a:latin typeface="Symbol"/>
                <a:cs typeface="Symbol"/>
              </a:rPr>
              <a:t></a:t>
            </a:r>
            <a:r>
              <a:rPr sz="2600" spc="-25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5" dirty="0">
                <a:latin typeface="Times New Roman"/>
                <a:cs typeface="Times New Roman"/>
              </a:rPr>
              <a:t>0</a:t>
            </a:r>
            <a:r>
              <a:rPr sz="3900" spc="-37" baseline="-5341" dirty="0">
                <a:latin typeface="Symbol"/>
                <a:cs typeface="Symbol"/>
              </a:rPr>
              <a:t></a:t>
            </a:r>
            <a:endParaRPr sz="3900" baseline="-5341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790"/>
              </a:spcBef>
              <a:tabLst>
                <a:tab pos="636905" algn="l"/>
                <a:tab pos="1108075" algn="l"/>
              </a:tabLst>
            </a:pPr>
            <a:r>
              <a:rPr sz="3900" spc="-75" baseline="-29914" dirty="0">
                <a:latin typeface="Symbol"/>
                <a:cs typeface="Symbol"/>
              </a:rPr>
              <a:t></a:t>
            </a:r>
            <a:r>
              <a:rPr sz="3900" baseline="-29914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R="633730" algn="r">
              <a:lnSpc>
                <a:spcPct val="100000"/>
              </a:lnSpc>
              <a:spcBef>
                <a:spcPts val="790"/>
              </a:spcBef>
              <a:tabLst>
                <a:tab pos="600710" algn="l"/>
                <a:tab pos="1072515" algn="l"/>
              </a:tabLst>
            </a:pPr>
            <a:r>
              <a:rPr sz="2600" spc="-25" dirty="0">
                <a:latin typeface="Symbol"/>
                <a:cs typeface="Symbol"/>
              </a:rPr>
              <a:t></a:t>
            </a:r>
            <a:r>
              <a:rPr sz="2600" spc="-25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  <a:p>
            <a:pPr marR="633730" algn="r">
              <a:lnSpc>
                <a:spcPct val="100000"/>
              </a:lnSpc>
              <a:spcBef>
                <a:spcPts val="790"/>
              </a:spcBef>
              <a:tabLst>
                <a:tab pos="471170" algn="l"/>
              </a:tabLst>
            </a:pPr>
            <a:r>
              <a:rPr sz="2600" spc="-50" dirty="0"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547" y="749300"/>
            <a:ext cx="13893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0000"/>
                </a:solidFill>
                <a:latin typeface="Calibri"/>
                <a:cs typeface="Calibri"/>
              </a:rPr>
              <a:t>Relasi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3010" y="2712211"/>
            <a:ext cx="10118090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77595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Jika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terdapat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dua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B,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bagaimana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menyatakan hubungan</a:t>
            </a:r>
            <a:r>
              <a:rPr sz="2800" spc="-1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antara</a:t>
            </a:r>
            <a:r>
              <a:rPr sz="2800" spc="-1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anggota</a:t>
            </a:r>
            <a:r>
              <a:rPr sz="2800" spc="-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kedua</a:t>
            </a:r>
            <a:r>
              <a:rPr sz="2800" spc="-1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800" spc="-9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tersebut?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08080C"/>
              </a:buClr>
              <a:buFont typeface="Arial"/>
              <a:buChar char="•"/>
            </a:pPr>
            <a:endParaRPr sz="4100">
              <a:latin typeface="Calibri"/>
              <a:cs typeface="Calibri"/>
            </a:endParaRPr>
          </a:p>
          <a:p>
            <a:pPr marL="241300" marR="5080" indent="-228600">
              <a:lnSpc>
                <a:spcPts val="306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Kita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bisa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menggunakan</a:t>
            </a:r>
            <a:r>
              <a:rPr sz="28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pasangan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terurut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ordered</a:t>
            </a:r>
            <a:r>
              <a:rPr sz="2800" i="1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pairs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(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)</a:t>
            </a:r>
            <a:r>
              <a:rPr sz="2800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untuk menghubungkan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,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hal</a:t>
            </a:r>
            <a:r>
              <a:rPr sz="28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8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8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i="1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Symbol"/>
                <a:cs typeface="Symbol"/>
              </a:rPr>
              <a:t></a:t>
            </a:r>
            <a:r>
              <a:rPr sz="2800" spc="-105" dirty="0">
                <a:solidFill>
                  <a:srgbClr val="08080C"/>
                </a:solidFill>
                <a:latin typeface="Times New Roman"/>
                <a:cs typeface="Times New Roman"/>
              </a:rPr>
              <a:t> </a:t>
            </a:r>
            <a:r>
              <a:rPr sz="2800" spc="-25" dirty="0">
                <a:solidFill>
                  <a:srgbClr val="08080C"/>
                </a:solidFill>
                <a:latin typeface="Calibri"/>
                <a:cs typeface="Calibri"/>
              </a:rPr>
              <a:t>B.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8080C"/>
              </a:buClr>
              <a:buFont typeface="Arial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Kita</a:t>
            </a:r>
            <a:r>
              <a:rPr sz="28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katakan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a</a:t>
            </a:r>
            <a:r>
              <a:rPr sz="2800" i="1" spc="-7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dihubungkan</a:t>
            </a:r>
            <a:r>
              <a:rPr sz="28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dengan</a:t>
            </a:r>
            <a:r>
              <a:rPr sz="28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8080C"/>
                </a:solidFill>
                <a:latin typeface="Calibri"/>
                <a:cs typeface="Calibri"/>
              </a:rPr>
              <a:t>b</a:t>
            </a:r>
            <a:r>
              <a:rPr sz="2800" i="1" spc="-9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oleh</a:t>
            </a:r>
            <a:r>
              <a:rPr sz="28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8080C"/>
                </a:solidFill>
                <a:latin typeface="Calibri"/>
                <a:cs typeface="Calibri"/>
              </a:rPr>
              <a:t>sebuah</a:t>
            </a:r>
            <a:r>
              <a:rPr sz="28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800" spc="-10" dirty="0">
                <a:solidFill>
                  <a:srgbClr val="08080C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2415" y="318515"/>
            <a:ext cx="7168896" cy="20924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068" y="647445"/>
            <a:ext cx="10480675" cy="52476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endParaRPr sz="2400" dirty="0">
              <a:latin typeface="Calibri"/>
              <a:cs typeface="Calibri"/>
            </a:endParaRPr>
          </a:p>
          <a:p>
            <a:pPr marL="12700" marR="4634865" indent="913765">
              <a:lnSpc>
                <a:spcPct val="124600"/>
              </a:lnSpc>
              <a:spcBef>
                <a:spcPts val="1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{Hasan,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Tanti,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Rommi,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Yusuf,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Aditya}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mahasiswa,</a:t>
            </a:r>
            <a:endParaRPr sz="2400" dirty="0">
              <a:latin typeface="Calibri"/>
              <a:cs typeface="Calibri"/>
            </a:endParaRPr>
          </a:p>
          <a:p>
            <a:pPr marL="12700" marR="4888865" indent="913765">
              <a:lnSpc>
                <a:spcPts val="3600"/>
              </a:lnSpc>
              <a:spcBef>
                <a:spcPts val="229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{Toyota,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Daihatsu,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Mercedes,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VW}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kendaraan.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4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mahasiswa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mobil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dikendarainya.</a:t>
            </a:r>
            <a:endParaRPr sz="24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{(Hasan,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Daihatsu),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(Rommi,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Toyota),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(Yusuf,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Mercedes),</a:t>
            </a:r>
            <a:endParaRPr sz="2400" dirty="0">
              <a:latin typeface="Calibri"/>
              <a:cs typeface="Calibri"/>
            </a:endParaRPr>
          </a:p>
          <a:p>
            <a:pPr marL="1513840">
              <a:lnSpc>
                <a:spcPct val="100000"/>
              </a:lnSpc>
              <a:spcBef>
                <a:spcPts val="72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(Aditya,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Toyota)}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280670">
              <a:lnSpc>
                <a:spcPct val="90000"/>
              </a:lnSpc>
              <a:spcBef>
                <a:spcPts val="1655"/>
              </a:spcBef>
              <a:tabLst>
                <a:tab pos="7206615" algn="l"/>
              </a:tabLst>
            </a:pPr>
            <a:r>
              <a:rPr lang="en-US" sz="2400" dirty="0" err="1">
                <a:solidFill>
                  <a:srgbClr val="08080C"/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rgbClr val="08080C"/>
                </a:solidFill>
                <a:latin typeface="Calibri"/>
                <a:cs typeface="Calibri"/>
              </a:rPr>
              <a:t>ni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berarti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Hasan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mengendarai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Daihatsu,</a:t>
            </a:r>
            <a:r>
              <a:rPr sz="2400" spc="-8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Rommi</a:t>
            </a:r>
            <a:r>
              <a:rPr sz="2400" spc="-8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mengendarai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Toyota,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Yusuf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mengendarai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Mercedes,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Aditya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mengendarai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Toyota.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Tanti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mengendarai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mobil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apapun.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Mobil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VW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dikendarai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siapapun di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dalam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1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8080C"/>
                </a:solidFill>
                <a:latin typeface="Calibri"/>
                <a:cs typeface="Calibri"/>
              </a:rPr>
              <a:t>itu.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116" y="647445"/>
            <a:ext cx="9824085" cy="55772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b="1" dirty="0" err="1">
                <a:solidFill>
                  <a:srgbClr val="08080C"/>
                </a:solidFill>
                <a:latin typeface="Calibri"/>
                <a:cs typeface="Calibri"/>
              </a:rPr>
              <a:t>Contoh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endParaRPr sz="2400" dirty="0">
              <a:latin typeface="Calibri"/>
              <a:cs typeface="Calibri"/>
            </a:endParaRPr>
          </a:p>
          <a:p>
            <a:pPr marL="12700" marR="3173095" indent="914400">
              <a:lnSpc>
                <a:spcPct val="124600"/>
              </a:lnSpc>
              <a:spcBef>
                <a:spcPts val="1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{Daffa,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Yosef,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Harkunti,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Mahendra,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Wayan}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mahasiswa,</a:t>
            </a:r>
            <a:endParaRPr sz="24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{A,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AB,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B,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BC,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C,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D,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E}</a:t>
            </a:r>
            <a:endParaRPr sz="2400" dirty="0">
              <a:latin typeface="Calibri"/>
              <a:cs typeface="Calibri"/>
            </a:endParaRPr>
          </a:p>
          <a:p>
            <a:pPr marL="81280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himpunan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 nilai.</a:t>
            </a:r>
            <a:endParaRPr sz="2400" dirty="0">
              <a:latin typeface="Calibri"/>
              <a:cs typeface="Calibri"/>
            </a:endParaRPr>
          </a:p>
          <a:p>
            <a:pPr marL="12700" marR="554355">
              <a:lnSpc>
                <a:spcPts val="2590"/>
              </a:lnSpc>
              <a:spcBef>
                <a:spcPts val="1035"/>
              </a:spcBef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Misalkan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adalah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relasi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menyatakan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mahasiswa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nilai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mata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kuliah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Matdis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diperolehnya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pada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semester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ganjil.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{(Daffa,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BC),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(Yosef,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A),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(Harkunti,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A),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(Mahendra,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B)}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695"/>
              </a:spcBef>
              <a:tabLst>
                <a:tab pos="3080385" algn="l"/>
              </a:tabLst>
            </a:pP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Ini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berarti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Daffa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mendapat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BC,</a:t>
            </a:r>
            <a:r>
              <a:rPr sz="2400" spc="-6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Yosef</a:t>
            </a:r>
            <a:r>
              <a:rPr sz="2400" spc="-3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mendapat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A,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Harkunti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mendapat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A,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Mahendra</a:t>
            </a:r>
            <a:r>
              <a:rPr sz="2400" spc="-4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mendapat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B.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8080C"/>
                </a:solidFill>
                <a:latin typeface="Calibri"/>
                <a:cs typeface="Calibri"/>
              </a:rPr>
              <a:t>Wayan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mengambil</a:t>
            </a:r>
            <a:r>
              <a:rPr sz="2400" spc="-6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mata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kuliah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Matdis.</a:t>
            </a:r>
            <a:r>
              <a:rPr sz="2400" spc="-7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Tidak</a:t>
            </a:r>
            <a:r>
              <a:rPr sz="2400" spc="-50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ada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mahasiswa</a:t>
            </a:r>
            <a:r>
              <a:rPr sz="2400" spc="-5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yang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mendapat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C,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D,</a:t>
            </a:r>
            <a:r>
              <a:rPr sz="2400" spc="-4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8080C"/>
                </a:solidFill>
                <a:latin typeface="Calibri"/>
                <a:cs typeface="Calibri"/>
              </a:rPr>
              <a:t>dan</a:t>
            </a:r>
            <a:r>
              <a:rPr sz="2400" spc="-35" dirty="0">
                <a:solidFill>
                  <a:srgbClr val="08080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8080C"/>
                </a:solidFill>
                <a:latin typeface="Calibri"/>
                <a:cs typeface="Calibri"/>
              </a:rPr>
              <a:t>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408" y="731011"/>
            <a:ext cx="3117850" cy="629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50" b="1" dirty="0">
                <a:solidFill>
                  <a:srgbClr val="000000"/>
                </a:solidFill>
                <a:latin typeface="Times New Roman"/>
                <a:cs typeface="Times New Roman"/>
              </a:rPr>
              <a:t>Definisi</a:t>
            </a:r>
            <a:r>
              <a:rPr sz="3950"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95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Relasi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889" y="2102830"/>
            <a:ext cx="8732520" cy="42589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4970" marR="8255" indent="-379095">
              <a:lnSpc>
                <a:spcPct val="100699"/>
              </a:lnSpc>
              <a:spcBef>
                <a:spcPts val="70"/>
              </a:spcBef>
              <a:buFont typeface="Symbol"/>
              <a:buChar char=""/>
              <a:tabLst>
                <a:tab pos="394970" algn="l"/>
                <a:tab pos="395605" algn="l"/>
                <a:tab pos="1376045" algn="l"/>
                <a:tab pos="2214245" algn="l"/>
                <a:tab pos="2562860" algn="l"/>
                <a:tab pos="3531235" algn="l"/>
                <a:tab pos="5020945" algn="l"/>
                <a:tab pos="5369560" algn="l"/>
                <a:tab pos="6000115" algn="l"/>
                <a:tab pos="6349365" algn="l"/>
                <a:tab pos="7372984" algn="l"/>
              </a:tabLst>
            </a:pPr>
            <a:r>
              <a:rPr sz="2650" spc="-10" dirty="0">
                <a:latin typeface="Times New Roman"/>
                <a:cs typeface="Times New Roman"/>
              </a:rPr>
              <a:t>Relasi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biner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antara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himpunan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A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25" dirty="0">
                <a:latin typeface="Times New Roman"/>
                <a:cs typeface="Times New Roman"/>
              </a:rPr>
              <a:t>dan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B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adalah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himpunan </a:t>
            </a:r>
            <a:r>
              <a:rPr sz="2650" dirty="0">
                <a:latin typeface="Times New Roman"/>
                <a:cs typeface="Times New Roman"/>
              </a:rPr>
              <a:t>bagian</a:t>
            </a:r>
            <a:r>
              <a:rPr sz="2650" spc="-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dari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4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</a:t>
            </a:r>
            <a:r>
              <a:rPr sz="2650" spc="-45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394970" indent="-382905">
              <a:lnSpc>
                <a:spcPct val="100000"/>
              </a:lnSpc>
              <a:spcBef>
                <a:spcPts val="1050"/>
              </a:spcBef>
              <a:buFont typeface="Symbol"/>
              <a:buChar char=""/>
              <a:tabLst>
                <a:tab pos="394970" algn="l"/>
                <a:tab pos="395605" algn="l"/>
              </a:tabLst>
            </a:pPr>
            <a:r>
              <a:rPr sz="2650" dirty="0">
                <a:latin typeface="Times New Roman"/>
                <a:cs typeface="Times New Roman"/>
              </a:rPr>
              <a:t>Notasi:</a:t>
            </a:r>
            <a:r>
              <a:rPr sz="2650" spc="-4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R</a:t>
            </a:r>
            <a:r>
              <a:rPr sz="2650" i="1" spc="-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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A</a:t>
            </a:r>
            <a:r>
              <a:rPr sz="2650" i="1" spc="-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Symbol"/>
                <a:cs typeface="Symbol"/>
              </a:rPr>
              <a:t>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).</a:t>
            </a:r>
            <a:endParaRPr sz="2650">
              <a:latin typeface="Times New Roman"/>
              <a:cs typeface="Times New Roman"/>
            </a:endParaRPr>
          </a:p>
          <a:p>
            <a:pPr marL="394970" indent="-379095">
              <a:lnSpc>
                <a:spcPts val="3125"/>
              </a:lnSpc>
              <a:spcBef>
                <a:spcPts val="1939"/>
              </a:spcBef>
              <a:buFont typeface="Symbol"/>
              <a:buChar char=""/>
              <a:tabLst>
                <a:tab pos="394970" algn="l"/>
                <a:tab pos="395605" algn="l"/>
                <a:tab pos="763905" algn="l"/>
                <a:tab pos="1171575" algn="l"/>
                <a:tab pos="1537970" algn="l"/>
                <a:tab pos="2615565" algn="l"/>
                <a:tab pos="3618229" algn="l"/>
                <a:tab pos="4579620" algn="l"/>
                <a:tab pos="5151120" algn="l"/>
                <a:tab pos="5634990" algn="l"/>
                <a:tab pos="6071870" algn="l"/>
                <a:tab pos="6562725" algn="l"/>
                <a:tab pos="7414259" algn="l"/>
                <a:tab pos="8550910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a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b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adalah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notasi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untuk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5" dirty="0">
                <a:latin typeface="Times New Roman"/>
                <a:cs typeface="Times New Roman"/>
              </a:rPr>
              <a:t>(</a:t>
            </a:r>
            <a:r>
              <a:rPr sz="2650" i="1" spc="-25" dirty="0">
                <a:latin typeface="Times New Roman"/>
                <a:cs typeface="Times New Roman"/>
              </a:rPr>
              <a:t>a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25" dirty="0">
                <a:latin typeface="Times New Roman"/>
                <a:cs typeface="Times New Roman"/>
              </a:rPr>
              <a:t>b</a:t>
            </a:r>
            <a:r>
              <a:rPr sz="2650" spc="-25" dirty="0">
                <a:latin typeface="Times New Roman"/>
                <a:cs typeface="Times New Roman"/>
              </a:rPr>
              <a:t>)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50" dirty="0">
                <a:latin typeface="Symbol"/>
                <a:cs typeface="Symbol"/>
              </a:rPr>
              <a:t>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25" dirty="0">
                <a:latin typeface="Times New Roman"/>
                <a:cs typeface="Times New Roman"/>
              </a:rPr>
              <a:t>R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yang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artinya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a</a:t>
            </a:r>
            <a:endParaRPr sz="2650">
              <a:latin typeface="Times New Roman"/>
              <a:cs typeface="Times New Roman"/>
            </a:endParaRPr>
          </a:p>
          <a:p>
            <a:pPr marL="394970">
              <a:lnSpc>
                <a:spcPts val="3125"/>
              </a:lnSpc>
            </a:pPr>
            <a:r>
              <a:rPr sz="2650" spc="-10" dirty="0">
                <a:latin typeface="Times New Roman"/>
                <a:cs typeface="Times New Roman"/>
              </a:rPr>
              <a:t>dihubungankan</a:t>
            </a:r>
            <a:r>
              <a:rPr sz="2650" spc="-6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dengan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5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oleh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2650" i="1" spc="-50" dirty="0">
                <a:latin typeface="Times New Roman"/>
                <a:cs typeface="Times New Roman"/>
              </a:rPr>
              <a:t>R</a:t>
            </a:r>
            <a:endParaRPr sz="2650">
              <a:latin typeface="Times New Roman"/>
              <a:cs typeface="Times New Roman"/>
            </a:endParaRPr>
          </a:p>
          <a:p>
            <a:pPr marL="386715" marR="5080" indent="-374650">
              <a:lnSpc>
                <a:spcPts val="3070"/>
              </a:lnSpc>
              <a:spcBef>
                <a:spcPts val="1210"/>
              </a:spcBef>
              <a:buFont typeface="Symbol"/>
              <a:buChar char=""/>
              <a:tabLst>
                <a:tab pos="394970" algn="l"/>
                <a:tab pos="395605" algn="l"/>
                <a:tab pos="697230" algn="l"/>
                <a:tab pos="1038225" algn="l"/>
                <a:tab pos="1340485" algn="l"/>
                <a:tab pos="2346960" algn="l"/>
                <a:tab pos="3281679" algn="l"/>
                <a:tab pos="4180204" algn="l"/>
                <a:tab pos="4681220" algn="l"/>
                <a:tab pos="5096510" algn="l"/>
                <a:tab pos="5471160" algn="l"/>
                <a:tab pos="5894705" algn="l"/>
                <a:tab pos="6675120" algn="l"/>
                <a:tab pos="7748270" algn="l"/>
                <a:tab pos="8046084" algn="l"/>
              </a:tabLst>
            </a:pPr>
            <a:r>
              <a:rPr sz="2650" i="1" spc="-50" dirty="0">
                <a:latin typeface="Times New Roman"/>
                <a:cs typeface="Times New Roman"/>
              </a:rPr>
              <a:t>a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i="1" strike="sngStrike" spc="-50" dirty="0">
                <a:latin typeface="Times New Roman"/>
                <a:cs typeface="Times New Roman"/>
              </a:rPr>
              <a:t>R</a:t>
            </a:r>
            <a:r>
              <a:rPr sz="2650" i="1" strike="noStrike" dirty="0">
                <a:latin typeface="Times New Roman"/>
                <a:cs typeface="Times New Roman"/>
              </a:rPr>
              <a:t>	</a:t>
            </a:r>
            <a:r>
              <a:rPr sz="2650" i="1" strike="noStrike" spc="-50" dirty="0">
                <a:latin typeface="Times New Roman"/>
                <a:cs typeface="Times New Roman"/>
              </a:rPr>
              <a:t>b</a:t>
            </a:r>
            <a:r>
              <a:rPr sz="2650" i="1" strike="noStrike" dirty="0">
                <a:latin typeface="Times New Roman"/>
                <a:cs typeface="Times New Roman"/>
              </a:rPr>
              <a:t>	</a:t>
            </a:r>
            <a:r>
              <a:rPr sz="2650" strike="noStrike" spc="-10" dirty="0">
                <a:latin typeface="Times New Roman"/>
                <a:cs typeface="Times New Roman"/>
              </a:rPr>
              <a:t>adalah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10" dirty="0">
                <a:latin typeface="Times New Roman"/>
                <a:cs typeface="Times New Roman"/>
              </a:rPr>
              <a:t>notasi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10" dirty="0">
                <a:latin typeface="Times New Roman"/>
                <a:cs typeface="Times New Roman"/>
              </a:rPr>
              <a:t>untuk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25" dirty="0">
                <a:latin typeface="Times New Roman"/>
                <a:cs typeface="Times New Roman"/>
              </a:rPr>
              <a:t>(</a:t>
            </a:r>
            <a:r>
              <a:rPr sz="2650" i="1" strike="noStrike" spc="-25" dirty="0">
                <a:latin typeface="Times New Roman"/>
                <a:cs typeface="Times New Roman"/>
              </a:rPr>
              <a:t>a</a:t>
            </a:r>
            <a:r>
              <a:rPr sz="2650" strike="noStrike" spc="-25" dirty="0">
                <a:latin typeface="Times New Roman"/>
                <a:cs typeface="Times New Roman"/>
              </a:rPr>
              <a:t>,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i="1" strike="noStrike" spc="-25" dirty="0">
                <a:latin typeface="Times New Roman"/>
                <a:cs typeface="Times New Roman"/>
              </a:rPr>
              <a:t>b</a:t>
            </a:r>
            <a:r>
              <a:rPr sz="2650" strike="noStrike" spc="-25" dirty="0">
                <a:latin typeface="Times New Roman"/>
                <a:cs typeface="Times New Roman"/>
              </a:rPr>
              <a:t>)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50" dirty="0">
                <a:latin typeface="Symbol"/>
                <a:cs typeface="Symbol"/>
              </a:rPr>
              <a:t>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i="1" strike="noStrike" spc="-25" dirty="0">
                <a:latin typeface="Times New Roman"/>
                <a:cs typeface="Times New Roman"/>
              </a:rPr>
              <a:t>R</a:t>
            </a:r>
            <a:r>
              <a:rPr sz="2650" strike="noStrike" spc="-25" dirty="0">
                <a:latin typeface="Times New Roman"/>
                <a:cs typeface="Times New Roman"/>
              </a:rPr>
              <a:t>,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20" dirty="0">
                <a:latin typeface="Times New Roman"/>
                <a:cs typeface="Times New Roman"/>
              </a:rPr>
              <a:t>yang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strike="noStrike" spc="-10" dirty="0">
                <a:latin typeface="Times New Roman"/>
                <a:cs typeface="Times New Roman"/>
              </a:rPr>
              <a:t>artinya</a:t>
            </a:r>
            <a:r>
              <a:rPr sz="2650" strike="noStrike" dirty="0">
                <a:latin typeface="Times New Roman"/>
                <a:cs typeface="Times New Roman"/>
              </a:rPr>
              <a:t>	</a:t>
            </a:r>
            <a:r>
              <a:rPr sz="2650" i="1" strike="noStrike" spc="-50" dirty="0">
                <a:latin typeface="Times New Roman"/>
                <a:cs typeface="Times New Roman"/>
              </a:rPr>
              <a:t>a</a:t>
            </a:r>
            <a:r>
              <a:rPr sz="2650" i="1" strike="noStrike" dirty="0">
                <a:latin typeface="Times New Roman"/>
                <a:cs typeface="Times New Roman"/>
              </a:rPr>
              <a:t>	</a:t>
            </a:r>
            <a:r>
              <a:rPr sz="2650" strike="noStrike" spc="-10" dirty="0">
                <a:latin typeface="Times New Roman"/>
                <a:cs typeface="Times New Roman"/>
              </a:rPr>
              <a:t>tidak </a:t>
            </a:r>
            <a:r>
              <a:rPr sz="2650" strike="noStrike" dirty="0">
                <a:latin typeface="Times New Roman"/>
                <a:cs typeface="Times New Roman"/>
              </a:rPr>
              <a:t>dihubungkan</a:t>
            </a:r>
            <a:r>
              <a:rPr sz="2650" strike="noStrike" spc="-80" dirty="0">
                <a:latin typeface="Times New Roman"/>
                <a:cs typeface="Times New Roman"/>
              </a:rPr>
              <a:t> </a:t>
            </a:r>
            <a:r>
              <a:rPr sz="2650" strike="noStrike" dirty="0">
                <a:latin typeface="Times New Roman"/>
                <a:cs typeface="Times New Roman"/>
              </a:rPr>
              <a:t>oleh</a:t>
            </a:r>
            <a:r>
              <a:rPr sz="2650" strike="noStrike" spc="-60" dirty="0">
                <a:latin typeface="Times New Roman"/>
                <a:cs typeface="Times New Roman"/>
              </a:rPr>
              <a:t> </a:t>
            </a:r>
            <a:r>
              <a:rPr sz="2650" i="1" strike="noStrike" dirty="0">
                <a:latin typeface="Times New Roman"/>
                <a:cs typeface="Times New Roman"/>
              </a:rPr>
              <a:t>b</a:t>
            </a:r>
            <a:r>
              <a:rPr sz="2650" i="1" strike="noStrike" spc="-75" dirty="0">
                <a:latin typeface="Times New Roman"/>
                <a:cs typeface="Times New Roman"/>
              </a:rPr>
              <a:t> </a:t>
            </a:r>
            <a:r>
              <a:rPr sz="2650" strike="noStrike" dirty="0">
                <a:latin typeface="Times New Roman"/>
                <a:cs typeface="Times New Roman"/>
              </a:rPr>
              <a:t>oleh</a:t>
            </a:r>
            <a:r>
              <a:rPr sz="2650" strike="noStrike" spc="-75" dirty="0">
                <a:latin typeface="Times New Roman"/>
                <a:cs typeface="Times New Roman"/>
              </a:rPr>
              <a:t> </a:t>
            </a:r>
            <a:r>
              <a:rPr sz="2650" strike="noStrike" dirty="0">
                <a:latin typeface="Times New Roman"/>
                <a:cs typeface="Times New Roman"/>
              </a:rPr>
              <a:t>relasi</a:t>
            </a:r>
            <a:r>
              <a:rPr sz="2650" strike="noStrike" spc="-100" dirty="0">
                <a:latin typeface="Times New Roman"/>
                <a:cs typeface="Times New Roman"/>
              </a:rPr>
              <a:t> </a:t>
            </a:r>
            <a:r>
              <a:rPr sz="2650" i="1" strike="noStrike" spc="-25" dirty="0">
                <a:latin typeface="Times New Roman"/>
                <a:cs typeface="Times New Roman"/>
              </a:rPr>
              <a:t>R</a:t>
            </a:r>
            <a:r>
              <a:rPr sz="2650" strike="noStrike" spc="-2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 marL="386715" marR="5715" indent="-374650">
              <a:lnSpc>
                <a:spcPts val="3040"/>
              </a:lnSpc>
              <a:spcBef>
                <a:spcPts val="1185"/>
              </a:spcBef>
              <a:buFont typeface="Symbol"/>
              <a:buChar char=""/>
              <a:tabLst>
                <a:tab pos="394970" algn="l"/>
                <a:tab pos="395605" algn="l"/>
                <a:tab pos="2037714" algn="l"/>
                <a:tab pos="2466340" algn="l"/>
                <a:tab pos="3658235" algn="l"/>
                <a:tab pos="4769485" algn="l"/>
                <a:tab pos="5515610" algn="l"/>
                <a:tab pos="6974205" algn="l"/>
                <a:tab pos="7719059" algn="l"/>
                <a:tab pos="8230870" algn="l"/>
              </a:tabLst>
            </a:pPr>
            <a:r>
              <a:rPr sz="2650" spc="-10" dirty="0">
                <a:latin typeface="Times New Roman"/>
                <a:cs typeface="Times New Roman"/>
              </a:rPr>
              <a:t>Himpunan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50" dirty="0">
                <a:latin typeface="Times New Roman"/>
                <a:cs typeface="Times New Roman"/>
              </a:rPr>
              <a:t>A</a:t>
            </a:r>
            <a:r>
              <a:rPr sz="2650" i="1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disebut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daerah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asal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10" dirty="0">
                <a:latin typeface="Times New Roman"/>
                <a:cs typeface="Times New Roman"/>
              </a:rPr>
              <a:t>(</a:t>
            </a:r>
            <a:r>
              <a:rPr sz="2650" i="1" spc="-10" dirty="0">
                <a:latin typeface="Times New Roman"/>
                <a:cs typeface="Times New Roman"/>
              </a:rPr>
              <a:t>domain</a:t>
            </a:r>
            <a:r>
              <a:rPr sz="2650" spc="-10" dirty="0">
                <a:latin typeface="Times New Roman"/>
                <a:cs typeface="Times New Roman"/>
              </a:rPr>
              <a:t>)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0" dirty="0">
                <a:latin typeface="Times New Roman"/>
                <a:cs typeface="Times New Roman"/>
              </a:rPr>
              <a:t>dari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i="1" spc="-25" dirty="0">
                <a:latin typeface="Times New Roman"/>
                <a:cs typeface="Times New Roman"/>
              </a:rPr>
              <a:t>R</a:t>
            </a:r>
            <a:r>
              <a:rPr sz="2650" spc="-25" dirty="0">
                <a:latin typeface="Times New Roman"/>
                <a:cs typeface="Times New Roman"/>
              </a:rPr>
              <a:t>,</a:t>
            </a:r>
            <a:r>
              <a:rPr sz="2650" dirty="0">
                <a:latin typeface="Times New Roman"/>
                <a:cs typeface="Times New Roman"/>
              </a:rPr>
              <a:t>	</a:t>
            </a:r>
            <a:r>
              <a:rPr sz="2650" spc="-25" dirty="0">
                <a:latin typeface="Times New Roman"/>
                <a:cs typeface="Times New Roman"/>
              </a:rPr>
              <a:t>dan </a:t>
            </a:r>
            <a:r>
              <a:rPr sz="2650" dirty="0">
                <a:latin typeface="Times New Roman"/>
                <a:cs typeface="Times New Roman"/>
              </a:rPr>
              <a:t>himpunan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B</a:t>
            </a:r>
            <a:r>
              <a:rPr sz="2650" i="1" spc="-8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disebut</a:t>
            </a:r>
            <a:r>
              <a:rPr sz="2650" spc="-9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daerah</a:t>
            </a:r>
            <a:r>
              <a:rPr sz="2650" spc="-7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tujuan</a:t>
            </a:r>
            <a:r>
              <a:rPr sz="2650" spc="-8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(</a:t>
            </a:r>
            <a:r>
              <a:rPr sz="2650" i="1" dirty="0">
                <a:latin typeface="Times New Roman"/>
                <a:cs typeface="Times New Roman"/>
              </a:rPr>
              <a:t>kodomain</a:t>
            </a:r>
            <a:r>
              <a:rPr sz="2650" dirty="0">
                <a:latin typeface="Times New Roman"/>
                <a:cs typeface="Times New Roman"/>
              </a:rPr>
              <a:t>)</a:t>
            </a:r>
            <a:r>
              <a:rPr sz="2650" spc="-8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dari</a:t>
            </a:r>
            <a:r>
              <a:rPr sz="2650" spc="-90" dirty="0">
                <a:latin typeface="Times New Roman"/>
                <a:cs typeface="Times New Roman"/>
              </a:rPr>
              <a:t> </a:t>
            </a:r>
            <a:r>
              <a:rPr sz="2650" i="1" spc="-25" dirty="0">
                <a:latin typeface="Times New Roman"/>
                <a:cs typeface="Times New Roman"/>
              </a:rPr>
              <a:t>R</a:t>
            </a:r>
            <a:r>
              <a:rPr sz="2650" spc="-25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228600"/>
            <a:ext cx="1217676" cy="1828800"/>
          </a:xfrm>
          <a:prstGeom prst="rect">
            <a:avLst/>
          </a:prstGeom>
        </p:spPr>
      </p:pic>
      <p:pic>
        <p:nvPicPr>
          <p:cNvPr id="5" name="object 5">
            <a:hlinkClick r:id="rId4"/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4103" y="367284"/>
            <a:ext cx="1981200" cy="13274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40232"/>
            <a:ext cx="10160000" cy="532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2205">
              <a:lnSpc>
                <a:spcPct val="107700"/>
              </a:lnSpc>
              <a:spcBef>
                <a:spcPts val="100"/>
              </a:spcBef>
            </a:pPr>
            <a:r>
              <a:rPr sz="2200" b="1" dirty="0" err="1">
                <a:latin typeface="Calibri"/>
                <a:cs typeface="Calibri"/>
              </a:rPr>
              <a:t>Contoh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Misalkan</a:t>
            </a:r>
            <a:r>
              <a:rPr sz="2200" spc="38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{Amir,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Budi,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Cecep}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dan</a:t>
            </a:r>
            <a:r>
              <a:rPr sz="2200" spc="38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{IF221,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IF251,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IF342,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IF323} </a:t>
            </a:r>
            <a:r>
              <a:rPr sz="2200" spc="-20" dirty="0">
                <a:latin typeface="Calibri"/>
                <a:cs typeface="Calibri"/>
              </a:rPr>
              <a:t>maka</a:t>
            </a:r>
            <a:endParaRPr sz="2200" dirty="0">
              <a:latin typeface="Calibri"/>
              <a:cs typeface="Calibri"/>
            </a:endParaRPr>
          </a:p>
          <a:p>
            <a:pPr marL="991235">
              <a:lnSpc>
                <a:spcPct val="100000"/>
              </a:lnSpc>
              <a:spcBef>
                <a:spcPts val="204"/>
              </a:spcBef>
            </a:pP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{(Amir,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IF221),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(Amir,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IF251),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(Amir,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IF342),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(Amir,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IF323),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(Budi,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IF221),</a:t>
            </a:r>
            <a:endParaRPr sz="2200" dirty="0">
              <a:latin typeface="Calibri"/>
              <a:cs typeface="Calibri"/>
            </a:endParaRPr>
          </a:p>
          <a:p>
            <a:pPr marL="1981835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Calibri"/>
                <a:cs typeface="Calibri"/>
              </a:rPr>
              <a:t>(Budi,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IF251),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(Budi,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IF342),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(Budi,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IF323),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(Cecep,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IF221),</a:t>
            </a:r>
            <a:endParaRPr sz="2200" dirty="0">
              <a:latin typeface="Calibri"/>
              <a:cs typeface="Calibri"/>
            </a:endParaRPr>
          </a:p>
          <a:p>
            <a:pPr marL="1967864">
              <a:lnSpc>
                <a:spcPct val="100000"/>
              </a:lnSpc>
              <a:spcBef>
                <a:spcPts val="204"/>
              </a:spcBef>
            </a:pPr>
            <a:r>
              <a:rPr sz="2200" dirty="0">
                <a:latin typeface="Calibri"/>
                <a:cs typeface="Calibri"/>
              </a:rPr>
              <a:t>(Cecep,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IF251),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(Cecep,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IF342),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(Cecep,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IF323)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 dirty="0">
              <a:latin typeface="Calibri"/>
              <a:cs typeface="Calibri"/>
            </a:endParaRPr>
          </a:p>
          <a:p>
            <a:pPr marL="12700" marR="5080">
              <a:lnSpc>
                <a:spcPct val="7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Misalkan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relasi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menyatakan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kuliah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diambil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oleh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mahasiswa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pada </a:t>
            </a:r>
            <a:r>
              <a:rPr sz="2200" dirty="0">
                <a:latin typeface="Calibri"/>
                <a:cs typeface="Calibri"/>
              </a:rPr>
              <a:t>Semester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Ganjil,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yaitu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 dirty="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</a:pP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i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{(Amir,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IF251),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FF0000"/>
                </a:solidFill>
                <a:latin typeface="Calibri"/>
                <a:cs typeface="Calibri"/>
              </a:rPr>
              <a:t>(Amir,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IF323),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(Budi,</a:t>
            </a:r>
            <a:r>
              <a:rPr sz="2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IF221),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(Budi,</a:t>
            </a:r>
            <a:r>
              <a:rPr sz="22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IF251),</a:t>
            </a:r>
            <a:r>
              <a:rPr sz="22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(Cecep,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IF323)</a:t>
            </a:r>
            <a:r>
              <a:rPr sz="22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Dapat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dilihat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bahwa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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(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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B</a:t>
            </a:r>
            <a:r>
              <a:rPr sz="2200" spc="-25" dirty="0">
                <a:latin typeface="Calibri"/>
                <a:cs typeface="Calibri"/>
              </a:rPr>
              <a:t>),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i="1" dirty="0">
                <a:latin typeface="Calibri"/>
                <a:cs typeface="Calibri"/>
              </a:rPr>
              <a:t>-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A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daerah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daerah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tujuan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dari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219"/>
              </a:spcBef>
              <a:buChar char="-"/>
              <a:tabLst>
                <a:tab pos="162560" algn="l"/>
                <a:tab pos="2212975" algn="l"/>
              </a:tabLst>
            </a:pPr>
            <a:r>
              <a:rPr sz="2200" spc="-30" dirty="0">
                <a:latin typeface="Calibri"/>
                <a:cs typeface="Calibri"/>
              </a:rPr>
              <a:t>(Amir,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IF251)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Calibri"/>
                <a:cs typeface="Calibri"/>
              </a:rPr>
              <a:t>R</a:t>
            </a:r>
            <a:r>
              <a:rPr sz="2200" i="1" dirty="0">
                <a:latin typeface="Calibri"/>
                <a:cs typeface="Calibri"/>
              </a:rPr>
              <a:t>	</a:t>
            </a:r>
            <a:r>
              <a:rPr sz="2200" dirty="0">
                <a:latin typeface="Calibri"/>
                <a:cs typeface="Calibri"/>
              </a:rPr>
              <a:t>atau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Amir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IF251</a:t>
            </a:r>
            <a:endParaRPr sz="2200" dirty="0">
              <a:latin typeface="Calibri"/>
              <a:cs typeface="Calibri"/>
            </a:endParaRPr>
          </a:p>
          <a:p>
            <a:pPr marL="161925" indent="-149860">
              <a:lnSpc>
                <a:spcPct val="100000"/>
              </a:lnSpc>
              <a:spcBef>
                <a:spcPts val="200"/>
              </a:spcBef>
              <a:buChar char="-"/>
              <a:tabLst>
                <a:tab pos="162560" algn="l"/>
                <a:tab pos="3601720" algn="l"/>
              </a:tabLst>
            </a:pPr>
            <a:r>
              <a:rPr sz="2200" spc="-30" dirty="0">
                <a:latin typeface="Calibri"/>
                <a:cs typeface="Calibri"/>
              </a:rPr>
              <a:t>(Amir,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IF342)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Calibri"/>
                <a:cs typeface="Calibri"/>
              </a:rPr>
              <a:t>R</a:t>
            </a:r>
            <a:r>
              <a:rPr sz="2200" i="1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atau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Amir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i="1" strike="sngStrike" spc="-50" dirty="0">
                <a:latin typeface="Calibri"/>
                <a:cs typeface="Calibri"/>
              </a:rPr>
              <a:t>R</a:t>
            </a:r>
            <a:r>
              <a:rPr sz="2200" i="1" strike="noStrike" dirty="0">
                <a:latin typeface="Calibri"/>
                <a:cs typeface="Calibri"/>
              </a:rPr>
              <a:t>	</a:t>
            </a:r>
            <a:r>
              <a:rPr sz="2200" strike="noStrike" spc="-10" dirty="0">
                <a:latin typeface="Calibri"/>
                <a:cs typeface="Calibri"/>
              </a:rPr>
              <a:t>IF342.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4028</Words>
  <Application>Microsoft Office PowerPoint</Application>
  <PresentationFormat>Widescreen</PresentationFormat>
  <Paragraphs>405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MT Extra</vt:lpstr>
      <vt:lpstr>Symbol</vt:lpstr>
      <vt:lpstr>Times New Roman</vt:lpstr>
      <vt:lpstr>Wingdings 2</vt:lpstr>
      <vt:lpstr>Office Theme</vt:lpstr>
      <vt:lpstr>Relasi dan Fungsi</vt:lpstr>
      <vt:lpstr>Pengantar Matriks</vt:lpstr>
      <vt:lpstr>PowerPoint Presentation</vt:lpstr>
      <vt:lpstr>PowerPoint Presentation</vt:lpstr>
      <vt:lpstr>Relasi</vt:lpstr>
      <vt:lpstr>PowerPoint Presentation</vt:lpstr>
      <vt:lpstr>PowerPoint Presentation</vt:lpstr>
      <vt:lpstr>Definisi Relasi</vt:lpstr>
      <vt:lpstr>PowerPoint Presentation</vt:lpstr>
      <vt:lpstr>PowerPoint Presentation</vt:lpstr>
      <vt:lpstr>Relasi pada Sebuah Himpunan</vt:lpstr>
      <vt:lpstr>Representasi Relasi</vt:lpstr>
      <vt:lpstr>PowerPoint Presentation</vt:lpstr>
      <vt:lpstr>3. Representasi Relasi dengan Matriks</vt:lpstr>
      <vt:lpstr>PowerPoint Presentation</vt:lpstr>
      <vt:lpstr>Contoh. Misalkan R = {(a, a), (a, b), (b, a), (b, c), (b, d), (c, a), (c, d), (d, b)} adalah relasi pada himpunan {a, b, c, d}.</vt:lpstr>
      <vt:lpstr>PowerPoint Presentation</vt:lpstr>
      <vt:lpstr>Sifat-sifat Relasi</vt:lpstr>
      <vt:lpstr>Contoh. Misalkan A = {1, 2, 3, 4}, dan relasi R di bawah ini didefinisikan pada himpunan A, maka (a) Relasi R = {(1, 1), (1, 3), (2, 1), (2, 2), (3, 3), (4, 2), (4, 3),</vt:lpstr>
      <vt:lpstr>PowerPoint Presentation</vt:lpstr>
      <vt:lpstr>2. Menghantar (transitive)</vt:lpstr>
      <vt:lpstr>PowerPoint Presentation</vt:lpstr>
      <vt:lpstr>PowerPoint Presentation</vt:lpstr>
      <vt:lpstr>PowerPoint Presentation</vt:lpstr>
      <vt:lpstr>3. Setangkup (symmetric) dan tolak setangkup (antisymmetric)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Contoh: Berikut adalah graf yang merepresentasikan sebuah relasi R pada sebuah himpunan. Tentukan apakah relasi tersebut bersifat refleksif/tidak, menghantar/tidak, setangkup/tidak, dan tolak setangkup/tidak?</vt:lpstr>
      <vt:lpstr>PowerPoint Presentation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Relasi dan Fungsi</dc:title>
  <dc:creator>Rheza Ari Wibowo</dc:creator>
  <cp:lastModifiedBy>Rheza Ari Wibowo</cp:lastModifiedBy>
  <cp:revision>4</cp:revision>
  <dcterms:created xsi:type="dcterms:W3CDTF">2024-09-24T09:25:59Z</dcterms:created>
  <dcterms:modified xsi:type="dcterms:W3CDTF">2024-09-25T22:09:42Z</dcterms:modified>
</cp:coreProperties>
</file>