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3" r:id="rId29"/>
    <p:sldId id="294" r:id="rId30"/>
    <p:sldId id="296" r:id="rId31"/>
    <p:sldId id="297" r:id="rId32"/>
    <p:sldId id="299" r:id="rId33"/>
    <p:sldId id="300" r:id="rId34"/>
    <p:sldId id="257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269" r:id="rId46"/>
    <p:sldId id="270" r:id="rId47"/>
    <p:sldId id="311" r:id="rId48"/>
    <p:sldId id="312" r:id="rId49"/>
    <p:sldId id="313" r:id="rId50"/>
    <p:sldId id="314" r:id="rId51"/>
    <p:sldId id="315" r:id="rId52"/>
    <p:sldId id="317" r:id="rId53"/>
    <p:sldId id="318" r:id="rId54"/>
    <p:sldId id="280" r:id="rId55"/>
    <p:sldId id="281" r:id="rId56"/>
    <p:sldId id="282" r:id="rId57"/>
    <p:sldId id="283" r:id="rId58"/>
    <p:sldId id="284" r:id="rId59"/>
    <p:sldId id="319" r:id="rId60"/>
    <p:sldId id="320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BF73-C959-44F7-BD41-F74039190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3B810-3F49-4390-A3E5-1F2148C1F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AC65F-1588-422F-BF69-3B161EE1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8E70-1EDE-499E-A860-818E0020F79B}" type="datetimeFigureOut">
              <a:rPr lang="en-ID" smtClean="0"/>
              <a:t>03/10/2024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56F85-A0C8-4487-8C93-F774D91D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362FE-6550-4736-B2E9-1188FA97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5F16-D357-42AB-A75E-E70D9A16CB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797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68C7-00D5-4B89-BED4-F59C623D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D38E9-A446-4A9B-8B4D-501B30C9D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877B-00A1-42C5-9466-BDB68726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8E70-1EDE-499E-A860-818E0020F79B}" type="datetimeFigureOut">
              <a:rPr lang="en-ID" smtClean="0"/>
              <a:t>03/10/2024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9837B-7B18-4CFA-B87F-AF9F9959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ED62E-6171-4304-905A-1A3C78FE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5F16-D357-42AB-A75E-E70D9A16CB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955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4B0F8-77D1-454D-AFF1-3BAF76461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91487-8D00-4084-837A-17F3F99A9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73218-2767-4AFA-BDDF-88393881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8E70-1EDE-499E-A860-818E0020F79B}" type="datetimeFigureOut">
              <a:rPr lang="en-ID" smtClean="0"/>
              <a:t>03/10/2024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12060-89A7-4728-ACF2-6C402FC0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6D9B3-FCA7-48E6-B559-72E13A02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5F16-D357-42AB-A75E-E70D9A16CB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800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BBB8-A4A5-4FD9-B3CD-89B78A05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64D8-341B-4691-A492-BE54BADD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E015D-7300-42CD-B4DA-E5D9376E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8E70-1EDE-499E-A860-818E0020F79B}" type="datetimeFigureOut">
              <a:rPr lang="en-ID" smtClean="0"/>
              <a:t>03/10/2024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A7634-06A7-4698-8494-0C2B6904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8A034-A4DA-41F5-BCF3-EF396F0D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5F16-D357-42AB-A75E-E70D9A16CB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603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7F3F-9EBE-4B25-BECE-DDC123C1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13719-E2DF-4DC9-8190-0510D6803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43FC-82B9-469D-8D9C-A04F9ED7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8E70-1EDE-499E-A860-818E0020F79B}" type="datetimeFigureOut">
              <a:rPr lang="en-ID" smtClean="0"/>
              <a:t>03/10/2024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84AAC-B87F-4E66-8264-9A854C62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7F4D-E702-4CBC-BD68-D02D9106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5F16-D357-42AB-A75E-E70D9A16CB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130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21D7-04A9-4741-B5A1-5C2C159F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86F2-18F8-47C2-B897-53A04B755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7FDCA-9950-4EC1-B8C2-76666C0BE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622D1-6FAA-46BF-A31D-C507E635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8E70-1EDE-499E-A860-818E0020F79B}" type="datetimeFigureOut">
              <a:rPr lang="en-ID" smtClean="0"/>
              <a:t>03/10/2024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9A26D-7651-4B5B-9F32-4D7FD6F3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4DEE3-B30E-42FF-AB32-0DA2503D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5F16-D357-42AB-A75E-E70D9A16CB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370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F55F-C8BA-4148-947F-80E9ECCD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D6558-1174-4DF4-87E1-7B2B28849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427A5-A981-4650-BDFB-9DC6F4916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6518D-C6B5-468A-9AD9-171DA8E5A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631C5-998F-404C-AE86-8C4765D65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A0CB0-B221-4646-BE98-09FEBC7E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8E70-1EDE-499E-A860-818E0020F79B}" type="datetimeFigureOut">
              <a:rPr lang="en-ID" smtClean="0"/>
              <a:t>03/10/2024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13EC3-2E94-4D22-946E-B01C9779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B992A-7246-435C-A82F-34275152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5F16-D357-42AB-A75E-E70D9A16CB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204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FEB9-C689-496E-A94C-62D754C0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7CDA3-4691-445E-A21A-A2156E75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8E70-1EDE-499E-A860-818E0020F79B}" type="datetimeFigureOut">
              <a:rPr lang="en-ID" smtClean="0"/>
              <a:t>03/10/2024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8569A-1330-4C43-9B70-B079147E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ED749-81EF-4A55-B5EA-C721DD9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5F16-D357-42AB-A75E-E70D9A16CB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004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AEA04-E6B5-4538-8C55-38BF6ABF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8E70-1EDE-499E-A860-818E0020F79B}" type="datetimeFigureOut">
              <a:rPr lang="en-ID" smtClean="0"/>
              <a:t>03/10/2024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92BC4-4683-4889-BA06-FDA5A761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B0859-3BB2-4E6C-AFA3-64651492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5F16-D357-42AB-A75E-E70D9A16CB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174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0052-479E-4F5E-8E7D-9C54DC94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8509-2E57-495A-BD2B-682941FF0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6E3C1-5ABD-4DC1-A6F3-8CEC5DFB3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386BC-2343-4286-ABCC-2B518094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8E70-1EDE-499E-A860-818E0020F79B}" type="datetimeFigureOut">
              <a:rPr lang="en-ID" smtClean="0"/>
              <a:t>03/10/2024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50DFC-F19E-48BA-A2AB-6B658ABC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984EF-930E-4FF7-85E0-9D13FF74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5F16-D357-42AB-A75E-E70D9A16CB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026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0B75-2A51-4726-BFC5-2F36FFC4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19582-C3DD-4321-988B-8DA486E81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F870A-5A67-479D-B65B-CD73368F6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AA56F-4F55-4100-9D74-E73968EF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8E70-1EDE-499E-A860-818E0020F79B}" type="datetimeFigureOut">
              <a:rPr lang="en-ID" smtClean="0"/>
              <a:t>03/10/2024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83F04-A1C6-4992-972C-0A0D02B3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00F54-F0E1-4B45-BA12-57885881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5F16-D357-42AB-A75E-E70D9A16CB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066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0EDCC-C930-47D5-8CA4-784667AA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983E-1788-47FD-B4C6-B637F9D6D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52C3-E5D2-4030-9F90-04199C345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18E70-1EDE-499E-A860-818E0020F79B}" type="datetimeFigureOut">
              <a:rPr lang="en-ID" smtClean="0"/>
              <a:t>03/10/2024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C138-8BB7-4C54-B340-656B5A16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7010D-C18A-4380-8A8F-E20206BC8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85F16-D357-42AB-A75E-E70D9A16CB8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222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2193-4244-4798-9558-54EC22CC6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Relasi</a:t>
            </a:r>
            <a:r>
              <a:rPr lang="en-US" dirty="0"/>
              <a:t> dan </a:t>
            </a:r>
            <a:r>
              <a:rPr lang="en-US" dirty="0" err="1"/>
              <a:t>Fungsi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3EA31-0E10-49A6-A208-BEE84E044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416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699" y="1232105"/>
            <a:ext cx="2960370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b="1" dirty="0">
                <a:latin typeface="Times New Roman"/>
                <a:cs typeface="Times New Roman"/>
              </a:rPr>
              <a:t>Komposisi</a:t>
            </a:r>
            <a:r>
              <a:rPr sz="3150" b="1" spc="-170" dirty="0">
                <a:latin typeface="Times New Roman"/>
                <a:cs typeface="Times New Roman"/>
              </a:rPr>
              <a:t> </a:t>
            </a:r>
            <a:r>
              <a:rPr sz="3150" b="1" spc="-10" dirty="0">
                <a:latin typeface="Times New Roman"/>
                <a:cs typeface="Times New Roman"/>
              </a:rPr>
              <a:t>Relasi</a:t>
            </a:r>
            <a:endParaRPr sz="315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1A1C4-70D0-41A3-999A-C6629B531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52" y="2109603"/>
            <a:ext cx="8392696" cy="26387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8815" y="814365"/>
            <a:ext cx="9373235" cy="467692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750" b="1" dirty="0" err="1">
                <a:latin typeface="Times New Roman"/>
                <a:cs typeface="Times New Roman"/>
              </a:rPr>
              <a:t>Contoh</a:t>
            </a:r>
            <a:r>
              <a:rPr sz="2750" dirty="0">
                <a:latin typeface="Times New Roman"/>
                <a:cs typeface="Times New Roman"/>
              </a:rPr>
              <a:t>.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Misalkan</a:t>
            </a:r>
            <a:endParaRPr sz="2750" dirty="0">
              <a:latin typeface="Times New Roman"/>
              <a:cs typeface="Times New Roman"/>
            </a:endParaRPr>
          </a:p>
          <a:p>
            <a:pPr marL="803275">
              <a:lnSpc>
                <a:spcPct val="100000"/>
              </a:lnSpc>
              <a:spcBef>
                <a:spcPts val="910"/>
              </a:spcBef>
            </a:pPr>
            <a:r>
              <a:rPr sz="2750" i="1" dirty="0">
                <a:latin typeface="Times New Roman"/>
                <a:cs typeface="Times New Roman"/>
              </a:rPr>
              <a:t>R</a:t>
            </a:r>
            <a:r>
              <a:rPr sz="2750" i="1" spc="-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=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{(1,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2),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(1,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6),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(2,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4),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(3,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4),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(3,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6),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(3,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8)}</a:t>
            </a: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750" dirty="0">
                <a:latin typeface="Times New Roman"/>
                <a:cs typeface="Times New Roman"/>
              </a:rPr>
              <a:t>adalah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relasi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dari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himpunan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{1,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2,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3}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ke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himpunan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{2,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4,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6,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8}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dan</a:t>
            </a:r>
            <a:endParaRPr sz="2750" dirty="0">
              <a:latin typeface="Times New Roman"/>
              <a:cs typeface="Times New Roman"/>
            </a:endParaRPr>
          </a:p>
          <a:p>
            <a:pPr marL="803275">
              <a:lnSpc>
                <a:spcPct val="100000"/>
              </a:lnSpc>
              <a:spcBef>
                <a:spcPts val="910"/>
              </a:spcBef>
            </a:pPr>
            <a:r>
              <a:rPr sz="2750" i="1" dirty="0">
                <a:latin typeface="Times New Roman"/>
                <a:cs typeface="Times New Roman"/>
              </a:rPr>
              <a:t>S</a:t>
            </a:r>
            <a:r>
              <a:rPr sz="2750" i="1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=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{(2,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u</a:t>
            </a:r>
            <a:r>
              <a:rPr sz="2750" dirty="0">
                <a:latin typeface="Times New Roman"/>
                <a:cs typeface="Times New Roman"/>
              </a:rPr>
              <a:t>),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(4,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s</a:t>
            </a:r>
            <a:r>
              <a:rPr sz="2750" dirty="0">
                <a:latin typeface="Times New Roman"/>
                <a:cs typeface="Times New Roman"/>
              </a:rPr>
              <a:t>),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(4,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t</a:t>
            </a:r>
            <a:r>
              <a:rPr sz="2750" dirty="0">
                <a:latin typeface="Times New Roman"/>
                <a:cs typeface="Times New Roman"/>
              </a:rPr>
              <a:t>),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(6,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t</a:t>
            </a:r>
            <a:r>
              <a:rPr sz="2750" dirty="0">
                <a:latin typeface="Times New Roman"/>
                <a:cs typeface="Times New Roman"/>
              </a:rPr>
              <a:t>),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(8,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i="1" spc="-25" dirty="0">
                <a:latin typeface="Times New Roman"/>
                <a:cs typeface="Times New Roman"/>
              </a:rPr>
              <a:t>u</a:t>
            </a:r>
            <a:r>
              <a:rPr sz="2750" spc="-25" dirty="0">
                <a:latin typeface="Times New Roman"/>
                <a:cs typeface="Times New Roman"/>
              </a:rPr>
              <a:t>)}</a:t>
            </a: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750" dirty="0">
                <a:latin typeface="Times New Roman"/>
                <a:cs typeface="Times New Roman"/>
              </a:rPr>
              <a:t>adalah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relasi</a:t>
            </a:r>
            <a:r>
              <a:rPr sz="2750" spc="-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dari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himpunan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{2,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4,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6,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8}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ke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himpunan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{</a:t>
            </a:r>
            <a:r>
              <a:rPr sz="2750" i="1" dirty="0">
                <a:latin typeface="Times New Roman"/>
                <a:cs typeface="Times New Roman"/>
              </a:rPr>
              <a:t>s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t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i="1" spc="-25" dirty="0">
                <a:latin typeface="Times New Roman"/>
                <a:cs typeface="Times New Roman"/>
              </a:rPr>
              <a:t>u</a:t>
            </a:r>
            <a:r>
              <a:rPr sz="2750" spc="-25" dirty="0">
                <a:latin typeface="Times New Roman"/>
                <a:cs typeface="Times New Roman"/>
              </a:rPr>
              <a:t>}.</a:t>
            </a:r>
            <a:endParaRPr sz="2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latin typeface="Times New Roman"/>
                <a:cs typeface="Times New Roman"/>
              </a:rPr>
              <a:t>Maka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komposisi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relasi</a:t>
            </a:r>
            <a:r>
              <a:rPr sz="2750" spc="-3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R</a:t>
            </a:r>
            <a:r>
              <a:rPr sz="2750" i="1" spc="-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dan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S</a:t>
            </a:r>
            <a:r>
              <a:rPr sz="2750" i="1" spc="-1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adalah</a:t>
            </a:r>
            <a:endParaRPr sz="2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50" dirty="0">
              <a:latin typeface="Times New Roman"/>
              <a:cs typeface="Times New Roman"/>
            </a:endParaRPr>
          </a:p>
          <a:p>
            <a:pPr marL="890269">
              <a:lnSpc>
                <a:spcPct val="100000"/>
              </a:lnSpc>
            </a:pPr>
            <a:r>
              <a:rPr sz="2750" i="1" dirty="0">
                <a:latin typeface="Times New Roman"/>
                <a:cs typeface="Times New Roman"/>
              </a:rPr>
              <a:t>S</a:t>
            </a:r>
            <a:r>
              <a:rPr sz="2750" i="1" spc="-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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R</a:t>
            </a:r>
            <a:r>
              <a:rPr sz="2750" i="1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=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{(1,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u</a:t>
            </a:r>
            <a:r>
              <a:rPr sz="2750" dirty="0">
                <a:latin typeface="Times New Roman"/>
                <a:cs typeface="Times New Roman"/>
              </a:rPr>
              <a:t>),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(1,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t</a:t>
            </a:r>
            <a:r>
              <a:rPr sz="2750" dirty="0">
                <a:latin typeface="Times New Roman"/>
                <a:cs typeface="Times New Roman"/>
              </a:rPr>
              <a:t>),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(2,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s</a:t>
            </a:r>
            <a:r>
              <a:rPr sz="2750" dirty="0">
                <a:latin typeface="Times New Roman"/>
                <a:cs typeface="Times New Roman"/>
              </a:rPr>
              <a:t>),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(2,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t</a:t>
            </a:r>
            <a:r>
              <a:rPr sz="2750" dirty="0">
                <a:latin typeface="Times New Roman"/>
                <a:cs typeface="Times New Roman"/>
              </a:rPr>
              <a:t>),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(3,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s</a:t>
            </a:r>
            <a:r>
              <a:rPr sz="2750" dirty="0">
                <a:latin typeface="Times New Roman"/>
                <a:cs typeface="Times New Roman"/>
              </a:rPr>
              <a:t>),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(3,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t</a:t>
            </a:r>
            <a:r>
              <a:rPr sz="2750" dirty="0">
                <a:latin typeface="Times New Roman"/>
                <a:cs typeface="Times New Roman"/>
              </a:rPr>
              <a:t>),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(3,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u</a:t>
            </a:r>
            <a:r>
              <a:rPr sz="2750" dirty="0">
                <a:latin typeface="Times New Roman"/>
                <a:cs typeface="Times New Roman"/>
              </a:rPr>
              <a:t>)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spc="-50" dirty="0">
                <a:latin typeface="Times New Roman"/>
                <a:cs typeface="Times New Roman"/>
              </a:rPr>
              <a:t>}</a:t>
            </a:r>
            <a:endParaRPr sz="2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2783" y="1233320"/>
            <a:ext cx="9974580" cy="89090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340"/>
              </a:spcBef>
              <a:tabLst>
                <a:tab pos="1803400" algn="l"/>
                <a:tab pos="2798445" algn="l"/>
                <a:tab pos="3220720" algn="l"/>
                <a:tab pos="3954145" algn="l"/>
                <a:tab pos="4337685" algn="l"/>
                <a:tab pos="5273675" algn="l"/>
                <a:tab pos="6146800" algn="l"/>
                <a:tab pos="6894830" algn="l"/>
                <a:tab pos="8894445" algn="l"/>
              </a:tabLst>
            </a:pPr>
            <a:r>
              <a:rPr sz="2900" spc="-10" dirty="0">
                <a:latin typeface="Times New Roman"/>
                <a:cs typeface="Times New Roman"/>
              </a:rPr>
              <a:t>Komposisi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-10" dirty="0">
                <a:latin typeface="Times New Roman"/>
                <a:cs typeface="Times New Roman"/>
              </a:rPr>
              <a:t>relasi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i="1" spc="-50" dirty="0">
                <a:latin typeface="Times New Roman"/>
                <a:cs typeface="Times New Roman"/>
              </a:rPr>
              <a:t>R</a:t>
            </a:r>
            <a:r>
              <a:rPr sz="2900" i="1" dirty="0">
                <a:latin typeface="Times New Roman"/>
                <a:cs typeface="Times New Roman"/>
              </a:rPr>
              <a:t>	</a:t>
            </a:r>
            <a:r>
              <a:rPr sz="2900" spc="-25" dirty="0">
                <a:latin typeface="Times New Roman"/>
                <a:cs typeface="Times New Roman"/>
              </a:rPr>
              <a:t>dan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i="1" spc="-50" dirty="0">
                <a:latin typeface="Times New Roman"/>
                <a:cs typeface="Times New Roman"/>
              </a:rPr>
              <a:t>S</a:t>
            </a:r>
            <a:r>
              <a:rPr sz="2900" i="1" dirty="0">
                <a:latin typeface="Times New Roman"/>
                <a:cs typeface="Times New Roman"/>
              </a:rPr>
              <a:t>	</a:t>
            </a:r>
            <a:r>
              <a:rPr sz="2900" spc="-10" dirty="0">
                <a:latin typeface="Times New Roman"/>
                <a:cs typeface="Times New Roman"/>
              </a:rPr>
              <a:t>lebih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-10" dirty="0">
                <a:latin typeface="Times New Roman"/>
                <a:cs typeface="Times New Roman"/>
              </a:rPr>
              <a:t>jelas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-20" dirty="0">
                <a:latin typeface="Times New Roman"/>
                <a:cs typeface="Times New Roman"/>
              </a:rPr>
              <a:t>jika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-10" dirty="0">
                <a:latin typeface="Times New Roman"/>
                <a:cs typeface="Times New Roman"/>
              </a:rPr>
              <a:t>diperagakan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-10" dirty="0">
                <a:latin typeface="Times New Roman"/>
                <a:cs typeface="Times New Roman"/>
              </a:rPr>
              <a:t>dengan </a:t>
            </a:r>
            <a:r>
              <a:rPr sz="2900" dirty="0">
                <a:latin typeface="Times New Roman"/>
                <a:cs typeface="Times New Roman"/>
              </a:rPr>
              <a:t>diagram</a:t>
            </a:r>
            <a:r>
              <a:rPr sz="2900" spc="-95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panah:</a:t>
            </a:r>
            <a:endParaRPr sz="29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74502" y="2667354"/>
            <a:ext cx="5594350" cy="2482850"/>
            <a:chOff x="3374502" y="2667354"/>
            <a:chExt cx="5594350" cy="2482850"/>
          </a:xfrm>
        </p:grpSpPr>
        <p:sp>
          <p:nvSpPr>
            <p:cNvPr id="4" name="object 4"/>
            <p:cNvSpPr/>
            <p:nvPr/>
          </p:nvSpPr>
          <p:spPr>
            <a:xfrm>
              <a:off x="3377359" y="2876386"/>
              <a:ext cx="1035050" cy="1962785"/>
            </a:xfrm>
            <a:custGeom>
              <a:avLst/>
              <a:gdLst/>
              <a:ahLst/>
              <a:cxnLst/>
              <a:rect l="l" t="t" r="r" b="b"/>
              <a:pathLst>
                <a:path w="1035050" h="1962785">
                  <a:moveTo>
                    <a:pt x="0" y="980031"/>
                  </a:moveTo>
                  <a:lnTo>
                    <a:pt x="2826" y="878090"/>
                  </a:lnTo>
                  <a:lnTo>
                    <a:pt x="10755" y="776149"/>
                  </a:lnTo>
                  <a:lnTo>
                    <a:pt x="24934" y="677006"/>
                  </a:lnTo>
                  <a:lnTo>
                    <a:pt x="44216" y="580707"/>
                  </a:lnTo>
                  <a:lnTo>
                    <a:pt x="69150" y="490027"/>
                  </a:lnTo>
                  <a:lnTo>
                    <a:pt x="99187" y="404965"/>
                  </a:lnTo>
                  <a:lnTo>
                    <a:pt x="132694" y="324995"/>
                  </a:lnTo>
                  <a:lnTo>
                    <a:pt x="171073" y="253464"/>
                  </a:lnTo>
                  <a:lnTo>
                    <a:pt x="212439" y="187002"/>
                  </a:lnTo>
                  <a:lnTo>
                    <a:pt x="259551" y="132374"/>
                  </a:lnTo>
                  <a:lnTo>
                    <a:pt x="305973" y="85612"/>
                  </a:lnTo>
                  <a:lnTo>
                    <a:pt x="358830" y="46762"/>
                  </a:lnTo>
                  <a:lnTo>
                    <a:pt x="410998" y="21970"/>
                  </a:lnTo>
                  <a:lnTo>
                    <a:pt x="463625" y="5733"/>
                  </a:lnTo>
                  <a:lnTo>
                    <a:pt x="518551" y="0"/>
                  </a:lnTo>
                  <a:lnTo>
                    <a:pt x="571408" y="5733"/>
                  </a:lnTo>
                  <a:lnTo>
                    <a:pt x="623346" y="21970"/>
                  </a:lnTo>
                  <a:lnTo>
                    <a:pt x="676203" y="46762"/>
                  </a:lnTo>
                  <a:lnTo>
                    <a:pt x="728371" y="85612"/>
                  </a:lnTo>
                  <a:lnTo>
                    <a:pt x="775252" y="132374"/>
                  </a:lnTo>
                  <a:lnTo>
                    <a:pt x="822364" y="187002"/>
                  </a:lnTo>
                  <a:lnTo>
                    <a:pt x="863731" y="253464"/>
                  </a:lnTo>
                  <a:lnTo>
                    <a:pt x="902339" y="324995"/>
                  </a:lnTo>
                  <a:lnTo>
                    <a:pt x="935662" y="404965"/>
                  </a:lnTo>
                  <a:lnTo>
                    <a:pt x="965768" y="490027"/>
                  </a:lnTo>
                  <a:lnTo>
                    <a:pt x="990818" y="580707"/>
                  </a:lnTo>
                  <a:lnTo>
                    <a:pt x="1009892" y="677006"/>
                  </a:lnTo>
                  <a:lnTo>
                    <a:pt x="1023681" y="776149"/>
                  </a:lnTo>
                  <a:lnTo>
                    <a:pt x="1032184" y="878090"/>
                  </a:lnTo>
                  <a:lnTo>
                    <a:pt x="1034942" y="980031"/>
                  </a:lnTo>
                  <a:lnTo>
                    <a:pt x="1032184" y="1081972"/>
                  </a:lnTo>
                  <a:lnTo>
                    <a:pt x="1023681" y="1183363"/>
                  </a:lnTo>
                  <a:lnTo>
                    <a:pt x="1009892" y="1282483"/>
                  </a:lnTo>
                  <a:lnTo>
                    <a:pt x="990818" y="1378805"/>
                  </a:lnTo>
                  <a:lnTo>
                    <a:pt x="965768" y="1470036"/>
                  </a:lnTo>
                  <a:lnTo>
                    <a:pt x="935662" y="1557895"/>
                  </a:lnTo>
                  <a:lnTo>
                    <a:pt x="902339" y="1637888"/>
                  </a:lnTo>
                  <a:lnTo>
                    <a:pt x="863731" y="1709419"/>
                  </a:lnTo>
                  <a:lnTo>
                    <a:pt x="822364" y="1772487"/>
                  </a:lnTo>
                  <a:lnTo>
                    <a:pt x="775253" y="1830510"/>
                  </a:lnTo>
                  <a:lnTo>
                    <a:pt x="728371" y="1877249"/>
                  </a:lnTo>
                  <a:lnTo>
                    <a:pt x="676203" y="1912750"/>
                  </a:lnTo>
                  <a:lnTo>
                    <a:pt x="623346" y="1940340"/>
                  </a:lnTo>
                  <a:lnTo>
                    <a:pt x="571408" y="1957242"/>
                  </a:lnTo>
                  <a:lnTo>
                    <a:pt x="518551" y="1962310"/>
                  </a:lnTo>
                  <a:lnTo>
                    <a:pt x="463625" y="1957242"/>
                  </a:lnTo>
                  <a:lnTo>
                    <a:pt x="410998" y="1940340"/>
                  </a:lnTo>
                  <a:lnTo>
                    <a:pt x="358830" y="1912750"/>
                  </a:lnTo>
                  <a:lnTo>
                    <a:pt x="305973" y="1877249"/>
                  </a:lnTo>
                  <a:lnTo>
                    <a:pt x="259551" y="1830510"/>
                  </a:lnTo>
                  <a:lnTo>
                    <a:pt x="212439" y="1772487"/>
                  </a:lnTo>
                  <a:lnTo>
                    <a:pt x="171073" y="1709419"/>
                  </a:lnTo>
                  <a:lnTo>
                    <a:pt x="132694" y="1637888"/>
                  </a:lnTo>
                  <a:lnTo>
                    <a:pt x="99187" y="1557895"/>
                  </a:lnTo>
                  <a:lnTo>
                    <a:pt x="69150" y="1470036"/>
                  </a:lnTo>
                  <a:lnTo>
                    <a:pt x="44216" y="1378805"/>
                  </a:lnTo>
                  <a:lnTo>
                    <a:pt x="24934" y="1282483"/>
                  </a:lnTo>
                  <a:lnTo>
                    <a:pt x="10755" y="1183363"/>
                  </a:lnTo>
                  <a:lnTo>
                    <a:pt x="2826" y="1081972"/>
                  </a:lnTo>
                  <a:lnTo>
                    <a:pt x="0" y="980031"/>
                  </a:lnTo>
                </a:path>
              </a:pathLst>
            </a:custGeom>
            <a:ln w="5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723" y="3143632"/>
              <a:ext cx="87828" cy="850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4723" y="3763190"/>
              <a:ext cx="87828" cy="845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4723" y="4382174"/>
              <a:ext cx="87828" cy="850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40320" y="2670211"/>
              <a:ext cx="3725545" cy="2477135"/>
            </a:xfrm>
            <a:custGeom>
              <a:avLst/>
              <a:gdLst/>
              <a:ahLst/>
              <a:cxnLst/>
              <a:rect l="l" t="t" r="r" b="b"/>
              <a:pathLst>
                <a:path w="3725545" h="2477135">
                  <a:moveTo>
                    <a:pt x="0" y="1238587"/>
                  </a:moveTo>
                  <a:lnTo>
                    <a:pt x="2757" y="1122565"/>
                  </a:lnTo>
                  <a:lnTo>
                    <a:pt x="13558" y="1009914"/>
                  </a:lnTo>
                  <a:lnTo>
                    <a:pt x="30105" y="900084"/>
                  </a:lnTo>
                  <a:lnTo>
                    <a:pt x="52167" y="789680"/>
                  </a:lnTo>
                  <a:lnTo>
                    <a:pt x="79975" y="684919"/>
                  </a:lnTo>
                  <a:lnTo>
                    <a:pt x="115596" y="586372"/>
                  </a:lnTo>
                  <a:lnTo>
                    <a:pt x="156962" y="492297"/>
                  </a:lnTo>
                  <a:lnTo>
                    <a:pt x="201316" y="404438"/>
                  </a:lnTo>
                  <a:lnTo>
                    <a:pt x="253943" y="321647"/>
                  </a:lnTo>
                  <a:lnTo>
                    <a:pt x="308869" y="250116"/>
                  </a:lnTo>
                  <a:lnTo>
                    <a:pt x="366782" y="184158"/>
                  </a:lnTo>
                  <a:lnTo>
                    <a:pt x="430210" y="129117"/>
                  </a:lnTo>
                  <a:lnTo>
                    <a:pt x="496397" y="82332"/>
                  </a:lnTo>
                  <a:lnTo>
                    <a:pt x="562813" y="46785"/>
                  </a:lnTo>
                  <a:lnTo>
                    <a:pt x="634744" y="22016"/>
                  </a:lnTo>
                  <a:lnTo>
                    <a:pt x="703459" y="5045"/>
                  </a:lnTo>
                  <a:lnTo>
                    <a:pt x="775390" y="0"/>
                  </a:lnTo>
                  <a:lnTo>
                    <a:pt x="846862" y="5045"/>
                  </a:lnTo>
                  <a:lnTo>
                    <a:pt x="918794" y="22016"/>
                  </a:lnTo>
                  <a:lnTo>
                    <a:pt x="987968" y="46785"/>
                  </a:lnTo>
                  <a:lnTo>
                    <a:pt x="1056452" y="82332"/>
                  </a:lnTo>
                  <a:lnTo>
                    <a:pt x="1122868" y="129117"/>
                  </a:lnTo>
                  <a:lnTo>
                    <a:pt x="1183539" y="184158"/>
                  </a:lnTo>
                  <a:lnTo>
                    <a:pt x="1244670" y="250116"/>
                  </a:lnTo>
                  <a:lnTo>
                    <a:pt x="1299595" y="321647"/>
                  </a:lnTo>
                  <a:lnTo>
                    <a:pt x="1349465" y="404438"/>
                  </a:lnTo>
                  <a:lnTo>
                    <a:pt x="1395887" y="492297"/>
                  </a:lnTo>
                  <a:lnTo>
                    <a:pt x="1435185" y="586372"/>
                  </a:lnTo>
                  <a:lnTo>
                    <a:pt x="1470806" y="684919"/>
                  </a:lnTo>
                  <a:lnTo>
                    <a:pt x="1500912" y="789680"/>
                  </a:lnTo>
                  <a:lnTo>
                    <a:pt x="1522974" y="900084"/>
                  </a:lnTo>
                  <a:lnTo>
                    <a:pt x="1539980" y="1009914"/>
                  </a:lnTo>
                  <a:lnTo>
                    <a:pt x="1547794" y="1122565"/>
                  </a:lnTo>
                  <a:lnTo>
                    <a:pt x="1553539" y="1238587"/>
                  </a:lnTo>
                  <a:lnTo>
                    <a:pt x="1547794" y="1354036"/>
                  </a:lnTo>
                  <a:lnTo>
                    <a:pt x="1539980" y="1466687"/>
                  </a:lnTo>
                  <a:lnTo>
                    <a:pt x="1522974" y="1577091"/>
                  </a:lnTo>
                  <a:lnTo>
                    <a:pt x="1500912" y="1686921"/>
                  </a:lnTo>
                  <a:lnTo>
                    <a:pt x="1470806" y="1791683"/>
                  </a:lnTo>
                  <a:lnTo>
                    <a:pt x="1435185" y="1890803"/>
                  </a:lnTo>
                  <a:lnTo>
                    <a:pt x="1395887" y="1984304"/>
                  </a:lnTo>
                  <a:lnTo>
                    <a:pt x="1349465" y="2072164"/>
                  </a:lnTo>
                  <a:lnTo>
                    <a:pt x="1299595" y="2154955"/>
                  </a:lnTo>
                  <a:lnTo>
                    <a:pt x="1244670" y="2226485"/>
                  </a:lnTo>
                  <a:lnTo>
                    <a:pt x="1183539" y="2292390"/>
                  </a:lnTo>
                  <a:lnTo>
                    <a:pt x="1122868" y="2347587"/>
                  </a:lnTo>
                  <a:lnTo>
                    <a:pt x="1056452" y="2394336"/>
                  </a:lnTo>
                  <a:lnTo>
                    <a:pt x="987968" y="2430381"/>
                  </a:lnTo>
                  <a:lnTo>
                    <a:pt x="918794" y="2454601"/>
                  </a:lnTo>
                  <a:lnTo>
                    <a:pt x="846862" y="2471499"/>
                  </a:lnTo>
                  <a:lnTo>
                    <a:pt x="775390" y="2477129"/>
                  </a:lnTo>
                  <a:lnTo>
                    <a:pt x="703459" y="2471499"/>
                  </a:lnTo>
                  <a:lnTo>
                    <a:pt x="634745" y="2454601"/>
                  </a:lnTo>
                  <a:lnTo>
                    <a:pt x="562813" y="2430381"/>
                  </a:lnTo>
                  <a:lnTo>
                    <a:pt x="496397" y="2394336"/>
                  </a:lnTo>
                  <a:lnTo>
                    <a:pt x="430210" y="2347587"/>
                  </a:lnTo>
                  <a:lnTo>
                    <a:pt x="366782" y="2292390"/>
                  </a:lnTo>
                  <a:lnTo>
                    <a:pt x="308869" y="2226485"/>
                  </a:lnTo>
                  <a:lnTo>
                    <a:pt x="253943" y="2154955"/>
                  </a:lnTo>
                  <a:lnTo>
                    <a:pt x="201316" y="2072164"/>
                  </a:lnTo>
                  <a:lnTo>
                    <a:pt x="156962" y="1984304"/>
                  </a:lnTo>
                  <a:lnTo>
                    <a:pt x="115596" y="1890803"/>
                  </a:lnTo>
                  <a:lnTo>
                    <a:pt x="79975" y="1791683"/>
                  </a:lnTo>
                  <a:lnTo>
                    <a:pt x="52167" y="1686921"/>
                  </a:lnTo>
                  <a:lnTo>
                    <a:pt x="30105" y="1577091"/>
                  </a:lnTo>
                  <a:lnTo>
                    <a:pt x="13559" y="1466687"/>
                  </a:lnTo>
                  <a:lnTo>
                    <a:pt x="2757" y="1354036"/>
                  </a:lnTo>
                  <a:lnTo>
                    <a:pt x="0" y="1238587"/>
                  </a:lnTo>
                </a:path>
                <a:path w="3725545" h="2477135">
                  <a:moveTo>
                    <a:pt x="2276762" y="1186206"/>
                  </a:moveTo>
                  <a:lnTo>
                    <a:pt x="2279060" y="1084266"/>
                  </a:lnTo>
                  <a:lnTo>
                    <a:pt x="2293079" y="982325"/>
                  </a:lnTo>
                  <a:lnTo>
                    <a:pt x="2312383" y="883182"/>
                  </a:lnTo>
                  <a:lnTo>
                    <a:pt x="2340191" y="786882"/>
                  </a:lnTo>
                  <a:lnTo>
                    <a:pt x="2373054" y="696202"/>
                  </a:lnTo>
                  <a:lnTo>
                    <a:pt x="2414421" y="611140"/>
                  </a:lnTo>
                  <a:lnTo>
                    <a:pt x="2461532" y="531170"/>
                  </a:lnTo>
                  <a:lnTo>
                    <a:pt x="2516458" y="459640"/>
                  </a:lnTo>
                  <a:lnTo>
                    <a:pt x="2574371" y="393177"/>
                  </a:lnTo>
                  <a:lnTo>
                    <a:pt x="2637799" y="338549"/>
                  </a:lnTo>
                  <a:lnTo>
                    <a:pt x="2706973" y="291787"/>
                  </a:lnTo>
                  <a:lnTo>
                    <a:pt x="2776147" y="252937"/>
                  </a:lnTo>
                  <a:lnTo>
                    <a:pt x="2850377" y="228145"/>
                  </a:lnTo>
                  <a:lnTo>
                    <a:pt x="2925066" y="211908"/>
                  </a:lnTo>
                  <a:lnTo>
                    <a:pt x="3002284" y="206175"/>
                  </a:lnTo>
                  <a:lnTo>
                    <a:pt x="3076973" y="211908"/>
                  </a:lnTo>
                  <a:lnTo>
                    <a:pt x="3151203" y="228145"/>
                  </a:lnTo>
                  <a:lnTo>
                    <a:pt x="3226122" y="252937"/>
                  </a:lnTo>
                  <a:lnTo>
                    <a:pt x="3294606" y="291787"/>
                  </a:lnTo>
                  <a:lnTo>
                    <a:pt x="3363780" y="338549"/>
                  </a:lnTo>
                  <a:lnTo>
                    <a:pt x="3427209" y="393177"/>
                  </a:lnTo>
                  <a:lnTo>
                    <a:pt x="3485122" y="459640"/>
                  </a:lnTo>
                  <a:lnTo>
                    <a:pt x="3540737" y="531170"/>
                  </a:lnTo>
                  <a:lnTo>
                    <a:pt x="3587159" y="611140"/>
                  </a:lnTo>
                  <a:lnTo>
                    <a:pt x="3628525" y="696202"/>
                  </a:lnTo>
                  <a:lnTo>
                    <a:pt x="3661848" y="786882"/>
                  </a:lnTo>
                  <a:lnTo>
                    <a:pt x="3689656" y="883182"/>
                  </a:lnTo>
                  <a:lnTo>
                    <a:pt x="3708960" y="982325"/>
                  </a:lnTo>
                  <a:lnTo>
                    <a:pt x="3722519" y="1084266"/>
                  </a:lnTo>
                  <a:lnTo>
                    <a:pt x="3725507" y="1186206"/>
                  </a:lnTo>
                  <a:lnTo>
                    <a:pt x="3722519" y="1288147"/>
                  </a:lnTo>
                  <a:lnTo>
                    <a:pt x="3708960" y="1389538"/>
                  </a:lnTo>
                  <a:lnTo>
                    <a:pt x="3689656" y="1488658"/>
                  </a:lnTo>
                  <a:lnTo>
                    <a:pt x="3661848" y="1584980"/>
                  </a:lnTo>
                  <a:lnTo>
                    <a:pt x="3628525" y="1676211"/>
                  </a:lnTo>
                  <a:lnTo>
                    <a:pt x="3587159" y="1764070"/>
                  </a:lnTo>
                  <a:lnTo>
                    <a:pt x="3540737" y="1844064"/>
                  </a:lnTo>
                  <a:lnTo>
                    <a:pt x="3485122" y="1915594"/>
                  </a:lnTo>
                  <a:lnTo>
                    <a:pt x="3427209" y="1978662"/>
                  </a:lnTo>
                  <a:lnTo>
                    <a:pt x="3363780" y="2036685"/>
                  </a:lnTo>
                  <a:lnTo>
                    <a:pt x="3294606" y="2083424"/>
                  </a:lnTo>
                  <a:lnTo>
                    <a:pt x="3226122" y="2118926"/>
                  </a:lnTo>
                  <a:lnTo>
                    <a:pt x="3151203" y="2146515"/>
                  </a:lnTo>
                  <a:lnTo>
                    <a:pt x="3076973" y="2163417"/>
                  </a:lnTo>
                  <a:lnTo>
                    <a:pt x="3002284" y="2168486"/>
                  </a:lnTo>
                  <a:lnTo>
                    <a:pt x="2925066" y="2163417"/>
                  </a:lnTo>
                  <a:lnTo>
                    <a:pt x="2850377" y="2146515"/>
                  </a:lnTo>
                  <a:lnTo>
                    <a:pt x="2776147" y="2118926"/>
                  </a:lnTo>
                  <a:lnTo>
                    <a:pt x="2706973" y="2083424"/>
                  </a:lnTo>
                  <a:lnTo>
                    <a:pt x="2637799" y="2036685"/>
                  </a:lnTo>
                  <a:lnTo>
                    <a:pt x="2574371" y="1978662"/>
                  </a:lnTo>
                  <a:lnTo>
                    <a:pt x="2516458" y="1915594"/>
                  </a:lnTo>
                  <a:lnTo>
                    <a:pt x="2461532" y="1844064"/>
                  </a:lnTo>
                  <a:lnTo>
                    <a:pt x="2414421" y="1764070"/>
                  </a:lnTo>
                  <a:lnTo>
                    <a:pt x="2373054" y="1676211"/>
                  </a:lnTo>
                  <a:lnTo>
                    <a:pt x="2340191" y="1584980"/>
                  </a:lnTo>
                  <a:lnTo>
                    <a:pt x="2312383" y="1488658"/>
                  </a:lnTo>
                  <a:lnTo>
                    <a:pt x="2293079" y="1389538"/>
                  </a:lnTo>
                  <a:lnTo>
                    <a:pt x="2279060" y="1288147"/>
                  </a:lnTo>
                  <a:lnTo>
                    <a:pt x="2276762" y="1186206"/>
                  </a:lnTo>
                </a:path>
              </a:pathLst>
            </a:custGeom>
            <a:ln w="5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20503" y="3014247"/>
            <a:ext cx="14097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0503" y="3688433"/>
            <a:ext cx="14097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0503" y="4252216"/>
            <a:ext cx="14097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21927" y="3038870"/>
            <a:ext cx="88265" cy="1635125"/>
            <a:chOff x="5921927" y="3038870"/>
            <a:chExt cx="88265" cy="163512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1927" y="3038870"/>
              <a:ext cx="87828" cy="8788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21927" y="3556487"/>
              <a:ext cx="87828" cy="850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21927" y="4071283"/>
              <a:ext cx="87828" cy="8731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21927" y="4588877"/>
              <a:ext cx="87828" cy="8451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969458" y="2749522"/>
            <a:ext cx="14097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69458" y="3275578"/>
            <a:ext cx="14097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69458" y="3702069"/>
            <a:ext cx="140970" cy="85153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spc="5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5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96091" y="3080542"/>
            <a:ext cx="4392930" cy="1555115"/>
            <a:chOff x="3996091" y="3080542"/>
            <a:chExt cx="4392930" cy="1555115"/>
          </a:xfrm>
        </p:grpSpPr>
        <p:sp>
          <p:nvSpPr>
            <p:cNvPr id="21" name="object 21"/>
            <p:cNvSpPr/>
            <p:nvPr/>
          </p:nvSpPr>
          <p:spPr>
            <a:xfrm>
              <a:off x="3998637" y="3083089"/>
              <a:ext cx="1967230" cy="104775"/>
            </a:xfrm>
            <a:custGeom>
              <a:avLst/>
              <a:gdLst/>
              <a:ahLst/>
              <a:cxnLst/>
              <a:rect l="l" t="t" r="r" b="b"/>
              <a:pathLst>
                <a:path w="1967229" h="104775">
                  <a:moveTo>
                    <a:pt x="1967203" y="0"/>
                  </a:moveTo>
                  <a:lnTo>
                    <a:pt x="0" y="104211"/>
                  </a:lnTo>
                  <a:lnTo>
                    <a:pt x="902247" y="54651"/>
                  </a:lnTo>
                </a:path>
              </a:pathLst>
            </a:custGeom>
            <a:ln w="5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84338" y="3093799"/>
              <a:ext cx="96520" cy="93980"/>
            </a:xfrm>
            <a:custGeom>
              <a:avLst/>
              <a:gdLst/>
              <a:ahLst/>
              <a:cxnLst/>
              <a:rect l="l" t="t" r="r" b="b"/>
              <a:pathLst>
                <a:path w="96520" h="93980">
                  <a:moveTo>
                    <a:pt x="0" y="0"/>
                  </a:moveTo>
                  <a:lnTo>
                    <a:pt x="5055" y="93501"/>
                  </a:lnTo>
                  <a:lnTo>
                    <a:pt x="96521" y="41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98637" y="3187300"/>
              <a:ext cx="1967230" cy="927735"/>
            </a:xfrm>
            <a:custGeom>
              <a:avLst/>
              <a:gdLst/>
              <a:ahLst/>
              <a:cxnLst/>
              <a:rect l="l" t="t" r="r" b="b"/>
              <a:pathLst>
                <a:path w="1967229" h="927735">
                  <a:moveTo>
                    <a:pt x="1967203" y="927627"/>
                  </a:moveTo>
                  <a:lnTo>
                    <a:pt x="0" y="0"/>
                  </a:lnTo>
                  <a:lnTo>
                    <a:pt x="907303" y="429734"/>
                  </a:lnTo>
                </a:path>
              </a:pathLst>
            </a:custGeom>
            <a:ln w="50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75835" y="3567475"/>
              <a:ext cx="105410" cy="85090"/>
            </a:xfrm>
            <a:custGeom>
              <a:avLst/>
              <a:gdLst/>
              <a:ahLst/>
              <a:cxnLst/>
              <a:rect l="l" t="t" r="r" b="b"/>
              <a:pathLst>
                <a:path w="105410" h="85089">
                  <a:moveTo>
                    <a:pt x="41366" y="0"/>
                  </a:moveTo>
                  <a:lnTo>
                    <a:pt x="0" y="85061"/>
                  </a:lnTo>
                  <a:lnTo>
                    <a:pt x="105024" y="82240"/>
                  </a:lnTo>
                  <a:lnTo>
                    <a:pt x="413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98637" y="3600155"/>
              <a:ext cx="1967230" cy="207010"/>
            </a:xfrm>
            <a:custGeom>
              <a:avLst/>
              <a:gdLst/>
              <a:ahLst/>
              <a:cxnLst/>
              <a:rect l="l" t="t" r="r" b="b"/>
              <a:pathLst>
                <a:path w="1967229" h="207010">
                  <a:moveTo>
                    <a:pt x="1967203" y="0"/>
                  </a:moveTo>
                  <a:lnTo>
                    <a:pt x="0" y="206702"/>
                  </a:lnTo>
                  <a:lnTo>
                    <a:pt x="902247" y="110380"/>
                  </a:lnTo>
                </a:path>
              </a:pathLst>
            </a:custGeom>
            <a:ln w="5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84338" y="3666595"/>
              <a:ext cx="96520" cy="90805"/>
            </a:xfrm>
            <a:custGeom>
              <a:avLst/>
              <a:gdLst/>
              <a:ahLst/>
              <a:cxnLst/>
              <a:rect l="l" t="t" r="r" b="b"/>
              <a:pathLst>
                <a:path w="96520" h="90804">
                  <a:moveTo>
                    <a:pt x="0" y="0"/>
                  </a:moveTo>
                  <a:lnTo>
                    <a:pt x="8043" y="90680"/>
                  </a:lnTo>
                  <a:lnTo>
                    <a:pt x="96521" y="35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98637" y="3600155"/>
              <a:ext cx="1967230" cy="826135"/>
            </a:xfrm>
            <a:custGeom>
              <a:avLst/>
              <a:gdLst/>
              <a:ahLst/>
              <a:cxnLst/>
              <a:rect l="l" t="t" r="r" b="b"/>
              <a:pathLst>
                <a:path w="1967229" h="826135">
                  <a:moveTo>
                    <a:pt x="1967203" y="0"/>
                  </a:moveTo>
                  <a:lnTo>
                    <a:pt x="0" y="825686"/>
                  </a:lnTo>
                  <a:lnTo>
                    <a:pt x="907303" y="443242"/>
                  </a:lnTo>
                </a:path>
              </a:pathLst>
            </a:custGeom>
            <a:ln w="50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75835" y="4005098"/>
              <a:ext cx="105410" cy="85090"/>
            </a:xfrm>
            <a:custGeom>
              <a:avLst/>
              <a:gdLst/>
              <a:ahLst/>
              <a:cxnLst/>
              <a:rect l="l" t="t" r="r" b="b"/>
              <a:pathLst>
                <a:path w="105410" h="85089">
                  <a:moveTo>
                    <a:pt x="0" y="0"/>
                  </a:moveTo>
                  <a:lnTo>
                    <a:pt x="38608" y="85061"/>
                  </a:lnTo>
                  <a:lnTo>
                    <a:pt x="105024" y="7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98637" y="4114928"/>
              <a:ext cx="1967230" cy="311150"/>
            </a:xfrm>
            <a:custGeom>
              <a:avLst/>
              <a:gdLst/>
              <a:ahLst/>
              <a:cxnLst/>
              <a:rect l="l" t="t" r="r" b="b"/>
              <a:pathLst>
                <a:path w="1967229" h="311150">
                  <a:moveTo>
                    <a:pt x="1967203" y="0"/>
                  </a:moveTo>
                  <a:lnTo>
                    <a:pt x="0" y="310914"/>
                  </a:lnTo>
                  <a:lnTo>
                    <a:pt x="902247" y="167852"/>
                  </a:lnTo>
                </a:path>
              </a:pathLst>
            </a:custGeom>
            <a:ln w="5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81581" y="4238840"/>
              <a:ext cx="99695" cy="90805"/>
            </a:xfrm>
            <a:custGeom>
              <a:avLst/>
              <a:gdLst/>
              <a:ahLst/>
              <a:cxnLst/>
              <a:rect l="l" t="t" r="r" b="b"/>
              <a:pathLst>
                <a:path w="99695" h="90804">
                  <a:moveTo>
                    <a:pt x="0" y="0"/>
                  </a:moveTo>
                  <a:lnTo>
                    <a:pt x="13559" y="90680"/>
                  </a:lnTo>
                  <a:lnTo>
                    <a:pt x="99279" y="30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98637" y="4425842"/>
              <a:ext cx="1967230" cy="207010"/>
            </a:xfrm>
            <a:custGeom>
              <a:avLst/>
              <a:gdLst/>
              <a:ahLst/>
              <a:cxnLst/>
              <a:rect l="l" t="t" r="r" b="b"/>
              <a:pathLst>
                <a:path w="1967229" h="207010">
                  <a:moveTo>
                    <a:pt x="1967203" y="206702"/>
                  </a:moveTo>
                  <a:lnTo>
                    <a:pt x="0" y="0"/>
                  </a:lnTo>
                  <a:lnTo>
                    <a:pt x="902247" y="93501"/>
                  </a:lnTo>
                </a:path>
              </a:pathLst>
            </a:custGeom>
            <a:ln w="5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84338" y="4472581"/>
              <a:ext cx="96520" cy="91440"/>
            </a:xfrm>
            <a:custGeom>
              <a:avLst/>
              <a:gdLst/>
              <a:ahLst/>
              <a:cxnLst/>
              <a:rect l="l" t="t" r="r" b="b"/>
              <a:pathLst>
                <a:path w="96520" h="91439">
                  <a:moveTo>
                    <a:pt x="8043" y="0"/>
                  </a:moveTo>
                  <a:lnTo>
                    <a:pt x="0" y="91253"/>
                  </a:lnTo>
                  <a:lnTo>
                    <a:pt x="96521" y="55201"/>
                  </a:lnTo>
                  <a:lnTo>
                    <a:pt x="8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00727" y="3350335"/>
              <a:ext cx="87828" cy="8451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00727" y="3864557"/>
              <a:ext cx="87828" cy="8790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00727" y="4382174"/>
              <a:ext cx="87828" cy="8508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965841" y="3083089"/>
              <a:ext cx="2379345" cy="1343025"/>
            </a:xfrm>
            <a:custGeom>
              <a:avLst/>
              <a:gdLst/>
              <a:ahLst/>
              <a:cxnLst/>
              <a:rect l="l" t="t" r="r" b="b"/>
              <a:pathLst>
                <a:path w="2379345" h="1343025">
                  <a:moveTo>
                    <a:pt x="2378799" y="1342753"/>
                  </a:moveTo>
                  <a:lnTo>
                    <a:pt x="0" y="0"/>
                  </a:lnTo>
                  <a:lnTo>
                    <a:pt x="1117583" y="630267"/>
                  </a:lnTo>
                </a:path>
              </a:pathLst>
            </a:custGeom>
            <a:ln w="50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50561" y="3666595"/>
              <a:ext cx="105410" cy="88265"/>
            </a:xfrm>
            <a:custGeom>
              <a:avLst/>
              <a:gdLst/>
              <a:ahLst/>
              <a:cxnLst/>
              <a:rect l="l" t="t" r="r" b="b"/>
              <a:pathLst>
                <a:path w="105409" h="88264">
                  <a:moveTo>
                    <a:pt x="47111" y="0"/>
                  </a:moveTo>
                  <a:lnTo>
                    <a:pt x="0" y="82240"/>
                  </a:lnTo>
                  <a:lnTo>
                    <a:pt x="104794" y="87882"/>
                  </a:lnTo>
                  <a:lnTo>
                    <a:pt x="47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65841" y="3394003"/>
              <a:ext cx="2379345" cy="206375"/>
            </a:xfrm>
            <a:custGeom>
              <a:avLst/>
              <a:gdLst/>
              <a:ahLst/>
              <a:cxnLst/>
              <a:rect l="l" t="t" r="r" b="b"/>
              <a:pathLst>
                <a:path w="2379345" h="206375">
                  <a:moveTo>
                    <a:pt x="2378799" y="0"/>
                  </a:moveTo>
                  <a:lnTo>
                    <a:pt x="0" y="206152"/>
                  </a:lnTo>
                  <a:lnTo>
                    <a:pt x="1106781" y="109830"/>
                  </a:lnTo>
                </a:path>
              </a:pathLst>
            </a:custGeom>
            <a:ln w="5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55617" y="3457094"/>
              <a:ext cx="100330" cy="93980"/>
            </a:xfrm>
            <a:custGeom>
              <a:avLst/>
              <a:gdLst/>
              <a:ahLst/>
              <a:cxnLst/>
              <a:rect l="l" t="t" r="r" b="b"/>
              <a:pathLst>
                <a:path w="100329" h="93979">
                  <a:moveTo>
                    <a:pt x="0" y="0"/>
                  </a:moveTo>
                  <a:lnTo>
                    <a:pt x="8503" y="93478"/>
                  </a:lnTo>
                  <a:lnTo>
                    <a:pt x="99739" y="38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65841" y="3600155"/>
              <a:ext cx="2379345" cy="309245"/>
            </a:xfrm>
            <a:custGeom>
              <a:avLst/>
              <a:gdLst/>
              <a:ahLst/>
              <a:cxnLst/>
              <a:rect l="l" t="t" r="r" b="b"/>
              <a:pathLst>
                <a:path w="2379345" h="309245">
                  <a:moveTo>
                    <a:pt x="2378799" y="308643"/>
                  </a:moveTo>
                  <a:lnTo>
                    <a:pt x="0" y="0"/>
                  </a:lnTo>
                  <a:lnTo>
                    <a:pt x="1106781" y="143061"/>
                  </a:lnTo>
                </a:path>
              </a:pathLst>
            </a:custGeom>
            <a:ln w="5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55617" y="3693634"/>
              <a:ext cx="100330" cy="94615"/>
            </a:xfrm>
            <a:custGeom>
              <a:avLst/>
              <a:gdLst/>
              <a:ahLst/>
              <a:cxnLst/>
              <a:rect l="l" t="t" r="r" b="b"/>
              <a:pathLst>
                <a:path w="100329" h="94614">
                  <a:moveTo>
                    <a:pt x="11490" y="0"/>
                  </a:moveTo>
                  <a:lnTo>
                    <a:pt x="0" y="94074"/>
                  </a:lnTo>
                  <a:lnTo>
                    <a:pt x="99739" y="60843"/>
                  </a:lnTo>
                  <a:lnTo>
                    <a:pt x="114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65841" y="3908799"/>
              <a:ext cx="2379345" cy="206375"/>
            </a:xfrm>
            <a:custGeom>
              <a:avLst/>
              <a:gdLst/>
              <a:ahLst/>
              <a:cxnLst/>
              <a:rect l="l" t="t" r="r" b="b"/>
              <a:pathLst>
                <a:path w="2379345" h="206375">
                  <a:moveTo>
                    <a:pt x="2378799" y="0"/>
                  </a:moveTo>
                  <a:lnTo>
                    <a:pt x="0" y="206129"/>
                  </a:lnTo>
                  <a:lnTo>
                    <a:pt x="1106781" y="109830"/>
                  </a:lnTo>
                </a:path>
              </a:pathLst>
            </a:custGeom>
            <a:ln w="5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55617" y="3974688"/>
              <a:ext cx="100330" cy="90805"/>
            </a:xfrm>
            <a:custGeom>
              <a:avLst/>
              <a:gdLst/>
              <a:ahLst/>
              <a:cxnLst/>
              <a:rect l="l" t="t" r="r" b="b"/>
              <a:pathLst>
                <a:path w="100329" h="90804">
                  <a:moveTo>
                    <a:pt x="0" y="0"/>
                  </a:moveTo>
                  <a:lnTo>
                    <a:pt x="8503" y="90680"/>
                  </a:lnTo>
                  <a:lnTo>
                    <a:pt x="99739" y="38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65841" y="4425842"/>
              <a:ext cx="2379345" cy="207010"/>
            </a:xfrm>
            <a:custGeom>
              <a:avLst/>
              <a:gdLst/>
              <a:ahLst/>
              <a:cxnLst/>
              <a:rect l="l" t="t" r="r" b="b"/>
              <a:pathLst>
                <a:path w="2379345" h="207010">
                  <a:moveTo>
                    <a:pt x="2378799" y="0"/>
                  </a:moveTo>
                  <a:lnTo>
                    <a:pt x="0" y="206702"/>
                  </a:lnTo>
                  <a:lnTo>
                    <a:pt x="1106781" y="110403"/>
                  </a:lnTo>
                </a:path>
              </a:pathLst>
            </a:custGeom>
            <a:ln w="5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55617" y="4489484"/>
              <a:ext cx="100330" cy="93980"/>
            </a:xfrm>
            <a:custGeom>
              <a:avLst/>
              <a:gdLst/>
              <a:ahLst/>
              <a:cxnLst/>
              <a:rect l="l" t="t" r="r" b="b"/>
              <a:pathLst>
                <a:path w="100329" h="93979">
                  <a:moveTo>
                    <a:pt x="0" y="0"/>
                  </a:moveTo>
                  <a:lnTo>
                    <a:pt x="8503" y="93501"/>
                  </a:lnTo>
                  <a:lnTo>
                    <a:pt x="99739" y="38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519469" y="3162376"/>
            <a:ext cx="11493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i="1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33717" y="3688433"/>
            <a:ext cx="8953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505910" y="4252216"/>
            <a:ext cx="14097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i="1" spc="5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570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latin typeface="Calibri Light"/>
                <a:cs typeface="Calibri Light"/>
              </a:rPr>
              <a:t>Relasi</a:t>
            </a:r>
            <a:r>
              <a:rPr sz="4400" b="0" spc="-175" dirty="0">
                <a:latin typeface="Calibri Light"/>
                <a:cs typeface="Calibri Light"/>
              </a:rPr>
              <a:t> </a:t>
            </a:r>
            <a:r>
              <a:rPr sz="4400" b="0" spc="-35" dirty="0">
                <a:latin typeface="Calibri Light"/>
                <a:cs typeface="Calibri Light"/>
              </a:rPr>
              <a:t>n-</a:t>
            </a:r>
            <a:r>
              <a:rPr sz="4400" b="0" spc="-25" dirty="0">
                <a:latin typeface="Calibri Light"/>
                <a:cs typeface="Calibri Light"/>
              </a:rPr>
              <a:t>ary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1746250"/>
            <a:ext cx="10391140" cy="3202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0035" algn="l"/>
              </a:tabLst>
            </a:pPr>
            <a:r>
              <a:rPr sz="2400" dirty="0">
                <a:latin typeface="Calibri"/>
                <a:cs typeface="Calibri"/>
              </a:rPr>
              <a:t>Relasi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hanya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menghubungkan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antara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buah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himpunan.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550">
              <a:latin typeface="Calibri"/>
              <a:cs typeface="Calibri"/>
            </a:endParaRPr>
          </a:p>
          <a:p>
            <a:pPr marL="279400" indent="-229235">
              <a:lnSpc>
                <a:spcPts val="2450"/>
              </a:lnSpc>
              <a:buFont typeface="Arial"/>
              <a:buChar char="•"/>
              <a:tabLst>
                <a:tab pos="280035" algn="l"/>
              </a:tabLst>
            </a:pPr>
            <a:r>
              <a:rPr sz="2400" dirty="0">
                <a:latin typeface="Calibri"/>
                <a:cs typeface="Calibri"/>
              </a:rPr>
              <a:t>Relasi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lebih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menghubungkan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lebih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dari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buah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himpunan.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Relasi</a:t>
            </a:r>
            <a:endParaRPr sz="2400">
              <a:latin typeface="Calibri"/>
              <a:cs typeface="Calibri"/>
            </a:endParaRPr>
          </a:p>
          <a:p>
            <a:pPr marL="279400">
              <a:lnSpc>
                <a:spcPts val="2450"/>
              </a:lnSpc>
            </a:pPr>
            <a:r>
              <a:rPr sz="2400" dirty="0">
                <a:latin typeface="Calibri"/>
                <a:cs typeface="Calibri"/>
              </a:rPr>
              <a:t>tersebut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dinamakan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relasi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-</a:t>
            </a:r>
            <a:r>
              <a:rPr sz="2400" i="1" dirty="0">
                <a:latin typeface="Calibri"/>
                <a:cs typeface="Calibri"/>
              </a:rPr>
              <a:t>ary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(baca: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ener).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Calibri"/>
              <a:cs typeface="Calibri"/>
            </a:endParaRPr>
          </a:p>
          <a:p>
            <a:pPr marL="279400" marR="96520" indent="-229235">
              <a:lnSpc>
                <a:spcPct val="70000"/>
              </a:lnSpc>
              <a:buFont typeface="Arial"/>
              <a:buChar char="•"/>
              <a:tabLst>
                <a:tab pos="280035" algn="l"/>
              </a:tabLst>
            </a:pPr>
            <a:r>
              <a:rPr sz="2400" dirty="0">
                <a:latin typeface="Calibri"/>
                <a:cs typeface="Calibri"/>
              </a:rPr>
              <a:t>Jika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relasinya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dinamakan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relasi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(bi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2).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Relasi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-</a:t>
            </a:r>
            <a:r>
              <a:rPr sz="2400" i="1" dirty="0">
                <a:latin typeface="Calibri"/>
                <a:cs typeface="Calibri"/>
              </a:rPr>
              <a:t>ary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mempunyai </a:t>
            </a:r>
            <a:r>
              <a:rPr sz="2400" dirty="0">
                <a:latin typeface="Calibri"/>
                <a:cs typeface="Calibri"/>
              </a:rPr>
              <a:t>terapan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penting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dalam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basisdata.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550">
              <a:latin typeface="Calibri"/>
              <a:cs typeface="Calibri"/>
            </a:endParaRPr>
          </a:p>
          <a:p>
            <a:pPr marL="2794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80035" algn="l"/>
              </a:tabLst>
            </a:pPr>
            <a:r>
              <a:rPr sz="2400" dirty="0">
                <a:latin typeface="Calibri"/>
                <a:cs typeface="Calibri"/>
              </a:rPr>
              <a:t>Misalkan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baseline="-20833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baseline="-20833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…,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baseline="-20833" dirty="0">
                <a:latin typeface="Calibri"/>
                <a:cs typeface="Calibri"/>
              </a:rPr>
              <a:t>n</a:t>
            </a:r>
            <a:r>
              <a:rPr sz="2400" i="1" spc="247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adalah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himpunan.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Relasi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-</a:t>
            </a:r>
            <a:r>
              <a:rPr sz="2400" i="1" dirty="0">
                <a:latin typeface="Calibri"/>
                <a:cs typeface="Calibri"/>
              </a:rPr>
              <a:t>ary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R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pada </a:t>
            </a:r>
            <a:r>
              <a:rPr sz="2400" spc="-10" dirty="0">
                <a:latin typeface="Calibri"/>
                <a:cs typeface="Calibri"/>
              </a:rPr>
              <a:t>himpunan-himpunan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444" y="4813172"/>
            <a:ext cx="10255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tersebut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adalah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himpunan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bagian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dari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baseline="-20833" dirty="0">
                <a:latin typeface="Calibri"/>
                <a:cs typeface="Calibri"/>
              </a:rPr>
              <a:t>1</a:t>
            </a:r>
            <a:r>
              <a:rPr sz="2400" spc="232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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baseline="-20833" dirty="0">
                <a:latin typeface="Calibri"/>
                <a:cs typeface="Calibri"/>
              </a:rPr>
              <a:t>2</a:t>
            </a:r>
            <a:r>
              <a:rPr sz="2400" spc="225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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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baseline="-20833" dirty="0">
                <a:latin typeface="Calibri"/>
                <a:cs typeface="Calibri"/>
              </a:rPr>
              <a:t>n</a:t>
            </a:r>
            <a:r>
              <a:rPr sz="2400" i="1" spc="225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atau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dengan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notasi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R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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A</a:t>
            </a:r>
            <a:r>
              <a:rPr sz="2400" spc="-37" baseline="-20833" dirty="0">
                <a:latin typeface="Calibri"/>
                <a:cs typeface="Calibri"/>
              </a:rPr>
              <a:t>1</a:t>
            </a:r>
            <a:endParaRPr sz="2400" baseline="-208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0444" y="5069204"/>
            <a:ext cx="1765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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baseline="-20833" dirty="0">
                <a:latin typeface="Calibri"/>
                <a:cs typeface="Calibri"/>
              </a:rPr>
              <a:t>2</a:t>
            </a:r>
            <a:r>
              <a:rPr sz="2400" spc="254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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… </a:t>
            </a:r>
            <a:r>
              <a:rPr sz="2400" dirty="0">
                <a:latin typeface="Symbol"/>
                <a:cs typeface="Symbol"/>
              </a:rPr>
              <a:t>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A</a:t>
            </a:r>
            <a:r>
              <a:rPr sz="2400" i="1" spc="-37" baseline="-20833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539" y="5836107"/>
            <a:ext cx="9150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7335" algn="l"/>
              </a:tabLst>
            </a:pPr>
            <a:r>
              <a:rPr sz="2400" dirty="0">
                <a:latin typeface="Calibri"/>
                <a:cs typeface="Calibri"/>
              </a:rPr>
              <a:t>Himpunan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baseline="-20833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baseline="-20833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…,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baseline="-20833" dirty="0">
                <a:latin typeface="Calibri"/>
                <a:cs typeface="Calibri"/>
              </a:rPr>
              <a:t>n</a:t>
            </a:r>
            <a:r>
              <a:rPr sz="2400" i="1" spc="225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disebut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daerah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relasi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disebut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derajat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959" y="931482"/>
            <a:ext cx="7682865" cy="4355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dirty="0" err="1">
                <a:latin typeface="Times New Roman"/>
                <a:cs typeface="Times New Roman"/>
              </a:rPr>
              <a:t>Contoh</a:t>
            </a:r>
            <a:r>
              <a:rPr sz="2450" dirty="0">
                <a:latin typeface="Times New Roman"/>
                <a:cs typeface="Times New Roman"/>
              </a:rPr>
              <a:t>.</a:t>
            </a:r>
            <a:r>
              <a:rPr sz="2450" spc="-2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Misalkan</a:t>
            </a:r>
            <a:endParaRPr sz="24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385445">
              <a:lnSpc>
                <a:spcPts val="2880"/>
              </a:lnSpc>
            </a:pPr>
            <a:r>
              <a:rPr sz="2450" i="1" dirty="0">
                <a:latin typeface="Times New Roman"/>
                <a:cs typeface="Times New Roman"/>
              </a:rPr>
              <a:t>NIM</a:t>
            </a:r>
            <a:r>
              <a:rPr sz="2450" i="1" spc="-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=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{13598011,</a:t>
            </a:r>
            <a:r>
              <a:rPr sz="2450" spc="-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13598014,</a:t>
            </a:r>
            <a:r>
              <a:rPr sz="2450" spc="-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13598015,</a:t>
            </a:r>
            <a:r>
              <a:rPr sz="2450" spc="-2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13598019,</a:t>
            </a:r>
            <a:endParaRPr sz="2450" dirty="0">
              <a:latin typeface="Times New Roman"/>
              <a:cs typeface="Times New Roman"/>
            </a:endParaRPr>
          </a:p>
          <a:p>
            <a:pPr marL="1451610">
              <a:lnSpc>
                <a:spcPts val="2820"/>
              </a:lnSpc>
            </a:pPr>
            <a:r>
              <a:rPr sz="2450" dirty="0">
                <a:latin typeface="Times New Roman"/>
                <a:cs typeface="Times New Roman"/>
              </a:rPr>
              <a:t>13598021,</a:t>
            </a:r>
            <a:r>
              <a:rPr sz="2450" spc="-1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13598025}</a:t>
            </a:r>
            <a:endParaRPr sz="2450" dirty="0">
              <a:latin typeface="Times New Roman"/>
              <a:cs typeface="Times New Roman"/>
            </a:endParaRPr>
          </a:p>
          <a:p>
            <a:pPr marL="385445">
              <a:lnSpc>
                <a:spcPts val="2815"/>
              </a:lnSpc>
            </a:pPr>
            <a:r>
              <a:rPr sz="2450" i="1" dirty="0">
                <a:latin typeface="Times New Roman"/>
                <a:cs typeface="Times New Roman"/>
              </a:rPr>
              <a:t>Nama</a:t>
            </a:r>
            <a:r>
              <a:rPr sz="2450" i="1" spc="-5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=</a:t>
            </a:r>
            <a:r>
              <a:rPr sz="2450" spc="-7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{Amir,</a:t>
            </a:r>
            <a:r>
              <a:rPr sz="2450" spc="-5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Santi,</a:t>
            </a:r>
            <a:r>
              <a:rPr sz="2450" spc="-5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Irwan,</a:t>
            </a:r>
            <a:r>
              <a:rPr sz="2450" spc="-5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Ahmad,</a:t>
            </a:r>
            <a:r>
              <a:rPr sz="2450" spc="-5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Cecep,</a:t>
            </a:r>
            <a:r>
              <a:rPr sz="2450" spc="-5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Hamdan}</a:t>
            </a:r>
            <a:endParaRPr sz="2450" dirty="0">
              <a:latin typeface="Times New Roman"/>
              <a:cs typeface="Times New Roman"/>
            </a:endParaRPr>
          </a:p>
          <a:p>
            <a:pPr marL="1760220" marR="87630" indent="-1374775">
              <a:lnSpc>
                <a:spcPts val="2800"/>
              </a:lnSpc>
              <a:spcBef>
                <a:spcPts val="150"/>
              </a:spcBef>
            </a:pPr>
            <a:r>
              <a:rPr sz="2450" i="1" dirty="0">
                <a:latin typeface="Times New Roman"/>
                <a:cs typeface="Times New Roman"/>
              </a:rPr>
              <a:t>MatKul</a:t>
            </a:r>
            <a:r>
              <a:rPr sz="2450" i="1" spc="-4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=</a:t>
            </a:r>
            <a:r>
              <a:rPr sz="2450" spc="-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{Matematika</a:t>
            </a:r>
            <a:r>
              <a:rPr sz="2450" spc="-5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Diskrit,</a:t>
            </a:r>
            <a:r>
              <a:rPr sz="2450" spc="-5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Algoritma,</a:t>
            </a:r>
            <a:r>
              <a:rPr sz="2450" spc="-5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Struktur</a:t>
            </a:r>
            <a:r>
              <a:rPr sz="2450" spc="-3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Data, </a:t>
            </a:r>
            <a:r>
              <a:rPr sz="2450" dirty="0">
                <a:latin typeface="Times New Roman"/>
                <a:cs typeface="Times New Roman"/>
              </a:rPr>
              <a:t>Arsitektur</a:t>
            </a:r>
            <a:r>
              <a:rPr sz="2450" spc="-4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Komputer}</a:t>
            </a:r>
            <a:endParaRPr sz="2450" dirty="0">
              <a:latin typeface="Times New Roman"/>
              <a:cs typeface="Times New Roman"/>
            </a:endParaRPr>
          </a:p>
          <a:p>
            <a:pPr marL="385445">
              <a:lnSpc>
                <a:spcPts val="2750"/>
              </a:lnSpc>
            </a:pPr>
            <a:r>
              <a:rPr sz="2450" i="1" dirty="0">
                <a:latin typeface="Times New Roman"/>
                <a:cs typeface="Times New Roman"/>
              </a:rPr>
              <a:t>Nilai</a:t>
            </a:r>
            <a:r>
              <a:rPr sz="2450" i="1" spc="-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=</a:t>
            </a:r>
            <a:r>
              <a:rPr sz="2450" spc="-4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{A,</a:t>
            </a:r>
            <a:r>
              <a:rPr sz="2450" spc="-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B,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C,</a:t>
            </a:r>
            <a:r>
              <a:rPr sz="2450" spc="-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D,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E}</a:t>
            </a:r>
            <a:endParaRPr sz="2450" dirty="0">
              <a:latin typeface="Times New Roman"/>
              <a:cs typeface="Times New Roman"/>
            </a:endParaRPr>
          </a:p>
          <a:p>
            <a:pPr marL="758190" marR="5080" indent="-746125">
              <a:lnSpc>
                <a:spcPts val="5810"/>
              </a:lnSpc>
              <a:spcBef>
                <a:spcPts val="300"/>
              </a:spcBef>
              <a:tabLst>
                <a:tab pos="4850130" algn="l"/>
              </a:tabLst>
            </a:pPr>
            <a:r>
              <a:rPr sz="2450" dirty="0">
                <a:latin typeface="Times New Roman"/>
                <a:cs typeface="Times New Roman"/>
              </a:rPr>
              <a:t>Relasi</a:t>
            </a:r>
            <a:r>
              <a:rPr sz="2450" spc="-40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MHS</a:t>
            </a:r>
            <a:r>
              <a:rPr sz="2450" i="1" spc="-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terdiri</a:t>
            </a:r>
            <a:r>
              <a:rPr sz="2450" spc="-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dari</a:t>
            </a:r>
            <a:r>
              <a:rPr sz="2450" spc="-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5-tupel</a:t>
            </a:r>
            <a:r>
              <a:rPr sz="2450" spc="-2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(</a:t>
            </a:r>
            <a:r>
              <a:rPr sz="2450" i="1" spc="-10" dirty="0">
                <a:latin typeface="Times New Roman"/>
                <a:cs typeface="Times New Roman"/>
              </a:rPr>
              <a:t>NIM</a:t>
            </a:r>
            <a:r>
              <a:rPr sz="2450" spc="-10" dirty="0">
                <a:latin typeface="Times New Roman"/>
                <a:cs typeface="Times New Roman"/>
              </a:rPr>
              <a:t>,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i="1" dirty="0">
                <a:latin typeface="Times New Roman"/>
                <a:cs typeface="Times New Roman"/>
              </a:rPr>
              <a:t>Nama</a:t>
            </a:r>
            <a:r>
              <a:rPr sz="2450" dirty="0">
                <a:latin typeface="Times New Roman"/>
                <a:cs typeface="Times New Roman"/>
              </a:rPr>
              <a:t>,</a:t>
            </a:r>
            <a:r>
              <a:rPr sz="2450" spc="-50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MatKul</a:t>
            </a:r>
            <a:r>
              <a:rPr sz="2450" dirty="0">
                <a:latin typeface="Times New Roman"/>
                <a:cs typeface="Times New Roman"/>
              </a:rPr>
              <a:t>,</a:t>
            </a:r>
            <a:r>
              <a:rPr sz="2450" spc="-40" dirty="0">
                <a:latin typeface="Times New Roman"/>
                <a:cs typeface="Times New Roman"/>
              </a:rPr>
              <a:t> </a:t>
            </a:r>
            <a:r>
              <a:rPr sz="2450" i="1" spc="-10" dirty="0">
                <a:latin typeface="Times New Roman"/>
                <a:cs typeface="Times New Roman"/>
              </a:rPr>
              <a:t>Nilai</a:t>
            </a:r>
            <a:r>
              <a:rPr sz="2450" spc="-10" dirty="0">
                <a:latin typeface="Times New Roman"/>
                <a:cs typeface="Times New Roman"/>
              </a:rPr>
              <a:t>): </a:t>
            </a:r>
            <a:r>
              <a:rPr sz="2450" i="1" dirty="0">
                <a:latin typeface="Times New Roman"/>
                <a:cs typeface="Times New Roman"/>
              </a:rPr>
              <a:t>MHS</a:t>
            </a:r>
            <a:r>
              <a:rPr sz="2450" i="1" spc="-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</a:t>
            </a:r>
            <a:r>
              <a:rPr sz="2450" spc="-3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NIM</a:t>
            </a:r>
            <a:r>
              <a:rPr sz="2450" i="1" spc="-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</a:t>
            </a:r>
            <a:r>
              <a:rPr sz="2450" spc="-20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Nama</a:t>
            </a:r>
            <a:r>
              <a:rPr sz="2450" i="1" spc="-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</a:t>
            </a:r>
            <a:r>
              <a:rPr sz="2450" spc="-1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MatKul</a:t>
            </a:r>
            <a:r>
              <a:rPr sz="2450" i="1" spc="-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</a:t>
            </a:r>
            <a:r>
              <a:rPr sz="2450" spc="-15" dirty="0">
                <a:latin typeface="Times New Roman"/>
                <a:cs typeface="Times New Roman"/>
              </a:rPr>
              <a:t> </a:t>
            </a:r>
            <a:r>
              <a:rPr sz="2450" i="1" spc="-10" dirty="0">
                <a:latin typeface="Times New Roman"/>
                <a:cs typeface="Times New Roman"/>
              </a:rPr>
              <a:t>Nilai</a:t>
            </a:r>
            <a:endParaRPr sz="24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724" y="760439"/>
            <a:ext cx="5184140" cy="3670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dirty="0">
                <a:latin typeface="Times New Roman"/>
                <a:cs typeface="Times New Roman"/>
              </a:rPr>
              <a:t>Satu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contoh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relasi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yang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bernama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MHS</a:t>
            </a:r>
            <a:r>
              <a:rPr sz="2200" i="1" spc="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adalah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6863" y="1412957"/>
            <a:ext cx="5937250" cy="429450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047115" marR="5080" indent="-1035050">
              <a:lnSpc>
                <a:spcPct val="94900"/>
              </a:lnSpc>
              <a:spcBef>
                <a:spcPts val="220"/>
              </a:spcBef>
              <a:tabLst>
                <a:tab pos="752475" algn="l"/>
              </a:tabLst>
            </a:pPr>
            <a:r>
              <a:rPr sz="2100" i="1" spc="-25" dirty="0">
                <a:latin typeface="Times New Roman"/>
                <a:cs typeface="Times New Roman"/>
              </a:rPr>
              <a:t>MHS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{(13598011,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Amir,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Matematika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Diskrit,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A), </a:t>
            </a:r>
            <a:r>
              <a:rPr sz="2100" dirty="0">
                <a:latin typeface="Times New Roman"/>
                <a:cs typeface="Times New Roman"/>
              </a:rPr>
              <a:t>(13598011,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Amir,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Arsitektur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Komputer,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B), </a:t>
            </a:r>
            <a:r>
              <a:rPr sz="2100" dirty="0">
                <a:latin typeface="Times New Roman"/>
                <a:cs typeface="Times New Roman"/>
              </a:rPr>
              <a:t>(13598014,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Santi,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Arsitektur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Komputer,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D), </a:t>
            </a:r>
            <a:r>
              <a:rPr sz="2100" dirty="0">
                <a:latin typeface="Times New Roman"/>
                <a:cs typeface="Times New Roman"/>
              </a:rPr>
              <a:t>(13598015,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Irwan,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Algoritma,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C),</a:t>
            </a:r>
            <a:r>
              <a:rPr sz="2100" spc="5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(13598015,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Irwan,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Struktur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Data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C), </a:t>
            </a:r>
            <a:r>
              <a:rPr sz="2100" dirty="0">
                <a:latin typeface="Times New Roman"/>
                <a:cs typeface="Times New Roman"/>
              </a:rPr>
              <a:t>(13598015,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Irwan,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Arsitektur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Komputer,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B), </a:t>
            </a:r>
            <a:r>
              <a:rPr sz="2100" dirty="0">
                <a:latin typeface="Times New Roman"/>
                <a:cs typeface="Times New Roman"/>
              </a:rPr>
              <a:t>(13598019,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Ahmad,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Algoritma,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E), </a:t>
            </a:r>
            <a:r>
              <a:rPr sz="2100" dirty="0">
                <a:latin typeface="Times New Roman"/>
                <a:cs typeface="Times New Roman"/>
              </a:rPr>
              <a:t>(13598021,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Cecep,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Algoritma,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A),</a:t>
            </a:r>
            <a:r>
              <a:rPr sz="2100" spc="5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(13598021,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Cecep,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Arsitektur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Komputer,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B), </a:t>
            </a:r>
            <a:r>
              <a:rPr sz="2100" dirty="0">
                <a:latin typeface="Times New Roman"/>
                <a:cs typeface="Times New Roman"/>
              </a:rPr>
              <a:t>(13598025,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Hamdan,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Matematika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Diskrit,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B), </a:t>
            </a:r>
            <a:r>
              <a:rPr sz="2100" dirty="0">
                <a:latin typeface="Times New Roman"/>
                <a:cs typeface="Times New Roman"/>
              </a:rPr>
              <a:t>(13598025,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Hamdan,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Algoritma,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A,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B), </a:t>
            </a:r>
            <a:r>
              <a:rPr sz="2100" dirty="0">
                <a:latin typeface="Times New Roman"/>
                <a:cs typeface="Times New Roman"/>
              </a:rPr>
              <a:t>(13598025,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Hamdan,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Struktur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Data,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C), </a:t>
            </a:r>
            <a:r>
              <a:rPr sz="2100" dirty="0">
                <a:latin typeface="Times New Roman"/>
                <a:cs typeface="Times New Roman"/>
              </a:rPr>
              <a:t>(13598025,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Hamdan,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Ars.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Komputer,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B)</a:t>
            </a:r>
            <a:endParaRPr sz="2100">
              <a:latin typeface="Times New Roman"/>
              <a:cs typeface="Times New Roman"/>
            </a:endParaRPr>
          </a:p>
          <a:p>
            <a:pPr marL="707390">
              <a:lnSpc>
                <a:spcPts val="2390"/>
              </a:lnSpc>
            </a:pPr>
            <a:r>
              <a:rPr sz="2100" spc="-5" dirty="0">
                <a:latin typeface="Times New Roman"/>
                <a:cs typeface="Times New Roman"/>
              </a:rPr>
              <a:t>}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6262" y="781581"/>
            <a:ext cx="6319520" cy="3517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00" dirty="0">
                <a:latin typeface="Times New Roman"/>
                <a:cs typeface="Times New Roman"/>
              </a:rPr>
              <a:t>Relasi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MHS</a:t>
            </a:r>
            <a:r>
              <a:rPr sz="2100" i="1" spc="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di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atas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juga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dapat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ditulis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dalam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bentuk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Tabel:</a:t>
            </a:r>
            <a:endParaRPr sz="21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49833" y="1442386"/>
          <a:ext cx="6521449" cy="4366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2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405">
                <a:tc>
                  <a:txBody>
                    <a:bodyPr/>
                    <a:lstStyle/>
                    <a:p>
                      <a:pPr marL="97155">
                        <a:lnSpc>
                          <a:spcPts val="2380"/>
                        </a:lnSpc>
                      </a:pPr>
                      <a:r>
                        <a:rPr sz="2100" spc="-25" dirty="0">
                          <a:latin typeface="Times New Roman"/>
                          <a:cs typeface="Times New Roman"/>
                        </a:rPr>
                        <a:t>NIM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380"/>
                        </a:lnSpc>
                      </a:pP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Nama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80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MatKul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80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Nilai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7155">
                        <a:lnSpc>
                          <a:spcPts val="2365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13598011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365"/>
                        </a:lnSpc>
                      </a:pP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Amir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6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Matematika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Diskrit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6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97155">
                        <a:lnSpc>
                          <a:spcPts val="2350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13598011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350"/>
                        </a:lnSpc>
                      </a:pP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Amir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5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Arsitektur</a:t>
                      </a:r>
                      <a:r>
                        <a:rPr sz="21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Komputer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5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97155">
                        <a:lnSpc>
                          <a:spcPts val="2350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13598014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350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Santi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50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Algoritma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5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97155">
                        <a:lnSpc>
                          <a:spcPts val="2345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13598015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345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Irwan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45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Algoritma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4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97155">
                        <a:lnSpc>
                          <a:spcPts val="2345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13598015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345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Irwan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4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Struktur</a:t>
                      </a:r>
                      <a:r>
                        <a:rPr sz="21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4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97155">
                        <a:lnSpc>
                          <a:spcPts val="2350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13598015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350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Irwan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5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Arsitektur</a:t>
                      </a:r>
                      <a:r>
                        <a:rPr sz="21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Komputer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5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97155">
                        <a:lnSpc>
                          <a:spcPts val="2350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13598019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350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Ahmad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50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Algoritma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5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97155">
                        <a:lnSpc>
                          <a:spcPts val="2345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13598021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345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Cecep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45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Algoritma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4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97155">
                        <a:lnSpc>
                          <a:spcPts val="2345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13598021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345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Cecep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4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Arsitektur</a:t>
                      </a:r>
                      <a:r>
                        <a:rPr sz="21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Komputer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4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97155">
                        <a:lnSpc>
                          <a:spcPts val="2355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13598025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355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Hamdan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5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Matematika</a:t>
                      </a:r>
                      <a:r>
                        <a:rPr sz="2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Diskrit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5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97155">
                        <a:lnSpc>
                          <a:spcPts val="2345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13598025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345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Hamdan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45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Algoritma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4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97155">
                        <a:lnSpc>
                          <a:spcPts val="2345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13598025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345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Hamdan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4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Struktur</a:t>
                      </a:r>
                      <a:r>
                        <a:rPr sz="21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2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4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L="97155">
                        <a:lnSpc>
                          <a:spcPts val="2370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13598025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370"/>
                        </a:lnSpc>
                      </a:pP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Hamdan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7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Arsitektur</a:t>
                      </a:r>
                      <a:r>
                        <a:rPr sz="21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10" dirty="0">
                          <a:latin typeface="Times New Roman"/>
                          <a:cs typeface="Times New Roman"/>
                        </a:rPr>
                        <a:t>Komputer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70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2057" y="930909"/>
            <a:ext cx="10133965" cy="4926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Basisdata</a:t>
            </a:r>
            <a:r>
              <a:rPr sz="26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(</a:t>
            </a:r>
            <a:r>
              <a:rPr sz="2600" i="1" dirty="0">
                <a:solidFill>
                  <a:srgbClr val="08080C"/>
                </a:solidFill>
                <a:latin typeface="Calibri"/>
                <a:cs typeface="Calibri"/>
              </a:rPr>
              <a:t>database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)</a:t>
            </a:r>
            <a:r>
              <a:rPr sz="26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6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kumpulan</a:t>
            </a:r>
            <a:r>
              <a:rPr sz="26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8080C"/>
                </a:solidFill>
                <a:latin typeface="Calibri"/>
                <a:cs typeface="Calibri"/>
              </a:rPr>
              <a:t>tabel.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8080C"/>
              </a:buClr>
              <a:buFont typeface="Arial"/>
              <a:buChar char="•"/>
            </a:pPr>
            <a:endParaRPr sz="3650">
              <a:latin typeface="Calibri"/>
              <a:cs typeface="Calibri"/>
            </a:endParaRPr>
          </a:p>
          <a:p>
            <a:pPr marL="241300" marR="88900" indent="-229235">
              <a:lnSpc>
                <a:spcPts val="2500"/>
              </a:lnSpc>
              <a:spcBef>
                <a:spcPts val="5"/>
              </a:spcBef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Salah</a:t>
            </a:r>
            <a:r>
              <a:rPr sz="26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satu</a:t>
            </a:r>
            <a:r>
              <a:rPr sz="26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model</a:t>
            </a:r>
            <a:r>
              <a:rPr sz="26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basisdata</a:t>
            </a:r>
            <a:r>
              <a:rPr sz="26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6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8080C"/>
                </a:solidFill>
                <a:latin typeface="Calibri"/>
                <a:cs typeface="Calibri"/>
              </a:rPr>
              <a:t>model</a:t>
            </a:r>
            <a:r>
              <a:rPr sz="2600" b="1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8080C"/>
                </a:solidFill>
                <a:latin typeface="Calibri"/>
                <a:cs typeface="Calibri"/>
              </a:rPr>
              <a:t>basisdata</a:t>
            </a:r>
            <a:r>
              <a:rPr sz="2600" b="1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8080C"/>
                </a:solidFill>
                <a:latin typeface="Calibri"/>
                <a:cs typeface="Calibri"/>
              </a:rPr>
              <a:t>relasional</a:t>
            </a:r>
            <a:r>
              <a:rPr sz="2600" b="1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8080C"/>
                </a:solidFill>
                <a:latin typeface="Calibri"/>
                <a:cs typeface="Calibri"/>
              </a:rPr>
              <a:t>(</a:t>
            </a:r>
            <a:r>
              <a:rPr sz="2600" i="1" spc="-10" dirty="0">
                <a:solidFill>
                  <a:srgbClr val="08080C"/>
                </a:solidFill>
                <a:latin typeface="Calibri"/>
                <a:cs typeface="Calibri"/>
              </a:rPr>
              <a:t>relational database</a:t>
            </a:r>
            <a:r>
              <a:rPr sz="2600" spc="-10" dirty="0">
                <a:solidFill>
                  <a:srgbClr val="08080C"/>
                </a:solidFill>
                <a:latin typeface="Calibri"/>
                <a:cs typeface="Calibri"/>
              </a:rPr>
              <a:t>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8080C"/>
              </a:buClr>
              <a:buFont typeface="Arial"/>
              <a:buChar char="•"/>
            </a:pPr>
            <a:endParaRPr sz="31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Model</a:t>
            </a:r>
            <a:r>
              <a:rPr sz="26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basisdata</a:t>
            </a:r>
            <a:r>
              <a:rPr sz="26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ini</a:t>
            </a:r>
            <a:r>
              <a:rPr sz="26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didasarkan</a:t>
            </a:r>
            <a:r>
              <a:rPr sz="26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pada</a:t>
            </a:r>
            <a:r>
              <a:rPr sz="26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konsep</a:t>
            </a:r>
            <a:r>
              <a:rPr sz="2600" spc="-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6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08080C"/>
                </a:solidFill>
                <a:latin typeface="Calibri"/>
                <a:cs typeface="Calibri"/>
              </a:rPr>
              <a:t>n-</a:t>
            </a:r>
            <a:r>
              <a:rPr sz="2600" i="1" spc="-20" dirty="0">
                <a:solidFill>
                  <a:srgbClr val="08080C"/>
                </a:solidFill>
                <a:latin typeface="Calibri"/>
                <a:cs typeface="Calibri"/>
              </a:rPr>
              <a:t>ary</a:t>
            </a:r>
            <a:r>
              <a:rPr sz="2600" spc="-20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8080C"/>
              </a:buClr>
              <a:buFont typeface="Arial"/>
              <a:buChar char="•"/>
            </a:pPr>
            <a:endParaRPr sz="3650">
              <a:latin typeface="Calibri"/>
              <a:cs typeface="Calibri"/>
            </a:endParaRPr>
          </a:p>
          <a:p>
            <a:pPr marL="241300" marR="5080" indent="-229235">
              <a:lnSpc>
                <a:spcPts val="2500"/>
              </a:lnSpc>
              <a:spcBef>
                <a:spcPts val="5"/>
              </a:spcBef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Pada</a:t>
            </a:r>
            <a:r>
              <a:rPr sz="26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basisdata</a:t>
            </a:r>
            <a:r>
              <a:rPr sz="26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relasional,</a:t>
            </a:r>
            <a:r>
              <a:rPr sz="26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satu</a:t>
            </a:r>
            <a:r>
              <a:rPr sz="26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tabel</a:t>
            </a:r>
            <a:r>
              <a:rPr sz="26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8080C"/>
                </a:solidFill>
                <a:latin typeface="Calibri"/>
                <a:cs typeface="Calibri"/>
              </a:rPr>
              <a:t>menyatakan</a:t>
            </a:r>
            <a:r>
              <a:rPr sz="26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satu</a:t>
            </a:r>
            <a:r>
              <a:rPr sz="26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relasi.</a:t>
            </a:r>
            <a:r>
              <a:rPr sz="26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Setiap</a:t>
            </a:r>
            <a:r>
              <a:rPr sz="26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8080C"/>
                </a:solidFill>
                <a:latin typeface="Calibri"/>
                <a:cs typeface="Calibri"/>
              </a:rPr>
              <a:t>kolom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pada</a:t>
            </a:r>
            <a:r>
              <a:rPr sz="26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tabel</a:t>
            </a:r>
            <a:r>
              <a:rPr sz="26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disebut</a:t>
            </a:r>
            <a:r>
              <a:rPr sz="26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08080C"/>
                </a:solidFill>
                <a:latin typeface="Calibri"/>
                <a:cs typeface="Calibri"/>
              </a:rPr>
              <a:t>atribut</a:t>
            </a:r>
            <a:r>
              <a:rPr sz="2600" spc="-10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8080C"/>
              </a:buClr>
              <a:buFont typeface="Arial"/>
              <a:buChar char="•"/>
            </a:pPr>
            <a:endParaRPr sz="3700">
              <a:latin typeface="Calibri"/>
              <a:cs typeface="Calibri"/>
            </a:endParaRPr>
          </a:p>
          <a:p>
            <a:pPr marL="241300" marR="158115" indent="-229235">
              <a:lnSpc>
                <a:spcPct val="80000"/>
              </a:lnSpc>
              <a:buFont typeface="Arial"/>
              <a:buChar char="•"/>
              <a:tabLst>
                <a:tab pos="241935" algn="l"/>
              </a:tabLst>
            </a:pP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Daerah</a:t>
            </a:r>
            <a:r>
              <a:rPr sz="26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asal</a:t>
            </a:r>
            <a:r>
              <a:rPr sz="26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dari</a:t>
            </a:r>
            <a:r>
              <a:rPr sz="26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atribut</a:t>
            </a:r>
            <a:r>
              <a:rPr sz="26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6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6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tempat</a:t>
            </a:r>
            <a:r>
              <a:rPr sz="26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semua</a:t>
            </a:r>
            <a:r>
              <a:rPr sz="26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anggota</a:t>
            </a:r>
            <a:r>
              <a:rPr sz="2600" spc="-10" dirty="0">
                <a:solidFill>
                  <a:srgbClr val="08080C"/>
                </a:solidFill>
                <a:latin typeface="Calibri"/>
                <a:cs typeface="Calibri"/>
              </a:rPr>
              <a:t> atribut </a:t>
            </a:r>
            <a:r>
              <a:rPr sz="2600" dirty="0">
                <a:solidFill>
                  <a:srgbClr val="08080C"/>
                </a:solidFill>
                <a:latin typeface="Calibri"/>
                <a:cs typeface="Calibri"/>
              </a:rPr>
              <a:t>tersebut</a:t>
            </a:r>
            <a:r>
              <a:rPr sz="2600" spc="-1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8080C"/>
                </a:solidFill>
                <a:latin typeface="Calibri"/>
                <a:cs typeface="Calibri"/>
              </a:rPr>
              <a:t>berada.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335659"/>
            <a:ext cx="778202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Contoh</a:t>
            </a:r>
            <a:r>
              <a:rPr spc="-70" dirty="0"/>
              <a:t> </a:t>
            </a:r>
            <a:r>
              <a:rPr dirty="0"/>
              <a:t>basis</a:t>
            </a:r>
            <a:r>
              <a:rPr spc="-50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relasional: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23844-91DE-4397-9140-92733A1F5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1234654"/>
            <a:ext cx="6668431" cy="51918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1798" y="805942"/>
            <a:ext cx="9834245" cy="50552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665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Setiap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tabel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pada</a:t>
            </a:r>
            <a:r>
              <a:rPr sz="28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basis</a:t>
            </a:r>
            <a:r>
              <a:rPr lang="en-US" sz="2800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data</a:t>
            </a:r>
            <a:r>
              <a:rPr sz="28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diimplementasikan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secara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fisik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sebagai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sebuah</a:t>
            </a:r>
            <a:r>
              <a:rPr sz="2800" spc="-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spc="-20" dirty="0">
                <a:solidFill>
                  <a:srgbClr val="08080C"/>
                </a:solidFill>
                <a:latin typeface="Calibri"/>
                <a:cs typeface="Calibri"/>
              </a:rPr>
              <a:t>file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8080C"/>
              </a:buClr>
              <a:buFont typeface="Arial"/>
              <a:buChar char="•"/>
            </a:pPr>
            <a:endParaRPr sz="4100" dirty="0">
              <a:latin typeface="Calibri"/>
              <a:cs typeface="Calibri"/>
            </a:endParaRPr>
          </a:p>
          <a:p>
            <a:pPr marL="240665" marR="197485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Satu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baris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data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pada</a:t>
            </a:r>
            <a:r>
              <a:rPr sz="28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tabel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menyatakan</a:t>
            </a:r>
            <a:r>
              <a:rPr sz="28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sebuah</a:t>
            </a:r>
            <a:r>
              <a:rPr sz="28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record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800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8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setiap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atribut</a:t>
            </a:r>
            <a:r>
              <a:rPr sz="2800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menyatakan</a:t>
            </a:r>
            <a:r>
              <a:rPr sz="2800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sebuah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08080C"/>
                </a:solidFill>
                <a:latin typeface="Calibri"/>
                <a:cs typeface="Calibri"/>
              </a:rPr>
              <a:t>field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8080C"/>
              </a:buClr>
              <a:buFont typeface="Arial"/>
              <a:buChar char="•"/>
            </a:pPr>
            <a:endParaRPr sz="4100" dirty="0">
              <a:latin typeface="Calibri"/>
              <a:cs typeface="Calibri"/>
            </a:endParaRPr>
          </a:p>
          <a:p>
            <a:pPr marL="240665" marR="184785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Secara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fisik</a:t>
            </a:r>
            <a:r>
              <a:rPr sz="28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basisdata</a:t>
            </a:r>
            <a:r>
              <a:rPr sz="2800" spc="-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800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kumpulan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file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sedangkan</a:t>
            </a:r>
            <a:r>
              <a:rPr sz="28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file</a:t>
            </a:r>
            <a:r>
              <a:rPr sz="2800" i="1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adalah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kumpulan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record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800" spc="-114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setiap</a:t>
            </a:r>
            <a:r>
              <a:rPr sz="2800" spc="-1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record</a:t>
            </a:r>
            <a:r>
              <a:rPr sz="2800" i="1" spc="-114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terdiri</a:t>
            </a:r>
            <a:r>
              <a:rPr sz="2800" spc="-1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atas</a:t>
            </a:r>
            <a:r>
              <a:rPr sz="2800" spc="-1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sejumlah</a:t>
            </a:r>
            <a:r>
              <a:rPr sz="2800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08080C"/>
                </a:solidFill>
                <a:latin typeface="Calibri"/>
                <a:cs typeface="Calibri"/>
              </a:rPr>
              <a:t>field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endParaRPr sz="2800" dirty="0">
              <a:latin typeface="Arial"/>
              <a:cs typeface="Arial"/>
            </a:endParaRPr>
          </a:p>
          <a:p>
            <a:pPr marL="240665" marR="448945" indent="-228600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Atribut</a:t>
            </a:r>
            <a:r>
              <a:rPr sz="28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khusus</a:t>
            </a:r>
            <a:r>
              <a:rPr sz="28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pada</a:t>
            </a:r>
            <a:r>
              <a:rPr sz="2800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tabel</a:t>
            </a:r>
            <a:r>
              <a:rPr sz="2800" spc="-10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yang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mengidentifikasikan</a:t>
            </a:r>
            <a:r>
              <a:rPr sz="28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secara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unik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elemen</a:t>
            </a:r>
            <a:r>
              <a:rPr sz="2800" spc="-10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-10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disebut</a:t>
            </a:r>
            <a:r>
              <a:rPr sz="28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8080C"/>
                </a:solidFill>
                <a:latin typeface="Calibri"/>
                <a:cs typeface="Calibri"/>
              </a:rPr>
              <a:t>kunci</a:t>
            </a:r>
            <a:r>
              <a:rPr sz="2800" b="1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(</a:t>
            </a:r>
            <a:r>
              <a:rPr sz="2800" i="1" spc="-10" dirty="0">
                <a:solidFill>
                  <a:srgbClr val="08080C"/>
                </a:solidFill>
                <a:latin typeface="Calibri"/>
                <a:cs typeface="Calibri"/>
              </a:rPr>
              <a:t>key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).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903" y="1040744"/>
            <a:ext cx="207645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b="1" dirty="0">
                <a:latin typeface="Times New Roman"/>
                <a:cs typeface="Times New Roman"/>
              </a:rPr>
              <a:t>Relasi</a:t>
            </a:r>
            <a:r>
              <a:rPr sz="2750" b="1" spc="-45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Times New Roman"/>
                <a:cs typeface="Times New Roman"/>
              </a:rPr>
              <a:t>Inversi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4118" y="1818228"/>
            <a:ext cx="8114030" cy="18510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6715" marR="30480" indent="-349250" algn="just">
              <a:lnSpc>
                <a:spcPct val="95700"/>
              </a:lnSpc>
              <a:spcBef>
                <a:spcPts val="220"/>
              </a:spcBef>
              <a:buFont typeface="Symbol"/>
              <a:buChar char=""/>
              <a:tabLst>
                <a:tab pos="387350" algn="l"/>
              </a:tabLst>
            </a:pPr>
            <a:r>
              <a:rPr sz="2450" dirty="0">
                <a:latin typeface="Times New Roman"/>
                <a:cs typeface="Times New Roman"/>
              </a:rPr>
              <a:t>Misalkan</a:t>
            </a:r>
            <a:r>
              <a:rPr sz="2450" spc="360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R</a:t>
            </a:r>
            <a:r>
              <a:rPr sz="2450" i="1" spc="34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adalah</a:t>
            </a:r>
            <a:r>
              <a:rPr sz="2450" spc="36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relasi</a:t>
            </a:r>
            <a:r>
              <a:rPr sz="2450" spc="35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dari</a:t>
            </a:r>
            <a:r>
              <a:rPr sz="2450" spc="35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himpunan</a:t>
            </a:r>
            <a:r>
              <a:rPr sz="2450" spc="37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A</a:t>
            </a:r>
            <a:r>
              <a:rPr sz="2450" i="1" spc="34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ke</a:t>
            </a:r>
            <a:r>
              <a:rPr sz="2450" spc="35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himpunan</a:t>
            </a:r>
            <a:r>
              <a:rPr sz="2450" spc="365" dirty="0">
                <a:latin typeface="Times New Roman"/>
                <a:cs typeface="Times New Roman"/>
              </a:rPr>
              <a:t> </a:t>
            </a:r>
            <a:r>
              <a:rPr sz="2450" i="1" spc="-25" dirty="0">
                <a:latin typeface="Times New Roman"/>
                <a:cs typeface="Times New Roman"/>
              </a:rPr>
              <a:t>B</a:t>
            </a:r>
            <a:r>
              <a:rPr sz="2450" spc="-25" dirty="0">
                <a:latin typeface="Times New Roman"/>
                <a:cs typeface="Times New Roman"/>
              </a:rPr>
              <a:t>. </a:t>
            </a:r>
            <a:r>
              <a:rPr sz="2450" dirty="0">
                <a:latin typeface="Times New Roman"/>
                <a:cs typeface="Times New Roman"/>
              </a:rPr>
              <a:t>Invers</a:t>
            </a:r>
            <a:r>
              <a:rPr sz="2450" spc="2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dari</a:t>
            </a:r>
            <a:r>
              <a:rPr sz="2450" spc="2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relasi</a:t>
            </a:r>
            <a:r>
              <a:rPr sz="2450" spc="22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R</a:t>
            </a:r>
            <a:r>
              <a:rPr sz="2450" dirty="0">
                <a:latin typeface="Times New Roman"/>
                <a:cs typeface="Times New Roman"/>
              </a:rPr>
              <a:t>,</a:t>
            </a:r>
            <a:r>
              <a:rPr sz="2450" spc="229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dilambangkan</a:t>
            </a:r>
            <a:r>
              <a:rPr sz="2450" spc="2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dengan</a:t>
            </a:r>
            <a:r>
              <a:rPr sz="2450" spc="220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R</a:t>
            </a:r>
            <a:r>
              <a:rPr sz="2400" baseline="39930" dirty="0">
                <a:latin typeface="Times New Roman"/>
                <a:cs typeface="Times New Roman"/>
              </a:rPr>
              <a:t>–1</a:t>
            </a:r>
            <a:r>
              <a:rPr sz="2450" dirty="0">
                <a:latin typeface="Times New Roman"/>
                <a:cs typeface="Times New Roman"/>
              </a:rPr>
              <a:t>,</a:t>
            </a:r>
            <a:r>
              <a:rPr sz="2450" spc="204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adalah</a:t>
            </a:r>
            <a:r>
              <a:rPr sz="2450" spc="22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relasi </a:t>
            </a:r>
            <a:r>
              <a:rPr sz="2450" dirty="0">
                <a:latin typeface="Times New Roman"/>
                <a:cs typeface="Times New Roman"/>
              </a:rPr>
              <a:t>dari</a:t>
            </a:r>
            <a:r>
              <a:rPr sz="2450" spc="-2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B</a:t>
            </a:r>
            <a:r>
              <a:rPr sz="2450" i="1" spc="-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ke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A</a:t>
            </a:r>
            <a:r>
              <a:rPr sz="2450" i="1" spc="-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yang</a:t>
            </a:r>
            <a:r>
              <a:rPr sz="2450" spc="-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didefinisikan</a:t>
            </a:r>
            <a:r>
              <a:rPr sz="2450" spc="-20" dirty="0">
                <a:latin typeface="Times New Roman"/>
                <a:cs typeface="Times New Roman"/>
              </a:rPr>
              <a:t> oleh</a:t>
            </a:r>
            <a:endParaRPr sz="2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imes New Roman"/>
              <a:cs typeface="Times New Roman"/>
            </a:endParaRPr>
          </a:p>
          <a:p>
            <a:pPr marL="1085850">
              <a:lnSpc>
                <a:spcPct val="100000"/>
              </a:lnSpc>
            </a:pPr>
            <a:r>
              <a:rPr sz="2450" i="1" dirty="0">
                <a:latin typeface="Times New Roman"/>
                <a:cs typeface="Times New Roman"/>
              </a:rPr>
              <a:t>R</a:t>
            </a:r>
            <a:r>
              <a:rPr sz="2400" baseline="39930" dirty="0">
                <a:latin typeface="Times New Roman"/>
                <a:cs typeface="Times New Roman"/>
              </a:rPr>
              <a:t>–1</a:t>
            </a:r>
            <a:r>
              <a:rPr sz="2400" spc="284" baseline="399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=</a:t>
            </a:r>
            <a:r>
              <a:rPr sz="2450" spc="-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{(</a:t>
            </a:r>
            <a:r>
              <a:rPr sz="2450" i="1" dirty="0">
                <a:latin typeface="Times New Roman"/>
                <a:cs typeface="Times New Roman"/>
              </a:rPr>
              <a:t>b</a:t>
            </a:r>
            <a:r>
              <a:rPr sz="2450" dirty="0">
                <a:latin typeface="Times New Roman"/>
                <a:cs typeface="Times New Roman"/>
              </a:rPr>
              <a:t>,</a:t>
            </a:r>
            <a:r>
              <a:rPr sz="2450" spc="-2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a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|</a:t>
            </a:r>
            <a:r>
              <a:rPr sz="2450" spc="-4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(</a:t>
            </a:r>
            <a:r>
              <a:rPr sz="2450" i="1" dirty="0">
                <a:latin typeface="Times New Roman"/>
                <a:cs typeface="Times New Roman"/>
              </a:rPr>
              <a:t>a</a:t>
            </a:r>
            <a:r>
              <a:rPr sz="2450" dirty="0">
                <a:latin typeface="Times New Roman"/>
                <a:cs typeface="Times New Roman"/>
              </a:rPr>
              <a:t>,</a:t>
            </a:r>
            <a:r>
              <a:rPr sz="2450" spc="-2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b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</a:t>
            </a:r>
            <a:r>
              <a:rPr sz="2450" spc="-2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R</a:t>
            </a:r>
            <a:r>
              <a:rPr sz="2450" i="1" spc="-25" dirty="0">
                <a:latin typeface="Times New Roman"/>
                <a:cs typeface="Times New Roman"/>
              </a:rPr>
              <a:t> </a:t>
            </a:r>
            <a:r>
              <a:rPr sz="2450" spc="-60" dirty="0">
                <a:latin typeface="Times New Roman"/>
                <a:cs typeface="Times New Roman"/>
              </a:rPr>
              <a:t>}</a:t>
            </a:r>
            <a:endParaRPr sz="24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4520" y="2897124"/>
            <a:ext cx="6312408" cy="345947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1068" y="501847"/>
            <a:ext cx="8206740" cy="55613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67665" marR="8890" indent="-355600">
              <a:lnSpc>
                <a:spcPts val="2870"/>
              </a:lnSpc>
              <a:spcBef>
                <a:spcPts val="295"/>
              </a:spcBef>
              <a:buFont typeface="Symbol"/>
              <a:buChar char=""/>
              <a:tabLst>
                <a:tab pos="367665" algn="l"/>
                <a:tab pos="368300" algn="l"/>
              </a:tabLst>
            </a:pPr>
            <a:r>
              <a:rPr sz="2500" dirty="0">
                <a:latin typeface="Times New Roman"/>
                <a:cs typeface="Times New Roman"/>
              </a:rPr>
              <a:t>Operasi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yang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dilakukan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terhadap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basisdata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dilakukan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dengan </a:t>
            </a:r>
            <a:r>
              <a:rPr sz="2500" dirty="0">
                <a:latin typeface="Times New Roman"/>
                <a:cs typeface="Times New Roman"/>
              </a:rPr>
              <a:t>perintah</a:t>
            </a:r>
            <a:r>
              <a:rPr sz="2500" spc="-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pertanyaan</a:t>
            </a:r>
            <a:r>
              <a:rPr sz="2500" spc="-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yang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disebut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query</a:t>
            </a:r>
            <a:r>
              <a:rPr sz="2500" spc="-10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2450">
              <a:latin typeface="Times New Roman"/>
              <a:cs typeface="Times New Roman"/>
            </a:endParaRPr>
          </a:p>
          <a:p>
            <a:pPr marL="367665" indent="-355600">
              <a:lnSpc>
                <a:spcPts val="2930"/>
              </a:lnSpc>
              <a:buFont typeface="Symbol"/>
              <a:buChar char=""/>
              <a:tabLst>
                <a:tab pos="367665" algn="l"/>
                <a:tab pos="368300" algn="l"/>
              </a:tabLst>
            </a:pPr>
            <a:r>
              <a:rPr sz="2500" dirty="0">
                <a:latin typeface="Times New Roman"/>
                <a:cs typeface="Times New Roman"/>
              </a:rPr>
              <a:t>Contoh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Times New Roman"/>
                <a:cs typeface="Times New Roman"/>
              </a:rPr>
              <a:t>query</a:t>
            </a:r>
            <a:r>
              <a:rPr sz="2500" spc="-10" dirty="0">
                <a:latin typeface="Times New Roman"/>
                <a:cs typeface="Times New Roman"/>
              </a:rPr>
              <a:t>:</a:t>
            </a:r>
            <a:endParaRPr sz="2500">
              <a:latin typeface="Times New Roman"/>
              <a:cs typeface="Times New Roman"/>
            </a:endParaRPr>
          </a:p>
          <a:p>
            <a:pPr marL="524510" marR="353060" indent="-156845">
              <a:lnSpc>
                <a:spcPts val="2870"/>
              </a:lnSpc>
              <a:spcBef>
                <a:spcPts val="130"/>
              </a:spcBef>
            </a:pPr>
            <a:r>
              <a:rPr sz="2500" dirty="0">
                <a:latin typeface="Times New Roman"/>
                <a:cs typeface="Times New Roman"/>
              </a:rPr>
              <a:t>“tampilkan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semua</a:t>
            </a:r>
            <a:r>
              <a:rPr sz="2500" spc="-1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mahasiswa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yang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mengambil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mata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kuliah Matematika</a:t>
            </a:r>
            <a:r>
              <a:rPr sz="2500" spc="-1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Diskrit”</a:t>
            </a:r>
            <a:endParaRPr sz="2500">
              <a:latin typeface="Times New Roman"/>
              <a:cs typeface="Times New Roman"/>
            </a:endParaRPr>
          </a:p>
          <a:p>
            <a:pPr marL="367665" marR="85725">
              <a:lnSpc>
                <a:spcPts val="2850"/>
              </a:lnSpc>
            </a:pPr>
            <a:r>
              <a:rPr sz="2500" dirty="0">
                <a:latin typeface="Times New Roman"/>
                <a:cs typeface="Times New Roman"/>
              </a:rPr>
              <a:t>“tampilkan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daftar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nilai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mahasiswa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dengan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NIM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=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13598015” </a:t>
            </a:r>
            <a:r>
              <a:rPr sz="2500" dirty="0">
                <a:latin typeface="Times New Roman"/>
                <a:cs typeface="Times New Roman"/>
              </a:rPr>
              <a:t>“tampilkan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daftar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mahasiswa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yang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terdiri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atas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NIM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dan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mata</a:t>
            </a:r>
            <a:endParaRPr sz="2500">
              <a:latin typeface="Times New Roman"/>
              <a:cs typeface="Times New Roman"/>
            </a:endParaRPr>
          </a:p>
          <a:p>
            <a:pPr marL="524510">
              <a:lnSpc>
                <a:spcPts val="2805"/>
              </a:lnSpc>
            </a:pPr>
            <a:r>
              <a:rPr sz="2500" dirty="0">
                <a:latin typeface="Times New Roman"/>
                <a:cs typeface="Times New Roman"/>
              </a:rPr>
              <a:t>kuliah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yang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diambil”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367665" marR="5080" indent="-355600">
              <a:lnSpc>
                <a:spcPts val="2870"/>
              </a:lnSpc>
              <a:buFont typeface="Symbol"/>
              <a:buChar char=""/>
              <a:tabLst>
                <a:tab pos="367665" algn="l"/>
                <a:tab pos="368300" algn="l"/>
              </a:tabLst>
            </a:pPr>
            <a:r>
              <a:rPr sz="2500" i="1" dirty="0">
                <a:latin typeface="Times New Roman"/>
                <a:cs typeface="Times New Roman"/>
              </a:rPr>
              <a:t>Query</a:t>
            </a:r>
            <a:r>
              <a:rPr sz="2500" i="1" spc="2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terhadap</a:t>
            </a:r>
            <a:r>
              <a:rPr sz="2500" spc="2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basisdata</a:t>
            </a:r>
            <a:r>
              <a:rPr sz="2500" spc="20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relasional</a:t>
            </a:r>
            <a:r>
              <a:rPr sz="2500" spc="20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dapat</a:t>
            </a:r>
            <a:r>
              <a:rPr sz="2500" spc="20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dinyatakan</a:t>
            </a:r>
            <a:r>
              <a:rPr sz="2500" spc="20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secara </a:t>
            </a:r>
            <a:r>
              <a:rPr sz="2500" dirty="0">
                <a:latin typeface="Times New Roman"/>
                <a:cs typeface="Times New Roman"/>
              </a:rPr>
              <a:t>abstrak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dengan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operasi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pada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relasi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i="1" spc="-20" dirty="0">
                <a:latin typeface="Times New Roman"/>
                <a:cs typeface="Times New Roman"/>
              </a:rPr>
              <a:t>n-ary</a:t>
            </a:r>
            <a:r>
              <a:rPr sz="2500" spc="-20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2600">
              <a:latin typeface="Times New Roman"/>
              <a:cs typeface="Times New Roman"/>
            </a:endParaRPr>
          </a:p>
          <a:p>
            <a:pPr marL="367665" marR="5080" indent="-355600">
              <a:lnSpc>
                <a:spcPts val="2870"/>
              </a:lnSpc>
              <a:buFont typeface="Symbol"/>
              <a:buChar char=""/>
              <a:tabLst>
                <a:tab pos="367665" algn="l"/>
                <a:tab pos="368300" algn="l"/>
                <a:tab pos="1048385" algn="l"/>
                <a:tab pos="2343785" algn="l"/>
                <a:tab pos="3410585" algn="l"/>
                <a:tab pos="4332605" algn="l"/>
                <a:tab pos="5169535" algn="l"/>
                <a:tab pos="6719570" algn="l"/>
              </a:tabLst>
            </a:pPr>
            <a:r>
              <a:rPr sz="2500" spc="-25" dirty="0">
                <a:latin typeface="Times New Roman"/>
                <a:cs typeface="Times New Roman"/>
              </a:rPr>
              <a:t>Ada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beberapa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operasi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20" dirty="0">
                <a:latin typeface="Times New Roman"/>
                <a:cs typeface="Times New Roman"/>
              </a:rPr>
              <a:t>yang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dapat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digunakan,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diantaranya </a:t>
            </a:r>
            <a:r>
              <a:rPr sz="2500" dirty="0">
                <a:latin typeface="Times New Roman"/>
                <a:cs typeface="Times New Roman"/>
              </a:rPr>
              <a:t>adalah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seleksi,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proyeksi,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dan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join.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4458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5" dirty="0">
                <a:latin typeface="Calibri Light"/>
                <a:cs typeface="Calibri Light"/>
              </a:rPr>
              <a:t>Fungsi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769234"/>
            <a:ext cx="6022975" cy="115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  <a:tab pos="4074160" algn="l"/>
              </a:tabLst>
            </a:pPr>
            <a:r>
              <a:rPr sz="2400" dirty="0">
                <a:latin typeface="Calibri"/>
                <a:cs typeface="Calibri"/>
              </a:rPr>
              <a:t>Jika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adalah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fungsi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dari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spc="-50" dirty="0">
                <a:latin typeface="Calibri"/>
                <a:cs typeface="Calibri"/>
              </a:rPr>
              <a:t>B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kita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menuliskan</a:t>
            </a:r>
            <a:endParaRPr sz="24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130"/>
              </a:spcBef>
            </a:pPr>
            <a:r>
              <a:rPr sz="2400" i="1" dirty="0">
                <a:latin typeface="Calibri"/>
                <a:cs typeface="Calibri"/>
              </a:rPr>
              <a:t>f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Calibri"/>
                <a:cs typeface="Calibri"/>
              </a:rPr>
              <a:t>yang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artinya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memetakan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301108"/>
            <a:ext cx="10717530" cy="1796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disebut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daerah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asal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domain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dari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disebut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daerah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tujuan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codomain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dari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f</a:t>
            </a:r>
            <a:r>
              <a:rPr sz="2400" spc="-2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09880" indent="-29781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309880" algn="l"/>
                <a:tab pos="310515" algn="l"/>
              </a:tabLst>
            </a:pPr>
            <a:r>
              <a:rPr sz="2400" dirty="0">
                <a:latin typeface="Calibri"/>
                <a:cs typeface="Calibri"/>
              </a:rPr>
              <a:t>Nama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untuk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fungsi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adalah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pemetaan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atau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transformasi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250">
              <a:latin typeface="Calibri"/>
              <a:cs typeface="Calibri"/>
            </a:endParaRPr>
          </a:p>
          <a:p>
            <a:pPr marL="241300" marR="281305" indent="-229235">
              <a:lnSpc>
                <a:spcPct val="70000"/>
              </a:lnSpc>
              <a:spcBef>
                <a:spcPts val="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Kita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menuliskan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jika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dalam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dihubungkan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dengan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di </a:t>
            </a:r>
            <a:r>
              <a:rPr sz="2400" dirty="0">
                <a:latin typeface="Calibri"/>
                <a:cs typeface="Calibri"/>
              </a:rPr>
              <a:t>dalam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3735" y="2845307"/>
            <a:ext cx="2649220" cy="1248410"/>
          </a:xfrm>
          <a:custGeom>
            <a:avLst/>
            <a:gdLst/>
            <a:ahLst/>
            <a:cxnLst/>
            <a:rect l="l" t="t" r="r" b="b"/>
            <a:pathLst>
              <a:path w="2649220" h="1248410">
                <a:moveTo>
                  <a:pt x="0" y="624077"/>
                </a:moveTo>
                <a:lnTo>
                  <a:pt x="1750" y="567272"/>
                </a:lnTo>
                <a:lnTo>
                  <a:pt x="6900" y="511896"/>
                </a:lnTo>
                <a:lnTo>
                  <a:pt x="15299" y="458170"/>
                </a:lnTo>
                <a:lnTo>
                  <a:pt x="26796" y="406313"/>
                </a:lnTo>
                <a:lnTo>
                  <a:pt x="41239" y="356546"/>
                </a:lnTo>
                <a:lnTo>
                  <a:pt x="58476" y="309089"/>
                </a:lnTo>
                <a:lnTo>
                  <a:pt x="78357" y="264163"/>
                </a:lnTo>
                <a:lnTo>
                  <a:pt x="100730" y="221988"/>
                </a:lnTo>
                <a:lnTo>
                  <a:pt x="125444" y="182784"/>
                </a:lnTo>
                <a:lnTo>
                  <a:pt x="152347" y="146772"/>
                </a:lnTo>
                <a:lnTo>
                  <a:pt x="181289" y="114171"/>
                </a:lnTo>
                <a:lnTo>
                  <a:pt x="212118" y="85202"/>
                </a:lnTo>
                <a:lnTo>
                  <a:pt x="244682" y="60086"/>
                </a:lnTo>
                <a:lnTo>
                  <a:pt x="278831" y="39042"/>
                </a:lnTo>
                <a:lnTo>
                  <a:pt x="314413" y="22292"/>
                </a:lnTo>
                <a:lnTo>
                  <a:pt x="351276" y="10054"/>
                </a:lnTo>
                <a:lnTo>
                  <a:pt x="389270" y="2550"/>
                </a:lnTo>
                <a:lnTo>
                  <a:pt x="428244" y="0"/>
                </a:lnTo>
                <a:lnTo>
                  <a:pt x="467217" y="2550"/>
                </a:lnTo>
                <a:lnTo>
                  <a:pt x="505211" y="10054"/>
                </a:lnTo>
                <a:lnTo>
                  <a:pt x="542074" y="22292"/>
                </a:lnTo>
                <a:lnTo>
                  <a:pt x="577656" y="39042"/>
                </a:lnTo>
                <a:lnTo>
                  <a:pt x="611805" y="60086"/>
                </a:lnTo>
                <a:lnTo>
                  <a:pt x="644369" y="85202"/>
                </a:lnTo>
                <a:lnTo>
                  <a:pt x="675198" y="114171"/>
                </a:lnTo>
                <a:lnTo>
                  <a:pt x="704140" y="146772"/>
                </a:lnTo>
                <a:lnTo>
                  <a:pt x="731043" y="182784"/>
                </a:lnTo>
                <a:lnTo>
                  <a:pt x="755757" y="221988"/>
                </a:lnTo>
                <a:lnTo>
                  <a:pt x="778130" y="264163"/>
                </a:lnTo>
                <a:lnTo>
                  <a:pt x="798011" y="309089"/>
                </a:lnTo>
                <a:lnTo>
                  <a:pt x="815248" y="356546"/>
                </a:lnTo>
                <a:lnTo>
                  <a:pt x="829691" y="406313"/>
                </a:lnTo>
                <a:lnTo>
                  <a:pt x="841188" y="458170"/>
                </a:lnTo>
                <a:lnTo>
                  <a:pt x="849587" y="511896"/>
                </a:lnTo>
                <a:lnTo>
                  <a:pt x="854737" y="567272"/>
                </a:lnTo>
                <a:lnTo>
                  <a:pt x="856488" y="624077"/>
                </a:lnTo>
                <a:lnTo>
                  <a:pt x="854737" y="680883"/>
                </a:lnTo>
                <a:lnTo>
                  <a:pt x="849587" y="736259"/>
                </a:lnTo>
                <a:lnTo>
                  <a:pt x="841188" y="789985"/>
                </a:lnTo>
                <a:lnTo>
                  <a:pt x="829691" y="841842"/>
                </a:lnTo>
                <a:lnTo>
                  <a:pt x="815248" y="891609"/>
                </a:lnTo>
                <a:lnTo>
                  <a:pt x="798011" y="939066"/>
                </a:lnTo>
                <a:lnTo>
                  <a:pt x="778130" y="983992"/>
                </a:lnTo>
                <a:lnTo>
                  <a:pt x="755757" y="1026167"/>
                </a:lnTo>
                <a:lnTo>
                  <a:pt x="731043" y="1065371"/>
                </a:lnTo>
                <a:lnTo>
                  <a:pt x="704140" y="1101383"/>
                </a:lnTo>
                <a:lnTo>
                  <a:pt x="675198" y="1133984"/>
                </a:lnTo>
                <a:lnTo>
                  <a:pt x="644369" y="1162953"/>
                </a:lnTo>
                <a:lnTo>
                  <a:pt x="611805" y="1188069"/>
                </a:lnTo>
                <a:lnTo>
                  <a:pt x="577656" y="1209113"/>
                </a:lnTo>
                <a:lnTo>
                  <a:pt x="542074" y="1225863"/>
                </a:lnTo>
                <a:lnTo>
                  <a:pt x="505211" y="1238101"/>
                </a:lnTo>
                <a:lnTo>
                  <a:pt x="467217" y="1245605"/>
                </a:lnTo>
                <a:lnTo>
                  <a:pt x="428244" y="1248155"/>
                </a:lnTo>
                <a:lnTo>
                  <a:pt x="389270" y="1245605"/>
                </a:lnTo>
                <a:lnTo>
                  <a:pt x="351276" y="1238101"/>
                </a:lnTo>
                <a:lnTo>
                  <a:pt x="314413" y="1225863"/>
                </a:lnTo>
                <a:lnTo>
                  <a:pt x="278831" y="1209113"/>
                </a:lnTo>
                <a:lnTo>
                  <a:pt x="244682" y="1188069"/>
                </a:lnTo>
                <a:lnTo>
                  <a:pt x="212118" y="1162953"/>
                </a:lnTo>
                <a:lnTo>
                  <a:pt x="181289" y="1133984"/>
                </a:lnTo>
                <a:lnTo>
                  <a:pt x="152347" y="1101383"/>
                </a:lnTo>
                <a:lnTo>
                  <a:pt x="125444" y="1065371"/>
                </a:lnTo>
                <a:lnTo>
                  <a:pt x="100730" y="1026167"/>
                </a:lnTo>
                <a:lnTo>
                  <a:pt x="78357" y="983992"/>
                </a:lnTo>
                <a:lnTo>
                  <a:pt x="58476" y="939066"/>
                </a:lnTo>
                <a:lnTo>
                  <a:pt x="41239" y="891609"/>
                </a:lnTo>
                <a:lnTo>
                  <a:pt x="26796" y="841842"/>
                </a:lnTo>
                <a:lnTo>
                  <a:pt x="15299" y="789985"/>
                </a:lnTo>
                <a:lnTo>
                  <a:pt x="6900" y="736259"/>
                </a:lnTo>
                <a:lnTo>
                  <a:pt x="1750" y="680883"/>
                </a:lnTo>
                <a:lnTo>
                  <a:pt x="0" y="624077"/>
                </a:lnTo>
                <a:close/>
              </a:path>
              <a:path w="2649220" h="1248410">
                <a:moveTo>
                  <a:pt x="1792224" y="624077"/>
                </a:moveTo>
                <a:lnTo>
                  <a:pt x="1793974" y="567272"/>
                </a:lnTo>
                <a:lnTo>
                  <a:pt x="1799124" y="511896"/>
                </a:lnTo>
                <a:lnTo>
                  <a:pt x="1807523" y="458170"/>
                </a:lnTo>
                <a:lnTo>
                  <a:pt x="1819020" y="406313"/>
                </a:lnTo>
                <a:lnTo>
                  <a:pt x="1833463" y="356546"/>
                </a:lnTo>
                <a:lnTo>
                  <a:pt x="1850700" y="309089"/>
                </a:lnTo>
                <a:lnTo>
                  <a:pt x="1870581" y="264163"/>
                </a:lnTo>
                <a:lnTo>
                  <a:pt x="1892954" y="221988"/>
                </a:lnTo>
                <a:lnTo>
                  <a:pt x="1917668" y="182784"/>
                </a:lnTo>
                <a:lnTo>
                  <a:pt x="1944571" y="146772"/>
                </a:lnTo>
                <a:lnTo>
                  <a:pt x="1973513" y="114171"/>
                </a:lnTo>
                <a:lnTo>
                  <a:pt x="2004342" y="85202"/>
                </a:lnTo>
                <a:lnTo>
                  <a:pt x="2036906" y="60086"/>
                </a:lnTo>
                <a:lnTo>
                  <a:pt x="2071055" y="39042"/>
                </a:lnTo>
                <a:lnTo>
                  <a:pt x="2106637" y="22292"/>
                </a:lnTo>
                <a:lnTo>
                  <a:pt x="2143500" y="10054"/>
                </a:lnTo>
                <a:lnTo>
                  <a:pt x="2181494" y="2550"/>
                </a:lnTo>
                <a:lnTo>
                  <a:pt x="2220468" y="0"/>
                </a:lnTo>
                <a:lnTo>
                  <a:pt x="2259441" y="2550"/>
                </a:lnTo>
                <a:lnTo>
                  <a:pt x="2297435" y="10054"/>
                </a:lnTo>
                <a:lnTo>
                  <a:pt x="2334298" y="22292"/>
                </a:lnTo>
                <a:lnTo>
                  <a:pt x="2369880" y="39042"/>
                </a:lnTo>
                <a:lnTo>
                  <a:pt x="2404029" y="60086"/>
                </a:lnTo>
                <a:lnTo>
                  <a:pt x="2436593" y="85202"/>
                </a:lnTo>
                <a:lnTo>
                  <a:pt x="2467422" y="114171"/>
                </a:lnTo>
                <a:lnTo>
                  <a:pt x="2496364" y="146772"/>
                </a:lnTo>
                <a:lnTo>
                  <a:pt x="2523267" y="182784"/>
                </a:lnTo>
                <a:lnTo>
                  <a:pt x="2547981" y="221988"/>
                </a:lnTo>
                <a:lnTo>
                  <a:pt x="2570354" y="264163"/>
                </a:lnTo>
                <a:lnTo>
                  <a:pt x="2590235" y="309089"/>
                </a:lnTo>
                <a:lnTo>
                  <a:pt x="2607472" y="356546"/>
                </a:lnTo>
                <a:lnTo>
                  <a:pt x="2621915" y="406313"/>
                </a:lnTo>
                <a:lnTo>
                  <a:pt x="2633412" y="458170"/>
                </a:lnTo>
                <a:lnTo>
                  <a:pt x="2641811" y="511896"/>
                </a:lnTo>
                <a:lnTo>
                  <a:pt x="2646961" y="567272"/>
                </a:lnTo>
                <a:lnTo>
                  <a:pt x="2648712" y="624077"/>
                </a:lnTo>
                <a:lnTo>
                  <a:pt x="2646961" y="680883"/>
                </a:lnTo>
                <a:lnTo>
                  <a:pt x="2641811" y="736259"/>
                </a:lnTo>
                <a:lnTo>
                  <a:pt x="2633412" y="789985"/>
                </a:lnTo>
                <a:lnTo>
                  <a:pt x="2621915" y="841842"/>
                </a:lnTo>
                <a:lnTo>
                  <a:pt x="2607472" y="891609"/>
                </a:lnTo>
                <a:lnTo>
                  <a:pt x="2590235" y="939066"/>
                </a:lnTo>
                <a:lnTo>
                  <a:pt x="2570354" y="983992"/>
                </a:lnTo>
                <a:lnTo>
                  <a:pt x="2547981" y="1026167"/>
                </a:lnTo>
                <a:lnTo>
                  <a:pt x="2523267" y="1065371"/>
                </a:lnTo>
                <a:lnTo>
                  <a:pt x="2496364" y="1101383"/>
                </a:lnTo>
                <a:lnTo>
                  <a:pt x="2467422" y="1133984"/>
                </a:lnTo>
                <a:lnTo>
                  <a:pt x="2436593" y="1162953"/>
                </a:lnTo>
                <a:lnTo>
                  <a:pt x="2404029" y="1188069"/>
                </a:lnTo>
                <a:lnTo>
                  <a:pt x="2369880" y="1209113"/>
                </a:lnTo>
                <a:lnTo>
                  <a:pt x="2334298" y="1225863"/>
                </a:lnTo>
                <a:lnTo>
                  <a:pt x="2297435" y="1238101"/>
                </a:lnTo>
                <a:lnTo>
                  <a:pt x="2259441" y="1245605"/>
                </a:lnTo>
                <a:lnTo>
                  <a:pt x="2220468" y="1248155"/>
                </a:lnTo>
                <a:lnTo>
                  <a:pt x="2181494" y="1245605"/>
                </a:lnTo>
                <a:lnTo>
                  <a:pt x="2143500" y="1238101"/>
                </a:lnTo>
                <a:lnTo>
                  <a:pt x="2106637" y="1225863"/>
                </a:lnTo>
                <a:lnTo>
                  <a:pt x="2071055" y="1209113"/>
                </a:lnTo>
                <a:lnTo>
                  <a:pt x="2036906" y="1188069"/>
                </a:lnTo>
                <a:lnTo>
                  <a:pt x="2004342" y="1162953"/>
                </a:lnTo>
                <a:lnTo>
                  <a:pt x="1973513" y="1133984"/>
                </a:lnTo>
                <a:lnTo>
                  <a:pt x="1944571" y="1101383"/>
                </a:lnTo>
                <a:lnTo>
                  <a:pt x="1917668" y="1065371"/>
                </a:lnTo>
                <a:lnTo>
                  <a:pt x="1892954" y="1026167"/>
                </a:lnTo>
                <a:lnTo>
                  <a:pt x="1870581" y="983992"/>
                </a:lnTo>
                <a:lnTo>
                  <a:pt x="1850700" y="939066"/>
                </a:lnTo>
                <a:lnTo>
                  <a:pt x="1833463" y="891609"/>
                </a:lnTo>
                <a:lnTo>
                  <a:pt x="1819020" y="841842"/>
                </a:lnTo>
                <a:lnTo>
                  <a:pt x="1807523" y="789985"/>
                </a:lnTo>
                <a:lnTo>
                  <a:pt x="1799124" y="736259"/>
                </a:lnTo>
                <a:lnTo>
                  <a:pt x="1793974" y="680883"/>
                </a:lnTo>
                <a:lnTo>
                  <a:pt x="1792224" y="624077"/>
                </a:lnTo>
                <a:close/>
              </a:path>
            </a:pathLst>
          </a:custGeom>
          <a:ln w="12700">
            <a:solidFill>
              <a:srgbClr val="172C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6939" y="1746250"/>
            <a:ext cx="10423525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45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  <a:tab pos="3900804" algn="l"/>
              </a:tabLst>
            </a:pPr>
            <a:r>
              <a:rPr sz="2400" dirty="0">
                <a:latin typeface="Calibri"/>
                <a:cs typeface="Calibri"/>
              </a:rPr>
              <a:t>Misalkan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himpunan.</a:t>
            </a:r>
            <a:r>
              <a:rPr sz="2400" dirty="0">
                <a:latin typeface="Calibri"/>
                <a:cs typeface="Calibri"/>
              </a:rPr>
              <a:t>	Relasi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dari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merupakan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suatu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fungsi</a:t>
            </a:r>
            <a:r>
              <a:rPr sz="2400" spc="-20" dirty="0">
                <a:latin typeface="Calibri"/>
                <a:cs typeface="Calibri"/>
              </a:rPr>
              <a:t> jika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450"/>
              </a:lnSpc>
            </a:pPr>
            <a:r>
              <a:rPr sz="2400" i="1" dirty="0">
                <a:latin typeface="Calibri"/>
                <a:cs typeface="Calibri"/>
              </a:rPr>
              <a:t>setiap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dalam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dihubungkan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dengan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tepat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satu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dalam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R="1245870" algn="r">
              <a:lnSpc>
                <a:spcPct val="100000"/>
              </a:lnSpc>
              <a:spcBef>
                <a:spcPts val="1250"/>
              </a:spcBef>
              <a:tabLst>
                <a:tab pos="1809114" algn="l"/>
              </a:tabLst>
            </a:pPr>
            <a:r>
              <a:rPr sz="2000" b="1" spc="-5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5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82000" y="3390900"/>
            <a:ext cx="1633220" cy="76200"/>
          </a:xfrm>
          <a:custGeom>
            <a:avLst/>
            <a:gdLst/>
            <a:ahLst/>
            <a:cxnLst/>
            <a:rect l="l" t="t" r="r" b="b"/>
            <a:pathLst>
              <a:path w="1633220" h="76200">
                <a:moveTo>
                  <a:pt x="1556511" y="0"/>
                </a:moveTo>
                <a:lnTo>
                  <a:pt x="1556511" y="76200"/>
                </a:lnTo>
                <a:lnTo>
                  <a:pt x="1620011" y="44450"/>
                </a:lnTo>
                <a:lnTo>
                  <a:pt x="1569211" y="44450"/>
                </a:lnTo>
                <a:lnTo>
                  <a:pt x="1569211" y="31750"/>
                </a:lnTo>
                <a:lnTo>
                  <a:pt x="1620011" y="31750"/>
                </a:lnTo>
                <a:lnTo>
                  <a:pt x="1556511" y="0"/>
                </a:lnTo>
                <a:close/>
              </a:path>
              <a:path w="1633220" h="76200">
                <a:moveTo>
                  <a:pt x="1556511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556511" y="44450"/>
                </a:lnTo>
                <a:lnTo>
                  <a:pt x="1556511" y="31750"/>
                </a:lnTo>
                <a:close/>
              </a:path>
              <a:path w="1633220" h="76200">
                <a:moveTo>
                  <a:pt x="1620011" y="31750"/>
                </a:moveTo>
                <a:lnTo>
                  <a:pt x="1569211" y="31750"/>
                </a:lnTo>
                <a:lnTo>
                  <a:pt x="1569211" y="44450"/>
                </a:lnTo>
                <a:lnTo>
                  <a:pt x="1620011" y="44450"/>
                </a:lnTo>
                <a:lnTo>
                  <a:pt x="1632711" y="38100"/>
                </a:lnTo>
                <a:lnTo>
                  <a:pt x="1620011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15730" y="2910967"/>
            <a:ext cx="1035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5459" y="3243783"/>
            <a:ext cx="2197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23414" algn="l"/>
              </a:tabLst>
            </a:pPr>
            <a:r>
              <a:rPr sz="3000" i="1" baseline="-2777" dirty="0">
                <a:latin typeface="Calibri"/>
                <a:cs typeface="Calibri"/>
              </a:rPr>
              <a:t>a</a:t>
            </a:r>
            <a:r>
              <a:rPr sz="3000" i="1" spc="-352" baseline="-2777" dirty="0">
                <a:latin typeface="Calibri"/>
                <a:cs typeface="Calibri"/>
              </a:rPr>
              <a:t> </a:t>
            </a:r>
            <a:r>
              <a:rPr sz="2700" spc="-75" baseline="1543" dirty="0">
                <a:latin typeface="Symbol"/>
                <a:cs typeface="Symbol"/>
              </a:rPr>
              <a:t></a:t>
            </a:r>
            <a:r>
              <a:rPr sz="2700" baseline="1543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Symbol"/>
                <a:cs typeface="Symbol"/>
              </a:rPr>
              <a:t></a:t>
            </a:r>
            <a:r>
              <a:rPr sz="1800" spc="-260" dirty="0">
                <a:latin typeface="Times New Roman"/>
                <a:cs typeface="Times New Roman"/>
              </a:rPr>
              <a:t> </a:t>
            </a:r>
            <a:r>
              <a:rPr sz="3000" i="1" spc="-75" baseline="2777" dirty="0">
                <a:latin typeface="Calibri"/>
                <a:cs typeface="Calibri"/>
              </a:rPr>
              <a:t>b</a:t>
            </a:r>
            <a:endParaRPr sz="3000" baseline="277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0508" y="614296"/>
            <a:ext cx="9338310" cy="2249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7195" indent="-405130">
              <a:lnSpc>
                <a:spcPts val="2940"/>
              </a:lnSpc>
              <a:spcBef>
                <a:spcPts val="95"/>
              </a:spcBef>
              <a:buFont typeface="Symbol"/>
              <a:buChar char=""/>
              <a:tabLst>
                <a:tab pos="417195" algn="l"/>
                <a:tab pos="417830" algn="l"/>
                <a:tab pos="1143000" algn="l"/>
                <a:tab pos="1806575" algn="l"/>
                <a:tab pos="2155825" algn="l"/>
                <a:tab pos="2570480" algn="l"/>
                <a:tab pos="3488690" algn="l"/>
                <a:tab pos="3815079" algn="l"/>
                <a:tab pos="5534660" algn="l"/>
                <a:tab pos="7182484" algn="l"/>
                <a:tab pos="8442325" algn="l"/>
                <a:tab pos="9144635" algn="l"/>
              </a:tabLst>
            </a:pPr>
            <a:r>
              <a:rPr sz="2500" spc="110" dirty="0">
                <a:latin typeface="Times New Roman"/>
                <a:cs typeface="Times New Roman"/>
              </a:rPr>
              <a:t>Jika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i="1" spc="90" dirty="0">
                <a:latin typeface="Times New Roman"/>
                <a:cs typeface="Times New Roman"/>
              </a:rPr>
              <a:t>f</a:t>
            </a:r>
            <a:r>
              <a:rPr sz="2500" spc="90" dirty="0">
                <a:latin typeface="Times New Roman"/>
                <a:cs typeface="Times New Roman"/>
              </a:rPr>
              <a:t>(</a:t>
            </a:r>
            <a:r>
              <a:rPr sz="2500" i="1" spc="90" dirty="0">
                <a:latin typeface="Times New Roman"/>
                <a:cs typeface="Times New Roman"/>
              </a:rPr>
              <a:t>a</a:t>
            </a:r>
            <a:r>
              <a:rPr sz="2500" spc="90" dirty="0">
                <a:latin typeface="Times New Roman"/>
                <a:cs typeface="Times New Roman"/>
              </a:rPr>
              <a:t>)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30" dirty="0">
                <a:latin typeface="Times New Roman"/>
                <a:cs typeface="Times New Roman"/>
              </a:rPr>
              <a:t>=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i="1" spc="95" dirty="0">
                <a:latin typeface="Times New Roman"/>
                <a:cs typeface="Times New Roman"/>
              </a:rPr>
              <a:t>b</a:t>
            </a:r>
            <a:r>
              <a:rPr sz="2500" spc="95" dirty="0">
                <a:latin typeface="Times New Roman"/>
                <a:cs typeface="Times New Roman"/>
              </a:rPr>
              <a:t>,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40" dirty="0">
                <a:latin typeface="Times New Roman"/>
                <a:cs typeface="Times New Roman"/>
              </a:rPr>
              <a:t>maka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i="1" spc="110" dirty="0">
                <a:latin typeface="Times New Roman"/>
                <a:cs typeface="Times New Roman"/>
              </a:rPr>
              <a:t>b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2500" spc="140" dirty="0">
                <a:latin typeface="Times New Roman"/>
                <a:cs typeface="Times New Roman"/>
              </a:rPr>
              <a:t>dinamakan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b="1" spc="160" dirty="0">
                <a:latin typeface="Times New Roman"/>
                <a:cs typeface="Times New Roman"/>
              </a:rPr>
              <a:t>bayangan</a:t>
            </a:r>
            <a:r>
              <a:rPr sz="2500" b="1" dirty="0">
                <a:latin typeface="Times New Roman"/>
                <a:cs typeface="Times New Roman"/>
              </a:rPr>
              <a:t>	</a:t>
            </a:r>
            <a:r>
              <a:rPr sz="2500" spc="130" dirty="0">
                <a:latin typeface="Times New Roman"/>
                <a:cs typeface="Times New Roman"/>
              </a:rPr>
              <a:t>(</a:t>
            </a:r>
            <a:r>
              <a:rPr sz="2500" i="1" spc="130" dirty="0">
                <a:latin typeface="Times New Roman"/>
                <a:cs typeface="Times New Roman"/>
              </a:rPr>
              <a:t>image</a:t>
            </a:r>
            <a:r>
              <a:rPr sz="2500" spc="130" dirty="0">
                <a:latin typeface="Times New Roman"/>
                <a:cs typeface="Times New Roman"/>
              </a:rPr>
              <a:t>)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05" dirty="0">
                <a:latin typeface="Times New Roman"/>
                <a:cs typeface="Times New Roman"/>
              </a:rPr>
              <a:t>dari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i="1" spc="110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  <a:p>
            <a:pPr marL="417195">
              <a:lnSpc>
                <a:spcPts val="2940"/>
              </a:lnSpc>
            </a:pPr>
            <a:r>
              <a:rPr sz="2500" spc="155" dirty="0">
                <a:latin typeface="Times New Roman"/>
                <a:cs typeface="Times New Roman"/>
              </a:rPr>
              <a:t>dan</a:t>
            </a:r>
            <a:r>
              <a:rPr sz="2500" spc="90" dirty="0">
                <a:latin typeface="Times New Roman"/>
                <a:cs typeface="Times New Roman"/>
              </a:rPr>
              <a:t> </a:t>
            </a:r>
            <a:r>
              <a:rPr sz="2500" i="1" spc="160" dirty="0">
                <a:latin typeface="Times New Roman"/>
                <a:cs typeface="Times New Roman"/>
              </a:rPr>
              <a:t>a</a:t>
            </a:r>
            <a:r>
              <a:rPr sz="2500" i="1" spc="105" dirty="0">
                <a:latin typeface="Times New Roman"/>
                <a:cs typeface="Times New Roman"/>
              </a:rPr>
              <a:t> </a:t>
            </a:r>
            <a:r>
              <a:rPr sz="2500" spc="150" dirty="0">
                <a:latin typeface="Times New Roman"/>
                <a:cs typeface="Times New Roman"/>
              </a:rPr>
              <a:t>dinamakan</a:t>
            </a:r>
            <a:r>
              <a:rPr sz="2500" spc="95" dirty="0">
                <a:latin typeface="Times New Roman"/>
                <a:cs typeface="Times New Roman"/>
              </a:rPr>
              <a:t> </a:t>
            </a:r>
            <a:r>
              <a:rPr sz="2500" b="1" spc="140" dirty="0">
                <a:latin typeface="Times New Roman"/>
                <a:cs typeface="Times New Roman"/>
              </a:rPr>
              <a:t>pra-</a:t>
            </a:r>
            <a:r>
              <a:rPr sz="2500" b="1" spc="170" dirty="0">
                <a:latin typeface="Times New Roman"/>
                <a:cs typeface="Times New Roman"/>
              </a:rPr>
              <a:t>bayangan</a:t>
            </a:r>
            <a:r>
              <a:rPr sz="2500" b="1" spc="85" dirty="0">
                <a:latin typeface="Times New Roman"/>
                <a:cs typeface="Times New Roman"/>
              </a:rPr>
              <a:t> </a:t>
            </a:r>
            <a:r>
              <a:rPr sz="2500" spc="125" dirty="0">
                <a:latin typeface="Times New Roman"/>
                <a:cs typeface="Times New Roman"/>
              </a:rPr>
              <a:t>(</a:t>
            </a:r>
            <a:r>
              <a:rPr sz="2500" i="1" spc="125" dirty="0">
                <a:latin typeface="Times New Roman"/>
                <a:cs typeface="Times New Roman"/>
              </a:rPr>
              <a:t>pre-</a:t>
            </a:r>
            <a:r>
              <a:rPr sz="2500" i="1" spc="150" dirty="0">
                <a:latin typeface="Times New Roman"/>
                <a:cs typeface="Times New Roman"/>
              </a:rPr>
              <a:t>image</a:t>
            </a:r>
            <a:r>
              <a:rPr sz="2500" spc="150" dirty="0">
                <a:latin typeface="Times New Roman"/>
                <a:cs typeface="Times New Roman"/>
              </a:rPr>
              <a:t>)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125" dirty="0">
                <a:latin typeface="Times New Roman"/>
                <a:cs typeface="Times New Roman"/>
              </a:rPr>
              <a:t>dari</a:t>
            </a:r>
            <a:r>
              <a:rPr sz="2500" spc="85" dirty="0">
                <a:latin typeface="Times New Roman"/>
                <a:cs typeface="Times New Roman"/>
              </a:rPr>
              <a:t> </a:t>
            </a:r>
            <a:r>
              <a:rPr sz="2500" i="1" spc="95" dirty="0">
                <a:latin typeface="Times New Roman"/>
                <a:cs typeface="Times New Roman"/>
              </a:rPr>
              <a:t>b</a:t>
            </a:r>
            <a:r>
              <a:rPr sz="2500" spc="95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417195" marR="5080" indent="-405130" algn="just">
              <a:lnSpc>
                <a:spcPct val="95600"/>
              </a:lnSpc>
              <a:spcBef>
                <a:spcPts val="5"/>
              </a:spcBef>
              <a:buFont typeface="Symbol"/>
              <a:buChar char=""/>
              <a:tabLst>
                <a:tab pos="417830" algn="l"/>
              </a:tabLst>
            </a:pPr>
            <a:r>
              <a:rPr sz="2500" spc="160" dirty="0">
                <a:latin typeface="Times New Roman"/>
                <a:cs typeface="Times New Roman"/>
              </a:rPr>
              <a:t>Himpunan </a:t>
            </a:r>
            <a:r>
              <a:rPr sz="2500" spc="150" dirty="0">
                <a:latin typeface="Times New Roman"/>
                <a:cs typeface="Times New Roman"/>
              </a:rPr>
              <a:t>yang</a:t>
            </a:r>
            <a:r>
              <a:rPr sz="2500" spc="165" dirty="0">
                <a:latin typeface="Times New Roman"/>
                <a:cs typeface="Times New Roman"/>
              </a:rPr>
              <a:t> </a:t>
            </a:r>
            <a:r>
              <a:rPr sz="2500" spc="114" dirty="0">
                <a:latin typeface="Times New Roman"/>
                <a:cs typeface="Times New Roman"/>
              </a:rPr>
              <a:t>berisi</a:t>
            </a:r>
            <a:r>
              <a:rPr sz="2500" spc="155" dirty="0">
                <a:latin typeface="Times New Roman"/>
                <a:cs typeface="Times New Roman"/>
              </a:rPr>
              <a:t> semua</a:t>
            </a:r>
            <a:r>
              <a:rPr sz="2500" spc="150" dirty="0">
                <a:latin typeface="Times New Roman"/>
                <a:cs typeface="Times New Roman"/>
              </a:rPr>
              <a:t> </a:t>
            </a:r>
            <a:r>
              <a:rPr sz="2500" spc="110" dirty="0">
                <a:latin typeface="Times New Roman"/>
                <a:cs typeface="Times New Roman"/>
              </a:rPr>
              <a:t>nilai</a:t>
            </a:r>
            <a:r>
              <a:rPr sz="2500" spc="150" dirty="0">
                <a:latin typeface="Times New Roman"/>
                <a:cs typeface="Times New Roman"/>
              </a:rPr>
              <a:t> </a:t>
            </a:r>
            <a:r>
              <a:rPr sz="2500" spc="145" dirty="0">
                <a:latin typeface="Times New Roman"/>
                <a:cs typeface="Times New Roman"/>
              </a:rPr>
              <a:t>pemetaan</a:t>
            </a:r>
            <a:r>
              <a:rPr sz="2500" spc="180" dirty="0">
                <a:latin typeface="Times New Roman"/>
                <a:cs typeface="Times New Roman"/>
              </a:rPr>
              <a:t> </a:t>
            </a:r>
            <a:r>
              <a:rPr sz="2500" i="1" spc="90" dirty="0">
                <a:latin typeface="Times New Roman"/>
                <a:cs typeface="Times New Roman"/>
              </a:rPr>
              <a:t>f</a:t>
            </a:r>
            <a:r>
              <a:rPr sz="2500" i="1" spc="135" dirty="0">
                <a:latin typeface="Times New Roman"/>
                <a:cs typeface="Times New Roman"/>
              </a:rPr>
              <a:t> </a:t>
            </a:r>
            <a:r>
              <a:rPr sz="2500" spc="135" dirty="0">
                <a:latin typeface="Times New Roman"/>
                <a:cs typeface="Times New Roman"/>
              </a:rPr>
              <a:t>disebut </a:t>
            </a:r>
            <a:r>
              <a:rPr sz="2500" b="1" spc="125" dirty="0">
                <a:latin typeface="Times New Roman"/>
                <a:cs typeface="Times New Roman"/>
              </a:rPr>
              <a:t>jelajah </a:t>
            </a:r>
            <a:r>
              <a:rPr sz="2500" spc="140" dirty="0">
                <a:latin typeface="Times New Roman"/>
                <a:cs typeface="Times New Roman"/>
              </a:rPr>
              <a:t>(</a:t>
            </a:r>
            <a:r>
              <a:rPr sz="2500" i="1" spc="140" dirty="0">
                <a:latin typeface="Times New Roman"/>
                <a:cs typeface="Times New Roman"/>
              </a:rPr>
              <a:t>range</a:t>
            </a:r>
            <a:r>
              <a:rPr sz="2500" spc="140" dirty="0">
                <a:latin typeface="Times New Roman"/>
                <a:cs typeface="Times New Roman"/>
              </a:rPr>
              <a:t>)</a:t>
            </a:r>
            <a:r>
              <a:rPr sz="2500" spc="380" dirty="0">
                <a:latin typeface="Times New Roman"/>
                <a:cs typeface="Times New Roman"/>
              </a:rPr>
              <a:t>  </a:t>
            </a:r>
            <a:r>
              <a:rPr sz="2500" spc="125" dirty="0">
                <a:latin typeface="Times New Roman"/>
                <a:cs typeface="Times New Roman"/>
              </a:rPr>
              <a:t>dari</a:t>
            </a:r>
            <a:r>
              <a:rPr sz="2500" spc="385" dirty="0">
                <a:latin typeface="Times New Roman"/>
                <a:cs typeface="Times New Roman"/>
              </a:rPr>
              <a:t>  </a:t>
            </a:r>
            <a:r>
              <a:rPr sz="2500" i="1" spc="85" dirty="0">
                <a:latin typeface="Times New Roman"/>
                <a:cs typeface="Times New Roman"/>
              </a:rPr>
              <a:t>f</a:t>
            </a:r>
            <a:r>
              <a:rPr sz="2500" spc="85" dirty="0">
                <a:latin typeface="Times New Roman"/>
                <a:cs typeface="Times New Roman"/>
              </a:rPr>
              <a:t>.</a:t>
            </a:r>
            <a:r>
              <a:rPr sz="2500" spc="380" dirty="0">
                <a:latin typeface="Times New Roman"/>
                <a:cs typeface="Times New Roman"/>
              </a:rPr>
              <a:t>  </a:t>
            </a:r>
            <a:r>
              <a:rPr sz="2500" spc="135" dirty="0">
                <a:latin typeface="Times New Roman"/>
                <a:cs typeface="Times New Roman"/>
              </a:rPr>
              <a:t>Perhatikan</a:t>
            </a:r>
            <a:r>
              <a:rPr sz="2500" spc="390" dirty="0">
                <a:latin typeface="Times New Roman"/>
                <a:cs typeface="Times New Roman"/>
              </a:rPr>
              <a:t>  </a:t>
            </a:r>
            <a:r>
              <a:rPr sz="2500" spc="170" dirty="0">
                <a:latin typeface="Times New Roman"/>
                <a:cs typeface="Times New Roman"/>
              </a:rPr>
              <a:t>bahwa</a:t>
            </a:r>
            <a:r>
              <a:rPr sz="2500" spc="380" dirty="0">
                <a:latin typeface="Times New Roman"/>
                <a:cs typeface="Times New Roman"/>
              </a:rPr>
              <a:t>  </a:t>
            </a:r>
            <a:r>
              <a:rPr sz="2500" spc="120" dirty="0">
                <a:latin typeface="Times New Roman"/>
                <a:cs typeface="Times New Roman"/>
              </a:rPr>
              <a:t>jelajah</a:t>
            </a:r>
            <a:r>
              <a:rPr sz="2500" spc="385" dirty="0">
                <a:latin typeface="Times New Roman"/>
                <a:cs typeface="Times New Roman"/>
              </a:rPr>
              <a:t>  </a:t>
            </a:r>
            <a:r>
              <a:rPr sz="2500" spc="125" dirty="0">
                <a:latin typeface="Times New Roman"/>
                <a:cs typeface="Times New Roman"/>
              </a:rPr>
              <a:t>dari</a:t>
            </a:r>
            <a:r>
              <a:rPr sz="2500" spc="385" dirty="0">
                <a:latin typeface="Times New Roman"/>
                <a:cs typeface="Times New Roman"/>
              </a:rPr>
              <a:t>  </a:t>
            </a:r>
            <a:r>
              <a:rPr sz="2500" i="1" spc="90" dirty="0">
                <a:latin typeface="Times New Roman"/>
                <a:cs typeface="Times New Roman"/>
              </a:rPr>
              <a:t>f</a:t>
            </a:r>
            <a:r>
              <a:rPr sz="2500" i="1" spc="375" dirty="0">
                <a:latin typeface="Times New Roman"/>
                <a:cs typeface="Times New Roman"/>
              </a:rPr>
              <a:t>  </a:t>
            </a:r>
            <a:r>
              <a:rPr sz="2500" spc="130" dirty="0">
                <a:latin typeface="Times New Roman"/>
                <a:cs typeface="Times New Roman"/>
              </a:rPr>
              <a:t>adalah </a:t>
            </a:r>
            <a:r>
              <a:rPr sz="2500" spc="155" dirty="0">
                <a:latin typeface="Times New Roman"/>
                <a:cs typeface="Times New Roman"/>
              </a:rPr>
              <a:t>himpunan</a:t>
            </a:r>
            <a:r>
              <a:rPr sz="2500" spc="90" dirty="0">
                <a:latin typeface="Times New Roman"/>
                <a:cs typeface="Times New Roman"/>
              </a:rPr>
              <a:t> </a:t>
            </a:r>
            <a:r>
              <a:rPr sz="2500" spc="145" dirty="0">
                <a:latin typeface="Times New Roman"/>
                <a:cs typeface="Times New Roman"/>
              </a:rPr>
              <a:t>bagian</a:t>
            </a:r>
            <a:r>
              <a:rPr sz="2500" spc="90" dirty="0">
                <a:latin typeface="Times New Roman"/>
                <a:cs typeface="Times New Roman"/>
              </a:rPr>
              <a:t> </a:t>
            </a:r>
            <a:r>
              <a:rPr sz="2500" spc="150" dirty="0">
                <a:latin typeface="Times New Roman"/>
                <a:cs typeface="Times New Roman"/>
              </a:rPr>
              <a:t>(mungkin</a:t>
            </a:r>
            <a:r>
              <a:rPr sz="2500" spc="100" dirty="0">
                <a:latin typeface="Times New Roman"/>
                <a:cs typeface="Times New Roman"/>
              </a:rPr>
              <a:t> </a:t>
            </a:r>
            <a:r>
              <a:rPr sz="2500" i="1" spc="150" dirty="0">
                <a:latin typeface="Times New Roman"/>
                <a:cs typeface="Times New Roman"/>
              </a:rPr>
              <a:t>proper</a:t>
            </a:r>
            <a:r>
              <a:rPr sz="2500" i="1" spc="90" dirty="0">
                <a:latin typeface="Times New Roman"/>
                <a:cs typeface="Times New Roman"/>
              </a:rPr>
              <a:t> </a:t>
            </a:r>
            <a:r>
              <a:rPr sz="2500" i="1" spc="130" dirty="0">
                <a:latin typeface="Times New Roman"/>
                <a:cs typeface="Times New Roman"/>
              </a:rPr>
              <a:t>subset</a:t>
            </a:r>
            <a:r>
              <a:rPr sz="2500" spc="130" dirty="0">
                <a:latin typeface="Times New Roman"/>
                <a:cs typeface="Times New Roman"/>
              </a:rPr>
              <a:t>)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125" dirty="0">
                <a:latin typeface="Times New Roman"/>
                <a:cs typeface="Times New Roman"/>
              </a:rPr>
              <a:t>dari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i="1" spc="105" dirty="0">
                <a:latin typeface="Times New Roman"/>
                <a:cs typeface="Times New Roman"/>
              </a:rPr>
              <a:t>B</a:t>
            </a:r>
            <a:r>
              <a:rPr sz="2500" spc="105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188" y="4523483"/>
            <a:ext cx="95951" cy="863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65880" y="4576802"/>
            <a:ext cx="17208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i="1" spc="15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29449" y="3937891"/>
            <a:ext cx="4117340" cy="1884680"/>
            <a:chOff x="4129449" y="3937891"/>
            <a:chExt cx="4117340" cy="1884680"/>
          </a:xfrm>
        </p:grpSpPr>
        <p:sp>
          <p:nvSpPr>
            <p:cNvPr id="6" name="object 6"/>
            <p:cNvSpPr/>
            <p:nvPr/>
          </p:nvSpPr>
          <p:spPr>
            <a:xfrm>
              <a:off x="4132624" y="3941066"/>
              <a:ext cx="1807210" cy="1878330"/>
            </a:xfrm>
            <a:custGeom>
              <a:avLst/>
              <a:gdLst/>
              <a:ahLst/>
              <a:cxnLst/>
              <a:rect l="l" t="t" r="r" b="b"/>
              <a:pathLst>
                <a:path w="1807210" h="1878329">
                  <a:moveTo>
                    <a:pt x="0" y="939375"/>
                  </a:moveTo>
                  <a:lnTo>
                    <a:pt x="6059" y="835914"/>
                  </a:lnTo>
                  <a:lnTo>
                    <a:pt x="20871" y="735855"/>
                  </a:lnTo>
                  <a:lnTo>
                    <a:pt x="48027" y="638229"/>
                  </a:lnTo>
                  <a:lnTo>
                    <a:pt x="84608" y="543510"/>
                  </a:lnTo>
                  <a:lnTo>
                    <a:pt x="129493" y="454132"/>
                  </a:lnTo>
                  <a:lnTo>
                    <a:pt x="183805" y="370647"/>
                  </a:lnTo>
                  <a:lnTo>
                    <a:pt x="246868" y="292324"/>
                  </a:lnTo>
                  <a:lnTo>
                    <a:pt x="319358" y="222902"/>
                  </a:lnTo>
                  <a:lnTo>
                    <a:pt x="397234" y="158820"/>
                  </a:lnTo>
                  <a:lnTo>
                    <a:pt x="478701" y="108781"/>
                  </a:lnTo>
                  <a:lnTo>
                    <a:pt x="569369" y="64082"/>
                  </a:lnTo>
                  <a:lnTo>
                    <a:pt x="662506" y="33425"/>
                  </a:lnTo>
                  <a:lnTo>
                    <a:pt x="756092" y="11075"/>
                  </a:lnTo>
                  <a:lnTo>
                    <a:pt x="855737" y="0"/>
                  </a:lnTo>
                  <a:lnTo>
                    <a:pt x="952016" y="0"/>
                  </a:lnTo>
                  <a:lnTo>
                    <a:pt x="1050988" y="11075"/>
                  </a:lnTo>
                  <a:lnTo>
                    <a:pt x="1144574" y="33425"/>
                  </a:lnTo>
                  <a:lnTo>
                    <a:pt x="1238159" y="64082"/>
                  </a:lnTo>
                  <a:lnTo>
                    <a:pt x="1328379" y="108781"/>
                  </a:lnTo>
                  <a:lnTo>
                    <a:pt x="1409621" y="158820"/>
                  </a:lnTo>
                  <a:lnTo>
                    <a:pt x="1487721" y="222902"/>
                  </a:lnTo>
                  <a:lnTo>
                    <a:pt x="1560211" y="292324"/>
                  </a:lnTo>
                  <a:lnTo>
                    <a:pt x="1623275" y="370647"/>
                  </a:lnTo>
                  <a:lnTo>
                    <a:pt x="1677586" y="454132"/>
                  </a:lnTo>
                  <a:lnTo>
                    <a:pt x="1722920" y="543510"/>
                  </a:lnTo>
                  <a:lnTo>
                    <a:pt x="1758828" y="638229"/>
                  </a:lnTo>
                  <a:lnTo>
                    <a:pt x="1785984" y="735855"/>
                  </a:lnTo>
                  <a:lnTo>
                    <a:pt x="1801020" y="835914"/>
                  </a:lnTo>
                  <a:lnTo>
                    <a:pt x="1807080" y="939375"/>
                  </a:lnTo>
                  <a:lnTo>
                    <a:pt x="1801020" y="1039434"/>
                  </a:lnTo>
                  <a:lnTo>
                    <a:pt x="1785984" y="1139988"/>
                  </a:lnTo>
                  <a:lnTo>
                    <a:pt x="1758828" y="1240047"/>
                  </a:lnTo>
                  <a:lnTo>
                    <a:pt x="1722920" y="1334765"/>
                  </a:lnTo>
                  <a:lnTo>
                    <a:pt x="1677586" y="1424144"/>
                  </a:lnTo>
                  <a:lnTo>
                    <a:pt x="1623275" y="1507688"/>
                  </a:lnTo>
                  <a:lnTo>
                    <a:pt x="1560211" y="1585892"/>
                  </a:lnTo>
                  <a:lnTo>
                    <a:pt x="1487721" y="1655354"/>
                  </a:lnTo>
                  <a:lnTo>
                    <a:pt x="1409621" y="1716568"/>
                  </a:lnTo>
                  <a:lnTo>
                    <a:pt x="1328379" y="1769515"/>
                  </a:lnTo>
                  <a:lnTo>
                    <a:pt x="1238159" y="1811287"/>
                  </a:lnTo>
                  <a:lnTo>
                    <a:pt x="1144574" y="1844791"/>
                  </a:lnTo>
                  <a:lnTo>
                    <a:pt x="1050988" y="1867141"/>
                  </a:lnTo>
                  <a:lnTo>
                    <a:pt x="952016" y="1878316"/>
                  </a:lnTo>
                  <a:lnTo>
                    <a:pt x="855737" y="1878316"/>
                  </a:lnTo>
                  <a:lnTo>
                    <a:pt x="756092" y="1867141"/>
                  </a:lnTo>
                  <a:lnTo>
                    <a:pt x="662506" y="1844791"/>
                  </a:lnTo>
                  <a:lnTo>
                    <a:pt x="569369" y="1811287"/>
                  </a:lnTo>
                  <a:lnTo>
                    <a:pt x="478701" y="1769515"/>
                  </a:lnTo>
                  <a:lnTo>
                    <a:pt x="397234" y="1716568"/>
                  </a:lnTo>
                  <a:lnTo>
                    <a:pt x="319358" y="1655354"/>
                  </a:lnTo>
                  <a:lnTo>
                    <a:pt x="246868" y="1585892"/>
                  </a:lnTo>
                  <a:lnTo>
                    <a:pt x="183805" y="1507688"/>
                  </a:lnTo>
                  <a:lnTo>
                    <a:pt x="129493" y="1424144"/>
                  </a:lnTo>
                  <a:lnTo>
                    <a:pt x="84608" y="1334765"/>
                  </a:lnTo>
                  <a:lnTo>
                    <a:pt x="48027" y="1240047"/>
                  </a:lnTo>
                  <a:lnTo>
                    <a:pt x="20871" y="1139988"/>
                  </a:lnTo>
                  <a:lnTo>
                    <a:pt x="6059" y="1039434"/>
                  </a:lnTo>
                  <a:lnTo>
                    <a:pt x="0" y="939375"/>
                  </a:lnTo>
                </a:path>
              </a:pathLst>
            </a:custGeom>
            <a:ln w="57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0803" y="4523483"/>
              <a:ext cx="95951" cy="8636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116507" y="4624388"/>
            <a:ext cx="17208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i="1" spc="15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36388" y="3999288"/>
            <a:ext cx="4020820" cy="1884680"/>
            <a:chOff x="5036388" y="3999288"/>
            <a:chExt cx="4020820" cy="1884680"/>
          </a:xfrm>
        </p:grpSpPr>
        <p:sp>
          <p:nvSpPr>
            <p:cNvPr id="10" name="object 10"/>
            <p:cNvSpPr/>
            <p:nvPr/>
          </p:nvSpPr>
          <p:spPr>
            <a:xfrm>
              <a:off x="5036388" y="4002181"/>
              <a:ext cx="4018279" cy="1878964"/>
            </a:xfrm>
            <a:custGeom>
              <a:avLst/>
              <a:gdLst/>
              <a:ahLst/>
              <a:cxnLst/>
              <a:rect l="l" t="t" r="r" b="b"/>
              <a:pathLst>
                <a:path w="4018279" h="1878964">
                  <a:moveTo>
                    <a:pt x="2210598" y="939474"/>
                  </a:moveTo>
                  <a:lnTo>
                    <a:pt x="2216658" y="836013"/>
                  </a:lnTo>
                  <a:lnTo>
                    <a:pt x="2231694" y="735934"/>
                  </a:lnTo>
                  <a:lnTo>
                    <a:pt x="2258850" y="638308"/>
                  </a:lnTo>
                  <a:lnTo>
                    <a:pt x="2294758" y="543589"/>
                  </a:lnTo>
                  <a:lnTo>
                    <a:pt x="2340092" y="454211"/>
                  </a:lnTo>
                  <a:lnTo>
                    <a:pt x="2397097" y="368274"/>
                  </a:lnTo>
                  <a:lnTo>
                    <a:pt x="2460160" y="292918"/>
                  </a:lnTo>
                  <a:lnTo>
                    <a:pt x="2529957" y="220133"/>
                  </a:lnTo>
                  <a:lnTo>
                    <a:pt x="2608057" y="158820"/>
                  </a:lnTo>
                  <a:lnTo>
                    <a:pt x="2692217" y="108781"/>
                  </a:lnTo>
                  <a:lnTo>
                    <a:pt x="2779519" y="64082"/>
                  </a:lnTo>
                  <a:lnTo>
                    <a:pt x="2873105" y="33623"/>
                  </a:lnTo>
                  <a:lnTo>
                    <a:pt x="2969384" y="11273"/>
                  </a:lnTo>
                  <a:lnTo>
                    <a:pt x="3065887" y="0"/>
                  </a:lnTo>
                  <a:lnTo>
                    <a:pt x="3165308" y="0"/>
                  </a:lnTo>
                  <a:lnTo>
                    <a:pt x="3261811" y="11273"/>
                  </a:lnTo>
                  <a:lnTo>
                    <a:pt x="3358090" y="33623"/>
                  </a:lnTo>
                  <a:lnTo>
                    <a:pt x="3448309" y="64082"/>
                  </a:lnTo>
                  <a:lnTo>
                    <a:pt x="3538529" y="108781"/>
                  </a:lnTo>
                  <a:lnTo>
                    <a:pt x="3623137" y="158820"/>
                  </a:lnTo>
                  <a:lnTo>
                    <a:pt x="3701238" y="220133"/>
                  </a:lnTo>
                  <a:lnTo>
                    <a:pt x="3770361" y="292918"/>
                  </a:lnTo>
                  <a:lnTo>
                    <a:pt x="3834098" y="368274"/>
                  </a:lnTo>
                  <a:lnTo>
                    <a:pt x="3888185" y="454211"/>
                  </a:lnTo>
                  <a:lnTo>
                    <a:pt x="3936437" y="543589"/>
                  </a:lnTo>
                  <a:lnTo>
                    <a:pt x="3972345" y="638308"/>
                  </a:lnTo>
                  <a:lnTo>
                    <a:pt x="3996807" y="735934"/>
                  </a:lnTo>
                  <a:lnTo>
                    <a:pt x="4014537" y="836013"/>
                  </a:lnTo>
                  <a:lnTo>
                    <a:pt x="4017679" y="939474"/>
                  </a:lnTo>
                  <a:lnTo>
                    <a:pt x="4014537" y="1039533"/>
                  </a:lnTo>
                  <a:lnTo>
                    <a:pt x="3996807" y="1140086"/>
                  </a:lnTo>
                  <a:lnTo>
                    <a:pt x="3972345" y="1237713"/>
                  </a:lnTo>
                  <a:lnTo>
                    <a:pt x="3936437" y="1332431"/>
                  </a:lnTo>
                  <a:lnTo>
                    <a:pt x="3888185" y="1424243"/>
                  </a:lnTo>
                  <a:lnTo>
                    <a:pt x="3834098" y="1507787"/>
                  </a:lnTo>
                  <a:lnTo>
                    <a:pt x="3770361" y="1585991"/>
                  </a:lnTo>
                  <a:lnTo>
                    <a:pt x="3701238" y="1655452"/>
                  </a:lnTo>
                  <a:lnTo>
                    <a:pt x="3623137" y="1717141"/>
                  </a:lnTo>
                  <a:lnTo>
                    <a:pt x="3538529" y="1770088"/>
                  </a:lnTo>
                  <a:lnTo>
                    <a:pt x="3448309" y="1811860"/>
                  </a:lnTo>
                  <a:lnTo>
                    <a:pt x="3358090" y="1845365"/>
                  </a:lnTo>
                  <a:lnTo>
                    <a:pt x="3261811" y="1867220"/>
                  </a:lnTo>
                  <a:lnTo>
                    <a:pt x="3165308" y="1878395"/>
                  </a:lnTo>
                  <a:lnTo>
                    <a:pt x="3065887" y="1878395"/>
                  </a:lnTo>
                  <a:lnTo>
                    <a:pt x="2969384" y="1867220"/>
                  </a:lnTo>
                  <a:lnTo>
                    <a:pt x="2873105" y="1845365"/>
                  </a:lnTo>
                  <a:lnTo>
                    <a:pt x="2779519" y="1811860"/>
                  </a:lnTo>
                  <a:lnTo>
                    <a:pt x="2692217" y="1770088"/>
                  </a:lnTo>
                  <a:lnTo>
                    <a:pt x="2608057" y="1717141"/>
                  </a:lnTo>
                  <a:lnTo>
                    <a:pt x="2529957" y="1655452"/>
                  </a:lnTo>
                  <a:lnTo>
                    <a:pt x="2460160" y="1585991"/>
                  </a:lnTo>
                  <a:lnTo>
                    <a:pt x="2397097" y="1507787"/>
                  </a:lnTo>
                  <a:lnTo>
                    <a:pt x="2340092" y="1424243"/>
                  </a:lnTo>
                  <a:lnTo>
                    <a:pt x="2294758" y="1332431"/>
                  </a:lnTo>
                  <a:lnTo>
                    <a:pt x="2258850" y="1237713"/>
                  </a:lnTo>
                  <a:lnTo>
                    <a:pt x="2231694" y="1140086"/>
                  </a:lnTo>
                  <a:lnTo>
                    <a:pt x="2216658" y="1039533"/>
                  </a:lnTo>
                  <a:lnTo>
                    <a:pt x="2210598" y="939474"/>
                  </a:lnTo>
                </a:path>
                <a:path w="4018279" h="1878964">
                  <a:moveTo>
                    <a:pt x="3162166" y="563012"/>
                  </a:moveTo>
                  <a:lnTo>
                    <a:pt x="0" y="563012"/>
                  </a:lnTo>
                  <a:lnTo>
                    <a:pt x="1490639" y="563012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14684" y="4518081"/>
              <a:ext cx="102870" cy="95250"/>
            </a:xfrm>
            <a:custGeom>
              <a:avLst/>
              <a:gdLst/>
              <a:ahLst/>
              <a:cxnLst/>
              <a:rect l="l" t="t" r="r" b="b"/>
              <a:pathLst>
                <a:path w="102870" h="95250">
                  <a:moveTo>
                    <a:pt x="0" y="0"/>
                  </a:moveTo>
                  <a:lnTo>
                    <a:pt x="0" y="94718"/>
                  </a:lnTo>
                  <a:lnTo>
                    <a:pt x="102562" y="47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39079" y="3553783"/>
            <a:ext cx="20129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i="1" spc="18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01695" y="3553783"/>
            <a:ext cx="201295" cy="304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i="1" spc="18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96598" y="4092033"/>
            <a:ext cx="9207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60" dirty="0">
                <a:latin typeface="Arial"/>
                <a:cs typeface="Arial"/>
              </a:rPr>
              <a:t>f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3234" y="1450923"/>
            <a:ext cx="9728200" cy="2664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33705" indent="-421640">
              <a:lnSpc>
                <a:spcPts val="3479"/>
              </a:lnSpc>
              <a:spcBef>
                <a:spcPts val="110"/>
              </a:spcBef>
              <a:buFont typeface="Symbol"/>
              <a:buChar char=""/>
              <a:tabLst>
                <a:tab pos="433705" algn="l"/>
                <a:tab pos="434340" algn="l"/>
              </a:tabLst>
            </a:pPr>
            <a:r>
              <a:rPr sz="2950" dirty="0">
                <a:latin typeface="Times New Roman"/>
                <a:cs typeface="Times New Roman"/>
              </a:rPr>
              <a:t>Fungsi</a:t>
            </a:r>
            <a:r>
              <a:rPr sz="2950" spc="-8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adalah</a:t>
            </a:r>
            <a:r>
              <a:rPr sz="2950" spc="-7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relasi</a:t>
            </a:r>
            <a:r>
              <a:rPr sz="2950" spc="-8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yang</a:t>
            </a:r>
            <a:r>
              <a:rPr sz="2950" spc="-70" dirty="0">
                <a:latin typeface="Times New Roman"/>
                <a:cs typeface="Times New Roman"/>
              </a:rPr>
              <a:t> </a:t>
            </a:r>
            <a:r>
              <a:rPr sz="2950" spc="-10" dirty="0">
                <a:latin typeface="Times New Roman"/>
                <a:cs typeface="Times New Roman"/>
              </a:rPr>
              <a:t>khusus:</a:t>
            </a:r>
            <a:endParaRPr sz="2950">
              <a:latin typeface="Times New Roman"/>
              <a:cs typeface="Times New Roman"/>
            </a:endParaRPr>
          </a:p>
          <a:p>
            <a:pPr marL="917575" marR="6350" lvl="1" indent="-497840">
              <a:lnSpc>
                <a:spcPts val="3390"/>
              </a:lnSpc>
              <a:spcBef>
                <a:spcPts val="175"/>
              </a:spcBef>
              <a:buAutoNum type="arabicPeriod"/>
              <a:tabLst>
                <a:tab pos="917575" algn="l"/>
                <a:tab pos="918210" algn="l"/>
              </a:tabLst>
            </a:pPr>
            <a:r>
              <a:rPr sz="2950" dirty="0">
                <a:latin typeface="Times New Roman"/>
                <a:cs typeface="Times New Roman"/>
              </a:rPr>
              <a:t>Tiap</a:t>
            </a:r>
            <a:r>
              <a:rPr sz="2950" spc="26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elemen</a:t>
            </a:r>
            <a:r>
              <a:rPr sz="2950" spc="27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di</a:t>
            </a:r>
            <a:r>
              <a:rPr sz="2950" spc="24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dalam</a:t>
            </a:r>
            <a:r>
              <a:rPr sz="2950" spc="18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himpunan</a:t>
            </a:r>
            <a:r>
              <a:rPr sz="2950" spc="254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A</a:t>
            </a:r>
            <a:r>
              <a:rPr sz="2950" i="1" spc="23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harus</a:t>
            </a:r>
            <a:r>
              <a:rPr sz="2950" spc="25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digunakan</a:t>
            </a:r>
            <a:r>
              <a:rPr sz="2950" spc="250" dirty="0">
                <a:latin typeface="Times New Roman"/>
                <a:cs typeface="Times New Roman"/>
              </a:rPr>
              <a:t> </a:t>
            </a:r>
            <a:r>
              <a:rPr sz="2950" spc="-20" dirty="0">
                <a:latin typeface="Times New Roman"/>
                <a:cs typeface="Times New Roman"/>
              </a:rPr>
              <a:t>oleh </a:t>
            </a:r>
            <a:r>
              <a:rPr sz="2950" dirty="0">
                <a:latin typeface="Times New Roman"/>
                <a:cs typeface="Times New Roman"/>
              </a:rPr>
              <a:t>prosedur</a:t>
            </a:r>
            <a:r>
              <a:rPr sz="2950" spc="-8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atau</a:t>
            </a:r>
            <a:r>
              <a:rPr sz="2950" spc="-7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kaidah</a:t>
            </a:r>
            <a:r>
              <a:rPr sz="2950" spc="-6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yang</a:t>
            </a:r>
            <a:r>
              <a:rPr sz="2950" spc="-75" dirty="0">
                <a:latin typeface="Times New Roman"/>
                <a:cs typeface="Times New Roman"/>
              </a:rPr>
              <a:t> </a:t>
            </a:r>
            <a:r>
              <a:rPr sz="2950" spc="-10" dirty="0">
                <a:latin typeface="Times New Roman"/>
                <a:cs typeface="Times New Roman"/>
              </a:rPr>
              <a:t>mendefinisikan</a:t>
            </a:r>
            <a:r>
              <a:rPr sz="2950" spc="-80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latin typeface="Times New Roman"/>
                <a:cs typeface="Times New Roman"/>
              </a:rPr>
              <a:t>f</a:t>
            </a:r>
            <a:r>
              <a:rPr sz="2950" spc="-25" dirty="0">
                <a:latin typeface="Times New Roman"/>
                <a:cs typeface="Times New Roman"/>
              </a:rPr>
              <a:t>.</a:t>
            </a:r>
            <a:endParaRPr sz="29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endParaRPr sz="2700">
              <a:latin typeface="Times New Roman"/>
              <a:cs typeface="Times New Roman"/>
            </a:endParaRPr>
          </a:p>
          <a:p>
            <a:pPr marL="917575" marR="5080" lvl="1" indent="-497840">
              <a:lnSpc>
                <a:spcPct val="102099"/>
              </a:lnSpc>
              <a:buAutoNum type="arabicPeriod"/>
              <a:tabLst>
                <a:tab pos="917575" algn="l"/>
                <a:tab pos="918210" algn="l"/>
              </a:tabLst>
            </a:pPr>
            <a:r>
              <a:rPr sz="2950" dirty="0">
                <a:latin typeface="Times New Roman"/>
                <a:cs typeface="Times New Roman"/>
              </a:rPr>
              <a:t>Frasa</a:t>
            </a:r>
            <a:r>
              <a:rPr sz="2950" spc="-6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“dihubungkan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dengan</a:t>
            </a:r>
            <a:r>
              <a:rPr sz="2950" spc="-5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tepat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satu</a:t>
            </a:r>
            <a:r>
              <a:rPr sz="2950" spc="-5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elemen</a:t>
            </a:r>
            <a:r>
              <a:rPr sz="2950" spc="-5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di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dalam</a:t>
            </a:r>
            <a:r>
              <a:rPr sz="2950" spc="-125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latin typeface="Times New Roman"/>
                <a:cs typeface="Times New Roman"/>
              </a:rPr>
              <a:t>B</a:t>
            </a:r>
            <a:r>
              <a:rPr sz="2950" spc="-25" dirty="0">
                <a:latin typeface="Times New Roman"/>
                <a:cs typeface="Times New Roman"/>
              </a:rPr>
              <a:t>” </a:t>
            </a:r>
            <a:r>
              <a:rPr sz="2950" dirty="0">
                <a:latin typeface="Times New Roman"/>
                <a:cs typeface="Times New Roman"/>
              </a:rPr>
              <a:t>berarti</a:t>
            </a:r>
            <a:r>
              <a:rPr sz="2950" spc="-5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bahwa</a:t>
            </a:r>
            <a:r>
              <a:rPr sz="2950" spc="-5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jika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(</a:t>
            </a:r>
            <a:r>
              <a:rPr sz="2950" i="1" dirty="0">
                <a:latin typeface="Times New Roman"/>
                <a:cs typeface="Times New Roman"/>
              </a:rPr>
              <a:t>a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-5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b</a:t>
            </a:r>
            <a:r>
              <a:rPr sz="2950" dirty="0">
                <a:latin typeface="Times New Roman"/>
                <a:cs typeface="Times New Roman"/>
              </a:rPr>
              <a:t>)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Symbol"/>
                <a:cs typeface="Symbol"/>
              </a:rPr>
              <a:t></a:t>
            </a:r>
            <a:r>
              <a:rPr sz="2950" spc="-5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f</a:t>
            </a:r>
            <a:r>
              <a:rPr sz="2950" i="1" spc="-4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dan</a:t>
            </a:r>
            <a:r>
              <a:rPr sz="2950" spc="-4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(</a:t>
            </a:r>
            <a:r>
              <a:rPr sz="2950" i="1" dirty="0">
                <a:latin typeface="Times New Roman"/>
                <a:cs typeface="Times New Roman"/>
              </a:rPr>
              <a:t>a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-5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c</a:t>
            </a:r>
            <a:r>
              <a:rPr sz="2950" dirty="0">
                <a:latin typeface="Times New Roman"/>
                <a:cs typeface="Times New Roman"/>
              </a:rPr>
              <a:t>)</a:t>
            </a:r>
            <a:r>
              <a:rPr sz="2950" spc="-5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Symbol"/>
                <a:cs typeface="Symbol"/>
              </a:rPr>
              <a:t>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f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-5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maka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b</a:t>
            </a:r>
            <a:r>
              <a:rPr sz="2950" i="1" spc="-4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=</a:t>
            </a:r>
            <a:r>
              <a:rPr sz="2950" spc="-50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latin typeface="Times New Roman"/>
                <a:cs typeface="Times New Roman"/>
              </a:rPr>
              <a:t>c</a:t>
            </a:r>
            <a:r>
              <a:rPr sz="2950" spc="-25" dirty="0">
                <a:latin typeface="Times New Roman"/>
                <a:cs typeface="Times New Roman"/>
              </a:rPr>
              <a:t>.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894" y="228481"/>
            <a:ext cx="1685289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231140" algn="l"/>
                <a:tab pos="1134110" algn="l"/>
              </a:tabLst>
            </a:pPr>
            <a:r>
              <a:rPr sz="1950" spc="-10" dirty="0">
                <a:latin typeface="Times New Roman"/>
                <a:cs typeface="Times New Roman"/>
              </a:rPr>
              <a:t>Fungsi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Times New Roman"/>
                <a:cs typeface="Times New Roman"/>
              </a:rPr>
              <a:t>dapat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5288" y="228481"/>
            <a:ext cx="450850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39595" algn="l"/>
                <a:tab pos="2671445" algn="l"/>
                <a:tab pos="3754120" algn="l"/>
              </a:tabLst>
            </a:pPr>
            <a:r>
              <a:rPr sz="1950" spc="-10" dirty="0">
                <a:latin typeface="Times New Roman"/>
                <a:cs typeface="Times New Roman"/>
              </a:rPr>
              <a:t>dispesifikasikan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Times New Roman"/>
                <a:cs typeface="Times New Roman"/>
              </a:rPr>
              <a:t>dalam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Times New Roman"/>
                <a:cs typeface="Times New Roman"/>
              </a:rPr>
              <a:t>berbagai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Times New Roman"/>
                <a:cs typeface="Times New Roman"/>
              </a:rPr>
              <a:t>bentuk,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770" y="512713"/>
            <a:ext cx="125222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0" dirty="0">
                <a:latin typeface="Times New Roman"/>
                <a:cs typeface="Times New Roman"/>
              </a:rPr>
              <a:t>diantaranya: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6770" y="796945"/>
            <a:ext cx="3410585" cy="6083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81025" marR="5080" indent="-568960">
              <a:lnSpc>
                <a:spcPts val="2260"/>
              </a:lnSpc>
              <a:spcBef>
                <a:spcPts val="235"/>
              </a:spcBef>
              <a:tabLst>
                <a:tab pos="580390" algn="l"/>
              </a:tabLst>
            </a:pPr>
            <a:r>
              <a:rPr sz="1950" spc="-25" dirty="0">
                <a:latin typeface="Times New Roman"/>
                <a:cs typeface="Times New Roman"/>
              </a:rPr>
              <a:t>1.</a:t>
            </a:r>
            <a:r>
              <a:rPr sz="1950" dirty="0">
                <a:latin typeface="Times New Roman"/>
                <a:cs typeface="Times New Roman"/>
              </a:rPr>
              <a:t>	Himpunan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pasangan</a:t>
            </a:r>
            <a:r>
              <a:rPr sz="1950" spc="-10" dirty="0">
                <a:latin typeface="Times New Roman"/>
                <a:cs typeface="Times New Roman"/>
              </a:rPr>
              <a:t> terurut. </a:t>
            </a:r>
            <a:r>
              <a:rPr sz="1950" dirty="0">
                <a:latin typeface="Times New Roman"/>
                <a:cs typeface="Times New Roman"/>
              </a:rPr>
              <a:t>Seperti</a:t>
            </a:r>
            <a:r>
              <a:rPr sz="1950" spc="409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pada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relasi.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970" y="1744693"/>
            <a:ext cx="6249670" cy="2787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1825" indent="-568960">
              <a:lnSpc>
                <a:spcPts val="2290"/>
              </a:lnSpc>
              <a:spcBef>
                <a:spcPts val="95"/>
              </a:spcBef>
              <a:buAutoNum type="arabicPeriod" startAt="2"/>
              <a:tabLst>
                <a:tab pos="631190" algn="l"/>
                <a:tab pos="632460" algn="l"/>
              </a:tabLst>
            </a:pPr>
            <a:r>
              <a:rPr sz="1950" dirty="0">
                <a:latin typeface="Times New Roman"/>
                <a:cs typeface="Times New Roman"/>
              </a:rPr>
              <a:t>Formula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pengisian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nilai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(</a:t>
            </a:r>
            <a:r>
              <a:rPr sz="1950" i="1" spc="-10" dirty="0">
                <a:latin typeface="Times New Roman"/>
                <a:cs typeface="Times New Roman"/>
              </a:rPr>
              <a:t>assignment</a:t>
            </a:r>
            <a:r>
              <a:rPr sz="1950" spc="-10" dirty="0">
                <a:latin typeface="Times New Roman"/>
                <a:cs typeface="Times New Roman"/>
              </a:rPr>
              <a:t>).</a:t>
            </a:r>
            <a:endParaRPr sz="1950">
              <a:latin typeface="Times New Roman"/>
              <a:cs typeface="Times New Roman"/>
            </a:endParaRPr>
          </a:p>
          <a:p>
            <a:pPr marL="650240">
              <a:lnSpc>
                <a:spcPts val="2290"/>
              </a:lnSpc>
            </a:pPr>
            <a:r>
              <a:rPr sz="1950" dirty="0">
                <a:latin typeface="Times New Roman"/>
                <a:cs typeface="Times New Roman"/>
              </a:rPr>
              <a:t>Contoh: </a:t>
            </a:r>
            <a:r>
              <a:rPr sz="1950" i="1" dirty="0">
                <a:latin typeface="Times New Roman"/>
                <a:cs typeface="Times New Roman"/>
              </a:rPr>
              <a:t>f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x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=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2</a:t>
            </a:r>
            <a:r>
              <a:rPr sz="1950" i="1" dirty="0">
                <a:latin typeface="Times New Roman"/>
                <a:cs typeface="Times New Roman"/>
              </a:rPr>
              <a:t>x</a:t>
            </a:r>
            <a:r>
              <a:rPr sz="1950" i="1" spc="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+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10, </a:t>
            </a:r>
            <a:r>
              <a:rPr sz="1950" i="1" dirty="0">
                <a:latin typeface="Times New Roman"/>
                <a:cs typeface="Times New Roman"/>
              </a:rPr>
              <a:t>f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x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=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x</a:t>
            </a:r>
            <a:r>
              <a:rPr sz="1875" baseline="28888" dirty="0">
                <a:latin typeface="Times New Roman"/>
                <a:cs typeface="Times New Roman"/>
              </a:rPr>
              <a:t>2</a:t>
            </a:r>
            <a:r>
              <a:rPr sz="1950" dirty="0">
                <a:latin typeface="Times New Roman"/>
                <a:cs typeface="Times New Roman"/>
              </a:rPr>
              <a:t>,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dan</a:t>
            </a:r>
            <a:r>
              <a:rPr sz="1950" spc="49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f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x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=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Times New Roman"/>
                <a:cs typeface="Times New Roman"/>
              </a:rPr>
              <a:t>1/</a:t>
            </a:r>
            <a:r>
              <a:rPr sz="1950" i="1" spc="-20" dirty="0">
                <a:latin typeface="Times New Roman"/>
                <a:cs typeface="Times New Roman"/>
              </a:rPr>
              <a:t>x</a:t>
            </a:r>
            <a:r>
              <a:rPr sz="1950" spc="-20" dirty="0">
                <a:latin typeface="Times New Roman"/>
                <a:cs typeface="Times New Roman"/>
              </a:rPr>
              <a:t>.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631825" indent="-568960">
              <a:lnSpc>
                <a:spcPts val="2290"/>
              </a:lnSpc>
              <a:buAutoNum type="arabicPeriod" startAt="3"/>
              <a:tabLst>
                <a:tab pos="631190" algn="l"/>
                <a:tab pos="632460" algn="l"/>
              </a:tabLst>
            </a:pPr>
            <a:r>
              <a:rPr sz="1950" spc="-10" dirty="0">
                <a:latin typeface="Times New Roman"/>
                <a:cs typeface="Times New Roman"/>
              </a:rPr>
              <a:t>Kata-</a:t>
            </a:r>
            <a:r>
              <a:rPr sz="1950" spc="-20" dirty="0">
                <a:latin typeface="Times New Roman"/>
                <a:cs typeface="Times New Roman"/>
              </a:rPr>
              <a:t>kata</a:t>
            </a:r>
            <a:endParaRPr sz="1950">
              <a:latin typeface="Times New Roman"/>
              <a:cs typeface="Times New Roman"/>
            </a:endParaRPr>
          </a:p>
          <a:p>
            <a:pPr marL="614680" marR="30480">
              <a:lnSpc>
                <a:spcPts val="2250"/>
              </a:lnSpc>
              <a:spcBef>
                <a:spcPts val="100"/>
              </a:spcBef>
            </a:pPr>
            <a:r>
              <a:rPr sz="1950" dirty="0">
                <a:latin typeface="Times New Roman"/>
                <a:cs typeface="Times New Roman"/>
              </a:rPr>
              <a:t>Contoh:</a:t>
            </a:r>
            <a:r>
              <a:rPr sz="1950" spc="1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“</a:t>
            </a:r>
            <a:r>
              <a:rPr sz="1950" i="1" dirty="0">
                <a:latin typeface="Times New Roman"/>
                <a:cs typeface="Times New Roman"/>
              </a:rPr>
              <a:t>f</a:t>
            </a:r>
            <a:r>
              <a:rPr sz="1950" i="1" spc="1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adalah</a:t>
            </a:r>
            <a:r>
              <a:rPr sz="1950" spc="16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fungsi</a:t>
            </a:r>
            <a:r>
              <a:rPr sz="1950" spc="1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yang</a:t>
            </a:r>
            <a:r>
              <a:rPr sz="1950" spc="1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memetakan</a:t>
            </a:r>
            <a:r>
              <a:rPr sz="1950" spc="1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jumlah</a:t>
            </a:r>
            <a:r>
              <a:rPr sz="1950" spc="16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bit</a:t>
            </a:r>
            <a:r>
              <a:rPr sz="1950" spc="14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1 </a:t>
            </a:r>
            <a:r>
              <a:rPr sz="1950" dirty="0">
                <a:latin typeface="Times New Roman"/>
                <a:cs typeface="Times New Roman"/>
              </a:rPr>
              <a:t>di dalam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suatu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string</a:t>
            </a:r>
            <a:r>
              <a:rPr sz="1950" i="1" spc="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biner”.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631825" marR="2550160" indent="-568960">
              <a:lnSpc>
                <a:spcPts val="2250"/>
              </a:lnSpc>
              <a:buAutoNum type="arabicPeriod" startAt="4"/>
              <a:tabLst>
                <a:tab pos="631190" algn="l"/>
                <a:tab pos="632460" algn="l"/>
              </a:tabLst>
            </a:pPr>
            <a:r>
              <a:rPr sz="1950" dirty="0">
                <a:latin typeface="Times New Roman"/>
                <a:cs typeface="Times New Roman"/>
              </a:rPr>
              <a:t>Kode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program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source</a:t>
            </a:r>
            <a:r>
              <a:rPr sz="1950" i="1" spc="-20" dirty="0">
                <a:latin typeface="Times New Roman"/>
                <a:cs typeface="Times New Roman"/>
              </a:rPr>
              <a:t> code</a:t>
            </a:r>
            <a:r>
              <a:rPr sz="1950" spc="-20" dirty="0">
                <a:latin typeface="Times New Roman"/>
                <a:cs typeface="Times New Roman"/>
              </a:rPr>
              <a:t>) </a:t>
            </a:r>
            <a:r>
              <a:rPr sz="1950" dirty="0">
                <a:latin typeface="Times New Roman"/>
                <a:cs typeface="Times New Roman"/>
              </a:rPr>
              <a:t>Contoh: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Fungsi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menghitung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|</a:t>
            </a:r>
            <a:r>
              <a:rPr sz="1950" i="1" spc="-25" dirty="0">
                <a:latin typeface="Times New Roman"/>
                <a:cs typeface="Times New Roman"/>
              </a:rPr>
              <a:t>x</a:t>
            </a:r>
            <a:r>
              <a:rPr sz="1950" spc="-25" dirty="0">
                <a:latin typeface="Times New Roman"/>
                <a:cs typeface="Times New Roman"/>
              </a:rPr>
              <a:t>|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0624" y="4758230"/>
            <a:ext cx="4272915" cy="1760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6995">
              <a:lnSpc>
                <a:spcPts val="1995"/>
              </a:lnSpc>
              <a:spcBef>
                <a:spcPts val="110"/>
              </a:spcBef>
            </a:pPr>
            <a:r>
              <a:rPr sz="1700" b="1" dirty="0">
                <a:latin typeface="Courier New"/>
                <a:cs typeface="Courier New"/>
              </a:rPr>
              <a:t>function</a:t>
            </a:r>
            <a:r>
              <a:rPr sz="1700" b="1" spc="-3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abs(x:</a:t>
            </a:r>
            <a:r>
              <a:rPr sz="1700" b="1" spc="-10" dirty="0">
                <a:latin typeface="Courier New"/>
                <a:cs typeface="Courier New"/>
              </a:rPr>
              <a:t>integer</a:t>
            </a:r>
            <a:r>
              <a:rPr sz="1700" spc="-10" dirty="0">
                <a:latin typeface="Courier New"/>
                <a:cs typeface="Courier New"/>
              </a:rPr>
              <a:t>):</a:t>
            </a:r>
            <a:r>
              <a:rPr sz="1700" b="1" spc="-10" dirty="0">
                <a:latin typeface="Courier New"/>
                <a:cs typeface="Courier New"/>
              </a:rPr>
              <a:t>integer</a:t>
            </a:r>
            <a:r>
              <a:rPr sz="1700" spc="-10" dirty="0"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86995">
              <a:lnSpc>
                <a:spcPts val="1939"/>
              </a:lnSpc>
            </a:pPr>
            <a:r>
              <a:rPr sz="1700" b="1" spc="-10" dirty="0">
                <a:latin typeface="Courier New"/>
                <a:cs typeface="Courier New"/>
              </a:rPr>
              <a:t>begin</a:t>
            </a:r>
            <a:endParaRPr sz="1700">
              <a:latin typeface="Courier New"/>
              <a:cs typeface="Courier New"/>
            </a:endParaRPr>
          </a:p>
          <a:p>
            <a:pPr marR="1613535" algn="ctr">
              <a:lnSpc>
                <a:spcPts val="1930"/>
              </a:lnSpc>
            </a:pPr>
            <a:r>
              <a:rPr sz="1700" b="1" dirty="0">
                <a:latin typeface="Courier New"/>
                <a:cs typeface="Courier New"/>
              </a:rPr>
              <a:t>if</a:t>
            </a:r>
            <a:r>
              <a:rPr sz="1700" b="1" spc="-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x &lt; 0 </a:t>
            </a:r>
            <a:r>
              <a:rPr sz="1700" b="1" spc="-20" dirty="0">
                <a:latin typeface="Courier New"/>
                <a:cs typeface="Courier New"/>
              </a:rPr>
              <a:t>then</a:t>
            </a:r>
            <a:endParaRPr sz="1700">
              <a:latin typeface="Courier New"/>
              <a:cs typeface="Courier New"/>
            </a:endParaRPr>
          </a:p>
          <a:p>
            <a:pPr marR="1612900" algn="ctr">
              <a:lnSpc>
                <a:spcPts val="1930"/>
              </a:lnSpc>
            </a:pPr>
            <a:r>
              <a:rPr sz="1700" spc="-10" dirty="0">
                <a:latin typeface="Courier New"/>
                <a:cs typeface="Courier New"/>
              </a:rPr>
              <a:t>abs:=-</a:t>
            </a:r>
            <a:r>
              <a:rPr sz="1700" spc="-60" dirty="0">
                <a:latin typeface="Courier New"/>
                <a:cs typeface="Courier New"/>
              </a:rPr>
              <a:t>x</a:t>
            </a:r>
            <a:endParaRPr sz="1700">
              <a:latin typeface="Courier New"/>
              <a:cs typeface="Courier New"/>
            </a:endParaRPr>
          </a:p>
          <a:p>
            <a:pPr marR="2786380" algn="ctr">
              <a:lnSpc>
                <a:spcPts val="1930"/>
              </a:lnSpc>
            </a:pPr>
            <a:r>
              <a:rPr sz="1700" b="1" spc="-20" dirty="0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R="1613535" algn="ctr">
              <a:lnSpc>
                <a:spcPts val="1930"/>
              </a:lnSpc>
            </a:pPr>
            <a:r>
              <a:rPr sz="1700" spc="-10" dirty="0">
                <a:latin typeface="Courier New"/>
                <a:cs typeface="Courier New"/>
              </a:rPr>
              <a:t>abs:=x;</a:t>
            </a:r>
            <a:endParaRPr sz="1700">
              <a:latin typeface="Courier New"/>
              <a:cs typeface="Courier New"/>
            </a:endParaRPr>
          </a:p>
          <a:p>
            <a:pPr marR="3717290" algn="ctr">
              <a:lnSpc>
                <a:spcPts val="1985"/>
              </a:lnSpc>
            </a:pPr>
            <a:r>
              <a:rPr sz="1700" b="1" spc="-20" dirty="0">
                <a:latin typeface="Courier New"/>
                <a:cs typeface="Courier New"/>
              </a:rPr>
              <a:t>end</a:t>
            </a:r>
            <a:r>
              <a:rPr sz="1700" spc="-20" dirty="0"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7447" y="807846"/>
            <a:ext cx="4006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5.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Kurva/grafik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dalam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bidang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kartesian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9851" y="1565175"/>
            <a:ext cx="4629150" cy="29058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17764" y="4594858"/>
            <a:ext cx="2217420" cy="216712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160634" y="5726988"/>
            <a:ext cx="1489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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fungsi </a:t>
            </a:r>
            <a:r>
              <a:rPr sz="1800" spc="-10" dirty="0">
                <a:latin typeface="Calibri"/>
                <a:cs typeface="Calibri"/>
              </a:rPr>
              <a:t>diskrit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0899" y="427095"/>
            <a:ext cx="7832090" cy="25555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2100" b="1" dirty="0" err="1">
                <a:latin typeface="Times New Roman"/>
                <a:cs typeface="Times New Roman"/>
              </a:rPr>
              <a:t>Contoh</a:t>
            </a:r>
            <a:r>
              <a:rPr sz="2100" b="1" dirty="0">
                <a:latin typeface="Times New Roman"/>
                <a:cs typeface="Times New Roman"/>
              </a:rPr>
              <a:t>.</a:t>
            </a:r>
            <a:r>
              <a:rPr sz="2100" b="1" spc="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Relasi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313815">
              <a:lnSpc>
                <a:spcPct val="100000"/>
              </a:lnSpc>
            </a:pPr>
            <a:r>
              <a:rPr sz="2100" i="1" dirty="0">
                <a:latin typeface="Times New Roman"/>
                <a:cs typeface="Times New Roman"/>
              </a:rPr>
              <a:t>f</a:t>
            </a:r>
            <a:r>
              <a:rPr sz="2100" i="1" spc="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{(1,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u</a:t>
            </a:r>
            <a:r>
              <a:rPr sz="2100" dirty="0">
                <a:latin typeface="Times New Roman"/>
                <a:cs typeface="Times New Roman"/>
              </a:rPr>
              <a:t>),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(2,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v</a:t>
            </a:r>
            <a:r>
              <a:rPr sz="2100" dirty="0">
                <a:latin typeface="Times New Roman"/>
                <a:cs typeface="Times New Roman"/>
              </a:rPr>
              <a:t>),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(3,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Times New Roman"/>
                <a:cs typeface="Times New Roman"/>
              </a:rPr>
              <a:t>w</a:t>
            </a:r>
            <a:r>
              <a:rPr sz="2100" spc="-25" dirty="0">
                <a:latin typeface="Times New Roman"/>
                <a:cs typeface="Times New Roman"/>
              </a:rPr>
              <a:t>)}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7200"/>
              </a:lnSpc>
            </a:pPr>
            <a:r>
              <a:rPr sz="2100" dirty="0">
                <a:latin typeface="Times New Roman"/>
                <a:cs typeface="Times New Roman"/>
              </a:rPr>
              <a:t>dari</a:t>
            </a:r>
            <a:r>
              <a:rPr sz="2100" spc="22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A</a:t>
            </a:r>
            <a:r>
              <a:rPr sz="2100" i="1" spc="20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2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{1,</a:t>
            </a:r>
            <a:r>
              <a:rPr sz="2100" spc="20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2,</a:t>
            </a:r>
            <a:r>
              <a:rPr sz="2100" spc="2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3}</a:t>
            </a:r>
            <a:r>
              <a:rPr sz="2100" spc="1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ke</a:t>
            </a:r>
            <a:r>
              <a:rPr sz="2100" spc="24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B</a:t>
            </a:r>
            <a:r>
              <a:rPr sz="2100" i="1" spc="20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2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{</a:t>
            </a:r>
            <a:r>
              <a:rPr sz="2100" i="1" dirty="0">
                <a:latin typeface="Times New Roman"/>
                <a:cs typeface="Times New Roman"/>
              </a:rPr>
              <a:t>u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19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v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204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w</a:t>
            </a:r>
            <a:r>
              <a:rPr sz="2100" dirty="0">
                <a:latin typeface="Times New Roman"/>
                <a:cs typeface="Times New Roman"/>
              </a:rPr>
              <a:t>}</a:t>
            </a:r>
            <a:r>
              <a:rPr sz="2100" spc="20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adalah</a:t>
            </a:r>
            <a:r>
              <a:rPr sz="2100" spc="2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fungsi</a:t>
            </a:r>
            <a:r>
              <a:rPr sz="2100" spc="2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dari</a:t>
            </a:r>
            <a:r>
              <a:rPr sz="2100" spc="24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A</a:t>
            </a:r>
            <a:r>
              <a:rPr sz="2100" i="1" spc="20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ke</a:t>
            </a:r>
            <a:r>
              <a:rPr sz="2100" spc="22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B</a:t>
            </a:r>
            <a:r>
              <a:rPr sz="2100" dirty="0">
                <a:latin typeface="Times New Roman"/>
                <a:cs typeface="Times New Roman"/>
              </a:rPr>
              <a:t>.</a:t>
            </a:r>
            <a:r>
              <a:rPr sz="2100" spc="20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Di</a:t>
            </a:r>
            <a:r>
              <a:rPr sz="2100" spc="21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sini </a:t>
            </a:r>
            <a:r>
              <a:rPr sz="2100" i="1" dirty="0">
                <a:latin typeface="Times New Roman"/>
                <a:cs typeface="Times New Roman"/>
              </a:rPr>
              <a:t>f</a:t>
            </a:r>
            <a:r>
              <a:rPr sz="2100" dirty="0">
                <a:latin typeface="Times New Roman"/>
                <a:cs typeface="Times New Roman"/>
              </a:rPr>
              <a:t>(1)</a:t>
            </a:r>
            <a:r>
              <a:rPr sz="2100" spc="1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17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u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16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f</a:t>
            </a:r>
            <a:r>
              <a:rPr sz="2100" dirty="0">
                <a:latin typeface="Times New Roman"/>
                <a:cs typeface="Times New Roman"/>
              </a:rPr>
              <a:t>(2)</a:t>
            </a:r>
            <a:r>
              <a:rPr sz="2100" spc="1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18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v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1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dan</a:t>
            </a:r>
            <a:r>
              <a:rPr sz="2100" spc="18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f</a:t>
            </a:r>
            <a:r>
              <a:rPr sz="2100" dirty="0">
                <a:latin typeface="Times New Roman"/>
                <a:cs typeface="Times New Roman"/>
              </a:rPr>
              <a:t>(3)</a:t>
            </a:r>
            <a:r>
              <a:rPr sz="2100" spc="1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17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w</a:t>
            </a:r>
            <a:r>
              <a:rPr sz="2100" dirty="0">
                <a:latin typeface="Times New Roman"/>
                <a:cs typeface="Times New Roman"/>
              </a:rPr>
              <a:t>.</a:t>
            </a:r>
            <a:r>
              <a:rPr sz="2100" spc="1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Daerah</a:t>
            </a:r>
            <a:r>
              <a:rPr sz="2100" spc="1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asal</a:t>
            </a:r>
            <a:r>
              <a:rPr sz="2100" spc="1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dari</a:t>
            </a:r>
            <a:r>
              <a:rPr sz="2100" spc="20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f</a:t>
            </a:r>
            <a:r>
              <a:rPr sz="2100" i="1" spc="1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adalah</a:t>
            </a:r>
            <a:r>
              <a:rPr sz="2100" spc="18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A</a:t>
            </a:r>
            <a:r>
              <a:rPr sz="2100" i="1" spc="1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dan</a:t>
            </a:r>
            <a:r>
              <a:rPr sz="2100" spc="17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daerah </a:t>
            </a:r>
            <a:r>
              <a:rPr sz="2100" dirty="0">
                <a:latin typeface="Times New Roman"/>
                <a:cs typeface="Times New Roman"/>
              </a:rPr>
              <a:t>tujuan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adalah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B</a:t>
            </a:r>
            <a:r>
              <a:rPr sz="2100" dirty="0">
                <a:latin typeface="Times New Roman"/>
                <a:cs typeface="Times New Roman"/>
              </a:rPr>
              <a:t>.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Jelajah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dari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f</a:t>
            </a:r>
            <a:r>
              <a:rPr sz="2100" i="1" spc="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adalah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{</a:t>
            </a:r>
            <a:r>
              <a:rPr sz="2100" i="1" dirty="0">
                <a:latin typeface="Times New Roman"/>
                <a:cs typeface="Times New Roman"/>
              </a:rPr>
              <a:t>u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v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w</a:t>
            </a:r>
            <a:r>
              <a:rPr sz="2100" dirty="0">
                <a:latin typeface="Times New Roman"/>
                <a:cs typeface="Times New Roman"/>
              </a:rPr>
              <a:t>},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yang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dalam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hal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ini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sama </a:t>
            </a:r>
            <a:r>
              <a:rPr sz="2100" dirty="0">
                <a:latin typeface="Times New Roman"/>
                <a:cs typeface="Times New Roman"/>
              </a:rPr>
              <a:t>dengan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himpunan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B.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0900" y="3847495"/>
            <a:ext cx="7831455" cy="22549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2100" b="1" dirty="0" err="1">
                <a:latin typeface="Times New Roman"/>
                <a:cs typeface="Times New Roman"/>
              </a:rPr>
              <a:t>Contoh</a:t>
            </a:r>
            <a:r>
              <a:rPr sz="2100" b="1" dirty="0">
                <a:latin typeface="Times New Roman"/>
                <a:cs typeface="Times New Roman"/>
              </a:rPr>
              <a:t>.</a:t>
            </a:r>
            <a:r>
              <a:rPr sz="2100" b="1" spc="5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Relasi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662940">
              <a:lnSpc>
                <a:spcPct val="100000"/>
              </a:lnSpc>
            </a:pPr>
            <a:r>
              <a:rPr sz="2100" i="1" dirty="0">
                <a:latin typeface="Times New Roman"/>
                <a:cs typeface="Times New Roman"/>
              </a:rPr>
              <a:t>f</a:t>
            </a:r>
            <a:r>
              <a:rPr sz="2100" i="1" spc="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{(1,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u</a:t>
            </a:r>
            <a:r>
              <a:rPr sz="2100" dirty="0">
                <a:latin typeface="Times New Roman"/>
                <a:cs typeface="Times New Roman"/>
              </a:rPr>
              <a:t>),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(2,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u</a:t>
            </a:r>
            <a:r>
              <a:rPr sz="2100" dirty="0">
                <a:latin typeface="Times New Roman"/>
                <a:cs typeface="Times New Roman"/>
              </a:rPr>
              <a:t>),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(3,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Times New Roman"/>
                <a:cs typeface="Times New Roman"/>
              </a:rPr>
              <a:t>v</a:t>
            </a:r>
            <a:r>
              <a:rPr sz="2100" spc="-25" dirty="0">
                <a:latin typeface="Times New Roman"/>
                <a:cs typeface="Times New Roman"/>
              </a:rPr>
              <a:t>)}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7100"/>
              </a:lnSpc>
            </a:pPr>
            <a:r>
              <a:rPr sz="2100" dirty="0">
                <a:latin typeface="Times New Roman"/>
                <a:cs typeface="Times New Roman"/>
              </a:rPr>
              <a:t>dari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A</a:t>
            </a:r>
            <a:r>
              <a:rPr sz="2100" i="1" spc="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{1,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2,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3}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ke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B</a:t>
            </a:r>
            <a:r>
              <a:rPr sz="2100" i="1" spc="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{</a:t>
            </a:r>
            <a:r>
              <a:rPr sz="2100" i="1" dirty="0">
                <a:latin typeface="Times New Roman"/>
                <a:cs typeface="Times New Roman"/>
              </a:rPr>
              <a:t>u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v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w</a:t>
            </a:r>
            <a:r>
              <a:rPr sz="2100" dirty="0">
                <a:latin typeface="Times New Roman"/>
                <a:cs typeface="Times New Roman"/>
              </a:rPr>
              <a:t>}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adalah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fungsi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dari</a:t>
            </a:r>
            <a:r>
              <a:rPr sz="2100" spc="12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A</a:t>
            </a:r>
            <a:r>
              <a:rPr sz="2100" i="1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ke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B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meskipun </a:t>
            </a:r>
            <a:r>
              <a:rPr sz="2100" i="1" dirty="0">
                <a:latin typeface="Times New Roman"/>
                <a:cs typeface="Times New Roman"/>
              </a:rPr>
              <a:t>u</a:t>
            </a:r>
            <a:r>
              <a:rPr sz="2100" i="1" spc="22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merupakan</a:t>
            </a:r>
            <a:r>
              <a:rPr sz="2100" spc="22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bayangan</a:t>
            </a:r>
            <a:r>
              <a:rPr sz="2100" spc="22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dari</a:t>
            </a:r>
            <a:r>
              <a:rPr sz="2100" spc="22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dua</a:t>
            </a:r>
            <a:r>
              <a:rPr sz="2100" spc="22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elemen</a:t>
            </a:r>
            <a:r>
              <a:rPr sz="2100" spc="28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.</a:t>
            </a:r>
            <a:r>
              <a:rPr sz="2100" spc="229" dirty="0">
                <a:latin typeface="Times New Roman"/>
                <a:cs typeface="Times New Roman"/>
              </a:rPr>
              <a:t>  </a:t>
            </a:r>
            <a:r>
              <a:rPr sz="2100" dirty="0">
                <a:latin typeface="Times New Roman"/>
                <a:cs typeface="Times New Roman"/>
              </a:rPr>
              <a:t>Daerah</a:t>
            </a:r>
            <a:r>
              <a:rPr sz="2100" spc="2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asal</a:t>
            </a:r>
            <a:r>
              <a:rPr sz="2100" spc="2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fungsi</a:t>
            </a:r>
            <a:r>
              <a:rPr sz="2100" spc="229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adalah </a:t>
            </a:r>
            <a:r>
              <a:rPr sz="2100" i="1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daerah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tujuannya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adalah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B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dan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jelajah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fungsi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adalah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{</a:t>
            </a:r>
            <a:r>
              <a:rPr sz="2100" i="1" dirty="0">
                <a:latin typeface="Times New Roman"/>
                <a:cs typeface="Times New Roman"/>
              </a:rPr>
              <a:t>u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Times New Roman"/>
                <a:cs typeface="Times New Roman"/>
              </a:rPr>
              <a:t>v</a:t>
            </a:r>
            <a:r>
              <a:rPr sz="2100" spc="-25" dirty="0">
                <a:latin typeface="Times New Roman"/>
                <a:cs typeface="Times New Roman"/>
              </a:rPr>
              <a:t>}.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2559" y="243904"/>
            <a:ext cx="9558020" cy="49693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30"/>
              </a:spcBef>
            </a:pPr>
            <a:r>
              <a:rPr sz="2150" b="1" dirty="0" err="1">
                <a:latin typeface="Times New Roman"/>
                <a:cs typeface="Times New Roman"/>
              </a:rPr>
              <a:t>Contoh</a:t>
            </a:r>
            <a:r>
              <a:rPr sz="2150" b="1" dirty="0">
                <a:latin typeface="Times New Roman"/>
                <a:cs typeface="Times New Roman"/>
              </a:rPr>
              <a:t>.</a:t>
            </a:r>
            <a:r>
              <a:rPr sz="2150" b="1" spc="5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Relasi</a:t>
            </a:r>
            <a:endParaRPr sz="2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741680">
              <a:lnSpc>
                <a:spcPct val="100000"/>
              </a:lnSpc>
            </a:pPr>
            <a:r>
              <a:rPr sz="2150" i="1" dirty="0">
                <a:latin typeface="Times New Roman"/>
                <a:cs typeface="Times New Roman"/>
              </a:rPr>
              <a:t>f</a:t>
            </a:r>
            <a:r>
              <a:rPr sz="2150" i="1" spc="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=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{(1,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u</a:t>
            </a:r>
            <a:r>
              <a:rPr sz="2150" dirty="0">
                <a:latin typeface="Times New Roman"/>
                <a:cs typeface="Times New Roman"/>
              </a:rPr>
              <a:t>),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(2,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),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(3,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i="1" spc="-25" dirty="0">
                <a:latin typeface="Times New Roman"/>
                <a:cs typeface="Times New Roman"/>
              </a:rPr>
              <a:t>w</a:t>
            </a:r>
            <a:r>
              <a:rPr sz="2150" spc="-25" dirty="0">
                <a:latin typeface="Times New Roman"/>
                <a:cs typeface="Times New Roman"/>
              </a:rPr>
              <a:t>)}</a:t>
            </a:r>
            <a:endParaRPr sz="2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75565">
              <a:lnSpc>
                <a:spcPts val="2535"/>
              </a:lnSpc>
            </a:pPr>
            <a:r>
              <a:rPr sz="2150" dirty="0">
                <a:latin typeface="Times New Roman"/>
                <a:cs typeface="Times New Roman"/>
              </a:rPr>
              <a:t>dari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A</a:t>
            </a:r>
            <a:r>
              <a:rPr sz="2150" i="1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=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{1,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2,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3,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4}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ke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B</a:t>
            </a:r>
            <a:r>
              <a:rPr sz="2150" i="1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=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{</a:t>
            </a:r>
            <a:r>
              <a:rPr sz="2150" i="1" dirty="0">
                <a:latin typeface="Times New Roman"/>
                <a:cs typeface="Times New Roman"/>
              </a:rPr>
              <a:t>u</a:t>
            </a:r>
            <a:r>
              <a:rPr sz="2150" dirty="0">
                <a:latin typeface="Times New Roman"/>
                <a:cs typeface="Times New Roman"/>
              </a:rPr>
              <a:t>,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,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w</a:t>
            </a:r>
            <a:r>
              <a:rPr sz="2150" dirty="0">
                <a:latin typeface="Times New Roman"/>
                <a:cs typeface="Times New Roman"/>
              </a:rPr>
              <a:t>}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bukan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fungsi,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karena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tidak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semua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elemen</a:t>
            </a:r>
            <a:r>
              <a:rPr sz="2150" spc="295" dirty="0">
                <a:latin typeface="Times New Roman"/>
                <a:cs typeface="Times New Roman"/>
              </a:rPr>
              <a:t> </a:t>
            </a:r>
            <a:r>
              <a:rPr sz="2150" i="1" spc="-50" dirty="0">
                <a:latin typeface="Times New Roman"/>
                <a:cs typeface="Times New Roman"/>
              </a:rPr>
              <a:t>A</a:t>
            </a:r>
            <a:endParaRPr sz="2150" dirty="0">
              <a:latin typeface="Times New Roman"/>
              <a:cs typeface="Times New Roman"/>
            </a:endParaRPr>
          </a:p>
          <a:p>
            <a:pPr marL="75565">
              <a:lnSpc>
                <a:spcPts val="2535"/>
              </a:lnSpc>
            </a:pPr>
            <a:r>
              <a:rPr sz="2150" dirty="0">
                <a:latin typeface="Times New Roman"/>
                <a:cs typeface="Times New Roman"/>
              </a:rPr>
              <a:t>dipetakan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ke</a:t>
            </a:r>
            <a:r>
              <a:rPr sz="2150" spc="70" dirty="0">
                <a:latin typeface="Times New Roman"/>
                <a:cs typeface="Times New Roman"/>
              </a:rPr>
              <a:t> </a:t>
            </a:r>
            <a:r>
              <a:rPr sz="2150" i="1" spc="-25" dirty="0">
                <a:latin typeface="Times New Roman"/>
                <a:cs typeface="Times New Roman"/>
              </a:rPr>
              <a:t>B</a:t>
            </a:r>
            <a:r>
              <a:rPr sz="2150" spc="-25" dirty="0">
                <a:latin typeface="Times New Roman"/>
                <a:cs typeface="Times New Roman"/>
              </a:rPr>
              <a:t>.</a:t>
            </a:r>
            <a:endParaRPr sz="2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</a:pPr>
            <a:r>
              <a:rPr sz="2150" b="1" dirty="0" err="1">
                <a:latin typeface="Times New Roman"/>
                <a:cs typeface="Times New Roman"/>
              </a:rPr>
              <a:t>Contoh</a:t>
            </a:r>
            <a:r>
              <a:rPr sz="2150" b="1" dirty="0">
                <a:latin typeface="Times New Roman"/>
                <a:cs typeface="Times New Roman"/>
              </a:rPr>
              <a:t>.</a:t>
            </a:r>
            <a:r>
              <a:rPr sz="2150" b="1" spc="5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Relasi</a:t>
            </a:r>
            <a:endParaRPr sz="2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741680">
              <a:lnSpc>
                <a:spcPct val="100000"/>
              </a:lnSpc>
            </a:pPr>
            <a:r>
              <a:rPr sz="2150" i="1" dirty="0">
                <a:latin typeface="Times New Roman"/>
                <a:cs typeface="Times New Roman"/>
              </a:rPr>
              <a:t>f</a:t>
            </a:r>
            <a:r>
              <a:rPr sz="2150" i="1" spc="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=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{(1,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u</a:t>
            </a:r>
            <a:r>
              <a:rPr sz="2150" dirty="0">
                <a:latin typeface="Times New Roman"/>
                <a:cs typeface="Times New Roman"/>
              </a:rPr>
              <a:t>),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(1,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),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(2,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),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(3,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-25" dirty="0">
                <a:latin typeface="Times New Roman"/>
                <a:cs typeface="Times New Roman"/>
              </a:rPr>
              <a:t>w</a:t>
            </a:r>
            <a:r>
              <a:rPr sz="2150" spc="-25" dirty="0">
                <a:latin typeface="Times New Roman"/>
                <a:cs typeface="Times New Roman"/>
              </a:rPr>
              <a:t>)}</a:t>
            </a:r>
            <a:endParaRPr sz="2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75565" marR="69850">
              <a:lnSpc>
                <a:spcPts val="2490"/>
              </a:lnSpc>
            </a:pPr>
            <a:r>
              <a:rPr sz="2150" dirty="0">
                <a:latin typeface="Times New Roman"/>
                <a:cs typeface="Times New Roman"/>
              </a:rPr>
              <a:t>dari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A</a:t>
            </a:r>
            <a:r>
              <a:rPr sz="2150" i="1" spc="2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=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{1,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2,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3}</a:t>
            </a:r>
            <a:r>
              <a:rPr sz="2150" spc="2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ke</a:t>
            </a:r>
            <a:r>
              <a:rPr sz="2150" spc="254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B</a:t>
            </a:r>
            <a:r>
              <a:rPr sz="2150" i="1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=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{</a:t>
            </a:r>
            <a:r>
              <a:rPr sz="2150" i="1" dirty="0">
                <a:latin typeface="Times New Roman"/>
                <a:cs typeface="Times New Roman"/>
              </a:rPr>
              <a:t>u</a:t>
            </a:r>
            <a:r>
              <a:rPr sz="2150" dirty="0">
                <a:latin typeface="Times New Roman"/>
                <a:cs typeface="Times New Roman"/>
              </a:rPr>
              <a:t>,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v</a:t>
            </a:r>
            <a:r>
              <a:rPr sz="2150" dirty="0">
                <a:latin typeface="Times New Roman"/>
                <a:cs typeface="Times New Roman"/>
              </a:rPr>
              <a:t>,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w</a:t>
            </a:r>
            <a:r>
              <a:rPr sz="2150" dirty="0">
                <a:latin typeface="Times New Roman"/>
                <a:cs typeface="Times New Roman"/>
              </a:rPr>
              <a:t>}</a:t>
            </a:r>
            <a:r>
              <a:rPr sz="2150" spc="2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bukan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fungsi,</a:t>
            </a:r>
            <a:r>
              <a:rPr sz="2150" spc="2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karena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1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dipetakan</a:t>
            </a:r>
            <a:r>
              <a:rPr sz="2150" spc="2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ke</a:t>
            </a:r>
            <a:r>
              <a:rPr sz="2150" spc="229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dua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buah </a:t>
            </a:r>
            <a:r>
              <a:rPr sz="2150" dirty="0">
                <a:latin typeface="Times New Roman"/>
                <a:cs typeface="Times New Roman"/>
              </a:rPr>
              <a:t>elemen</a:t>
            </a:r>
            <a:r>
              <a:rPr sz="2150" spc="5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B</a:t>
            </a:r>
            <a:r>
              <a:rPr sz="2150" dirty="0">
                <a:latin typeface="Times New Roman"/>
                <a:cs typeface="Times New Roman"/>
              </a:rPr>
              <a:t>,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yaitu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u</a:t>
            </a:r>
            <a:r>
              <a:rPr sz="2150" i="1" spc="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dan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i="1" spc="-25" dirty="0">
                <a:latin typeface="Times New Roman"/>
                <a:cs typeface="Times New Roman"/>
              </a:rPr>
              <a:t>v</a:t>
            </a:r>
            <a:r>
              <a:rPr sz="2150" spc="-25" dirty="0">
                <a:latin typeface="Times New Roman"/>
                <a:cs typeface="Times New Roman"/>
              </a:rPr>
              <a:t>.</a:t>
            </a:r>
            <a:endParaRPr sz="2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693242"/>
            <a:ext cx="9907270" cy="4673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  <a:tabLst>
                <a:tab pos="1125220" algn="l"/>
                <a:tab pos="1707514" algn="l"/>
                <a:tab pos="3009265" algn="l"/>
                <a:tab pos="3382645" algn="l"/>
                <a:tab pos="4408170" algn="l"/>
                <a:tab pos="5865495" algn="l"/>
                <a:tab pos="7425055" algn="l"/>
                <a:tab pos="7849870" algn="l"/>
                <a:tab pos="8512810" algn="l"/>
              </a:tabLst>
            </a:pPr>
            <a:r>
              <a:rPr sz="2400" b="1" spc="-10" dirty="0" err="1">
                <a:latin typeface="Calibri"/>
                <a:cs typeface="Calibri"/>
              </a:rPr>
              <a:t>Contoh</a:t>
            </a:r>
            <a:r>
              <a:rPr sz="2400" spc="-25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Misalkan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i="1" spc="-50" dirty="0">
                <a:latin typeface="Calibri"/>
                <a:cs typeface="Calibri"/>
              </a:rPr>
              <a:t>A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adalah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himpunan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mahasiswa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di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ITB.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 err="1">
                <a:latin typeface="Calibri"/>
                <a:cs typeface="Calibri"/>
              </a:rPr>
              <a:t>Manakah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10" dirty="0" err="1">
                <a:latin typeface="Calibri"/>
                <a:cs typeface="Calibri"/>
              </a:rPr>
              <a:t>dari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sz="2400" dirty="0" err="1">
                <a:latin typeface="Calibri"/>
                <a:cs typeface="Calibri"/>
              </a:rPr>
              <a:t>pemetaan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berikut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mendefinisikan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sebuah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fungsi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himpunan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424180" indent="-412115">
              <a:lnSpc>
                <a:spcPts val="2790"/>
              </a:lnSpc>
              <a:buAutoNum type="romanLcParenBoth"/>
              <a:tabLst>
                <a:tab pos="424180" algn="l"/>
                <a:tab pos="424815" algn="l"/>
              </a:tabLst>
            </a:pPr>
            <a:r>
              <a:rPr sz="2400" dirty="0">
                <a:latin typeface="Calibri"/>
                <a:cs typeface="Calibri"/>
              </a:rPr>
              <a:t>Setiap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mahasiswa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memetakan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NIM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(Nomor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Induk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Mahasiswa).</a:t>
            </a:r>
            <a:endParaRPr sz="2400" dirty="0">
              <a:latin typeface="Calibri"/>
              <a:cs typeface="Calibri"/>
            </a:endParaRPr>
          </a:p>
          <a:p>
            <a:pPr marL="424180" indent="-412115">
              <a:lnSpc>
                <a:spcPts val="2790"/>
              </a:lnSpc>
              <a:buAutoNum type="romanLcParenBoth"/>
              <a:tabLst>
                <a:tab pos="424815" algn="l"/>
              </a:tabLst>
            </a:pPr>
            <a:r>
              <a:rPr sz="2400" dirty="0">
                <a:latin typeface="Calibri"/>
                <a:cs typeface="Calibri"/>
              </a:rPr>
              <a:t>Setiap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mahasiswa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memetakan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nomor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handphone</a:t>
            </a:r>
            <a:r>
              <a:rPr sz="2400" spc="-10" dirty="0">
                <a:latin typeface="Calibri"/>
                <a:cs typeface="Calibri"/>
              </a:rPr>
              <a:t>-</a:t>
            </a:r>
            <a:r>
              <a:rPr sz="2400" spc="-20" dirty="0">
                <a:latin typeface="Calibri"/>
                <a:cs typeface="Calibri"/>
              </a:rPr>
              <a:t>nya.</a:t>
            </a:r>
            <a:endParaRPr sz="2400" dirty="0">
              <a:latin typeface="Calibri"/>
              <a:cs typeface="Calibri"/>
            </a:endParaRPr>
          </a:p>
          <a:p>
            <a:pPr marL="474345" indent="-462280">
              <a:lnSpc>
                <a:spcPts val="2795"/>
              </a:lnSpc>
              <a:buAutoNum type="romanLcParenBoth"/>
              <a:tabLst>
                <a:tab pos="474980" algn="l"/>
              </a:tabLst>
            </a:pPr>
            <a:r>
              <a:rPr sz="2400" dirty="0">
                <a:latin typeface="Calibri"/>
                <a:cs typeface="Calibri"/>
              </a:rPr>
              <a:t>Setiap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mahasiswa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memetakan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walinya.</a:t>
            </a:r>
            <a:endParaRPr sz="2400" dirty="0">
              <a:latin typeface="Calibri"/>
              <a:cs typeface="Calibri"/>
            </a:endParaRPr>
          </a:p>
          <a:p>
            <a:pPr marL="473075" indent="-461009">
              <a:lnSpc>
                <a:spcPts val="2840"/>
              </a:lnSpc>
              <a:buAutoNum type="romanLcParenBoth"/>
              <a:tabLst>
                <a:tab pos="473709" algn="l"/>
              </a:tabLst>
            </a:pPr>
            <a:r>
              <a:rPr sz="2400" dirty="0">
                <a:latin typeface="Calibri"/>
                <a:cs typeface="Calibri"/>
              </a:rPr>
              <a:t>Setiap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mahasiswa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memetakan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anaknya.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830"/>
              </a:lnSpc>
            </a:pP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Jawaban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ts val="2790"/>
              </a:lnSpc>
              <a:buAutoNum type="romanLcParenBoth"/>
              <a:tabLst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Ya,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karena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setiap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mahasiswa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hanya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mempunyai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satu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buah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NIM.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ts val="2795"/>
              </a:lnSpc>
              <a:buAutoNum type="romanLcParenBoth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Tidak,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karena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mahasiswa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mempunyai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lebih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dari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satu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nomor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atau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ts val="2795"/>
              </a:lnSpc>
            </a:pPr>
            <a:r>
              <a:rPr sz="2400" dirty="0">
                <a:latin typeface="Calibri"/>
                <a:cs typeface="Calibri"/>
              </a:rPr>
              <a:t>tidak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mempunyai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sekali.</a:t>
            </a:r>
            <a:endParaRPr sz="2400" dirty="0">
              <a:latin typeface="Calibri"/>
              <a:cs typeface="Calibri"/>
            </a:endParaRPr>
          </a:p>
          <a:p>
            <a:pPr marL="12700" marR="1177925">
              <a:lnSpc>
                <a:spcPts val="2800"/>
              </a:lnSpc>
              <a:spcBef>
                <a:spcPts val="120"/>
              </a:spcBef>
              <a:buAutoNum type="romanLcParenBoth" startAt="3"/>
              <a:tabLst>
                <a:tab pos="408940" algn="l"/>
              </a:tabLst>
            </a:pPr>
            <a:r>
              <a:rPr sz="2400" spc="-20" dirty="0">
                <a:latin typeface="Calibri"/>
                <a:cs typeface="Calibri"/>
              </a:rPr>
              <a:t>Ya,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karena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setiap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mahasiswa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hanya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mempunyai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orang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wali. </a:t>
            </a:r>
            <a:r>
              <a:rPr sz="2400" dirty="0">
                <a:latin typeface="Calibri"/>
                <a:cs typeface="Calibri"/>
              </a:rPr>
              <a:t>(iv)Tidak,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jika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mahasiwa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belum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menikah.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4765" y="822791"/>
            <a:ext cx="8880475" cy="12242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6875" marR="5080" indent="-384810" algn="just">
              <a:lnSpc>
                <a:spcPct val="95700"/>
              </a:lnSpc>
              <a:spcBef>
                <a:spcPts val="235"/>
              </a:spcBef>
              <a:buFont typeface="Symbol"/>
              <a:buChar char=""/>
              <a:tabLst>
                <a:tab pos="397510" algn="l"/>
              </a:tabLst>
            </a:pPr>
            <a:r>
              <a:rPr sz="2700" dirty="0">
                <a:latin typeface="Times New Roman"/>
                <a:cs typeface="Times New Roman"/>
              </a:rPr>
              <a:t>Fungsi</a:t>
            </a:r>
            <a:r>
              <a:rPr sz="2700" spc="63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f</a:t>
            </a:r>
            <a:r>
              <a:rPr sz="2700" i="1" spc="6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dikatakan</a:t>
            </a:r>
            <a:r>
              <a:rPr sz="2700" spc="625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Times New Roman"/>
                <a:cs typeface="Times New Roman"/>
              </a:rPr>
              <a:t>satu-</a:t>
            </a:r>
            <a:r>
              <a:rPr sz="2700" b="1" spc="-25" dirty="0">
                <a:latin typeface="Times New Roman"/>
                <a:cs typeface="Times New Roman"/>
              </a:rPr>
              <a:t>ke-</a:t>
            </a:r>
            <a:r>
              <a:rPr sz="2700" b="1" dirty="0">
                <a:latin typeface="Times New Roman"/>
                <a:cs typeface="Times New Roman"/>
              </a:rPr>
              <a:t>satu</a:t>
            </a:r>
            <a:r>
              <a:rPr sz="2700" b="1" spc="60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(</a:t>
            </a:r>
            <a:r>
              <a:rPr sz="2700" i="1" spc="-10" dirty="0">
                <a:latin typeface="Times New Roman"/>
                <a:cs typeface="Times New Roman"/>
              </a:rPr>
              <a:t>one-to-</a:t>
            </a:r>
            <a:r>
              <a:rPr sz="2700" i="1" dirty="0">
                <a:latin typeface="Times New Roman"/>
                <a:cs typeface="Times New Roman"/>
              </a:rPr>
              <a:t>one</a:t>
            </a:r>
            <a:r>
              <a:rPr sz="2700" dirty="0">
                <a:latin typeface="Times New Roman"/>
                <a:cs typeface="Times New Roman"/>
              </a:rPr>
              <a:t>)</a:t>
            </a:r>
            <a:r>
              <a:rPr sz="2700" spc="6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atau</a:t>
            </a:r>
            <a:r>
              <a:rPr sz="2700" spc="620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Times New Roman"/>
                <a:cs typeface="Times New Roman"/>
              </a:rPr>
              <a:t>injektif </a:t>
            </a:r>
            <a:r>
              <a:rPr sz="2700" dirty="0">
                <a:latin typeface="Times New Roman"/>
                <a:cs typeface="Times New Roman"/>
              </a:rPr>
              <a:t>(</a:t>
            </a:r>
            <a:r>
              <a:rPr sz="2700" i="1" dirty="0">
                <a:latin typeface="Times New Roman"/>
                <a:cs typeface="Times New Roman"/>
              </a:rPr>
              <a:t>injective</a:t>
            </a:r>
            <a:r>
              <a:rPr sz="2700" dirty="0">
                <a:latin typeface="Times New Roman"/>
                <a:cs typeface="Times New Roman"/>
              </a:rPr>
              <a:t>)</a:t>
            </a:r>
            <a:r>
              <a:rPr sz="2700" spc="14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jika</a:t>
            </a:r>
            <a:r>
              <a:rPr sz="2700" spc="14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tidak</a:t>
            </a:r>
            <a:r>
              <a:rPr sz="2700" spc="15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ada</a:t>
            </a:r>
            <a:r>
              <a:rPr sz="2700" spc="14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dua</a:t>
            </a:r>
            <a:r>
              <a:rPr sz="2700" spc="14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elemen</a:t>
            </a:r>
            <a:r>
              <a:rPr sz="2700" spc="14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himpunan</a:t>
            </a:r>
            <a:r>
              <a:rPr sz="2700" spc="140" dirty="0">
                <a:latin typeface="Times New Roman"/>
                <a:cs typeface="Times New Roman"/>
              </a:rPr>
              <a:t>  </a:t>
            </a:r>
            <a:r>
              <a:rPr sz="2700" i="1" dirty="0">
                <a:latin typeface="Times New Roman"/>
                <a:cs typeface="Times New Roman"/>
              </a:rPr>
              <a:t>A</a:t>
            </a:r>
            <a:r>
              <a:rPr sz="2700" i="1" spc="130" dirty="0">
                <a:latin typeface="Times New Roman"/>
                <a:cs typeface="Times New Roman"/>
              </a:rPr>
              <a:t>  </a:t>
            </a:r>
            <a:r>
              <a:rPr sz="2700" spc="-20" dirty="0">
                <a:latin typeface="Times New Roman"/>
                <a:cs typeface="Times New Roman"/>
              </a:rPr>
              <a:t>yang </a:t>
            </a:r>
            <a:r>
              <a:rPr sz="2700" dirty="0">
                <a:latin typeface="Times New Roman"/>
                <a:cs typeface="Times New Roman"/>
              </a:rPr>
              <a:t>memiliki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bayangan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sama.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35572" y="2966853"/>
            <a:ext cx="4493895" cy="2107565"/>
            <a:chOff x="3935572" y="2966853"/>
            <a:chExt cx="4493895" cy="21075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8152" y="3313411"/>
              <a:ext cx="81105" cy="7907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38112" y="2969393"/>
              <a:ext cx="1624330" cy="2102485"/>
            </a:xfrm>
            <a:custGeom>
              <a:avLst/>
              <a:gdLst/>
              <a:ahLst/>
              <a:cxnLst/>
              <a:rect l="l" t="t" r="r" b="b"/>
              <a:pathLst>
                <a:path w="1624329" h="2102485">
                  <a:moveTo>
                    <a:pt x="0" y="1052635"/>
                  </a:moveTo>
                  <a:lnTo>
                    <a:pt x="5333" y="947996"/>
                  </a:lnTo>
                  <a:lnTo>
                    <a:pt x="15360" y="845977"/>
                  </a:lnTo>
                  <a:lnTo>
                    <a:pt x="35840" y="746578"/>
                  </a:lnTo>
                  <a:lnTo>
                    <a:pt x="61013" y="649799"/>
                  </a:lnTo>
                  <a:lnTo>
                    <a:pt x="96854" y="555619"/>
                  </a:lnTo>
                  <a:lnTo>
                    <a:pt x="137387" y="468874"/>
                  </a:lnTo>
                  <a:lnTo>
                    <a:pt x="183254" y="384515"/>
                  </a:lnTo>
                  <a:lnTo>
                    <a:pt x="236801" y="308251"/>
                  </a:lnTo>
                  <a:lnTo>
                    <a:pt x="297815" y="239656"/>
                  </a:lnTo>
                  <a:lnTo>
                    <a:pt x="361602" y="178304"/>
                  </a:lnTo>
                  <a:lnTo>
                    <a:pt x="427736" y="125047"/>
                  </a:lnTo>
                  <a:lnTo>
                    <a:pt x="501550" y="81589"/>
                  </a:lnTo>
                  <a:lnTo>
                    <a:pt x="575577" y="46014"/>
                  </a:lnTo>
                  <a:lnTo>
                    <a:pt x="654511" y="20450"/>
                  </a:lnTo>
                  <a:lnTo>
                    <a:pt x="733445" y="5325"/>
                  </a:lnTo>
                  <a:lnTo>
                    <a:pt x="812379" y="0"/>
                  </a:lnTo>
                  <a:lnTo>
                    <a:pt x="891313" y="5325"/>
                  </a:lnTo>
                  <a:lnTo>
                    <a:pt x="970247" y="20450"/>
                  </a:lnTo>
                  <a:lnTo>
                    <a:pt x="1046621" y="46014"/>
                  </a:lnTo>
                  <a:lnTo>
                    <a:pt x="1122781" y="81589"/>
                  </a:lnTo>
                  <a:lnTo>
                    <a:pt x="1193822" y="125047"/>
                  </a:lnTo>
                  <a:lnTo>
                    <a:pt x="1262729" y="178304"/>
                  </a:lnTo>
                  <a:lnTo>
                    <a:pt x="1326516" y="239656"/>
                  </a:lnTo>
                  <a:lnTo>
                    <a:pt x="1384970" y="308251"/>
                  </a:lnTo>
                  <a:lnTo>
                    <a:pt x="1438517" y="384515"/>
                  </a:lnTo>
                  <a:lnTo>
                    <a:pt x="1486944" y="468874"/>
                  </a:lnTo>
                  <a:lnTo>
                    <a:pt x="1527477" y="555619"/>
                  </a:lnTo>
                  <a:lnTo>
                    <a:pt x="1560544" y="649799"/>
                  </a:lnTo>
                  <a:lnTo>
                    <a:pt x="1588918" y="746578"/>
                  </a:lnTo>
                  <a:lnTo>
                    <a:pt x="1606411" y="845976"/>
                  </a:lnTo>
                  <a:lnTo>
                    <a:pt x="1619425" y="947996"/>
                  </a:lnTo>
                  <a:lnTo>
                    <a:pt x="1624331" y="1052635"/>
                  </a:lnTo>
                  <a:lnTo>
                    <a:pt x="1619425" y="1154122"/>
                  </a:lnTo>
                  <a:lnTo>
                    <a:pt x="1606411" y="1256141"/>
                  </a:lnTo>
                  <a:lnTo>
                    <a:pt x="1588918" y="1358160"/>
                  </a:lnTo>
                  <a:lnTo>
                    <a:pt x="1560544" y="1454960"/>
                  </a:lnTo>
                  <a:lnTo>
                    <a:pt x="1527477" y="1546519"/>
                  </a:lnTo>
                  <a:lnTo>
                    <a:pt x="1486944" y="1635970"/>
                  </a:lnTo>
                  <a:lnTo>
                    <a:pt x="1438517" y="1720201"/>
                  </a:lnTo>
                  <a:lnTo>
                    <a:pt x="1384970" y="1796593"/>
                  </a:lnTo>
                  <a:lnTo>
                    <a:pt x="1326516" y="1865124"/>
                  </a:lnTo>
                  <a:lnTo>
                    <a:pt x="1262729" y="1926348"/>
                  </a:lnTo>
                  <a:lnTo>
                    <a:pt x="1193822" y="1979712"/>
                  </a:lnTo>
                  <a:lnTo>
                    <a:pt x="1122781" y="2023127"/>
                  </a:lnTo>
                  <a:lnTo>
                    <a:pt x="1046621" y="2058703"/>
                  </a:lnTo>
                  <a:lnTo>
                    <a:pt x="970247" y="2081731"/>
                  </a:lnTo>
                  <a:lnTo>
                    <a:pt x="891313" y="2096899"/>
                  </a:lnTo>
                  <a:lnTo>
                    <a:pt x="812379" y="2102118"/>
                  </a:lnTo>
                  <a:lnTo>
                    <a:pt x="733445" y="2096899"/>
                  </a:lnTo>
                  <a:lnTo>
                    <a:pt x="654511" y="2081731"/>
                  </a:lnTo>
                  <a:lnTo>
                    <a:pt x="575577" y="2058703"/>
                  </a:lnTo>
                  <a:lnTo>
                    <a:pt x="501550" y="2023127"/>
                  </a:lnTo>
                  <a:lnTo>
                    <a:pt x="427736" y="1979712"/>
                  </a:lnTo>
                  <a:lnTo>
                    <a:pt x="361602" y="1926348"/>
                  </a:lnTo>
                  <a:lnTo>
                    <a:pt x="297815" y="1865124"/>
                  </a:lnTo>
                  <a:lnTo>
                    <a:pt x="236801" y="1796593"/>
                  </a:lnTo>
                  <a:lnTo>
                    <a:pt x="183254" y="1720201"/>
                  </a:lnTo>
                  <a:lnTo>
                    <a:pt x="137387" y="1635970"/>
                  </a:lnTo>
                  <a:lnTo>
                    <a:pt x="96854" y="1546519"/>
                  </a:lnTo>
                  <a:lnTo>
                    <a:pt x="61013" y="1454960"/>
                  </a:lnTo>
                  <a:lnTo>
                    <a:pt x="35840" y="1358160"/>
                  </a:lnTo>
                  <a:lnTo>
                    <a:pt x="15360" y="1256141"/>
                  </a:lnTo>
                  <a:lnTo>
                    <a:pt x="5333" y="1154122"/>
                  </a:lnTo>
                  <a:lnTo>
                    <a:pt x="0" y="1052635"/>
                  </a:lnTo>
                </a:path>
              </a:pathLst>
            </a:custGeom>
            <a:ln w="4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1452" y="3313411"/>
              <a:ext cx="81105" cy="7907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98918" y="3025419"/>
              <a:ext cx="3627754" cy="2046605"/>
            </a:xfrm>
            <a:custGeom>
              <a:avLst/>
              <a:gdLst/>
              <a:ahLst/>
              <a:cxnLst/>
              <a:rect l="l" t="t" r="r" b="b"/>
              <a:pathLst>
                <a:path w="3627754" h="2046604">
                  <a:moveTo>
                    <a:pt x="1868813" y="1024345"/>
                  </a:moveTo>
                  <a:lnTo>
                    <a:pt x="1873507" y="922326"/>
                  </a:lnTo>
                  <a:lnTo>
                    <a:pt x="1886307" y="822906"/>
                  </a:lnTo>
                  <a:lnTo>
                    <a:pt x="1906787" y="726127"/>
                  </a:lnTo>
                  <a:lnTo>
                    <a:pt x="1934520" y="631947"/>
                  </a:lnTo>
                  <a:lnTo>
                    <a:pt x="1973134" y="540409"/>
                  </a:lnTo>
                  <a:lnTo>
                    <a:pt x="2016228" y="456178"/>
                  </a:lnTo>
                  <a:lnTo>
                    <a:pt x="2067215" y="374503"/>
                  </a:lnTo>
                  <a:lnTo>
                    <a:pt x="2125669" y="300795"/>
                  </a:lnTo>
                  <a:lnTo>
                    <a:pt x="2189242" y="231774"/>
                  </a:lnTo>
                  <a:lnTo>
                    <a:pt x="2258149" y="173191"/>
                  </a:lnTo>
                  <a:lnTo>
                    <a:pt x="2331750" y="122278"/>
                  </a:lnTo>
                  <a:lnTo>
                    <a:pt x="2410684" y="79033"/>
                  </a:lnTo>
                  <a:lnTo>
                    <a:pt x="2492391" y="43457"/>
                  </a:lnTo>
                  <a:lnTo>
                    <a:pt x="2576445" y="20450"/>
                  </a:lnTo>
                  <a:lnTo>
                    <a:pt x="2660712" y="5112"/>
                  </a:lnTo>
                  <a:lnTo>
                    <a:pt x="2746900" y="0"/>
                  </a:lnTo>
                  <a:lnTo>
                    <a:pt x="2833727" y="5112"/>
                  </a:lnTo>
                  <a:lnTo>
                    <a:pt x="2920128" y="20450"/>
                  </a:lnTo>
                  <a:lnTo>
                    <a:pt x="3001622" y="43457"/>
                  </a:lnTo>
                  <a:lnTo>
                    <a:pt x="3083116" y="79033"/>
                  </a:lnTo>
                  <a:lnTo>
                    <a:pt x="3162049" y="122278"/>
                  </a:lnTo>
                  <a:lnTo>
                    <a:pt x="3235650" y="173191"/>
                  </a:lnTo>
                  <a:lnTo>
                    <a:pt x="3304771" y="231774"/>
                  </a:lnTo>
                  <a:lnTo>
                    <a:pt x="3368344" y="300795"/>
                  </a:lnTo>
                  <a:lnTo>
                    <a:pt x="3426798" y="374503"/>
                  </a:lnTo>
                  <a:lnTo>
                    <a:pt x="3477785" y="456178"/>
                  </a:lnTo>
                  <a:lnTo>
                    <a:pt x="3523439" y="540409"/>
                  </a:lnTo>
                  <a:lnTo>
                    <a:pt x="3559279" y="631947"/>
                  </a:lnTo>
                  <a:lnTo>
                    <a:pt x="3589786" y="726127"/>
                  </a:lnTo>
                  <a:lnTo>
                    <a:pt x="3610266" y="822906"/>
                  </a:lnTo>
                  <a:lnTo>
                    <a:pt x="3623066" y="922326"/>
                  </a:lnTo>
                  <a:lnTo>
                    <a:pt x="3627760" y="1024345"/>
                  </a:lnTo>
                  <a:lnTo>
                    <a:pt x="3623066" y="1123744"/>
                  </a:lnTo>
                  <a:lnTo>
                    <a:pt x="3610266" y="1223143"/>
                  </a:lnTo>
                  <a:lnTo>
                    <a:pt x="3589786" y="1319943"/>
                  </a:lnTo>
                  <a:lnTo>
                    <a:pt x="3559279" y="1414101"/>
                  </a:lnTo>
                  <a:lnTo>
                    <a:pt x="3523439" y="1506172"/>
                  </a:lnTo>
                  <a:lnTo>
                    <a:pt x="3477785" y="1592512"/>
                  </a:lnTo>
                  <a:lnTo>
                    <a:pt x="3426798" y="1674123"/>
                  </a:lnTo>
                  <a:lnTo>
                    <a:pt x="3368344" y="1747895"/>
                  </a:lnTo>
                  <a:lnTo>
                    <a:pt x="3304771" y="1814338"/>
                  </a:lnTo>
                  <a:lnTo>
                    <a:pt x="3235650" y="1875541"/>
                  </a:lnTo>
                  <a:lnTo>
                    <a:pt x="3162050" y="1926284"/>
                  </a:lnTo>
                  <a:lnTo>
                    <a:pt x="3083116" y="1969721"/>
                  </a:lnTo>
                  <a:lnTo>
                    <a:pt x="3001622" y="2002676"/>
                  </a:lnTo>
                  <a:lnTo>
                    <a:pt x="2920128" y="2028304"/>
                  </a:lnTo>
                  <a:lnTo>
                    <a:pt x="2833727" y="2040872"/>
                  </a:lnTo>
                  <a:lnTo>
                    <a:pt x="2746900" y="2046091"/>
                  </a:lnTo>
                  <a:lnTo>
                    <a:pt x="2660712" y="2040872"/>
                  </a:lnTo>
                  <a:lnTo>
                    <a:pt x="2576445" y="2028304"/>
                  </a:lnTo>
                  <a:lnTo>
                    <a:pt x="2492391" y="2002676"/>
                  </a:lnTo>
                  <a:lnTo>
                    <a:pt x="2410684" y="1969721"/>
                  </a:lnTo>
                  <a:lnTo>
                    <a:pt x="2331750" y="1926284"/>
                  </a:lnTo>
                  <a:lnTo>
                    <a:pt x="2258150" y="1875541"/>
                  </a:lnTo>
                  <a:lnTo>
                    <a:pt x="2189242" y="1814338"/>
                  </a:lnTo>
                  <a:lnTo>
                    <a:pt x="2125669" y="1747895"/>
                  </a:lnTo>
                  <a:lnTo>
                    <a:pt x="2067215" y="1674123"/>
                  </a:lnTo>
                  <a:lnTo>
                    <a:pt x="2016228" y="1592512"/>
                  </a:lnTo>
                  <a:lnTo>
                    <a:pt x="1973134" y="1506172"/>
                  </a:lnTo>
                  <a:lnTo>
                    <a:pt x="1934520" y="1414101"/>
                  </a:lnTo>
                  <a:lnTo>
                    <a:pt x="1906787" y="1319943"/>
                  </a:lnTo>
                  <a:lnTo>
                    <a:pt x="1886307" y="1223143"/>
                  </a:lnTo>
                  <a:lnTo>
                    <a:pt x="1873507" y="1123744"/>
                  </a:lnTo>
                  <a:lnTo>
                    <a:pt x="1868813" y="1024345"/>
                  </a:lnTo>
                </a:path>
                <a:path w="3627754" h="2046604">
                  <a:moveTo>
                    <a:pt x="2673299" y="326358"/>
                  </a:moveTo>
                  <a:lnTo>
                    <a:pt x="0" y="326359"/>
                  </a:lnTo>
                  <a:lnTo>
                    <a:pt x="1260169" y="326359"/>
                  </a:lnTo>
                </a:path>
              </a:pathLst>
            </a:custGeom>
            <a:ln w="47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49061" y="3308321"/>
              <a:ext cx="86360" cy="86995"/>
            </a:xfrm>
            <a:custGeom>
              <a:avLst/>
              <a:gdLst/>
              <a:ahLst/>
              <a:cxnLst/>
              <a:rect l="l" t="t" r="r" b="b"/>
              <a:pathLst>
                <a:path w="86360" h="86995">
                  <a:moveTo>
                    <a:pt x="0" y="0"/>
                  </a:moveTo>
                  <a:lnTo>
                    <a:pt x="0" y="86489"/>
                  </a:lnTo>
                  <a:lnTo>
                    <a:pt x="86187" y="43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8152" y="3695817"/>
              <a:ext cx="81105" cy="785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8152" y="4078267"/>
              <a:ext cx="81105" cy="7848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8152" y="4460183"/>
              <a:ext cx="81105" cy="785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31452" y="3695817"/>
              <a:ext cx="81105" cy="785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31452" y="4078267"/>
              <a:ext cx="81105" cy="7848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31452" y="4460183"/>
              <a:ext cx="81105" cy="785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31452" y="4745832"/>
              <a:ext cx="81105" cy="7850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637866" y="3129112"/>
            <a:ext cx="144145" cy="1850389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650" i="1" spc="10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50" i="1" spc="10" dirty="0">
                <a:latin typeface="Arial"/>
                <a:cs typeface="Arial"/>
              </a:rPr>
              <a:t>2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650" i="1" spc="10" dirty="0"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650" i="1" spc="10" dirty="0">
                <a:latin typeface="Arial"/>
                <a:cs typeface="Arial"/>
              </a:rPr>
              <a:t>4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650" i="1" spc="10" dirty="0">
                <a:latin typeface="Arial"/>
                <a:cs typeface="Arial"/>
              </a:rPr>
              <a:t>5</a:t>
            </a:r>
            <a:endParaRPr sz="1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33630" y="3085676"/>
            <a:ext cx="144145" cy="155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2000"/>
              </a:lnSpc>
              <a:spcBef>
                <a:spcPts val="95"/>
              </a:spcBef>
            </a:pPr>
            <a:r>
              <a:rPr sz="1650" i="1" spc="-50" dirty="0">
                <a:latin typeface="Arial"/>
                <a:cs typeface="Arial"/>
              </a:rPr>
              <a:t>a b c d</a:t>
            </a:r>
            <a:endParaRPr sz="1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14751" y="2616837"/>
            <a:ext cx="167640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i="1" spc="15" dirty="0">
                <a:latin typeface="Arial"/>
                <a:cs typeface="Arial"/>
              </a:rPr>
              <a:t>A</a:t>
            </a:r>
            <a:endParaRPr sz="1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88051" y="2616837"/>
            <a:ext cx="167640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i="1" spc="15" dirty="0">
                <a:latin typeface="Arial"/>
                <a:cs typeface="Arial"/>
              </a:rPr>
              <a:t>B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96554" y="3731395"/>
            <a:ext cx="2678430" cy="1057910"/>
            <a:chOff x="4796554" y="3731395"/>
            <a:chExt cx="2678430" cy="1057910"/>
          </a:xfrm>
        </p:grpSpPr>
        <p:sp>
          <p:nvSpPr>
            <p:cNvPr id="21" name="object 21"/>
            <p:cNvSpPr/>
            <p:nvPr/>
          </p:nvSpPr>
          <p:spPr>
            <a:xfrm>
              <a:off x="4798918" y="3733759"/>
              <a:ext cx="2673350" cy="382905"/>
            </a:xfrm>
            <a:custGeom>
              <a:avLst/>
              <a:gdLst/>
              <a:ahLst/>
              <a:cxnLst/>
              <a:rect l="l" t="t" r="r" b="b"/>
              <a:pathLst>
                <a:path w="2673350" h="382904">
                  <a:moveTo>
                    <a:pt x="2673299" y="382449"/>
                  </a:moveTo>
                  <a:lnTo>
                    <a:pt x="0" y="0"/>
                  </a:lnTo>
                  <a:lnTo>
                    <a:pt x="1260169" y="181009"/>
                  </a:lnTo>
                </a:path>
              </a:pathLst>
            </a:custGeom>
            <a:ln w="4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41168" y="3871354"/>
              <a:ext cx="94615" cy="84455"/>
            </a:xfrm>
            <a:custGeom>
              <a:avLst/>
              <a:gdLst/>
              <a:ahLst/>
              <a:cxnLst/>
              <a:rect l="l" t="t" r="r" b="b"/>
              <a:pathLst>
                <a:path w="94614" h="84454">
                  <a:moveTo>
                    <a:pt x="12586" y="0"/>
                  </a:moveTo>
                  <a:lnTo>
                    <a:pt x="0" y="84231"/>
                  </a:lnTo>
                  <a:lnTo>
                    <a:pt x="94080" y="53363"/>
                  </a:lnTo>
                  <a:lnTo>
                    <a:pt x="125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98918" y="3733759"/>
              <a:ext cx="2673350" cy="764540"/>
            </a:xfrm>
            <a:custGeom>
              <a:avLst/>
              <a:gdLst/>
              <a:ahLst/>
              <a:cxnLst/>
              <a:rect l="l" t="t" r="r" b="b"/>
              <a:pathLst>
                <a:path w="2673350" h="764539">
                  <a:moveTo>
                    <a:pt x="2673299" y="0"/>
                  </a:moveTo>
                  <a:lnTo>
                    <a:pt x="0" y="764366"/>
                  </a:lnTo>
                  <a:lnTo>
                    <a:pt x="1262729" y="405456"/>
                  </a:lnTo>
                </a:path>
              </a:pathLst>
            </a:custGeom>
            <a:ln w="4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38608" y="4098421"/>
              <a:ext cx="97155" cy="83820"/>
            </a:xfrm>
            <a:custGeom>
              <a:avLst/>
              <a:gdLst/>
              <a:ahLst/>
              <a:cxnLst/>
              <a:rect l="l" t="t" r="r" b="b"/>
              <a:pathLst>
                <a:path w="97154" h="83820">
                  <a:moveTo>
                    <a:pt x="0" y="0"/>
                  </a:moveTo>
                  <a:lnTo>
                    <a:pt x="23040" y="83698"/>
                  </a:lnTo>
                  <a:lnTo>
                    <a:pt x="96640" y="17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98918" y="4116208"/>
              <a:ext cx="2673350" cy="670560"/>
            </a:xfrm>
            <a:custGeom>
              <a:avLst/>
              <a:gdLst/>
              <a:ahLst/>
              <a:cxnLst/>
              <a:rect l="l" t="t" r="r" b="b"/>
              <a:pathLst>
                <a:path w="2673350" h="670560">
                  <a:moveTo>
                    <a:pt x="2673299" y="670186"/>
                  </a:moveTo>
                  <a:lnTo>
                    <a:pt x="0" y="0"/>
                  </a:lnTo>
                  <a:lnTo>
                    <a:pt x="1262729" y="315984"/>
                  </a:lnTo>
                </a:path>
              </a:pathLst>
            </a:custGeom>
            <a:ln w="4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38608" y="4388778"/>
              <a:ext cx="97155" cy="84455"/>
            </a:xfrm>
            <a:custGeom>
              <a:avLst/>
              <a:gdLst/>
              <a:ahLst/>
              <a:cxnLst/>
              <a:rect l="l" t="t" r="r" b="b"/>
              <a:pathLst>
                <a:path w="97154" h="84454">
                  <a:moveTo>
                    <a:pt x="23040" y="0"/>
                  </a:moveTo>
                  <a:lnTo>
                    <a:pt x="0" y="84231"/>
                  </a:lnTo>
                  <a:lnTo>
                    <a:pt x="96640" y="63823"/>
                  </a:lnTo>
                  <a:lnTo>
                    <a:pt x="23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2219" y="602111"/>
            <a:ext cx="9560560" cy="532517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dirty="0" err="1">
                <a:latin typeface="Times New Roman"/>
                <a:cs typeface="Times New Roman"/>
              </a:rPr>
              <a:t>Contoh</a:t>
            </a:r>
            <a:r>
              <a:rPr sz="2900" b="1" dirty="0">
                <a:latin typeface="Times New Roman"/>
                <a:cs typeface="Times New Roman"/>
              </a:rPr>
              <a:t>.</a:t>
            </a:r>
            <a:r>
              <a:rPr sz="2900" b="1" spc="75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Relasi</a:t>
            </a:r>
            <a:endParaRPr sz="2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50" dirty="0">
              <a:latin typeface="Times New Roman"/>
              <a:cs typeface="Times New Roman"/>
            </a:endParaRPr>
          </a:p>
          <a:p>
            <a:pPr marL="853440">
              <a:lnSpc>
                <a:spcPct val="100000"/>
              </a:lnSpc>
            </a:pPr>
            <a:r>
              <a:rPr sz="2900" i="1" dirty="0">
                <a:latin typeface="Times New Roman"/>
                <a:cs typeface="Times New Roman"/>
              </a:rPr>
              <a:t>f</a:t>
            </a:r>
            <a:r>
              <a:rPr sz="2900" i="1" spc="3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=</a:t>
            </a:r>
            <a:r>
              <a:rPr sz="2900" spc="4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{(1,</a:t>
            </a:r>
            <a:r>
              <a:rPr sz="2900" spc="55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w</a:t>
            </a:r>
            <a:r>
              <a:rPr sz="2900" dirty="0">
                <a:latin typeface="Times New Roman"/>
                <a:cs typeface="Times New Roman"/>
              </a:rPr>
              <a:t>),</a:t>
            </a:r>
            <a:r>
              <a:rPr sz="2900" spc="4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(2,</a:t>
            </a:r>
            <a:r>
              <a:rPr sz="2900" spc="40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u</a:t>
            </a:r>
            <a:r>
              <a:rPr sz="2900" dirty="0">
                <a:latin typeface="Times New Roman"/>
                <a:cs typeface="Times New Roman"/>
              </a:rPr>
              <a:t>),</a:t>
            </a:r>
            <a:r>
              <a:rPr sz="2900" spc="4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(3,</a:t>
            </a:r>
            <a:r>
              <a:rPr sz="2900" spc="40" dirty="0">
                <a:latin typeface="Times New Roman"/>
                <a:cs typeface="Times New Roman"/>
              </a:rPr>
              <a:t> </a:t>
            </a:r>
            <a:r>
              <a:rPr sz="2900" i="1" spc="-25" dirty="0">
                <a:latin typeface="Times New Roman"/>
                <a:cs typeface="Times New Roman"/>
              </a:rPr>
              <a:t>v</a:t>
            </a:r>
            <a:r>
              <a:rPr sz="2900" spc="-25" dirty="0">
                <a:latin typeface="Times New Roman"/>
                <a:cs typeface="Times New Roman"/>
              </a:rPr>
              <a:t>)}</a:t>
            </a:r>
            <a:endParaRPr sz="2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900" dirty="0">
                <a:latin typeface="Times New Roman"/>
                <a:cs typeface="Times New Roman"/>
              </a:rPr>
              <a:t>dari</a:t>
            </a:r>
            <a:r>
              <a:rPr sz="2900" spc="35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A</a:t>
            </a:r>
            <a:r>
              <a:rPr sz="2900" i="1" spc="6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=</a:t>
            </a:r>
            <a:r>
              <a:rPr sz="2900" spc="4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{1,</a:t>
            </a:r>
            <a:r>
              <a:rPr sz="2900" spc="5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2,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3}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ke</a:t>
            </a:r>
            <a:r>
              <a:rPr sz="2900" spc="55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B</a:t>
            </a:r>
            <a:r>
              <a:rPr sz="2900" i="1" spc="3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=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{</a:t>
            </a:r>
            <a:r>
              <a:rPr sz="2900" i="1" dirty="0">
                <a:latin typeface="Times New Roman"/>
                <a:cs typeface="Times New Roman"/>
              </a:rPr>
              <a:t>u</a:t>
            </a:r>
            <a:r>
              <a:rPr sz="2900" dirty="0">
                <a:latin typeface="Times New Roman"/>
                <a:cs typeface="Times New Roman"/>
              </a:rPr>
              <a:t>,</a:t>
            </a:r>
            <a:r>
              <a:rPr sz="2900" spc="35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v</a:t>
            </a:r>
            <a:r>
              <a:rPr sz="2900" dirty="0">
                <a:latin typeface="Times New Roman"/>
                <a:cs typeface="Times New Roman"/>
              </a:rPr>
              <a:t>,</a:t>
            </a:r>
            <a:r>
              <a:rPr sz="2900" spc="55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w,</a:t>
            </a:r>
            <a:r>
              <a:rPr sz="2900" i="1" spc="65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x</a:t>
            </a:r>
            <a:r>
              <a:rPr sz="2900" dirty="0">
                <a:latin typeface="Times New Roman"/>
                <a:cs typeface="Times New Roman"/>
              </a:rPr>
              <a:t>}</a:t>
            </a:r>
            <a:r>
              <a:rPr sz="2900" spc="6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adalah</a:t>
            </a:r>
            <a:r>
              <a:rPr sz="2900" spc="5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fungsi</a:t>
            </a:r>
            <a:r>
              <a:rPr sz="2900" spc="4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satu-ke-</a:t>
            </a:r>
            <a:r>
              <a:rPr sz="2900" spc="-10" dirty="0">
                <a:latin typeface="Times New Roman"/>
                <a:cs typeface="Times New Roman"/>
              </a:rPr>
              <a:t>satu,</a:t>
            </a:r>
            <a:endParaRPr sz="2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900" dirty="0">
                <a:latin typeface="Times New Roman"/>
                <a:cs typeface="Times New Roman"/>
              </a:rPr>
              <a:t>Tetapi</a:t>
            </a:r>
            <a:r>
              <a:rPr sz="2900" spc="75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relasi</a:t>
            </a:r>
            <a:endParaRPr sz="2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853440">
              <a:lnSpc>
                <a:spcPct val="100000"/>
              </a:lnSpc>
              <a:spcBef>
                <a:spcPts val="5"/>
              </a:spcBef>
            </a:pPr>
            <a:r>
              <a:rPr sz="2900" i="1" dirty="0">
                <a:latin typeface="Times New Roman"/>
                <a:cs typeface="Times New Roman"/>
              </a:rPr>
              <a:t>f</a:t>
            </a:r>
            <a:r>
              <a:rPr sz="2900" i="1" spc="3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=</a:t>
            </a:r>
            <a:r>
              <a:rPr sz="2900" spc="4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{(1,</a:t>
            </a:r>
            <a:r>
              <a:rPr sz="2900" spc="55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u</a:t>
            </a:r>
            <a:r>
              <a:rPr sz="2900" dirty="0">
                <a:latin typeface="Times New Roman"/>
                <a:cs typeface="Times New Roman"/>
              </a:rPr>
              <a:t>),</a:t>
            </a:r>
            <a:r>
              <a:rPr sz="2900" spc="4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(2,</a:t>
            </a:r>
            <a:r>
              <a:rPr sz="2900" spc="40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u</a:t>
            </a:r>
            <a:r>
              <a:rPr sz="2900" dirty="0">
                <a:latin typeface="Times New Roman"/>
                <a:cs typeface="Times New Roman"/>
              </a:rPr>
              <a:t>),</a:t>
            </a:r>
            <a:r>
              <a:rPr sz="2900" spc="3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(3,</a:t>
            </a:r>
            <a:r>
              <a:rPr sz="2900" spc="40" dirty="0">
                <a:latin typeface="Times New Roman"/>
                <a:cs typeface="Times New Roman"/>
              </a:rPr>
              <a:t> </a:t>
            </a:r>
            <a:r>
              <a:rPr sz="2900" i="1" spc="-25" dirty="0">
                <a:latin typeface="Times New Roman"/>
                <a:cs typeface="Times New Roman"/>
              </a:rPr>
              <a:t>v</a:t>
            </a:r>
            <a:r>
              <a:rPr sz="2900" spc="-25" dirty="0">
                <a:latin typeface="Times New Roman"/>
                <a:cs typeface="Times New Roman"/>
              </a:rPr>
              <a:t>)}</a:t>
            </a:r>
            <a:endParaRPr sz="2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2700" marR="419734">
              <a:lnSpc>
                <a:spcPts val="3390"/>
              </a:lnSpc>
              <a:tabLst>
                <a:tab pos="2763520" algn="l"/>
              </a:tabLst>
            </a:pPr>
            <a:r>
              <a:rPr sz="2900" dirty="0">
                <a:latin typeface="Times New Roman"/>
                <a:cs typeface="Times New Roman"/>
              </a:rPr>
              <a:t>dari</a:t>
            </a:r>
            <a:r>
              <a:rPr sz="2900" spc="35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A</a:t>
            </a:r>
            <a:r>
              <a:rPr sz="2900" i="1" spc="6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=</a:t>
            </a:r>
            <a:r>
              <a:rPr sz="2900" spc="5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{1,</a:t>
            </a:r>
            <a:r>
              <a:rPr sz="2900" spc="5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2,</a:t>
            </a:r>
            <a:r>
              <a:rPr sz="2900" spc="7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3}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ke</a:t>
            </a:r>
            <a:r>
              <a:rPr sz="2900" spc="60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B</a:t>
            </a:r>
            <a:r>
              <a:rPr sz="2900" i="1" spc="3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=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{</a:t>
            </a:r>
            <a:r>
              <a:rPr sz="2900" i="1" dirty="0">
                <a:latin typeface="Times New Roman"/>
                <a:cs typeface="Times New Roman"/>
              </a:rPr>
              <a:t>u</a:t>
            </a:r>
            <a:r>
              <a:rPr sz="2900" dirty="0">
                <a:latin typeface="Times New Roman"/>
                <a:cs typeface="Times New Roman"/>
              </a:rPr>
              <a:t>,</a:t>
            </a:r>
            <a:r>
              <a:rPr sz="2900" spc="40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v</a:t>
            </a:r>
            <a:r>
              <a:rPr sz="2900" dirty="0">
                <a:latin typeface="Times New Roman"/>
                <a:cs typeface="Times New Roman"/>
              </a:rPr>
              <a:t>,</a:t>
            </a:r>
            <a:r>
              <a:rPr sz="2900" spc="60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w</a:t>
            </a:r>
            <a:r>
              <a:rPr sz="2900" dirty="0">
                <a:latin typeface="Times New Roman"/>
                <a:cs typeface="Times New Roman"/>
              </a:rPr>
              <a:t>}</a:t>
            </a:r>
            <a:r>
              <a:rPr sz="2900" spc="4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bukan</a:t>
            </a:r>
            <a:r>
              <a:rPr sz="2900" spc="5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fungsi</a:t>
            </a:r>
            <a:r>
              <a:rPr sz="2900" spc="5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satu-ke-</a:t>
            </a:r>
            <a:r>
              <a:rPr sz="2900" spc="-10" dirty="0">
                <a:latin typeface="Times New Roman"/>
                <a:cs typeface="Times New Roman"/>
              </a:rPr>
              <a:t>satu, </a:t>
            </a:r>
            <a:r>
              <a:rPr sz="2900" dirty="0">
                <a:latin typeface="Times New Roman"/>
                <a:cs typeface="Times New Roman"/>
              </a:rPr>
              <a:t>karena</a:t>
            </a:r>
            <a:r>
              <a:rPr sz="2900" spc="55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f</a:t>
            </a:r>
            <a:r>
              <a:rPr sz="2900" dirty="0">
                <a:latin typeface="Times New Roman"/>
                <a:cs typeface="Times New Roman"/>
              </a:rPr>
              <a:t>(1)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=</a:t>
            </a:r>
            <a:r>
              <a:rPr sz="2900" spc="50" dirty="0">
                <a:latin typeface="Times New Roman"/>
                <a:cs typeface="Times New Roman"/>
              </a:rPr>
              <a:t> </a:t>
            </a:r>
            <a:r>
              <a:rPr sz="2900" i="1" spc="-20" dirty="0">
                <a:latin typeface="Times New Roman"/>
                <a:cs typeface="Times New Roman"/>
              </a:rPr>
              <a:t>f</a:t>
            </a:r>
            <a:r>
              <a:rPr sz="2900" spc="-20" dirty="0">
                <a:latin typeface="Times New Roman"/>
                <a:cs typeface="Times New Roman"/>
              </a:rPr>
              <a:t>(2)</a:t>
            </a:r>
            <a:r>
              <a:rPr sz="2900" dirty="0">
                <a:latin typeface="Times New Roman"/>
                <a:cs typeface="Times New Roman"/>
              </a:rPr>
              <a:t>	=</a:t>
            </a:r>
            <a:r>
              <a:rPr sz="2900" spc="25" dirty="0">
                <a:latin typeface="Times New Roman"/>
                <a:cs typeface="Times New Roman"/>
              </a:rPr>
              <a:t> </a:t>
            </a:r>
            <a:r>
              <a:rPr sz="2900" i="1" spc="-35" dirty="0">
                <a:latin typeface="Times New Roman"/>
                <a:cs typeface="Times New Roman"/>
              </a:rPr>
              <a:t>u</a:t>
            </a:r>
            <a:r>
              <a:rPr sz="2900" spc="-35" dirty="0">
                <a:latin typeface="Times New Roman"/>
                <a:cs typeface="Times New Roman"/>
              </a:rPr>
              <a:t>.</a:t>
            </a:r>
            <a:endParaRPr sz="2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099" y="638037"/>
            <a:ext cx="7953375" cy="729687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650"/>
              </a:lnSpc>
              <a:spcBef>
                <a:spcPts val="290"/>
              </a:spcBef>
            </a:pPr>
            <a:r>
              <a:rPr sz="2300" b="1" dirty="0" err="1">
                <a:latin typeface="Times New Roman"/>
                <a:cs typeface="Times New Roman"/>
              </a:rPr>
              <a:t>Contoh</a:t>
            </a:r>
            <a:r>
              <a:rPr sz="2300" b="1" dirty="0">
                <a:latin typeface="Times New Roman"/>
                <a:cs typeface="Times New Roman"/>
              </a:rPr>
              <a:t>.</a:t>
            </a:r>
            <a:r>
              <a:rPr sz="2300" b="1" spc="1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Misalkan</a:t>
            </a:r>
            <a:r>
              <a:rPr sz="2300" spc="17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P</a:t>
            </a:r>
            <a:r>
              <a:rPr sz="2300" i="1" spc="1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1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{2,</a:t>
            </a:r>
            <a:r>
              <a:rPr sz="2300" spc="1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3,</a:t>
            </a:r>
            <a:r>
              <a:rPr sz="2300" spc="1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4}</a:t>
            </a:r>
            <a:r>
              <a:rPr sz="2300" spc="1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dan</a:t>
            </a:r>
            <a:r>
              <a:rPr sz="2300" spc="17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Q</a:t>
            </a:r>
            <a:r>
              <a:rPr sz="2300" i="1" spc="1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1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{2,</a:t>
            </a:r>
            <a:r>
              <a:rPr sz="2300" spc="1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4,</a:t>
            </a:r>
            <a:r>
              <a:rPr sz="2300" spc="1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8,</a:t>
            </a:r>
            <a:r>
              <a:rPr sz="2300" spc="1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9,</a:t>
            </a:r>
            <a:r>
              <a:rPr sz="2300" spc="1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15}.</a:t>
            </a:r>
            <a:r>
              <a:rPr sz="2300" spc="160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Jika </a:t>
            </a:r>
            <a:r>
              <a:rPr sz="2300" dirty="0">
                <a:latin typeface="Times New Roman"/>
                <a:cs typeface="Times New Roman"/>
              </a:rPr>
              <a:t>kita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definisikan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relasi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R</a:t>
            </a:r>
            <a:r>
              <a:rPr sz="2300" i="1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dari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P</a:t>
            </a:r>
            <a:r>
              <a:rPr sz="2300" i="1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ke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Q</a:t>
            </a:r>
            <a:r>
              <a:rPr sz="2300" i="1" spc="-1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dengan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0" y="1679192"/>
            <a:ext cx="7487920" cy="42983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36600">
              <a:lnSpc>
                <a:spcPct val="100000"/>
              </a:lnSpc>
              <a:spcBef>
                <a:spcPts val="110"/>
              </a:spcBef>
              <a:tabLst>
                <a:tab pos="2049145" algn="l"/>
              </a:tabLst>
            </a:pPr>
            <a:r>
              <a:rPr sz="2300" dirty="0">
                <a:latin typeface="Times New Roman"/>
                <a:cs typeface="Times New Roman"/>
              </a:rPr>
              <a:t>(</a:t>
            </a:r>
            <a:r>
              <a:rPr sz="2300" i="1" dirty="0">
                <a:latin typeface="Times New Roman"/>
                <a:cs typeface="Times New Roman"/>
              </a:rPr>
              <a:t>p</a:t>
            </a:r>
            <a:r>
              <a:rPr sz="2300" dirty="0">
                <a:latin typeface="Times New Roman"/>
                <a:cs typeface="Times New Roman"/>
              </a:rPr>
              <a:t>,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q</a:t>
            </a:r>
            <a:r>
              <a:rPr sz="2300" dirty="0">
                <a:latin typeface="Times New Roman"/>
                <a:cs typeface="Times New Roman"/>
              </a:rPr>
              <a:t>)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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i="1" spc="-50" dirty="0">
                <a:latin typeface="Times New Roman"/>
                <a:cs typeface="Times New Roman"/>
              </a:rPr>
              <a:t>R</a:t>
            </a:r>
            <a:r>
              <a:rPr sz="2300" i="1" dirty="0">
                <a:latin typeface="Times New Roman"/>
                <a:cs typeface="Times New Roman"/>
              </a:rPr>
              <a:t>	</a:t>
            </a:r>
            <a:r>
              <a:rPr sz="2300" dirty="0">
                <a:latin typeface="Times New Roman"/>
                <a:cs typeface="Times New Roman"/>
              </a:rPr>
              <a:t>jika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p</a:t>
            </a:r>
            <a:r>
              <a:rPr sz="2300" i="1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habis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membagi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i="1" spc="-50" dirty="0">
                <a:latin typeface="Times New Roman"/>
                <a:cs typeface="Times New Roman"/>
              </a:rPr>
              <a:t>q</a:t>
            </a: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</a:pPr>
            <a:r>
              <a:rPr sz="2300" dirty="0">
                <a:latin typeface="Times New Roman"/>
                <a:cs typeface="Times New Roman"/>
              </a:rPr>
              <a:t>maka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kita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peroleh</a:t>
            </a: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736600">
              <a:lnSpc>
                <a:spcPct val="100000"/>
              </a:lnSpc>
              <a:tabLst>
                <a:tab pos="1060450" algn="l"/>
              </a:tabLst>
            </a:pPr>
            <a:r>
              <a:rPr sz="2300" i="1" spc="-50" dirty="0">
                <a:latin typeface="Times New Roman"/>
                <a:cs typeface="Times New Roman"/>
              </a:rPr>
              <a:t>R</a:t>
            </a:r>
            <a:r>
              <a:rPr sz="2300" i="1" dirty="0">
                <a:latin typeface="Times New Roman"/>
                <a:cs typeface="Times New Roman"/>
              </a:rPr>
              <a:t>	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{(2,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2),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(2,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4),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(4,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4),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(2,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8),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(4,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8),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(3,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9),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(3,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15)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50" dirty="0">
                <a:latin typeface="Times New Roman"/>
                <a:cs typeface="Times New Roman"/>
              </a:rPr>
              <a:t>}</a:t>
            </a:r>
            <a:endParaRPr sz="2300" dirty="0">
              <a:latin typeface="Times New Roman"/>
              <a:cs typeface="Times New Roman"/>
            </a:endParaRPr>
          </a:p>
          <a:p>
            <a:pPr marL="736600" marR="68580" indent="-661035">
              <a:lnSpc>
                <a:spcPts val="5490"/>
              </a:lnSpc>
              <a:spcBef>
                <a:spcPts val="464"/>
              </a:spcBef>
              <a:tabLst>
                <a:tab pos="2242820" algn="l"/>
                <a:tab pos="6561455" algn="l"/>
              </a:tabLst>
            </a:pPr>
            <a:r>
              <a:rPr sz="2300" i="1" dirty="0">
                <a:latin typeface="Times New Roman"/>
                <a:cs typeface="Times New Roman"/>
              </a:rPr>
              <a:t>R</a:t>
            </a:r>
            <a:r>
              <a:rPr sz="2250" baseline="40740" dirty="0">
                <a:latin typeface="Times New Roman"/>
                <a:cs typeface="Times New Roman"/>
              </a:rPr>
              <a:t>–1</a:t>
            </a:r>
            <a:r>
              <a:rPr sz="2250" spc="277" baseline="407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adalah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invers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dari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relasi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R</a:t>
            </a:r>
            <a:r>
              <a:rPr sz="2300" dirty="0">
                <a:latin typeface="Times New Roman"/>
                <a:cs typeface="Times New Roman"/>
              </a:rPr>
              <a:t>,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yaitu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relasi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dari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Q</a:t>
            </a:r>
            <a:r>
              <a:rPr sz="2300" i="1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ke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i="1" spc="-50" dirty="0">
                <a:latin typeface="Times New Roman"/>
                <a:cs typeface="Times New Roman"/>
              </a:rPr>
              <a:t>P</a:t>
            </a:r>
            <a:r>
              <a:rPr sz="2300" i="1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dengan </a:t>
            </a:r>
            <a:r>
              <a:rPr sz="2300" dirty="0">
                <a:latin typeface="Times New Roman"/>
                <a:cs typeface="Times New Roman"/>
              </a:rPr>
              <a:t>(</a:t>
            </a:r>
            <a:r>
              <a:rPr sz="2300" i="1" dirty="0">
                <a:latin typeface="Times New Roman"/>
                <a:cs typeface="Times New Roman"/>
              </a:rPr>
              <a:t>q</a:t>
            </a:r>
            <a:r>
              <a:rPr sz="2300" dirty="0">
                <a:latin typeface="Times New Roman"/>
                <a:cs typeface="Times New Roman"/>
              </a:rPr>
              <a:t>,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p</a:t>
            </a:r>
            <a:r>
              <a:rPr sz="2300" dirty="0">
                <a:latin typeface="Times New Roman"/>
                <a:cs typeface="Times New Roman"/>
              </a:rPr>
              <a:t>)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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i="1" spc="-25" dirty="0">
                <a:latin typeface="Times New Roman"/>
                <a:cs typeface="Times New Roman"/>
              </a:rPr>
              <a:t>R</a:t>
            </a:r>
            <a:r>
              <a:rPr sz="2250" spc="-37" baseline="40740" dirty="0">
                <a:latin typeface="Times New Roman"/>
                <a:cs typeface="Times New Roman"/>
              </a:rPr>
              <a:t>–1</a:t>
            </a:r>
            <a:r>
              <a:rPr sz="2250" baseline="40740" dirty="0">
                <a:latin typeface="Times New Roman"/>
                <a:cs typeface="Times New Roman"/>
              </a:rPr>
              <a:t>	</a:t>
            </a:r>
            <a:r>
              <a:rPr sz="2300" dirty="0">
                <a:latin typeface="Times New Roman"/>
                <a:cs typeface="Times New Roman"/>
              </a:rPr>
              <a:t>jika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q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adalah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kelipatan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dari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i="1" spc="-50" dirty="0">
                <a:latin typeface="Times New Roman"/>
                <a:cs typeface="Times New Roman"/>
              </a:rPr>
              <a:t>p</a:t>
            </a:r>
            <a:endParaRPr sz="2300" dirty="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900"/>
              </a:spcBef>
            </a:pPr>
            <a:r>
              <a:rPr sz="2300" dirty="0">
                <a:latin typeface="Times New Roman"/>
                <a:cs typeface="Times New Roman"/>
              </a:rPr>
              <a:t>maka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kita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peroleh</a:t>
            </a:r>
            <a:endParaRPr sz="2300" dirty="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1270"/>
              </a:spcBef>
            </a:pPr>
            <a:r>
              <a:rPr sz="2400" i="1" spc="-10" dirty="0">
                <a:solidFill>
                  <a:srgbClr val="08080C"/>
                </a:solidFill>
                <a:latin typeface="Times New Roman"/>
                <a:cs typeface="Times New Roman"/>
              </a:rPr>
              <a:t>R</a:t>
            </a:r>
            <a:r>
              <a:rPr sz="2400" spc="-15" baseline="24305" dirty="0">
                <a:solidFill>
                  <a:srgbClr val="08080C"/>
                </a:solidFill>
                <a:latin typeface="Times New Roman"/>
                <a:cs typeface="Times New Roman"/>
              </a:rPr>
              <a:t>-</a:t>
            </a:r>
            <a:r>
              <a:rPr sz="2400" baseline="24305" dirty="0">
                <a:solidFill>
                  <a:srgbClr val="08080C"/>
                </a:solidFill>
                <a:latin typeface="Times New Roman"/>
                <a:cs typeface="Times New Roman"/>
              </a:rPr>
              <a:t>1</a:t>
            </a:r>
            <a:r>
              <a:rPr sz="2400" spc="307" baseline="2430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8080C"/>
                </a:solidFill>
                <a:latin typeface="Times New Roman"/>
                <a:cs typeface="Times New Roman"/>
              </a:rPr>
              <a:t>= {(2,</a:t>
            </a:r>
            <a:r>
              <a:rPr sz="2400" spc="-1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8080C"/>
                </a:solidFill>
                <a:latin typeface="Times New Roman"/>
                <a:cs typeface="Times New Roman"/>
              </a:rPr>
              <a:t>2), (4, 2),</a:t>
            </a:r>
            <a:r>
              <a:rPr sz="2400" spc="-1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8080C"/>
                </a:solidFill>
                <a:latin typeface="Times New Roman"/>
                <a:cs typeface="Times New Roman"/>
              </a:rPr>
              <a:t>(4, 4), (8, 2), (8, 4),</a:t>
            </a:r>
            <a:r>
              <a:rPr sz="2400" spc="-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8080C"/>
                </a:solidFill>
                <a:latin typeface="Times New Roman"/>
                <a:cs typeface="Times New Roman"/>
              </a:rPr>
              <a:t>(9, 3), (15,</a:t>
            </a:r>
            <a:r>
              <a:rPr sz="2400" spc="-1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8080C"/>
                </a:solidFill>
                <a:latin typeface="Times New Roman"/>
                <a:cs typeface="Times New Roman"/>
              </a:rPr>
              <a:t>3) </a:t>
            </a:r>
            <a:r>
              <a:rPr sz="2400" spc="-50" dirty="0">
                <a:solidFill>
                  <a:srgbClr val="08080C"/>
                </a:solidFill>
                <a:latin typeface="Times New Roman"/>
                <a:cs typeface="Times New Roman"/>
              </a:rPr>
              <a:t>}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907" y="595273"/>
            <a:ext cx="8914765" cy="243649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398780" marR="5080" indent="-386715" algn="just">
              <a:lnSpc>
                <a:spcPct val="96000"/>
              </a:lnSpc>
              <a:spcBef>
                <a:spcPts val="234"/>
              </a:spcBef>
              <a:buFont typeface="Symbol"/>
              <a:buChar char=""/>
              <a:tabLst>
                <a:tab pos="399415" algn="l"/>
              </a:tabLst>
            </a:pPr>
            <a:r>
              <a:rPr sz="2700" dirty="0">
                <a:latin typeface="Times New Roman"/>
                <a:cs typeface="Times New Roman"/>
              </a:rPr>
              <a:t>Fungsi</a:t>
            </a:r>
            <a:r>
              <a:rPr sz="2700" spc="120" dirty="0">
                <a:latin typeface="Times New Roman"/>
                <a:cs typeface="Times New Roman"/>
              </a:rPr>
              <a:t>  </a:t>
            </a:r>
            <a:r>
              <a:rPr sz="2700" i="1" dirty="0">
                <a:latin typeface="Times New Roman"/>
                <a:cs typeface="Times New Roman"/>
              </a:rPr>
              <a:t>f</a:t>
            </a:r>
            <a:r>
              <a:rPr sz="2700" i="1" spc="114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dikatakan</a:t>
            </a:r>
            <a:r>
              <a:rPr sz="2700" spc="12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dipetakan</a:t>
            </a:r>
            <a:r>
              <a:rPr sz="2700" spc="130" dirty="0">
                <a:latin typeface="Times New Roman"/>
                <a:cs typeface="Times New Roman"/>
              </a:rPr>
              <a:t>  </a:t>
            </a:r>
            <a:r>
              <a:rPr sz="2700" b="1" dirty="0">
                <a:latin typeface="Times New Roman"/>
                <a:cs typeface="Times New Roman"/>
              </a:rPr>
              <a:t>pada</a:t>
            </a:r>
            <a:r>
              <a:rPr sz="2700" b="1" spc="12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(</a:t>
            </a:r>
            <a:r>
              <a:rPr sz="2700" i="1" dirty="0">
                <a:latin typeface="Times New Roman"/>
                <a:cs typeface="Times New Roman"/>
              </a:rPr>
              <a:t>onto</a:t>
            </a:r>
            <a:r>
              <a:rPr sz="2700" dirty="0">
                <a:latin typeface="Times New Roman"/>
                <a:cs typeface="Times New Roman"/>
              </a:rPr>
              <a:t>)</a:t>
            </a:r>
            <a:r>
              <a:rPr sz="2700" spc="11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atau</a:t>
            </a:r>
            <a:r>
              <a:rPr sz="2700" spc="110" dirty="0">
                <a:latin typeface="Times New Roman"/>
                <a:cs typeface="Times New Roman"/>
              </a:rPr>
              <a:t>  </a:t>
            </a:r>
            <a:r>
              <a:rPr sz="2700" b="1" spc="-10" dirty="0">
                <a:latin typeface="Times New Roman"/>
                <a:cs typeface="Times New Roman"/>
              </a:rPr>
              <a:t>surjektif </a:t>
            </a:r>
            <a:r>
              <a:rPr sz="2700" dirty="0">
                <a:latin typeface="Times New Roman"/>
                <a:cs typeface="Times New Roman"/>
              </a:rPr>
              <a:t>(</a:t>
            </a:r>
            <a:r>
              <a:rPr sz="2700" i="1" dirty="0">
                <a:latin typeface="Times New Roman"/>
                <a:cs typeface="Times New Roman"/>
              </a:rPr>
              <a:t>surjective</a:t>
            </a:r>
            <a:r>
              <a:rPr sz="2700" dirty="0">
                <a:latin typeface="Times New Roman"/>
                <a:cs typeface="Times New Roman"/>
              </a:rPr>
              <a:t>)</a:t>
            </a:r>
            <a:r>
              <a:rPr sz="2700" spc="32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jika</a:t>
            </a:r>
            <a:r>
              <a:rPr sz="2700" spc="32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setiap</a:t>
            </a:r>
            <a:r>
              <a:rPr sz="2700" spc="33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elemen</a:t>
            </a:r>
            <a:r>
              <a:rPr sz="2700" spc="33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himpunan</a:t>
            </a:r>
            <a:r>
              <a:rPr sz="2700" spc="325" dirty="0">
                <a:latin typeface="Times New Roman"/>
                <a:cs typeface="Times New Roman"/>
              </a:rPr>
              <a:t>  </a:t>
            </a:r>
            <a:r>
              <a:rPr sz="2700" i="1" dirty="0">
                <a:latin typeface="Times New Roman"/>
                <a:cs typeface="Times New Roman"/>
              </a:rPr>
              <a:t>B</a:t>
            </a:r>
            <a:r>
              <a:rPr sz="2700" i="1" spc="315" dirty="0">
                <a:latin typeface="Times New Roman"/>
                <a:cs typeface="Times New Roman"/>
              </a:rPr>
              <a:t>  </a:t>
            </a:r>
            <a:r>
              <a:rPr sz="2700" spc="-10" dirty="0">
                <a:latin typeface="Times New Roman"/>
                <a:cs typeface="Times New Roman"/>
              </a:rPr>
              <a:t>merupakan </a:t>
            </a:r>
            <a:r>
              <a:rPr sz="2700" dirty="0">
                <a:latin typeface="Times New Roman"/>
                <a:cs typeface="Times New Roman"/>
              </a:rPr>
              <a:t>bayangan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dari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satu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atau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lebih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elemen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himpunan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i="1" spc="-25" dirty="0">
                <a:latin typeface="Times New Roman"/>
                <a:cs typeface="Times New Roman"/>
              </a:rPr>
              <a:t>A</a:t>
            </a:r>
            <a:r>
              <a:rPr sz="2700" spc="-25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2900">
              <a:latin typeface="Times New Roman"/>
              <a:cs typeface="Times New Roman"/>
            </a:endParaRPr>
          </a:p>
          <a:p>
            <a:pPr marL="398780" marR="5715" indent="-386715" algn="just">
              <a:lnSpc>
                <a:spcPts val="3120"/>
              </a:lnSpc>
              <a:buFont typeface="Symbol"/>
              <a:buChar char=""/>
              <a:tabLst>
                <a:tab pos="485140" algn="l"/>
              </a:tabLst>
            </a:pPr>
            <a:r>
              <a:rPr dirty="0"/>
              <a:t>	</a:t>
            </a:r>
            <a:r>
              <a:rPr sz="2700" dirty="0">
                <a:latin typeface="Times New Roman"/>
                <a:cs typeface="Times New Roman"/>
              </a:rPr>
              <a:t>Dengan</a:t>
            </a:r>
            <a:r>
              <a:rPr sz="2700" spc="10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kata</a:t>
            </a:r>
            <a:r>
              <a:rPr sz="2700" spc="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lain</a:t>
            </a:r>
            <a:r>
              <a:rPr sz="2700" spc="1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seluruh</a:t>
            </a:r>
            <a:r>
              <a:rPr sz="2700" spc="1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elemen</a:t>
            </a:r>
            <a:r>
              <a:rPr sz="2700" spc="12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B</a:t>
            </a:r>
            <a:r>
              <a:rPr sz="2700" i="1" spc="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merupakan</a:t>
            </a:r>
            <a:r>
              <a:rPr sz="2700" spc="10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jelajah</a:t>
            </a:r>
            <a:r>
              <a:rPr sz="2700" spc="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dari</a:t>
            </a:r>
            <a:r>
              <a:rPr sz="2700" spc="110" dirty="0">
                <a:latin typeface="Times New Roman"/>
                <a:cs typeface="Times New Roman"/>
              </a:rPr>
              <a:t> </a:t>
            </a:r>
            <a:r>
              <a:rPr sz="2700" i="1" spc="-25" dirty="0">
                <a:latin typeface="Times New Roman"/>
                <a:cs typeface="Times New Roman"/>
              </a:rPr>
              <a:t>f</a:t>
            </a:r>
            <a:r>
              <a:rPr sz="2700" spc="-25" dirty="0">
                <a:latin typeface="Times New Roman"/>
                <a:cs typeface="Times New Roman"/>
              </a:rPr>
              <a:t>. </a:t>
            </a:r>
            <a:r>
              <a:rPr sz="2700" dirty="0">
                <a:latin typeface="Times New Roman"/>
                <a:cs typeface="Times New Roman"/>
              </a:rPr>
              <a:t>Fungsi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f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disebut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fungsi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pada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himpunan </a:t>
            </a:r>
            <a:r>
              <a:rPr sz="2700" i="1" spc="-25" dirty="0">
                <a:latin typeface="Times New Roman"/>
                <a:cs typeface="Times New Roman"/>
              </a:rPr>
              <a:t>B</a:t>
            </a:r>
            <a:r>
              <a:rPr sz="2700" spc="-25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82361" y="3744865"/>
            <a:ext cx="4237990" cy="1985645"/>
            <a:chOff x="4382361" y="3744865"/>
            <a:chExt cx="4237990" cy="19856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8069" y="4071378"/>
              <a:ext cx="76505" cy="741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84901" y="3747405"/>
              <a:ext cx="1532255" cy="1980564"/>
            </a:xfrm>
            <a:custGeom>
              <a:avLst/>
              <a:gdLst/>
              <a:ahLst/>
              <a:cxnLst/>
              <a:rect l="l" t="t" r="r" b="b"/>
              <a:pathLst>
                <a:path w="1532254" h="1980564">
                  <a:moveTo>
                    <a:pt x="0" y="990921"/>
                  </a:moveTo>
                  <a:lnTo>
                    <a:pt x="4926" y="892523"/>
                  </a:lnTo>
                  <a:lnTo>
                    <a:pt x="14350" y="796739"/>
                  </a:lnTo>
                  <a:lnTo>
                    <a:pt x="33840" y="703056"/>
                  </a:lnTo>
                  <a:lnTo>
                    <a:pt x="57614" y="612029"/>
                  </a:lnTo>
                  <a:lnTo>
                    <a:pt x="91454" y="523081"/>
                  </a:lnTo>
                  <a:lnTo>
                    <a:pt x="129578" y="441526"/>
                  </a:lnTo>
                  <a:lnTo>
                    <a:pt x="172843" y="362049"/>
                  </a:lnTo>
                  <a:lnTo>
                    <a:pt x="223603" y="290565"/>
                  </a:lnTo>
                  <a:lnTo>
                    <a:pt x="281218" y="225209"/>
                  </a:lnTo>
                  <a:lnTo>
                    <a:pt x="340760" y="167782"/>
                  </a:lnTo>
                  <a:lnTo>
                    <a:pt x="403729" y="117426"/>
                  </a:lnTo>
                  <a:lnTo>
                    <a:pt x="472909" y="76926"/>
                  </a:lnTo>
                  <a:lnTo>
                    <a:pt x="542517" y="43070"/>
                  </a:lnTo>
                  <a:lnTo>
                    <a:pt x="617052" y="18856"/>
                  </a:lnTo>
                  <a:lnTo>
                    <a:pt x="691587" y="4714"/>
                  </a:lnTo>
                  <a:lnTo>
                    <a:pt x="766121" y="0"/>
                  </a:lnTo>
                  <a:lnTo>
                    <a:pt x="840442" y="4714"/>
                  </a:lnTo>
                  <a:lnTo>
                    <a:pt x="914976" y="18856"/>
                  </a:lnTo>
                  <a:lnTo>
                    <a:pt x="986727" y="43070"/>
                  </a:lnTo>
                  <a:lnTo>
                    <a:pt x="1058691" y="76926"/>
                  </a:lnTo>
                  <a:lnTo>
                    <a:pt x="1126158" y="117426"/>
                  </a:lnTo>
                  <a:lnTo>
                    <a:pt x="1190626" y="167782"/>
                  </a:lnTo>
                  <a:lnTo>
                    <a:pt x="1251025" y="225209"/>
                  </a:lnTo>
                  <a:lnTo>
                    <a:pt x="1306283" y="290565"/>
                  </a:lnTo>
                  <a:lnTo>
                    <a:pt x="1356615" y="362049"/>
                  </a:lnTo>
                  <a:lnTo>
                    <a:pt x="1402021" y="441526"/>
                  </a:lnTo>
                  <a:lnTo>
                    <a:pt x="1440574" y="523081"/>
                  </a:lnTo>
                  <a:lnTo>
                    <a:pt x="1471630" y="612029"/>
                  </a:lnTo>
                  <a:lnTo>
                    <a:pt x="1498188" y="703056"/>
                  </a:lnTo>
                  <a:lnTo>
                    <a:pt x="1515108" y="796739"/>
                  </a:lnTo>
                  <a:lnTo>
                    <a:pt x="1527103" y="892523"/>
                  </a:lnTo>
                  <a:lnTo>
                    <a:pt x="1532029" y="990921"/>
                  </a:lnTo>
                  <a:lnTo>
                    <a:pt x="1527103" y="1087219"/>
                  </a:lnTo>
                  <a:lnTo>
                    <a:pt x="1515108" y="1183002"/>
                  </a:lnTo>
                  <a:lnTo>
                    <a:pt x="1498188" y="1279300"/>
                  </a:lnTo>
                  <a:lnTo>
                    <a:pt x="1471630" y="1370348"/>
                  </a:lnTo>
                  <a:lnTo>
                    <a:pt x="1440574" y="1456661"/>
                  </a:lnTo>
                  <a:lnTo>
                    <a:pt x="1402021" y="1540852"/>
                  </a:lnTo>
                  <a:lnTo>
                    <a:pt x="1356615" y="1619793"/>
                  </a:lnTo>
                  <a:lnTo>
                    <a:pt x="1306283" y="1691898"/>
                  </a:lnTo>
                  <a:lnTo>
                    <a:pt x="1251025" y="1756611"/>
                  </a:lnTo>
                  <a:lnTo>
                    <a:pt x="1190626" y="1814510"/>
                  </a:lnTo>
                  <a:lnTo>
                    <a:pt x="1126158" y="1865038"/>
                  </a:lnTo>
                  <a:lnTo>
                    <a:pt x="1058691" y="1905558"/>
                  </a:lnTo>
                  <a:lnTo>
                    <a:pt x="986727" y="1939222"/>
                  </a:lnTo>
                  <a:lnTo>
                    <a:pt x="914976" y="1960800"/>
                  </a:lnTo>
                  <a:lnTo>
                    <a:pt x="840442" y="1975007"/>
                  </a:lnTo>
                  <a:lnTo>
                    <a:pt x="766121" y="1980278"/>
                  </a:lnTo>
                  <a:lnTo>
                    <a:pt x="691587" y="1975007"/>
                  </a:lnTo>
                  <a:lnTo>
                    <a:pt x="617052" y="1960800"/>
                  </a:lnTo>
                  <a:lnTo>
                    <a:pt x="542517" y="1939222"/>
                  </a:lnTo>
                  <a:lnTo>
                    <a:pt x="472909" y="1905558"/>
                  </a:lnTo>
                  <a:lnTo>
                    <a:pt x="403729" y="1865038"/>
                  </a:lnTo>
                  <a:lnTo>
                    <a:pt x="340760" y="1814510"/>
                  </a:lnTo>
                  <a:lnTo>
                    <a:pt x="281218" y="1756611"/>
                  </a:lnTo>
                  <a:lnTo>
                    <a:pt x="223603" y="1691898"/>
                  </a:lnTo>
                  <a:lnTo>
                    <a:pt x="172843" y="1619793"/>
                  </a:lnTo>
                  <a:lnTo>
                    <a:pt x="129578" y="1540852"/>
                  </a:lnTo>
                  <a:lnTo>
                    <a:pt x="91454" y="1456661"/>
                  </a:lnTo>
                  <a:lnTo>
                    <a:pt x="57614" y="1370348"/>
                  </a:lnTo>
                  <a:lnTo>
                    <a:pt x="33840" y="1279300"/>
                  </a:lnTo>
                  <a:lnTo>
                    <a:pt x="14350" y="1183002"/>
                  </a:lnTo>
                  <a:lnTo>
                    <a:pt x="4926" y="1087219"/>
                  </a:lnTo>
                  <a:lnTo>
                    <a:pt x="0" y="990921"/>
                  </a:lnTo>
                </a:path>
              </a:pathLst>
            </a:custGeom>
            <a:ln w="47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78753" y="4071378"/>
              <a:ext cx="77147" cy="741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96429" y="3800118"/>
              <a:ext cx="3421379" cy="1927860"/>
            </a:xfrm>
            <a:custGeom>
              <a:avLst/>
              <a:gdLst/>
              <a:ahLst/>
              <a:cxnLst/>
              <a:rect l="l" t="t" r="r" b="b"/>
              <a:pathLst>
                <a:path w="3421379" h="1927860">
                  <a:moveTo>
                    <a:pt x="1762058" y="965057"/>
                  </a:moveTo>
                  <a:lnTo>
                    <a:pt x="1766770" y="868738"/>
                  </a:lnTo>
                  <a:lnTo>
                    <a:pt x="1778978" y="775076"/>
                  </a:lnTo>
                  <a:lnTo>
                    <a:pt x="1798469" y="684027"/>
                  </a:lnTo>
                  <a:lnTo>
                    <a:pt x="1824813" y="595101"/>
                  </a:lnTo>
                  <a:lnTo>
                    <a:pt x="1860795" y="508788"/>
                  </a:lnTo>
                  <a:lnTo>
                    <a:pt x="1901489" y="429333"/>
                  </a:lnTo>
                  <a:lnTo>
                    <a:pt x="1949465" y="352492"/>
                  </a:lnTo>
                  <a:lnTo>
                    <a:pt x="2004510" y="283065"/>
                  </a:lnTo>
                  <a:lnTo>
                    <a:pt x="2064694" y="218352"/>
                  </a:lnTo>
                  <a:lnTo>
                    <a:pt x="2129591" y="163067"/>
                  </a:lnTo>
                  <a:lnTo>
                    <a:pt x="2199413" y="115068"/>
                  </a:lnTo>
                  <a:lnTo>
                    <a:pt x="2273306" y="74141"/>
                  </a:lnTo>
                  <a:lnTo>
                    <a:pt x="2350410" y="40927"/>
                  </a:lnTo>
                  <a:lnTo>
                    <a:pt x="2429657" y="18856"/>
                  </a:lnTo>
                  <a:lnTo>
                    <a:pt x="2508903" y="4714"/>
                  </a:lnTo>
                  <a:lnTo>
                    <a:pt x="2590292" y="0"/>
                  </a:lnTo>
                  <a:lnTo>
                    <a:pt x="2672109" y="4714"/>
                  </a:lnTo>
                  <a:lnTo>
                    <a:pt x="2753497" y="18856"/>
                  </a:lnTo>
                  <a:lnTo>
                    <a:pt x="2830602" y="40927"/>
                  </a:lnTo>
                  <a:lnTo>
                    <a:pt x="2907278" y="74141"/>
                  </a:lnTo>
                  <a:lnTo>
                    <a:pt x="2981599" y="115068"/>
                  </a:lnTo>
                  <a:lnTo>
                    <a:pt x="3051421" y="163067"/>
                  </a:lnTo>
                  <a:lnTo>
                    <a:pt x="3116318" y="218352"/>
                  </a:lnTo>
                  <a:lnTo>
                    <a:pt x="3176074" y="283065"/>
                  </a:lnTo>
                  <a:lnTo>
                    <a:pt x="3231547" y="352492"/>
                  </a:lnTo>
                  <a:lnTo>
                    <a:pt x="3279523" y="429333"/>
                  </a:lnTo>
                  <a:lnTo>
                    <a:pt x="3323001" y="508788"/>
                  </a:lnTo>
                  <a:lnTo>
                    <a:pt x="3356199" y="595101"/>
                  </a:lnTo>
                  <a:lnTo>
                    <a:pt x="3385328" y="684027"/>
                  </a:lnTo>
                  <a:lnTo>
                    <a:pt x="3404176" y="775076"/>
                  </a:lnTo>
                  <a:lnTo>
                    <a:pt x="3416384" y="868738"/>
                  </a:lnTo>
                  <a:lnTo>
                    <a:pt x="3421096" y="965057"/>
                  </a:lnTo>
                  <a:lnTo>
                    <a:pt x="3416384" y="1058205"/>
                  </a:lnTo>
                  <a:lnTo>
                    <a:pt x="3404176" y="1151867"/>
                  </a:lnTo>
                  <a:lnTo>
                    <a:pt x="3385328" y="1243430"/>
                  </a:lnTo>
                  <a:lnTo>
                    <a:pt x="3356199" y="1331842"/>
                  </a:lnTo>
                  <a:lnTo>
                    <a:pt x="3323001" y="1418669"/>
                  </a:lnTo>
                  <a:lnTo>
                    <a:pt x="3279523" y="1500245"/>
                  </a:lnTo>
                  <a:lnTo>
                    <a:pt x="3231547" y="1577087"/>
                  </a:lnTo>
                  <a:lnTo>
                    <a:pt x="3176074" y="1646557"/>
                  </a:lnTo>
                  <a:lnTo>
                    <a:pt x="3116318" y="1708634"/>
                  </a:lnTo>
                  <a:lnTo>
                    <a:pt x="3051421" y="1766533"/>
                  </a:lnTo>
                  <a:lnTo>
                    <a:pt x="2981599" y="1814424"/>
                  </a:lnTo>
                  <a:lnTo>
                    <a:pt x="2907278" y="1855459"/>
                  </a:lnTo>
                  <a:lnTo>
                    <a:pt x="2830602" y="1886508"/>
                  </a:lnTo>
                  <a:lnTo>
                    <a:pt x="2753497" y="1910722"/>
                  </a:lnTo>
                  <a:lnTo>
                    <a:pt x="2672109" y="1922293"/>
                  </a:lnTo>
                  <a:lnTo>
                    <a:pt x="2590292" y="1927565"/>
                  </a:lnTo>
                  <a:lnTo>
                    <a:pt x="2508903" y="1922293"/>
                  </a:lnTo>
                  <a:lnTo>
                    <a:pt x="2429657" y="1910722"/>
                  </a:lnTo>
                  <a:lnTo>
                    <a:pt x="2350410" y="1886508"/>
                  </a:lnTo>
                  <a:lnTo>
                    <a:pt x="2273306" y="1855459"/>
                  </a:lnTo>
                  <a:lnTo>
                    <a:pt x="2199413" y="1814424"/>
                  </a:lnTo>
                  <a:lnTo>
                    <a:pt x="2129591" y="1766533"/>
                  </a:lnTo>
                  <a:lnTo>
                    <a:pt x="2064694" y="1708634"/>
                  </a:lnTo>
                  <a:lnTo>
                    <a:pt x="2004510" y="1646557"/>
                  </a:lnTo>
                  <a:lnTo>
                    <a:pt x="1949465" y="1577087"/>
                  </a:lnTo>
                  <a:lnTo>
                    <a:pt x="1901489" y="1500245"/>
                  </a:lnTo>
                  <a:lnTo>
                    <a:pt x="1860795" y="1418669"/>
                  </a:lnTo>
                  <a:lnTo>
                    <a:pt x="1824813" y="1331842"/>
                  </a:lnTo>
                  <a:lnTo>
                    <a:pt x="1798469" y="1243430"/>
                  </a:lnTo>
                  <a:lnTo>
                    <a:pt x="1778978" y="1151867"/>
                  </a:lnTo>
                  <a:lnTo>
                    <a:pt x="1766770" y="1058205"/>
                  </a:lnTo>
                  <a:lnTo>
                    <a:pt x="1762058" y="965057"/>
                  </a:lnTo>
                </a:path>
                <a:path w="3421379" h="1927860">
                  <a:moveTo>
                    <a:pt x="2521112" y="307236"/>
                  </a:moveTo>
                  <a:lnTo>
                    <a:pt x="0" y="307236"/>
                  </a:lnTo>
                  <a:lnTo>
                    <a:pt x="1188484" y="307236"/>
                  </a:lnTo>
                </a:path>
              </a:pathLst>
            </a:custGeom>
            <a:ln w="47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75275" y="4066255"/>
              <a:ext cx="81915" cy="81915"/>
            </a:xfrm>
            <a:custGeom>
              <a:avLst/>
              <a:gdLst/>
              <a:ahLst/>
              <a:cxnLst/>
              <a:rect l="l" t="t" r="r" b="b"/>
              <a:pathLst>
                <a:path w="81914" h="81914">
                  <a:moveTo>
                    <a:pt x="0" y="0"/>
                  </a:moveTo>
                  <a:lnTo>
                    <a:pt x="0" y="81619"/>
                  </a:lnTo>
                  <a:lnTo>
                    <a:pt x="81388" y="41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8069" y="4431241"/>
              <a:ext cx="76505" cy="742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8069" y="4791212"/>
              <a:ext cx="76505" cy="747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8069" y="5151161"/>
              <a:ext cx="76505" cy="747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78753" y="4431241"/>
              <a:ext cx="77147" cy="742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78753" y="4791212"/>
              <a:ext cx="77147" cy="7473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872758" y="3896860"/>
            <a:ext cx="137160" cy="102425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550" i="1" spc="10" dirty="0">
                <a:latin typeface="Arial"/>
                <a:cs typeface="Arial"/>
              </a:rPr>
              <a:t>1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550" i="1" spc="10" dirty="0">
                <a:latin typeface="Arial"/>
                <a:cs typeface="Arial"/>
              </a:rPr>
              <a:t>2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550" i="1" spc="10" dirty="0">
                <a:latin typeface="Arial"/>
                <a:cs typeface="Arial"/>
              </a:rPr>
              <a:t>3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45989" y="3856340"/>
            <a:ext cx="137160" cy="1465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2400"/>
              </a:lnSpc>
              <a:spcBef>
                <a:spcPts val="95"/>
              </a:spcBef>
            </a:pPr>
            <a:r>
              <a:rPr sz="1550" i="1" spc="-50" dirty="0">
                <a:latin typeface="Arial"/>
                <a:cs typeface="Arial"/>
              </a:rPr>
              <a:t>a b c 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16476" y="3414419"/>
            <a:ext cx="1593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15" dirty="0"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37160" y="3414419"/>
            <a:ext cx="1593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15" dirty="0">
                <a:latin typeface="Arial"/>
                <a:cs typeface="Arial"/>
              </a:rPr>
              <a:t>B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194051" y="4104976"/>
            <a:ext cx="2526030" cy="1085215"/>
            <a:chOff x="5194051" y="4104976"/>
            <a:chExt cx="2526030" cy="1085215"/>
          </a:xfrm>
        </p:grpSpPr>
        <p:sp>
          <p:nvSpPr>
            <p:cNvPr id="19" name="object 19"/>
            <p:cNvSpPr/>
            <p:nvPr/>
          </p:nvSpPr>
          <p:spPr>
            <a:xfrm>
              <a:off x="5196429" y="4467304"/>
              <a:ext cx="2521585" cy="360045"/>
            </a:xfrm>
            <a:custGeom>
              <a:avLst/>
              <a:gdLst/>
              <a:ahLst/>
              <a:cxnLst/>
              <a:rect l="l" t="t" r="r" b="b"/>
              <a:pathLst>
                <a:path w="2521584" h="360045">
                  <a:moveTo>
                    <a:pt x="2521112" y="359970"/>
                  </a:moveTo>
                  <a:lnTo>
                    <a:pt x="0" y="0"/>
                  </a:lnTo>
                  <a:lnTo>
                    <a:pt x="1188484" y="170503"/>
                  </a:lnTo>
                </a:path>
              </a:pathLst>
            </a:custGeom>
            <a:ln w="47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67993" y="4596772"/>
              <a:ext cx="88900" cy="80010"/>
            </a:xfrm>
            <a:custGeom>
              <a:avLst/>
              <a:gdLst/>
              <a:ahLst/>
              <a:cxnLst/>
              <a:rect l="l" t="t" r="r" b="b"/>
              <a:pathLst>
                <a:path w="88900" h="80010">
                  <a:moveTo>
                    <a:pt x="11994" y="0"/>
                  </a:moveTo>
                  <a:lnTo>
                    <a:pt x="0" y="79455"/>
                  </a:lnTo>
                  <a:lnTo>
                    <a:pt x="88670" y="50506"/>
                  </a:lnTo>
                  <a:lnTo>
                    <a:pt x="119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96429" y="4467304"/>
              <a:ext cx="2521585" cy="720090"/>
            </a:xfrm>
            <a:custGeom>
              <a:avLst/>
              <a:gdLst/>
              <a:ahLst/>
              <a:cxnLst/>
              <a:rect l="l" t="t" r="r" b="b"/>
              <a:pathLst>
                <a:path w="2521584" h="720089">
                  <a:moveTo>
                    <a:pt x="2521112" y="0"/>
                  </a:moveTo>
                  <a:lnTo>
                    <a:pt x="0" y="719920"/>
                  </a:lnTo>
                  <a:lnTo>
                    <a:pt x="1191054" y="381548"/>
                  </a:lnTo>
                </a:path>
              </a:pathLst>
            </a:custGeom>
            <a:ln w="47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65851" y="4810432"/>
              <a:ext cx="91440" cy="80010"/>
            </a:xfrm>
            <a:custGeom>
              <a:avLst/>
              <a:gdLst/>
              <a:ahLst/>
              <a:cxnLst/>
              <a:rect l="l" t="t" r="r" b="b"/>
              <a:pathLst>
                <a:path w="91439" h="80010">
                  <a:moveTo>
                    <a:pt x="0" y="0"/>
                  </a:moveTo>
                  <a:lnTo>
                    <a:pt x="21632" y="79455"/>
                  </a:lnTo>
                  <a:lnTo>
                    <a:pt x="90812" y="16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96429" y="4107354"/>
              <a:ext cx="2521585" cy="720090"/>
            </a:xfrm>
            <a:custGeom>
              <a:avLst/>
              <a:gdLst/>
              <a:ahLst/>
              <a:cxnLst/>
              <a:rect l="l" t="t" r="r" b="b"/>
              <a:pathLst>
                <a:path w="2521584" h="720089">
                  <a:moveTo>
                    <a:pt x="2521112" y="0"/>
                  </a:moveTo>
                  <a:lnTo>
                    <a:pt x="0" y="719920"/>
                  </a:lnTo>
                  <a:lnTo>
                    <a:pt x="1191054" y="381527"/>
                  </a:lnTo>
                </a:path>
              </a:pathLst>
            </a:custGeom>
            <a:ln w="47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65851" y="4450461"/>
              <a:ext cx="91440" cy="80010"/>
            </a:xfrm>
            <a:custGeom>
              <a:avLst/>
              <a:gdLst/>
              <a:ahLst/>
              <a:cxnLst/>
              <a:rect l="l" t="t" r="r" b="b"/>
              <a:pathLst>
                <a:path w="91439" h="80010">
                  <a:moveTo>
                    <a:pt x="0" y="0"/>
                  </a:moveTo>
                  <a:lnTo>
                    <a:pt x="21632" y="79476"/>
                  </a:lnTo>
                  <a:lnTo>
                    <a:pt x="90812" y="16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2572" y="692267"/>
            <a:ext cx="8874760" cy="50385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b="1" dirty="0" err="1">
                <a:latin typeface="Times New Roman"/>
                <a:cs typeface="Times New Roman"/>
              </a:rPr>
              <a:t>Contoh</a:t>
            </a:r>
            <a:r>
              <a:rPr sz="2550" b="1" dirty="0">
                <a:latin typeface="Times New Roman"/>
                <a:cs typeface="Times New Roman"/>
              </a:rPr>
              <a:t>.</a:t>
            </a:r>
            <a:r>
              <a:rPr sz="2550" b="1" spc="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Relasi</a:t>
            </a:r>
            <a:endParaRPr sz="2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749935">
              <a:lnSpc>
                <a:spcPct val="100000"/>
              </a:lnSpc>
              <a:spcBef>
                <a:spcPts val="5"/>
              </a:spcBef>
            </a:pPr>
            <a:r>
              <a:rPr sz="2550" i="1" dirty="0">
                <a:latin typeface="Times New Roman"/>
                <a:cs typeface="Times New Roman"/>
              </a:rPr>
              <a:t>f</a:t>
            </a:r>
            <a:r>
              <a:rPr sz="2550" i="1" spc="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=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{(1,</a:t>
            </a:r>
            <a:r>
              <a:rPr sz="2550" spc="2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u</a:t>
            </a:r>
            <a:r>
              <a:rPr sz="2550" dirty="0">
                <a:latin typeface="Times New Roman"/>
                <a:cs typeface="Times New Roman"/>
              </a:rPr>
              <a:t>),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(2,</a:t>
            </a:r>
            <a:r>
              <a:rPr sz="2550" spc="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u</a:t>
            </a:r>
            <a:r>
              <a:rPr sz="2550" dirty="0">
                <a:latin typeface="Times New Roman"/>
                <a:cs typeface="Times New Roman"/>
              </a:rPr>
              <a:t>), (3,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2550" i="1" spc="-25" dirty="0">
                <a:latin typeface="Times New Roman"/>
                <a:cs typeface="Times New Roman"/>
              </a:rPr>
              <a:t>v</a:t>
            </a:r>
            <a:r>
              <a:rPr sz="2550" spc="-25" dirty="0">
                <a:latin typeface="Times New Roman"/>
                <a:cs typeface="Times New Roman"/>
              </a:rPr>
              <a:t>)}</a:t>
            </a:r>
            <a:endParaRPr sz="2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ts val="3015"/>
              </a:lnSpc>
              <a:spcBef>
                <a:spcPts val="5"/>
              </a:spcBef>
              <a:tabLst>
                <a:tab pos="8643620" algn="l"/>
              </a:tabLst>
            </a:pPr>
            <a:r>
              <a:rPr sz="2550" dirty="0">
                <a:latin typeface="Times New Roman"/>
                <a:cs typeface="Times New Roman"/>
              </a:rPr>
              <a:t>dari</a:t>
            </a:r>
            <a:r>
              <a:rPr sz="2550" spc="30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i="1" spc="32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=</a:t>
            </a:r>
            <a:r>
              <a:rPr sz="2550" spc="33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{1,</a:t>
            </a:r>
            <a:r>
              <a:rPr sz="2550" spc="32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2,</a:t>
            </a:r>
            <a:r>
              <a:rPr sz="2550" spc="30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3}</a:t>
            </a:r>
            <a:r>
              <a:rPr sz="2550" spc="33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ke</a:t>
            </a:r>
            <a:r>
              <a:rPr sz="2550" spc="3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B</a:t>
            </a:r>
            <a:r>
              <a:rPr sz="2550" i="1" spc="31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=</a:t>
            </a:r>
            <a:r>
              <a:rPr sz="2550" spc="32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{</a:t>
            </a:r>
            <a:r>
              <a:rPr sz="2550" i="1" dirty="0">
                <a:latin typeface="Times New Roman"/>
                <a:cs typeface="Times New Roman"/>
              </a:rPr>
              <a:t>u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32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v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32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w</a:t>
            </a:r>
            <a:r>
              <a:rPr sz="2550" dirty="0">
                <a:latin typeface="Times New Roman"/>
                <a:cs typeface="Times New Roman"/>
              </a:rPr>
              <a:t>}</a:t>
            </a:r>
            <a:r>
              <a:rPr sz="2550" spc="33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bukan</a:t>
            </a:r>
            <a:r>
              <a:rPr sz="2550" spc="32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fungsi</a:t>
            </a:r>
            <a:r>
              <a:rPr sz="2550" spc="31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pada</a:t>
            </a:r>
            <a:r>
              <a:rPr sz="2550" spc="31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karena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i="1" spc="-50" dirty="0">
                <a:latin typeface="Times New Roman"/>
                <a:cs typeface="Times New Roman"/>
              </a:rPr>
              <a:t>w</a:t>
            </a: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ts val="3015"/>
              </a:lnSpc>
            </a:pPr>
            <a:r>
              <a:rPr sz="2550" dirty="0">
                <a:latin typeface="Times New Roman"/>
                <a:cs typeface="Times New Roman"/>
              </a:rPr>
              <a:t>tidak</a:t>
            </a:r>
            <a:r>
              <a:rPr sz="2550" spc="1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termasuk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jelajah</a:t>
            </a:r>
            <a:r>
              <a:rPr sz="2550" spc="1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dari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-25" dirty="0">
                <a:latin typeface="Times New Roman"/>
                <a:cs typeface="Times New Roman"/>
              </a:rPr>
              <a:t>f</a:t>
            </a:r>
            <a:r>
              <a:rPr sz="2550" spc="-25" dirty="0">
                <a:latin typeface="Times New Roman"/>
                <a:cs typeface="Times New Roman"/>
              </a:rPr>
              <a:t>.</a:t>
            </a:r>
            <a:endParaRPr sz="2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50" spc="-10" dirty="0">
                <a:latin typeface="Times New Roman"/>
                <a:cs typeface="Times New Roman"/>
              </a:rPr>
              <a:t>Relasi</a:t>
            </a:r>
            <a:endParaRPr sz="2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749935">
              <a:lnSpc>
                <a:spcPct val="100000"/>
              </a:lnSpc>
            </a:pPr>
            <a:r>
              <a:rPr sz="2550" i="1" dirty="0">
                <a:latin typeface="Times New Roman"/>
                <a:cs typeface="Times New Roman"/>
              </a:rPr>
              <a:t>f</a:t>
            </a:r>
            <a:r>
              <a:rPr sz="2550" i="1" spc="-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=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{(1,</a:t>
            </a:r>
            <a:r>
              <a:rPr sz="2550" spc="2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w</a:t>
            </a:r>
            <a:r>
              <a:rPr sz="2550" dirty="0">
                <a:latin typeface="Times New Roman"/>
                <a:cs typeface="Times New Roman"/>
              </a:rPr>
              <a:t>),</a:t>
            </a:r>
            <a:r>
              <a:rPr sz="2550" spc="1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(2,</a:t>
            </a:r>
            <a:r>
              <a:rPr sz="2550" spc="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u</a:t>
            </a:r>
            <a:r>
              <a:rPr sz="2550" dirty="0">
                <a:latin typeface="Times New Roman"/>
                <a:cs typeface="Times New Roman"/>
              </a:rPr>
              <a:t>),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(3,</a:t>
            </a:r>
            <a:r>
              <a:rPr sz="2550" spc="5" dirty="0">
                <a:latin typeface="Times New Roman"/>
                <a:cs typeface="Times New Roman"/>
              </a:rPr>
              <a:t> </a:t>
            </a:r>
            <a:r>
              <a:rPr sz="2550" i="1" spc="-25" dirty="0">
                <a:latin typeface="Times New Roman"/>
                <a:cs typeface="Times New Roman"/>
              </a:rPr>
              <a:t>v</a:t>
            </a:r>
            <a:r>
              <a:rPr sz="2550" spc="-25" dirty="0">
                <a:latin typeface="Times New Roman"/>
                <a:cs typeface="Times New Roman"/>
              </a:rPr>
              <a:t>)}</a:t>
            </a:r>
            <a:endParaRPr sz="2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50" dirty="0">
              <a:latin typeface="Times New Roman"/>
              <a:cs typeface="Times New Roman"/>
            </a:endParaRPr>
          </a:p>
          <a:p>
            <a:pPr marL="12700" marR="8890">
              <a:lnSpc>
                <a:spcPts val="2950"/>
              </a:lnSpc>
            </a:pPr>
            <a:r>
              <a:rPr sz="2550" dirty="0">
                <a:latin typeface="Times New Roman"/>
                <a:cs typeface="Times New Roman"/>
              </a:rPr>
              <a:t>dari</a:t>
            </a:r>
            <a:r>
              <a:rPr sz="2550" spc="14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i="1" spc="1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=</a:t>
            </a:r>
            <a:r>
              <a:rPr sz="2550" spc="1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{1,</a:t>
            </a:r>
            <a:r>
              <a:rPr sz="2550" spc="1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2,</a:t>
            </a:r>
            <a:r>
              <a:rPr sz="2550" spc="1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3}</a:t>
            </a:r>
            <a:r>
              <a:rPr sz="2550" spc="16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ke</a:t>
            </a:r>
            <a:r>
              <a:rPr sz="2550" spc="18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B</a:t>
            </a:r>
            <a:r>
              <a:rPr sz="2550" i="1" spc="1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=</a:t>
            </a:r>
            <a:r>
              <a:rPr sz="2550" spc="1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{</a:t>
            </a:r>
            <a:r>
              <a:rPr sz="2550" i="1" dirty="0">
                <a:latin typeface="Times New Roman"/>
                <a:cs typeface="Times New Roman"/>
              </a:rPr>
              <a:t>u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v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w</a:t>
            </a:r>
            <a:r>
              <a:rPr sz="2550" dirty="0">
                <a:latin typeface="Times New Roman"/>
                <a:cs typeface="Times New Roman"/>
              </a:rPr>
              <a:t>}</a:t>
            </a:r>
            <a:r>
              <a:rPr sz="2550" spc="1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merupakan</a:t>
            </a:r>
            <a:r>
              <a:rPr sz="2550" spc="16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fungsi</a:t>
            </a:r>
            <a:r>
              <a:rPr sz="2550" spc="16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pada</a:t>
            </a:r>
            <a:r>
              <a:rPr sz="2550" spc="15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karena </a:t>
            </a:r>
            <a:r>
              <a:rPr sz="2550" dirty="0">
                <a:latin typeface="Times New Roman"/>
                <a:cs typeface="Times New Roman"/>
              </a:rPr>
              <a:t>semua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anggota</a:t>
            </a:r>
            <a:r>
              <a:rPr sz="2550" spc="1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B</a:t>
            </a:r>
            <a:r>
              <a:rPr sz="2550" i="1" spc="2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merupakan</a:t>
            </a:r>
            <a:r>
              <a:rPr sz="2550" spc="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jelajah</a:t>
            </a:r>
            <a:r>
              <a:rPr sz="2550" spc="2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dari</a:t>
            </a:r>
            <a:r>
              <a:rPr sz="2550" spc="15" dirty="0">
                <a:latin typeface="Times New Roman"/>
                <a:cs typeface="Times New Roman"/>
              </a:rPr>
              <a:t> </a:t>
            </a:r>
            <a:r>
              <a:rPr sz="2550" i="1" spc="-25" dirty="0">
                <a:latin typeface="Times New Roman"/>
                <a:cs typeface="Times New Roman"/>
              </a:rPr>
              <a:t>f</a:t>
            </a:r>
            <a:r>
              <a:rPr sz="2550" spc="-25" dirty="0">
                <a:latin typeface="Times New Roman"/>
                <a:cs typeface="Times New Roman"/>
              </a:rPr>
              <a:t>.</a:t>
            </a:r>
            <a:endParaRPr sz="25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561" y="499617"/>
            <a:ext cx="11114405" cy="3589701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41300" marR="433070" indent="-228600">
              <a:lnSpc>
                <a:spcPct val="70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Fungsi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dikatakan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berkoresponden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satu-</a:t>
            </a:r>
            <a:r>
              <a:rPr sz="2400" b="1" spc="-30" dirty="0">
                <a:latin typeface="Calibri"/>
                <a:cs typeface="Calibri"/>
              </a:rPr>
              <a:t>ke-</a:t>
            </a:r>
            <a:r>
              <a:rPr sz="2400" b="1" dirty="0">
                <a:latin typeface="Calibri"/>
                <a:cs typeface="Calibri"/>
              </a:rPr>
              <a:t>satu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atau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bijektif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bijective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jika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fungsi satu-</a:t>
            </a:r>
            <a:r>
              <a:rPr sz="2400" spc="-25" dirty="0">
                <a:latin typeface="Calibri"/>
                <a:cs typeface="Calibri"/>
              </a:rPr>
              <a:t>ke-</a:t>
            </a:r>
            <a:r>
              <a:rPr sz="2400" dirty="0">
                <a:latin typeface="Calibri"/>
                <a:cs typeface="Calibri"/>
              </a:rPr>
              <a:t>satu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juga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fungsi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pada.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 dirty="0">
              <a:latin typeface="Calibri"/>
              <a:cs typeface="Calibri"/>
            </a:endParaRPr>
          </a:p>
          <a:p>
            <a:pPr marL="216535">
              <a:lnSpc>
                <a:spcPct val="100000"/>
              </a:lnSpc>
            </a:pPr>
            <a:r>
              <a:rPr sz="2400" b="1" dirty="0" err="1">
                <a:latin typeface="Calibri"/>
                <a:cs typeface="Calibri"/>
              </a:rPr>
              <a:t>Contoh</a:t>
            </a:r>
            <a:r>
              <a:rPr sz="2400" b="1" dirty="0">
                <a:latin typeface="Calibri"/>
                <a:cs typeface="Calibri"/>
              </a:rPr>
              <a:t>.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Relasi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400" i="1" dirty="0">
                <a:latin typeface="Calibri"/>
                <a:cs typeface="Calibri"/>
              </a:rPr>
              <a:t>f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{(1,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),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(2,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),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(3,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v</a:t>
            </a:r>
            <a:r>
              <a:rPr sz="2400" spc="-25" dirty="0">
                <a:latin typeface="Calibri"/>
                <a:cs typeface="Calibri"/>
              </a:rPr>
              <a:t>)}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 dirty="0">
              <a:latin typeface="Calibri"/>
              <a:cs typeface="Calibri"/>
            </a:endParaRPr>
          </a:p>
          <a:p>
            <a:pPr marL="245745">
              <a:lnSpc>
                <a:spcPts val="245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dari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{1,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3}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  <a:r>
              <a:rPr sz="2400" i="1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i="1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}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adalah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fungsi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berkoresponden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satu-</a:t>
            </a:r>
            <a:r>
              <a:rPr sz="2400" spc="-25" dirty="0">
                <a:latin typeface="Calibri"/>
                <a:cs typeface="Calibri"/>
              </a:rPr>
              <a:t>ke-</a:t>
            </a:r>
            <a:r>
              <a:rPr sz="2400" dirty="0">
                <a:latin typeface="Calibri"/>
                <a:cs typeface="Calibri"/>
              </a:rPr>
              <a:t>satu,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karena</a:t>
            </a:r>
            <a:endParaRPr sz="2400" dirty="0">
              <a:latin typeface="Calibri"/>
              <a:cs typeface="Calibri"/>
            </a:endParaRPr>
          </a:p>
          <a:p>
            <a:pPr marL="245745">
              <a:lnSpc>
                <a:spcPts val="2450"/>
              </a:lnSpc>
            </a:pPr>
            <a:r>
              <a:rPr sz="2400" i="1" dirty="0">
                <a:latin typeface="Calibri"/>
                <a:cs typeface="Calibri"/>
              </a:rPr>
              <a:t>f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adalah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fungsi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satu-</a:t>
            </a:r>
            <a:r>
              <a:rPr sz="2400" spc="-35" dirty="0">
                <a:latin typeface="Calibri"/>
                <a:cs typeface="Calibri"/>
              </a:rPr>
              <a:t>ke-</a:t>
            </a:r>
            <a:r>
              <a:rPr sz="2400" dirty="0">
                <a:latin typeface="Calibri"/>
                <a:cs typeface="Calibri"/>
              </a:rPr>
              <a:t>satu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maupun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fungsi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pada.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6171" y="458443"/>
            <a:ext cx="6540352" cy="610113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887" y="274058"/>
            <a:ext cx="336486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b="1" dirty="0">
                <a:latin typeface="Times New Roman"/>
                <a:cs typeface="Times New Roman"/>
              </a:rPr>
              <a:t>Beberapa</a:t>
            </a:r>
            <a:r>
              <a:rPr sz="2450" b="1" spc="-30" dirty="0">
                <a:latin typeface="Times New Roman"/>
                <a:cs typeface="Times New Roman"/>
              </a:rPr>
              <a:t> </a:t>
            </a:r>
            <a:r>
              <a:rPr sz="2450" b="1" dirty="0">
                <a:latin typeface="Times New Roman"/>
                <a:cs typeface="Times New Roman"/>
              </a:rPr>
              <a:t>Fungsi</a:t>
            </a:r>
            <a:r>
              <a:rPr sz="2450" b="1" spc="-25" dirty="0">
                <a:latin typeface="Times New Roman"/>
                <a:cs typeface="Times New Roman"/>
              </a:rPr>
              <a:t> </a:t>
            </a:r>
            <a:r>
              <a:rPr sz="2450" b="1" spc="-10" dirty="0">
                <a:latin typeface="Times New Roman"/>
                <a:cs typeface="Times New Roman"/>
              </a:rPr>
              <a:t>Khusus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4887" y="871634"/>
            <a:ext cx="7496809" cy="535114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7505" algn="l"/>
              </a:tabLst>
            </a:pPr>
            <a:r>
              <a:rPr sz="2150" b="1" spc="-25" dirty="0">
                <a:latin typeface="Times New Roman"/>
                <a:cs typeface="Times New Roman"/>
              </a:rPr>
              <a:t>1.</a:t>
            </a:r>
            <a:r>
              <a:rPr sz="2150" b="1" dirty="0">
                <a:latin typeface="Times New Roman"/>
                <a:cs typeface="Times New Roman"/>
              </a:rPr>
              <a:t>	Fungsi</a:t>
            </a:r>
            <a:r>
              <a:rPr sz="2150" b="1" spc="35" dirty="0">
                <a:latin typeface="Times New Roman"/>
                <a:cs typeface="Times New Roman"/>
              </a:rPr>
              <a:t> </a:t>
            </a:r>
            <a:r>
              <a:rPr sz="2150" b="1" i="1" dirty="0">
                <a:latin typeface="Times New Roman"/>
                <a:cs typeface="Times New Roman"/>
              </a:rPr>
              <a:t>Floor</a:t>
            </a:r>
            <a:r>
              <a:rPr sz="2150" b="1" i="1" spc="55" dirty="0">
                <a:latin typeface="Times New Roman"/>
                <a:cs typeface="Times New Roman"/>
              </a:rPr>
              <a:t> </a:t>
            </a:r>
            <a:r>
              <a:rPr sz="2150" b="1" dirty="0">
                <a:latin typeface="Times New Roman"/>
                <a:cs typeface="Times New Roman"/>
              </a:rPr>
              <a:t>dan</a:t>
            </a:r>
            <a:r>
              <a:rPr sz="2150" b="1" spc="35" dirty="0">
                <a:latin typeface="Times New Roman"/>
                <a:cs typeface="Times New Roman"/>
              </a:rPr>
              <a:t> </a:t>
            </a:r>
            <a:r>
              <a:rPr sz="2150" b="1" i="1" spc="-10" dirty="0">
                <a:latin typeface="Times New Roman"/>
                <a:cs typeface="Times New Roman"/>
              </a:rPr>
              <a:t>Ceiling</a:t>
            </a: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ts val="2500"/>
              </a:lnSpc>
              <a:spcBef>
                <a:spcPts val="840"/>
              </a:spcBef>
              <a:tabLst>
                <a:tab pos="1180465" algn="l"/>
                <a:tab pos="1442085" algn="l"/>
                <a:tab pos="2303145" algn="l"/>
                <a:tab pos="3396615" algn="l"/>
                <a:tab pos="3925570" algn="l"/>
                <a:tab pos="4785360" algn="l"/>
                <a:tab pos="5044440" algn="l"/>
                <a:tab pos="5918200" algn="l"/>
                <a:tab pos="6270625" algn="l"/>
                <a:tab pos="7082155" algn="l"/>
              </a:tabLst>
            </a:pPr>
            <a:r>
              <a:rPr sz="2150" spc="-10" dirty="0">
                <a:latin typeface="Times New Roman"/>
                <a:cs typeface="Times New Roman"/>
              </a:rPr>
              <a:t>Misalkan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i="1" spc="-50" dirty="0">
                <a:latin typeface="Times New Roman"/>
                <a:cs typeface="Times New Roman"/>
              </a:rPr>
              <a:t>x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adalah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bilangan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riil,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berarti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i="1" spc="-50" dirty="0">
                <a:latin typeface="Times New Roman"/>
                <a:cs typeface="Times New Roman"/>
              </a:rPr>
              <a:t>x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berada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25" dirty="0">
                <a:latin typeface="Times New Roman"/>
                <a:cs typeface="Times New Roman"/>
              </a:rPr>
              <a:t>di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antara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25" dirty="0">
                <a:latin typeface="Times New Roman"/>
                <a:cs typeface="Times New Roman"/>
              </a:rPr>
              <a:t>dua </a:t>
            </a:r>
            <a:r>
              <a:rPr sz="2150" dirty="0">
                <a:latin typeface="Times New Roman"/>
                <a:cs typeface="Times New Roman"/>
              </a:rPr>
              <a:t>bilangan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bulat.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dirty="0">
                <a:latin typeface="Times New Roman"/>
                <a:cs typeface="Times New Roman"/>
              </a:rPr>
              <a:t>Fungsi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floor</a:t>
            </a:r>
            <a:r>
              <a:rPr sz="2150" i="1" spc="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dari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x: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1116330" marR="9525" indent="-492125">
              <a:lnSpc>
                <a:spcPts val="2500"/>
              </a:lnSpc>
              <a:tabLst>
                <a:tab pos="1111250" algn="l"/>
              </a:tabLst>
            </a:pPr>
            <a:r>
              <a:rPr sz="2150" spc="-25" dirty="0">
                <a:latin typeface="Symbol"/>
                <a:cs typeface="Symbol"/>
              </a:rPr>
              <a:t></a:t>
            </a:r>
            <a:r>
              <a:rPr sz="2150" i="1" spc="-25" dirty="0">
                <a:latin typeface="Times New Roman"/>
                <a:cs typeface="Times New Roman"/>
              </a:rPr>
              <a:t>x</a:t>
            </a:r>
            <a:r>
              <a:rPr sz="2150" spc="-25" dirty="0">
                <a:latin typeface="Symbol"/>
                <a:cs typeface="Symbol"/>
              </a:rPr>
              <a:t></a:t>
            </a:r>
            <a:r>
              <a:rPr sz="2150" dirty="0">
                <a:latin typeface="Times New Roman"/>
                <a:cs typeface="Times New Roman"/>
              </a:rPr>
              <a:t>	menyatakan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nilai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bilangan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bulat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terbesar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yang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lebih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kecil </a:t>
            </a:r>
            <a:r>
              <a:rPr sz="2150" dirty="0">
                <a:latin typeface="Times New Roman"/>
                <a:cs typeface="Times New Roman"/>
              </a:rPr>
              <a:t>atau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sama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dengan</a:t>
            </a:r>
            <a:r>
              <a:rPr sz="2150" spc="20" dirty="0">
                <a:latin typeface="Times New Roman"/>
                <a:cs typeface="Times New Roman"/>
              </a:rPr>
              <a:t> </a:t>
            </a:r>
            <a:r>
              <a:rPr sz="2150" i="1" spc="-50" dirty="0">
                <a:latin typeface="Times New Roman"/>
                <a:cs typeface="Times New Roman"/>
              </a:rPr>
              <a:t>x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dirty="0">
                <a:latin typeface="Times New Roman"/>
                <a:cs typeface="Times New Roman"/>
              </a:rPr>
              <a:t>Fungsi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ceiling</a:t>
            </a:r>
            <a:r>
              <a:rPr sz="2150" i="1" spc="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dari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i="1" spc="-25" dirty="0">
                <a:latin typeface="Times New Roman"/>
                <a:cs typeface="Times New Roman"/>
              </a:rPr>
              <a:t>x</a:t>
            </a:r>
            <a:r>
              <a:rPr sz="2150" spc="-25" dirty="0">
                <a:latin typeface="Times New Roman"/>
                <a:cs typeface="Times New Roman"/>
              </a:rPr>
              <a:t>: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116330" marR="8890" indent="-481965">
              <a:lnSpc>
                <a:spcPts val="2520"/>
              </a:lnSpc>
              <a:spcBef>
                <a:spcPts val="5"/>
              </a:spcBef>
              <a:tabLst>
                <a:tab pos="1127760" algn="l"/>
              </a:tabLst>
            </a:pPr>
            <a:r>
              <a:rPr sz="2150" spc="-25" dirty="0">
                <a:latin typeface="Symbol"/>
                <a:cs typeface="Symbol"/>
              </a:rPr>
              <a:t></a:t>
            </a:r>
            <a:r>
              <a:rPr sz="2150" i="1" spc="-25" dirty="0">
                <a:latin typeface="Times New Roman"/>
                <a:cs typeface="Times New Roman"/>
              </a:rPr>
              <a:t>x</a:t>
            </a:r>
            <a:r>
              <a:rPr sz="2150" spc="-25" dirty="0">
                <a:latin typeface="Symbol"/>
                <a:cs typeface="Symbol"/>
              </a:rPr>
              <a:t></a:t>
            </a:r>
            <a:r>
              <a:rPr sz="2150" dirty="0">
                <a:latin typeface="Times New Roman"/>
                <a:cs typeface="Times New Roman"/>
              </a:rPr>
              <a:t>		menyatakan</a:t>
            </a:r>
            <a:r>
              <a:rPr sz="2150" spc="1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bilangan</a:t>
            </a:r>
            <a:r>
              <a:rPr sz="2150" spc="1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bulat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terkecil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yang</a:t>
            </a:r>
            <a:r>
              <a:rPr sz="2150" spc="1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lebih</a:t>
            </a:r>
            <a:r>
              <a:rPr sz="2150" spc="1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besar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atau </a:t>
            </a:r>
            <a:r>
              <a:rPr sz="2150" dirty="0">
                <a:latin typeface="Times New Roman"/>
                <a:cs typeface="Times New Roman"/>
              </a:rPr>
              <a:t>sama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dengan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i="1" spc="-50" dirty="0">
                <a:latin typeface="Times New Roman"/>
                <a:cs typeface="Times New Roman"/>
              </a:rPr>
              <a:t>x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ts val="2510"/>
              </a:lnSpc>
              <a:tabLst>
                <a:tab pos="1093470" algn="l"/>
                <a:tab pos="1774189" algn="l"/>
                <a:tab pos="2477135" algn="l"/>
                <a:tab pos="3392804" algn="l"/>
                <a:tab pos="4152265" algn="l"/>
                <a:tab pos="5868670" algn="l"/>
                <a:tab pos="6210935" algn="l"/>
                <a:tab pos="6692265" algn="l"/>
              </a:tabLst>
            </a:pPr>
            <a:r>
              <a:rPr sz="2150" spc="-10" dirty="0">
                <a:latin typeface="Times New Roman"/>
                <a:cs typeface="Times New Roman"/>
              </a:rPr>
              <a:t>Dengan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20" dirty="0">
                <a:latin typeface="Times New Roman"/>
                <a:cs typeface="Times New Roman"/>
              </a:rPr>
              <a:t>kata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lain,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fungsi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i="1" spc="-10" dirty="0">
                <a:latin typeface="Times New Roman"/>
                <a:cs typeface="Times New Roman"/>
              </a:rPr>
              <a:t>floor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membulatkan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i="1" spc="-50" dirty="0">
                <a:latin typeface="Times New Roman"/>
                <a:cs typeface="Times New Roman"/>
              </a:rPr>
              <a:t>x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spc="-25" dirty="0">
                <a:latin typeface="Times New Roman"/>
                <a:cs typeface="Times New Roman"/>
              </a:rPr>
              <a:t>ke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Times New Roman"/>
                <a:cs typeface="Times New Roman"/>
              </a:rPr>
              <a:t>bawah, </a:t>
            </a:r>
            <a:r>
              <a:rPr sz="2150" dirty="0">
                <a:latin typeface="Times New Roman"/>
                <a:cs typeface="Times New Roman"/>
              </a:rPr>
              <a:t>sedangkan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fungsi</a:t>
            </a:r>
            <a:r>
              <a:rPr sz="2150" spc="4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ceiling</a:t>
            </a:r>
            <a:r>
              <a:rPr sz="2150" i="1" spc="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membulatkan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x</a:t>
            </a:r>
            <a:r>
              <a:rPr sz="2150" i="1" spc="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ke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atas.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3699" y="332232"/>
            <a:ext cx="731139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dirty="0" err="1">
                <a:latin typeface="Times New Roman"/>
                <a:cs typeface="Times New Roman"/>
              </a:rPr>
              <a:t>Contoh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Beberapa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contoh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nilai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fungsi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floor</a:t>
            </a:r>
            <a:r>
              <a:rPr sz="2400" i="1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ceiling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3826" y="1064758"/>
            <a:ext cx="1592580" cy="1902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dirty="0">
                <a:latin typeface="Symbol"/>
                <a:cs typeface="Symbol"/>
              </a:rPr>
              <a:t></a:t>
            </a:r>
            <a:r>
              <a:rPr sz="2400" dirty="0">
                <a:latin typeface="Times New Roman"/>
                <a:cs typeface="Times New Roman"/>
              </a:rPr>
              <a:t>3.5</a:t>
            </a:r>
            <a:r>
              <a:rPr sz="2400" dirty="0">
                <a:latin typeface="Symbol"/>
                <a:cs typeface="Symbol"/>
              </a:rPr>
              <a:t>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dirty="0">
                <a:latin typeface="Symbol"/>
                <a:cs typeface="Symbol"/>
              </a:rPr>
              <a:t></a:t>
            </a:r>
            <a:r>
              <a:rPr sz="2400" dirty="0">
                <a:latin typeface="Times New Roman"/>
                <a:cs typeface="Times New Roman"/>
              </a:rPr>
              <a:t>0.5</a:t>
            </a:r>
            <a:r>
              <a:rPr sz="2400" dirty="0">
                <a:latin typeface="Symbol"/>
                <a:cs typeface="Symbol"/>
              </a:rPr>
              <a:t>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dirty="0">
                <a:latin typeface="Symbol"/>
                <a:cs typeface="Symbol"/>
              </a:rPr>
              <a:t></a:t>
            </a:r>
            <a:r>
              <a:rPr sz="2400" dirty="0">
                <a:latin typeface="Times New Roman"/>
                <a:cs typeface="Times New Roman"/>
              </a:rPr>
              <a:t>4.8</a:t>
            </a:r>
            <a:r>
              <a:rPr sz="2400" dirty="0">
                <a:latin typeface="Symbol"/>
                <a:cs typeface="Symbol"/>
              </a:rPr>
              <a:t>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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0.5</a:t>
            </a:r>
            <a:r>
              <a:rPr sz="2400" dirty="0">
                <a:latin typeface="Symbol"/>
                <a:cs typeface="Symbol"/>
              </a:rPr>
              <a:t>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dirty="0">
                <a:latin typeface="Symbol"/>
                <a:cs typeface="Symbol"/>
              </a:rPr>
              <a:t></a:t>
            </a:r>
            <a:r>
              <a:rPr sz="2400" dirty="0">
                <a:latin typeface="Times New Roman"/>
                <a:cs typeface="Times New Roman"/>
              </a:rPr>
              <a:t>–3.5</a:t>
            </a:r>
            <a:r>
              <a:rPr sz="2400" dirty="0">
                <a:latin typeface="Symbol"/>
                <a:cs typeface="Symbol"/>
              </a:rPr>
              <a:t>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3653" y="1064758"/>
            <a:ext cx="1516380" cy="1902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dirty="0">
                <a:latin typeface="Symbol"/>
                <a:cs typeface="Symbol"/>
              </a:rPr>
              <a:t></a:t>
            </a:r>
            <a:r>
              <a:rPr sz="2400" dirty="0">
                <a:latin typeface="Times New Roman"/>
                <a:cs typeface="Times New Roman"/>
              </a:rPr>
              <a:t>3.5</a:t>
            </a:r>
            <a:r>
              <a:rPr sz="2400" dirty="0">
                <a:latin typeface="Symbol"/>
                <a:cs typeface="Symbol"/>
              </a:rPr>
              <a:t>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dirty="0">
                <a:latin typeface="Symbol"/>
                <a:cs typeface="Symbol"/>
              </a:rPr>
              <a:t></a:t>
            </a:r>
            <a:r>
              <a:rPr sz="2400" dirty="0">
                <a:latin typeface="Times New Roman"/>
                <a:cs typeface="Times New Roman"/>
              </a:rPr>
              <a:t>0.5</a:t>
            </a:r>
            <a:r>
              <a:rPr sz="2400" dirty="0">
                <a:latin typeface="Symbol"/>
                <a:cs typeface="Symbol"/>
              </a:rPr>
              <a:t>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dirty="0">
                <a:latin typeface="Symbol"/>
                <a:cs typeface="Symbol"/>
              </a:rPr>
              <a:t></a:t>
            </a:r>
            <a:r>
              <a:rPr sz="2400" dirty="0">
                <a:latin typeface="Times New Roman"/>
                <a:cs typeface="Times New Roman"/>
              </a:rPr>
              <a:t>4.8</a:t>
            </a:r>
            <a:r>
              <a:rPr sz="2400" dirty="0">
                <a:latin typeface="Symbol"/>
                <a:cs typeface="Symbol"/>
              </a:rPr>
              <a:t>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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0.5</a:t>
            </a:r>
            <a:r>
              <a:rPr sz="2400" dirty="0">
                <a:latin typeface="Symbol"/>
                <a:cs typeface="Symbol"/>
              </a:rPr>
              <a:t>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dirty="0">
                <a:latin typeface="Symbol"/>
                <a:cs typeface="Symbol"/>
              </a:rPr>
              <a:t></a:t>
            </a:r>
            <a:r>
              <a:rPr sz="2400" dirty="0">
                <a:latin typeface="Times New Roman"/>
                <a:cs typeface="Times New Roman"/>
              </a:rPr>
              <a:t>–3.5</a:t>
            </a:r>
            <a:r>
              <a:rPr sz="2400" dirty="0">
                <a:latin typeface="Symbol"/>
                <a:cs typeface="Symbol"/>
              </a:rPr>
              <a:t>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3700" y="3635046"/>
            <a:ext cx="8362950" cy="254190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just">
              <a:lnSpc>
                <a:spcPct val="97000"/>
              </a:lnSpc>
              <a:spcBef>
                <a:spcPts val="204"/>
              </a:spcBef>
            </a:pPr>
            <a:r>
              <a:rPr sz="2400" b="1" dirty="0" err="1">
                <a:latin typeface="Times New Roman"/>
                <a:cs typeface="Times New Roman"/>
              </a:rPr>
              <a:t>Contoh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r>
              <a:rPr sz="2400" b="1" spc="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dalam</a:t>
            </a:r>
            <a:r>
              <a:rPr sz="2400" spc="1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komputer,</a:t>
            </a:r>
            <a:r>
              <a:rPr sz="2400" spc="1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dikodekan</a:t>
            </a:r>
            <a:r>
              <a:rPr sz="2400" spc="4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dalam</a:t>
            </a:r>
            <a:r>
              <a:rPr sz="2400" spc="10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untaian </a:t>
            </a:r>
            <a:r>
              <a:rPr sz="2400" i="1" dirty="0">
                <a:latin typeface="Times New Roman"/>
                <a:cs typeface="Times New Roman"/>
              </a:rPr>
              <a:t>byte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satu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byte</a:t>
            </a:r>
            <a:r>
              <a:rPr sz="2400" i="1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terdiri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atas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bit.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Jika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panjang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125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bit,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maka </a:t>
            </a:r>
            <a:r>
              <a:rPr sz="2400" dirty="0">
                <a:latin typeface="Times New Roman"/>
                <a:cs typeface="Times New Roman"/>
              </a:rPr>
              <a:t>jumlah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byte</a:t>
            </a:r>
            <a:r>
              <a:rPr sz="2400" i="1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yang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diperlukan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untuk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merepresentasikan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adalah</a:t>
            </a:r>
            <a:endParaRPr sz="24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96800"/>
              </a:lnSpc>
              <a:spcBef>
                <a:spcPts val="175"/>
              </a:spcBef>
            </a:pPr>
            <a:r>
              <a:rPr sz="2400" dirty="0">
                <a:latin typeface="Symbol"/>
                <a:cs typeface="Symbol"/>
              </a:rPr>
              <a:t></a:t>
            </a:r>
            <a:r>
              <a:rPr sz="2400" dirty="0">
                <a:latin typeface="Times New Roman"/>
                <a:cs typeface="Times New Roman"/>
              </a:rPr>
              <a:t>125/8</a:t>
            </a:r>
            <a:r>
              <a:rPr sz="2400" dirty="0">
                <a:latin typeface="Symbol"/>
                <a:cs typeface="Symbol"/>
              </a:rPr>
              <a:t>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16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byte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Perhatikanlah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bahwa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16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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128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bit,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sehingga </a:t>
            </a:r>
            <a:r>
              <a:rPr sz="2400" dirty="0">
                <a:latin typeface="Times New Roman"/>
                <a:cs typeface="Times New Roman"/>
              </a:rPr>
              <a:t>untuk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byte</a:t>
            </a:r>
            <a:r>
              <a:rPr sz="2400" i="1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yang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terakhir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perlu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ditambahkan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ekstra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agar</a:t>
            </a:r>
            <a:r>
              <a:rPr sz="2400" spc="225" dirty="0">
                <a:latin typeface="Times New Roman"/>
                <a:cs typeface="Times New Roman"/>
              </a:rPr>
              <a:t>  </a:t>
            </a:r>
            <a:r>
              <a:rPr sz="2400" spc="-20" dirty="0">
                <a:latin typeface="Times New Roman"/>
                <a:cs typeface="Times New Roman"/>
              </a:rPr>
              <a:t>satu </a:t>
            </a:r>
            <a:r>
              <a:rPr sz="2400" i="1" dirty="0">
                <a:latin typeface="Times New Roman"/>
                <a:cs typeface="Times New Roman"/>
              </a:rPr>
              <a:t>byte</a:t>
            </a:r>
            <a:r>
              <a:rPr sz="2400" i="1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tetap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(bit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ekstra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yang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ditambahkan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untuk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menggenapi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8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disebut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padding</a:t>
            </a:r>
            <a:r>
              <a:rPr sz="2400" i="1" spc="7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bits</a:t>
            </a:r>
            <a:r>
              <a:rPr sz="2400" spc="-10" dirty="0">
                <a:latin typeface="Times New Roman"/>
                <a:cs typeface="Times New Roman"/>
              </a:rPr>
              <a:t>).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6767" y="253965"/>
            <a:ext cx="2240915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5285" algn="l"/>
              </a:tabLst>
            </a:pPr>
            <a:r>
              <a:rPr sz="2300" b="1" spc="-25" dirty="0">
                <a:latin typeface="Times New Roman"/>
                <a:cs typeface="Times New Roman"/>
              </a:rPr>
              <a:t>2.</a:t>
            </a:r>
            <a:r>
              <a:rPr sz="2300" b="1" dirty="0">
                <a:latin typeface="Times New Roman"/>
                <a:cs typeface="Times New Roman"/>
              </a:rPr>
              <a:t>	Fungsi</a:t>
            </a:r>
            <a:r>
              <a:rPr sz="2300" b="1" spc="-80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modulo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6767" y="698177"/>
            <a:ext cx="2573020" cy="7118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650"/>
              </a:lnSpc>
              <a:spcBef>
                <a:spcPts val="270"/>
              </a:spcBef>
              <a:tabLst>
                <a:tab pos="1299845" algn="l"/>
                <a:tab pos="1649095" algn="l"/>
              </a:tabLst>
            </a:pPr>
            <a:r>
              <a:rPr sz="2300" spc="-10" dirty="0">
                <a:latin typeface="Times New Roman"/>
                <a:cs typeface="Times New Roman"/>
              </a:rPr>
              <a:t>Misalkan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i="1" spc="-50" dirty="0">
                <a:latin typeface="Times New Roman"/>
                <a:cs typeface="Times New Roman"/>
              </a:rPr>
              <a:t>a</a:t>
            </a:r>
            <a:r>
              <a:rPr sz="2300" i="1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adalah </a:t>
            </a:r>
            <a:r>
              <a:rPr sz="2300" dirty="0">
                <a:latin typeface="Times New Roman"/>
                <a:cs typeface="Times New Roman"/>
              </a:rPr>
              <a:t>bilangan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bulat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positif.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7782" y="698177"/>
            <a:ext cx="5288280" cy="37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77010" algn="l"/>
                <a:tab pos="2684145" algn="l"/>
                <a:tab pos="3469640" algn="l"/>
                <a:tab pos="4100829" algn="l"/>
                <a:tab pos="4516120" algn="l"/>
              </a:tabLst>
            </a:pPr>
            <a:r>
              <a:rPr sz="2300" spc="-10" dirty="0">
                <a:latin typeface="Times New Roman"/>
                <a:cs typeface="Times New Roman"/>
              </a:rPr>
              <a:t>sembarang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bilangan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bulat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25" dirty="0">
                <a:latin typeface="Times New Roman"/>
                <a:cs typeface="Times New Roman"/>
              </a:rPr>
              <a:t>dan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i="1" spc="-50" dirty="0">
                <a:latin typeface="Times New Roman"/>
                <a:cs typeface="Times New Roman"/>
              </a:rPr>
              <a:t>m</a:t>
            </a:r>
            <a:r>
              <a:rPr sz="2300" i="1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adalah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6767" y="1705313"/>
            <a:ext cx="7892415" cy="4143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28980">
              <a:lnSpc>
                <a:spcPts val="2705"/>
              </a:lnSpc>
              <a:spcBef>
                <a:spcPts val="90"/>
              </a:spcBef>
              <a:tabLst>
                <a:tab pos="1976755" algn="l"/>
              </a:tabLst>
            </a:pPr>
            <a:r>
              <a:rPr sz="2300" i="1" dirty="0">
                <a:latin typeface="Times New Roman"/>
                <a:cs typeface="Times New Roman"/>
              </a:rPr>
              <a:t>a</a:t>
            </a:r>
            <a:r>
              <a:rPr sz="2300" i="1" spc="1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mod</a:t>
            </a:r>
            <a:r>
              <a:rPr sz="2300" spc="145" dirty="0">
                <a:latin typeface="Times New Roman"/>
                <a:cs typeface="Times New Roman"/>
              </a:rPr>
              <a:t> </a:t>
            </a:r>
            <a:r>
              <a:rPr sz="2300" i="1" spc="-50" dirty="0">
                <a:latin typeface="Times New Roman"/>
                <a:cs typeface="Times New Roman"/>
              </a:rPr>
              <a:t>m</a:t>
            </a:r>
            <a:r>
              <a:rPr sz="2300" i="1" dirty="0">
                <a:latin typeface="Times New Roman"/>
                <a:cs typeface="Times New Roman"/>
              </a:rPr>
              <a:t>	</a:t>
            </a:r>
            <a:r>
              <a:rPr sz="2300" dirty="0">
                <a:latin typeface="Times New Roman"/>
                <a:cs typeface="Times New Roman"/>
              </a:rPr>
              <a:t>memberikan</a:t>
            </a:r>
            <a:r>
              <a:rPr sz="2300" spc="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sisa</a:t>
            </a:r>
            <a:r>
              <a:rPr sz="2300" spc="9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pembagian</a:t>
            </a:r>
            <a:r>
              <a:rPr sz="2300" spc="9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bilangan</a:t>
            </a:r>
            <a:r>
              <a:rPr sz="2300" spc="9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bulat</a:t>
            </a:r>
            <a:r>
              <a:rPr sz="2300" spc="1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bila</a:t>
            </a:r>
            <a:r>
              <a:rPr sz="2300" spc="155" dirty="0">
                <a:latin typeface="Times New Roman"/>
                <a:cs typeface="Times New Roman"/>
              </a:rPr>
              <a:t> </a:t>
            </a:r>
            <a:r>
              <a:rPr sz="2300" i="1" spc="-50" dirty="0">
                <a:latin typeface="Times New Roman"/>
                <a:cs typeface="Times New Roman"/>
              </a:rPr>
              <a:t>a</a:t>
            </a:r>
            <a:endParaRPr sz="2300" dirty="0">
              <a:latin typeface="Times New Roman"/>
              <a:cs typeface="Times New Roman"/>
            </a:endParaRPr>
          </a:p>
          <a:p>
            <a:pPr marL="2077720">
              <a:lnSpc>
                <a:spcPts val="2705"/>
              </a:lnSpc>
            </a:pPr>
            <a:r>
              <a:rPr sz="2300" dirty="0">
                <a:latin typeface="Times New Roman"/>
                <a:cs typeface="Times New Roman"/>
              </a:rPr>
              <a:t>dibagi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dengan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i="1" spc="-50" dirty="0">
                <a:latin typeface="Times New Roman"/>
                <a:cs typeface="Times New Roman"/>
              </a:rPr>
              <a:t>m</a:t>
            </a: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598930" algn="l"/>
              </a:tabLst>
            </a:pPr>
            <a:r>
              <a:rPr sz="2300" i="1" dirty="0">
                <a:latin typeface="Times New Roman"/>
                <a:cs typeface="Times New Roman"/>
              </a:rPr>
              <a:t>a</a:t>
            </a:r>
            <a:r>
              <a:rPr sz="2300" i="1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mod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m</a:t>
            </a:r>
            <a:r>
              <a:rPr sz="2300" i="1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i="1" spc="-50" dirty="0">
                <a:latin typeface="Times New Roman"/>
                <a:cs typeface="Times New Roman"/>
              </a:rPr>
              <a:t>r</a:t>
            </a:r>
            <a:r>
              <a:rPr sz="2300" i="1" dirty="0">
                <a:latin typeface="Times New Roman"/>
                <a:cs typeface="Times New Roman"/>
              </a:rPr>
              <a:t>	</a:t>
            </a:r>
            <a:r>
              <a:rPr sz="2300" dirty="0">
                <a:latin typeface="Times New Roman"/>
                <a:cs typeface="Times New Roman"/>
              </a:rPr>
              <a:t>sedemikian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sehingga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a</a:t>
            </a:r>
            <a:r>
              <a:rPr sz="2300" i="1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mq</a:t>
            </a:r>
            <a:r>
              <a:rPr sz="2300" i="1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+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r</a:t>
            </a:r>
            <a:r>
              <a:rPr sz="2300" dirty="0">
                <a:latin typeface="Times New Roman"/>
                <a:cs typeface="Times New Roman"/>
              </a:rPr>
              <a:t>,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dengan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0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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r</a:t>
            </a:r>
            <a:r>
              <a:rPr sz="2300" i="1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&lt;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i="1" spc="-25" dirty="0">
                <a:latin typeface="Times New Roman"/>
                <a:cs typeface="Times New Roman"/>
              </a:rPr>
              <a:t>m</a:t>
            </a:r>
            <a:r>
              <a:rPr sz="2300" spc="-25" dirty="0">
                <a:latin typeface="Times New Roman"/>
                <a:cs typeface="Times New Roman"/>
              </a:rPr>
              <a:t>.</a:t>
            </a: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323975" marR="2712085" indent="-1311910">
              <a:lnSpc>
                <a:spcPct val="191700"/>
              </a:lnSpc>
            </a:pPr>
            <a:r>
              <a:rPr sz="2300" b="1" dirty="0" err="1">
                <a:latin typeface="Times New Roman"/>
                <a:cs typeface="Times New Roman"/>
              </a:rPr>
              <a:t>Contoh</a:t>
            </a:r>
            <a:r>
              <a:rPr lang="en-ID" sz="2300" b="1" spc="-6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.</a:t>
            </a:r>
            <a:r>
              <a:rPr sz="2300" b="1" spc="-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Beberapa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contoh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fungsi</a:t>
            </a:r>
            <a:r>
              <a:rPr sz="2300" spc="-7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modulo </a:t>
            </a:r>
            <a:r>
              <a:rPr sz="2300" dirty="0">
                <a:latin typeface="Times New Roman"/>
                <a:cs typeface="Times New Roman"/>
              </a:rPr>
              <a:t>25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mod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7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50" dirty="0">
                <a:latin typeface="Times New Roman"/>
                <a:cs typeface="Times New Roman"/>
              </a:rPr>
              <a:t>4</a:t>
            </a:r>
            <a:endParaRPr sz="2300" dirty="0">
              <a:latin typeface="Times New Roman"/>
              <a:cs typeface="Times New Roman"/>
            </a:endParaRPr>
          </a:p>
          <a:p>
            <a:pPr marL="1323975">
              <a:lnSpc>
                <a:spcPts val="2575"/>
              </a:lnSpc>
            </a:pPr>
            <a:r>
              <a:rPr sz="2300" dirty="0">
                <a:latin typeface="Times New Roman"/>
                <a:cs typeface="Times New Roman"/>
              </a:rPr>
              <a:t>15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mod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4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50" dirty="0">
                <a:latin typeface="Times New Roman"/>
                <a:cs typeface="Times New Roman"/>
              </a:rPr>
              <a:t>3</a:t>
            </a:r>
            <a:endParaRPr sz="2300" dirty="0">
              <a:latin typeface="Times New Roman"/>
              <a:cs typeface="Times New Roman"/>
            </a:endParaRPr>
          </a:p>
          <a:p>
            <a:pPr marL="1323975">
              <a:lnSpc>
                <a:spcPts val="2645"/>
              </a:lnSpc>
            </a:pPr>
            <a:r>
              <a:rPr sz="2300" dirty="0">
                <a:latin typeface="Times New Roman"/>
                <a:cs typeface="Times New Roman"/>
              </a:rPr>
              <a:t>3612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mod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45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12</a:t>
            </a:r>
            <a:endParaRPr sz="2300" dirty="0">
              <a:latin typeface="Times New Roman"/>
              <a:cs typeface="Times New Roman"/>
            </a:endParaRPr>
          </a:p>
          <a:p>
            <a:pPr marL="1323975">
              <a:lnSpc>
                <a:spcPts val="2705"/>
              </a:lnSpc>
            </a:pPr>
            <a:r>
              <a:rPr sz="2300" dirty="0">
                <a:latin typeface="Times New Roman"/>
                <a:cs typeface="Times New Roman"/>
              </a:rPr>
              <a:t>0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mod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5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50" dirty="0">
                <a:latin typeface="Times New Roman"/>
                <a:cs typeface="Times New Roman"/>
              </a:rPr>
              <a:t>0</a:t>
            </a:r>
            <a:endParaRPr sz="2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499" y="107443"/>
            <a:ext cx="2010410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dirty="0">
                <a:latin typeface="Times New Roman"/>
                <a:cs typeface="Times New Roman"/>
              </a:rPr>
              <a:t>3.</a:t>
            </a:r>
            <a:r>
              <a:rPr sz="1850" b="1" spc="445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Fungsi</a:t>
            </a:r>
            <a:r>
              <a:rPr sz="1850" b="1" spc="-5" dirty="0">
                <a:latin typeface="Times New Roman"/>
                <a:cs typeface="Times New Roman"/>
              </a:rPr>
              <a:t> </a:t>
            </a:r>
            <a:r>
              <a:rPr sz="1850" b="1" spc="-10" dirty="0">
                <a:latin typeface="Times New Roman"/>
                <a:cs typeface="Times New Roman"/>
              </a:rPr>
              <a:t>Faktorial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6345" y="862383"/>
            <a:ext cx="14160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" dirty="0">
                <a:latin typeface="Symbol"/>
                <a:cs typeface="Symbol"/>
              </a:rPr>
              <a:t>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6163" y="822418"/>
            <a:ext cx="67119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850" dirty="0">
                <a:latin typeface="Times New Roman"/>
                <a:cs typeface="Times New Roman"/>
              </a:rPr>
              <a:t>!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-25" dirty="0">
                <a:latin typeface="Times New Roman"/>
                <a:cs typeface="Times New Roman"/>
              </a:rPr>
              <a:t> </a:t>
            </a:r>
            <a:r>
              <a:rPr sz="2775" spc="-37" baseline="36036" dirty="0">
                <a:latin typeface="Symbol"/>
                <a:cs typeface="Symbol"/>
              </a:rPr>
              <a:t></a:t>
            </a:r>
            <a:r>
              <a:rPr sz="2775" spc="-37" baseline="40540" dirty="0">
                <a:latin typeface="Times New Roman"/>
                <a:cs typeface="Times New Roman"/>
              </a:rPr>
              <a:t>1</a:t>
            </a:r>
            <a:endParaRPr sz="2775" baseline="4054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0945" y="1001376"/>
            <a:ext cx="216979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75" spc="-60" baseline="-12012" dirty="0">
                <a:latin typeface="Symbol"/>
                <a:cs typeface="Symbol"/>
              </a:rPr>
              <a:t></a:t>
            </a:r>
            <a:r>
              <a:rPr sz="1850" spc="-40" dirty="0">
                <a:latin typeface="Times New Roman"/>
                <a:cs typeface="Times New Roman"/>
              </a:rPr>
              <a:t>1</a:t>
            </a:r>
            <a:r>
              <a:rPr sz="1850" spc="-40" dirty="0">
                <a:latin typeface="Symbol"/>
                <a:cs typeface="Symbol"/>
              </a:rPr>
              <a:t></a:t>
            </a:r>
            <a:r>
              <a:rPr sz="1850" spc="-11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2</a:t>
            </a:r>
            <a:r>
              <a:rPr sz="1850" spc="-195" dirty="0">
                <a:latin typeface="Times New Roman"/>
                <a:cs typeface="Times New Roman"/>
              </a:rPr>
              <a:t> </a:t>
            </a:r>
            <a:r>
              <a:rPr sz="1850" spc="50" dirty="0">
                <a:latin typeface="Symbol"/>
                <a:cs typeface="Symbol"/>
              </a:rPr>
              <a:t></a:t>
            </a:r>
            <a:r>
              <a:rPr sz="1850" spc="50" dirty="0">
                <a:latin typeface="MT Extra"/>
                <a:cs typeface="MT Extra"/>
              </a:rPr>
              <a:t></a:t>
            </a:r>
            <a:r>
              <a:rPr sz="1850" spc="50" dirty="0">
                <a:latin typeface="Times New Roman"/>
                <a:cs typeface="Times New Roman"/>
              </a:rPr>
              <a:t>.</a:t>
            </a:r>
            <a:r>
              <a:rPr sz="1850" spc="-295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Symbol"/>
                <a:cs typeface="Symbol"/>
              </a:rPr>
              <a:t></a:t>
            </a:r>
            <a:r>
              <a:rPr sz="1850" spc="-1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</a:t>
            </a: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850" i="1" spc="-40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Symbol"/>
                <a:cs typeface="Symbol"/>
              </a:rPr>
              <a:t></a:t>
            </a:r>
            <a:r>
              <a:rPr sz="1850" spc="-260" dirty="0">
                <a:latin typeface="Times New Roman"/>
                <a:cs typeface="Times New Roman"/>
              </a:rPr>
              <a:t> </a:t>
            </a:r>
            <a:r>
              <a:rPr sz="1850" spc="-85" dirty="0">
                <a:latin typeface="Times New Roman"/>
                <a:cs typeface="Times New Roman"/>
              </a:rPr>
              <a:t>1)</a:t>
            </a:r>
            <a:r>
              <a:rPr sz="1850" spc="-180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Symbol"/>
                <a:cs typeface="Symbol"/>
              </a:rPr>
              <a:t></a:t>
            </a:r>
            <a:r>
              <a:rPr sz="1850" spc="-105" dirty="0">
                <a:latin typeface="Times New Roman"/>
                <a:cs typeface="Times New Roman"/>
              </a:rPr>
              <a:t> </a:t>
            </a:r>
            <a:r>
              <a:rPr sz="1850" i="1" spc="-50" dirty="0">
                <a:latin typeface="Times New Roman"/>
                <a:cs typeface="Times New Roman"/>
              </a:rPr>
              <a:t>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9092" y="582024"/>
            <a:ext cx="607695" cy="7264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50" spc="-10" dirty="0">
                <a:latin typeface="Times New Roman"/>
                <a:cs typeface="Times New Roman"/>
              </a:rPr>
              <a:t>,</a:t>
            </a:r>
            <a:r>
              <a:rPr sz="1850" spc="-215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850" i="1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spc="-50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50" spc="-10" dirty="0">
                <a:latin typeface="Times New Roman"/>
                <a:cs typeface="Times New Roman"/>
              </a:rPr>
              <a:t>,</a:t>
            </a:r>
            <a:r>
              <a:rPr sz="1850" spc="-215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850" i="1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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spc="-50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8499" y="1878819"/>
            <a:ext cx="2406650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dirty="0">
                <a:latin typeface="Times New Roman"/>
                <a:cs typeface="Times New Roman"/>
              </a:rPr>
              <a:t>4.</a:t>
            </a:r>
            <a:r>
              <a:rPr sz="1850" b="1" spc="445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Fungsi</a:t>
            </a:r>
            <a:r>
              <a:rPr sz="1850" b="1" spc="-5" dirty="0">
                <a:latin typeface="Times New Roman"/>
                <a:cs typeface="Times New Roman"/>
              </a:rPr>
              <a:t> </a:t>
            </a:r>
            <a:r>
              <a:rPr sz="1850" b="1" spc="-10" dirty="0">
                <a:latin typeface="Times New Roman"/>
                <a:cs typeface="Times New Roman"/>
              </a:rPr>
              <a:t>Eksponensial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4879" y="2413592"/>
            <a:ext cx="2870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75" spc="-592" baseline="-4504" dirty="0">
                <a:latin typeface="Symbol"/>
                <a:cs typeface="Symbol"/>
              </a:rPr>
              <a:t></a:t>
            </a:r>
            <a:r>
              <a:rPr sz="2775" spc="-592" baseline="-28528" dirty="0">
                <a:latin typeface="Symbol"/>
                <a:cs typeface="Symbol"/>
              </a:rPr>
              <a:t></a:t>
            </a:r>
            <a:r>
              <a:rPr sz="1850" spc="-39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1574" y="2344294"/>
            <a:ext cx="607695" cy="73025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50" dirty="0">
                <a:latin typeface="Times New Roman"/>
                <a:cs typeface="Times New Roman"/>
              </a:rPr>
              <a:t>,</a:t>
            </a:r>
            <a:r>
              <a:rPr sz="1850" spc="-22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850" i="1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spc="-50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50" dirty="0">
                <a:latin typeface="Times New Roman"/>
                <a:cs typeface="Times New Roman"/>
              </a:rPr>
              <a:t>,</a:t>
            </a:r>
            <a:r>
              <a:rPr sz="1850" spc="-22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850" i="1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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spc="-50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4699" y="2564426"/>
            <a:ext cx="27178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75" i="1" spc="112" baseline="-25525" dirty="0">
                <a:latin typeface="Times New Roman"/>
                <a:cs typeface="Times New Roman"/>
              </a:rPr>
              <a:t>a</a:t>
            </a:r>
            <a:r>
              <a:rPr sz="800" i="1" spc="75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3804" y="3120503"/>
            <a:ext cx="768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i="1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4879" y="2932608"/>
            <a:ext cx="136969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75" spc="-15" baseline="-18018" dirty="0">
                <a:latin typeface="Symbol"/>
                <a:cs typeface="Symbol"/>
              </a:rPr>
              <a:t></a:t>
            </a:r>
            <a:r>
              <a:rPr sz="2775" spc="-15" baseline="-34534" dirty="0">
                <a:latin typeface="Symbol"/>
                <a:cs typeface="Symbol"/>
              </a:rPr>
              <a:t></a:t>
            </a:r>
            <a:r>
              <a:rPr sz="1850" spc="-10" dirty="0">
                <a:latin typeface="MT Extra"/>
                <a:cs typeface="MT Extra"/>
              </a:rPr>
              <a:t></a:t>
            </a:r>
            <a:endParaRPr sz="1850" dirty="0">
              <a:latin typeface="MT Extra"/>
              <a:cs typeface="MT Extr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30484" y="2765884"/>
            <a:ext cx="15690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75" baseline="22522" dirty="0">
                <a:latin typeface="Symbol"/>
                <a:cs typeface="Symbol"/>
              </a:rPr>
              <a:t></a:t>
            </a:r>
            <a:r>
              <a:rPr sz="2775" spc="82" baseline="22522" dirty="0">
                <a:latin typeface="Times New Roman"/>
                <a:cs typeface="Times New Roman"/>
              </a:rPr>
              <a:t> </a:t>
            </a:r>
            <a:r>
              <a:rPr sz="2775" baseline="13513" dirty="0">
                <a:latin typeface="Symbol"/>
                <a:cs typeface="Symbol"/>
              </a:rPr>
              <a:t></a:t>
            </a:r>
            <a:r>
              <a:rPr sz="1850" i="1" dirty="0">
                <a:latin typeface="Times New Roman"/>
                <a:cs typeface="Times New Roman"/>
              </a:rPr>
              <a:t>a</a:t>
            </a:r>
            <a:r>
              <a:rPr sz="1850" i="1" spc="-1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</a:t>
            </a:r>
            <a:r>
              <a:rPr sz="1850" spc="-125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a</a:t>
            </a:r>
            <a:r>
              <a:rPr sz="1850" i="1" spc="-145" dirty="0">
                <a:latin typeface="Times New Roman"/>
                <a:cs typeface="Times New Roman"/>
              </a:rPr>
              <a:t> </a:t>
            </a:r>
            <a:r>
              <a:rPr sz="1850" spc="95" dirty="0">
                <a:latin typeface="Symbol"/>
                <a:cs typeface="Symbol"/>
              </a:rPr>
              <a:t></a:t>
            </a:r>
            <a:r>
              <a:rPr sz="1850" spc="95" dirty="0">
                <a:latin typeface="MT Extra"/>
                <a:cs typeface="MT Extra"/>
              </a:rPr>
              <a:t></a:t>
            </a:r>
            <a:r>
              <a:rPr sz="1850" spc="95" dirty="0">
                <a:latin typeface="Symbol"/>
                <a:cs typeface="Symbol"/>
              </a:rPr>
              <a:t></a:t>
            </a:r>
            <a:r>
              <a:rPr sz="1850" spc="-125" dirty="0">
                <a:latin typeface="Times New Roman"/>
                <a:cs typeface="Times New Roman"/>
              </a:rPr>
              <a:t> </a:t>
            </a:r>
            <a:r>
              <a:rPr sz="1850" i="1" spc="-50" dirty="0">
                <a:latin typeface="Times New Roman"/>
                <a:cs typeface="Times New Roman"/>
              </a:rPr>
              <a:t>a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8500" y="3549244"/>
            <a:ext cx="332168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dirty="0">
                <a:latin typeface="Times New Roman"/>
                <a:cs typeface="Times New Roman"/>
              </a:rPr>
              <a:t>Untuk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kasus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perpangkatan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negatif,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91077" y="4403004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9278" y="0"/>
                </a:lnTo>
              </a:path>
            </a:pathLst>
          </a:custGeom>
          <a:ln w="73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63921" y="4290878"/>
            <a:ext cx="266700" cy="307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75" i="1" spc="82" baseline="-25525" dirty="0">
                <a:latin typeface="Times New Roman"/>
                <a:cs typeface="Times New Roman"/>
              </a:rPr>
              <a:t>a</a:t>
            </a:r>
            <a:r>
              <a:rPr sz="800" i="1" spc="55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24850" y="4108071"/>
            <a:ext cx="782955" cy="307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75" i="1" baseline="-25525" dirty="0">
                <a:latin typeface="Times New Roman"/>
                <a:cs typeface="Times New Roman"/>
              </a:rPr>
              <a:t>a</a:t>
            </a:r>
            <a:r>
              <a:rPr sz="2775" i="1" spc="-434" baseline="-255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Symbol"/>
                <a:cs typeface="Symbol"/>
              </a:rPr>
              <a:t></a:t>
            </a:r>
            <a:r>
              <a:rPr sz="800" i="1" dirty="0">
                <a:latin typeface="Times New Roman"/>
                <a:cs typeface="Times New Roman"/>
              </a:rPr>
              <a:t>n</a:t>
            </a:r>
            <a:r>
              <a:rPr sz="800" i="1" spc="150" dirty="0">
                <a:latin typeface="Times New Roman"/>
                <a:cs typeface="Times New Roman"/>
              </a:rPr>
              <a:t>  </a:t>
            </a:r>
            <a:r>
              <a:rPr sz="2775" baseline="-25525" dirty="0">
                <a:latin typeface="Symbol"/>
                <a:cs typeface="Symbol"/>
              </a:rPr>
              <a:t></a:t>
            </a:r>
            <a:r>
              <a:rPr sz="2775" spc="30" baseline="-25525" dirty="0">
                <a:latin typeface="Times New Roman"/>
                <a:cs typeface="Times New Roman"/>
              </a:rPr>
              <a:t>  </a:t>
            </a:r>
            <a:r>
              <a:rPr sz="2775" spc="-89" baseline="10510" dirty="0">
                <a:latin typeface="Times New Roman"/>
                <a:cs typeface="Times New Roman"/>
              </a:rPr>
              <a:t>1</a:t>
            </a:r>
            <a:endParaRPr sz="2775" baseline="1051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30400" y="4963740"/>
            <a:ext cx="3143885" cy="1417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14"/>
              </a:spcBef>
            </a:pPr>
            <a:r>
              <a:rPr sz="1850" b="1" dirty="0">
                <a:latin typeface="Times New Roman"/>
                <a:cs typeface="Times New Roman"/>
              </a:rPr>
              <a:t>5.</a:t>
            </a:r>
            <a:r>
              <a:rPr sz="1850" b="1" spc="445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Fungsi</a:t>
            </a:r>
            <a:r>
              <a:rPr sz="1850" b="1" spc="-5" dirty="0">
                <a:latin typeface="Times New Roman"/>
                <a:cs typeface="Times New Roman"/>
              </a:rPr>
              <a:t> </a:t>
            </a:r>
            <a:r>
              <a:rPr sz="1850" b="1" spc="-10" dirty="0">
                <a:latin typeface="Times New Roman"/>
                <a:cs typeface="Times New Roman"/>
              </a:rPr>
              <a:t>Logaritmik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R="337185" algn="ctr">
              <a:lnSpc>
                <a:spcPct val="100000"/>
              </a:lnSpc>
              <a:spcBef>
                <a:spcPts val="5"/>
              </a:spcBef>
            </a:pPr>
            <a:r>
              <a:rPr sz="1850" dirty="0">
                <a:latin typeface="Times New Roman"/>
                <a:cs typeface="Times New Roman"/>
              </a:rPr>
              <a:t>Fungsi</a:t>
            </a:r>
            <a:r>
              <a:rPr sz="1850" spc="-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logaritmik</a:t>
            </a:r>
            <a:r>
              <a:rPr sz="1850" spc="-2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berbentuk</a:t>
            </a:r>
            <a:endParaRPr sz="1850">
              <a:latin typeface="Times New Roman"/>
              <a:cs typeface="Times New Roman"/>
            </a:endParaRPr>
          </a:p>
          <a:p>
            <a:pPr marL="81915" algn="ctr">
              <a:lnSpc>
                <a:spcPts val="1700"/>
              </a:lnSpc>
              <a:spcBef>
                <a:spcPts val="1005"/>
              </a:spcBef>
            </a:pPr>
            <a:r>
              <a:rPr sz="1800" i="1" dirty="0">
                <a:latin typeface="Times New Roman"/>
                <a:cs typeface="Times New Roman"/>
              </a:rPr>
              <a:t>y</a:t>
            </a:r>
            <a:r>
              <a:rPr sz="1800" i="1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275" dirty="0">
                <a:latin typeface="Times New Roman"/>
                <a:cs typeface="Times New Roman"/>
              </a:rPr>
              <a:t> </a:t>
            </a:r>
            <a:r>
              <a:rPr sz="1200" i="1" baseline="55555" dirty="0">
                <a:latin typeface="Times New Roman"/>
                <a:cs typeface="Times New Roman"/>
              </a:rPr>
              <a:t>a</a:t>
            </a:r>
            <a:r>
              <a:rPr sz="1200" i="1" spc="240" baseline="5555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log </a:t>
            </a:r>
            <a:r>
              <a:rPr sz="1800" i="1" spc="-50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  <a:p>
            <a:pPr marL="2132330" algn="ctr">
              <a:lnSpc>
                <a:spcPts val="1760"/>
              </a:lnSpc>
            </a:pPr>
            <a:r>
              <a:rPr sz="1850" dirty="0">
                <a:latin typeface="Symbol"/>
                <a:cs typeface="Symbol"/>
              </a:rPr>
              <a:t></a:t>
            </a:r>
            <a:r>
              <a:rPr sz="1850" spc="455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x </a:t>
            </a:r>
            <a:r>
              <a:rPr sz="1850" dirty="0">
                <a:latin typeface="Times New Roman"/>
                <a:cs typeface="Times New Roman"/>
              </a:rPr>
              <a:t>=</a:t>
            </a:r>
            <a:r>
              <a:rPr sz="1850" spc="-10" dirty="0">
                <a:latin typeface="Times New Roman"/>
                <a:cs typeface="Times New Roman"/>
              </a:rPr>
              <a:t> </a:t>
            </a:r>
            <a:r>
              <a:rPr sz="1850" i="1" spc="-25" dirty="0">
                <a:latin typeface="Times New Roman"/>
                <a:cs typeface="Times New Roman"/>
              </a:rPr>
              <a:t>a</a:t>
            </a:r>
            <a:r>
              <a:rPr sz="1800" i="1" spc="-37" baseline="41666" dirty="0">
                <a:latin typeface="Times New Roman"/>
                <a:cs typeface="Times New Roman"/>
              </a:rPr>
              <a:t>y</a:t>
            </a:r>
            <a:endParaRPr sz="1800" baseline="4166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379" y="458357"/>
            <a:ext cx="206121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b="1" dirty="0">
                <a:latin typeface="Times New Roman"/>
                <a:cs typeface="Times New Roman"/>
              </a:rPr>
              <a:t>Fungsi</a:t>
            </a:r>
            <a:r>
              <a:rPr sz="2300" b="1" spc="60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Rekursif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5238" y="1011403"/>
            <a:ext cx="9553575" cy="9696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09245" indent="-297180">
              <a:lnSpc>
                <a:spcPct val="100000"/>
              </a:lnSpc>
              <a:spcBef>
                <a:spcPts val="125"/>
              </a:spcBef>
              <a:buFont typeface="Symbol"/>
              <a:buChar char=""/>
              <a:tabLst>
                <a:tab pos="309245" algn="l"/>
                <a:tab pos="309880" algn="l"/>
              </a:tabLst>
            </a:pPr>
            <a:r>
              <a:rPr sz="2050" dirty="0">
                <a:latin typeface="Times New Roman"/>
                <a:cs typeface="Times New Roman"/>
              </a:rPr>
              <a:t>Fungsi</a:t>
            </a:r>
            <a:r>
              <a:rPr sz="2050" spc="80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f</a:t>
            </a:r>
            <a:r>
              <a:rPr sz="2050" i="1" spc="6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dikatakan</a:t>
            </a:r>
            <a:r>
              <a:rPr sz="2050" spc="6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fungsi</a:t>
            </a:r>
            <a:r>
              <a:rPr sz="2050" spc="7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rekursif</a:t>
            </a:r>
            <a:r>
              <a:rPr sz="2050" spc="5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jika</a:t>
            </a:r>
            <a:r>
              <a:rPr sz="2050" spc="8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definisi</a:t>
            </a:r>
            <a:r>
              <a:rPr sz="2050" spc="6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fungsinya</a:t>
            </a:r>
            <a:r>
              <a:rPr sz="2050" spc="7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mengacu</a:t>
            </a:r>
            <a:r>
              <a:rPr sz="2050" spc="6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pada</a:t>
            </a:r>
            <a:r>
              <a:rPr sz="2050" spc="7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dirinya</a:t>
            </a:r>
            <a:r>
              <a:rPr sz="2050" spc="6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sendiri.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Times New Roman"/>
              <a:cs typeface="Times New Roman"/>
            </a:endParaRPr>
          </a:p>
          <a:p>
            <a:pPr marL="273685">
              <a:lnSpc>
                <a:spcPct val="100000"/>
              </a:lnSpc>
              <a:tabLst>
                <a:tab pos="1496695" algn="l"/>
              </a:tabLst>
            </a:pPr>
            <a:r>
              <a:rPr sz="2050" spc="-10" dirty="0">
                <a:latin typeface="Times New Roman"/>
                <a:cs typeface="Times New Roman"/>
              </a:rPr>
              <a:t>Contoh: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i="1" dirty="0">
                <a:latin typeface="Times New Roman"/>
                <a:cs typeface="Times New Roman"/>
              </a:rPr>
              <a:t>n</a:t>
            </a:r>
            <a:r>
              <a:rPr sz="2050" dirty="0">
                <a:latin typeface="Times New Roman"/>
                <a:cs typeface="Times New Roman"/>
              </a:rPr>
              <a:t>! =</a:t>
            </a:r>
            <a:r>
              <a:rPr sz="2050" spc="2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1</a:t>
            </a:r>
            <a:r>
              <a:rPr sz="2050" spc="2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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2</a:t>
            </a:r>
            <a:r>
              <a:rPr sz="2050" spc="4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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…</a:t>
            </a:r>
            <a:r>
              <a:rPr sz="2050" spc="3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</a:t>
            </a:r>
            <a:r>
              <a:rPr sz="2050" spc="3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(</a:t>
            </a:r>
            <a:r>
              <a:rPr sz="2050" i="1" dirty="0">
                <a:latin typeface="Times New Roman"/>
                <a:cs typeface="Times New Roman"/>
              </a:rPr>
              <a:t>n</a:t>
            </a:r>
            <a:r>
              <a:rPr sz="2050" i="1" spc="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–</a:t>
            </a:r>
            <a:r>
              <a:rPr sz="2050" spc="2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1)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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n</a:t>
            </a:r>
            <a:r>
              <a:rPr sz="2050" i="1" spc="2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=</a:t>
            </a:r>
            <a:r>
              <a:rPr sz="2050" spc="3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(</a:t>
            </a:r>
            <a:r>
              <a:rPr sz="2050" i="1" dirty="0">
                <a:latin typeface="Times New Roman"/>
                <a:cs typeface="Times New Roman"/>
              </a:rPr>
              <a:t>n</a:t>
            </a:r>
            <a:r>
              <a:rPr sz="2050" i="1" spc="20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–</a:t>
            </a:r>
            <a:r>
              <a:rPr sz="2050" i="1" spc="2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1)!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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i="1" spc="-25" dirty="0">
                <a:latin typeface="Times New Roman"/>
                <a:cs typeface="Times New Roman"/>
              </a:rPr>
              <a:t>n</a:t>
            </a:r>
            <a:r>
              <a:rPr sz="2050" spc="-25" dirty="0">
                <a:latin typeface="Times New Roman"/>
                <a:cs typeface="Times New Roman"/>
              </a:rPr>
              <a:t>.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7367" y="2377028"/>
            <a:ext cx="157480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5" dirty="0">
                <a:latin typeface="Symbol"/>
                <a:cs typeface="Symbol"/>
              </a:rPr>
              <a:t>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1967" y="2533694"/>
            <a:ext cx="1307465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75" baseline="-12195" dirty="0">
                <a:latin typeface="Symbol"/>
                <a:cs typeface="Symbol"/>
              </a:rPr>
              <a:t></a:t>
            </a:r>
            <a:r>
              <a:rPr sz="2050" i="1" dirty="0">
                <a:latin typeface="Times New Roman"/>
                <a:cs typeface="Times New Roman"/>
              </a:rPr>
              <a:t>n</a:t>
            </a:r>
            <a:r>
              <a:rPr sz="2050" i="1" spc="-17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</a:t>
            </a:r>
            <a:r>
              <a:rPr sz="2050" spc="-13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(</a:t>
            </a:r>
            <a:r>
              <a:rPr sz="2050" i="1" dirty="0">
                <a:latin typeface="Times New Roman"/>
                <a:cs typeface="Times New Roman"/>
              </a:rPr>
              <a:t>n</a:t>
            </a:r>
            <a:r>
              <a:rPr sz="2050" i="1" spc="-2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</a:t>
            </a:r>
            <a:r>
              <a:rPr sz="2050" spc="-285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Times New Roman"/>
                <a:cs typeface="Times New Roman"/>
              </a:rPr>
              <a:t>1)!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0139" y="2331869"/>
            <a:ext cx="744855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050" i="1" dirty="0">
                <a:latin typeface="Times New Roman"/>
                <a:cs typeface="Times New Roman"/>
              </a:rPr>
              <a:t>n</a:t>
            </a:r>
            <a:r>
              <a:rPr sz="2050" dirty="0">
                <a:latin typeface="Times New Roman"/>
                <a:cs typeface="Times New Roman"/>
              </a:rPr>
              <a:t>!</a:t>
            </a:r>
            <a:r>
              <a:rPr sz="2050" dirty="0">
                <a:latin typeface="Symbol"/>
                <a:cs typeface="Symbol"/>
              </a:rPr>
              <a:t></a:t>
            </a:r>
            <a:r>
              <a:rPr sz="2050" spc="30" dirty="0">
                <a:latin typeface="Times New Roman"/>
                <a:cs typeface="Times New Roman"/>
              </a:rPr>
              <a:t> </a:t>
            </a:r>
            <a:r>
              <a:rPr sz="3075" spc="-37" baseline="36585" dirty="0">
                <a:latin typeface="Symbol"/>
                <a:cs typeface="Symbol"/>
              </a:rPr>
              <a:t></a:t>
            </a:r>
            <a:r>
              <a:rPr sz="3075" spc="-37" baseline="42005" dirty="0">
                <a:latin typeface="Times New Roman"/>
                <a:cs typeface="Times New Roman"/>
              </a:rPr>
              <a:t>1</a:t>
            </a:r>
            <a:endParaRPr sz="3075" baseline="4200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6596" y="2060238"/>
            <a:ext cx="682625" cy="81724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50" dirty="0">
                <a:latin typeface="Times New Roman"/>
                <a:cs typeface="Times New Roman"/>
              </a:rPr>
              <a:t>,</a:t>
            </a:r>
            <a:r>
              <a:rPr sz="2050" spc="-23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n</a:t>
            </a:r>
            <a:r>
              <a:rPr sz="2050" i="1" spc="8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</a:t>
            </a:r>
            <a:r>
              <a:rPr sz="2050" spc="40" dirty="0">
                <a:latin typeface="Times New Roman"/>
                <a:cs typeface="Times New Roman"/>
              </a:rPr>
              <a:t> </a:t>
            </a:r>
            <a:r>
              <a:rPr sz="2050" spc="-50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050" dirty="0">
                <a:latin typeface="Times New Roman"/>
                <a:cs typeface="Times New Roman"/>
              </a:rPr>
              <a:t>,</a:t>
            </a:r>
            <a:r>
              <a:rPr sz="2050" spc="-23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n</a:t>
            </a:r>
            <a:r>
              <a:rPr sz="2050" i="1" spc="8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</a:t>
            </a:r>
            <a:r>
              <a:rPr sz="2050" spc="40" dirty="0">
                <a:latin typeface="Times New Roman"/>
                <a:cs typeface="Times New Roman"/>
              </a:rPr>
              <a:t> </a:t>
            </a:r>
            <a:r>
              <a:rPr sz="2050" spc="-50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379" y="3385210"/>
            <a:ext cx="10335260" cy="2773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425"/>
              </a:lnSpc>
              <a:spcBef>
                <a:spcPts val="125"/>
              </a:spcBef>
            </a:pPr>
            <a:r>
              <a:rPr sz="2050" dirty="0">
                <a:latin typeface="Times New Roman"/>
                <a:cs typeface="Times New Roman"/>
              </a:rPr>
              <a:t>Fungsi</a:t>
            </a:r>
            <a:r>
              <a:rPr sz="2050" spc="6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rekursif</a:t>
            </a:r>
            <a:r>
              <a:rPr sz="2050" spc="5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disusun</a:t>
            </a:r>
            <a:r>
              <a:rPr sz="2050" spc="7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oleh</a:t>
            </a:r>
            <a:r>
              <a:rPr sz="2050" spc="6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dua</a:t>
            </a:r>
            <a:r>
              <a:rPr sz="2050" spc="6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bagian:</a:t>
            </a:r>
            <a:endParaRPr sz="2050">
              <a:latin typeface="Times New Roman"/>
              <a:cs typeface="Times New Roman"/>
            </a:endParaRPr>
          </a:p>
          <a:p>
            <a:pPr marL="435609" indent="-423545">
              <a:lnSpc>
                <a:spcPts val="2395"/>
              </a:lnSpc>
              <a:buFont typeface="Times New Roman"/>
              <a:buAutoNum type="alphaLcParenBoth"/>
              <a:tabLst>
                <a:tab pos="435609" algn="l"/>
                <a:tab pos="436245" algn="l"/>
              </a:tabLst>
            </a:pPr>
            <a:r>
              <a:rPr sz="2050" i="1" spc="-10" dirty="0">
                <a:latin typeface="Times New Roman"/>
                <a:cs typeface="Times New Roman"/>
              </a:rPr>
              <a:t>Basis</a:t>
            </a:r>
            <a:endParaRPr sz="2050">
              <a:latin typeface="Times New Roman"/>
              <a:cs typeface="Times New Roman"/>
            </a:endParaRPr>
          </a:p>
          <a:p>
            <a:pPr marL="364490" marR="7620" indent="41275">
              <a:lnSpc>
                <a:spcPts val="2390"/>
              </a:lnSpc>
              <a:spcBef>
                <a:spcPts val="105"/>
              </a:spcBef>
            </a:pPr>
            <a:r>
              <a:rPr sz="2050" dirty="0">
                <a:latin typeface="Times New Roman"/>
                <a:cs typeface="Times New Roman"/>
              </a:rPr>
              <a:t>Bagian</a:t>
            </a:r>
            <a:r>
              <a:rPr sz="2050" spc="50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yang</a:t>
            </a:r>
            <a:r>
              <a:rPr sz="2050" spc="5" dirty="0">
                <a:latin typeface="Times New Roman"/>
                <a:cs typeface="Times New Roman"/>
              </a:rPr>
              <a:t>  </a:t>
            </a:r>
            <a:r>
              <a:rPr sz="2050" dirty="0">
                <a:latin typeface="Times New Roman"/>
                <a:cs typeface="Times New Roman"/>
              </a:rPr>
              <a:t>berisi</a:t>
            </a:r>
            <a:r>
              <a:rPr sz="2050" spc="49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nilai</a:t>
            </a:r>
            <a:r>
              <a:rPr sz="2050" spc="50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awal</a:t>
            </a:r>
            <a:r>
              <a:rPr sz="2050" spc="-5" dirty="0">
                <a:latin typeface="Times New Roman"/>
                <a:cs typeface="Times New Roman"/>
              </a:rPr>
              <a:t>  </a:t>
            </a:r>
            <a:r>
              <a:rPr sz="2050" dirty="0">
                <a:latin typeface="Times New Roman"/>
                <a:cs typeface="Times New Roman"/>
              </a:rPr>
              <a:t>yang</a:t>
            </a:r>
            <a:r>
              <a:rPr sz="2050" spc="5" dirty="0">
                <a:latin typeface="Times New Roman"/>
                <a:cs typeface="Times New Roman"/>
              </a:rPr>
              <a:t>  </a:t>
            </a:r>
            <a:r>
              <a:rPr sz="2050" dirty="0">
                <a:latin typeface="Times New Roman"/>
                <a:cs typeface="Times New Roman"/>
              </a:rPr>
              <a:t>tidak</a:t>
            </a:r>
            <a:r>
              <a:rPr sz="2050" spc="50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mengacu</a:t>
            </a:r>
            <a:r>
              <a:rPr sz="2050" spc="50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pada</a:t>
            </a:r>
            <a:r>
              <a:rPr sz="2050" spc="50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dirinya</a:t>
            </a:r>
            <a:r>
              <a:rPr sz="2050" spc="49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sendiri.</a:t>
            </a:r>
            <a:r>
              <a:rPr sz="2050" spc="49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Bagian</a:t>
            </a:r>
            <a:r>
              <a:rPr sz="2050" spc="50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ini</a:t>
            </a:r>
            <a:r>
              <a:rPr sz="2050" spc="500" dirty="0">
                <a:latin typeface="Times New Roman"/>
                <a:cs typeface="Times New Roman"/>
              </a:rPr>
              <a:t> </a:t>
            </a:r>
            <a:r>
              <a:rPr sz="2050" spc="-20" dirty="0">
                <a:latin typeface="Times New Roman"/>
                <a:cs typeface="Times New Roman"/>
              </a:rPr>
              <a:t>juga </a:t>
            </a:r>
            <a:r>
              <a:rPr sz="2050" dirty="0">
                <a:latin typeface="Times New Roman"/>
                <a:cs typeface="Times New Roman"/>
              </a:rPr>
              <a:t>sekaligus</a:t>
            </a:r>
            <a:r>
              <a:rPr sz="2050" spc="8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menghentikan</a:t>
            </a:r>
            <a:r>
              <a:rPr sz="2050" spc="9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definisi</a:t>
            </a:r>
            <a:r>
              <a:rPr sz="2050" spc="9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rekursif.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451484" indent="-439420" algn="just">
              <a:lnSpc>
                <a:spcPts val="2425"/>
              </a:lnSpc>
              <a:buFont typeface="Times New Roman"/>
              <a:buAutoNum type="alphaLcParenBoth" startAt="2"/>
              <a:tabLst>
                <a:tab pos="452120" algn="l"/>
              </a:tabLst>
            </a:pPr>
            <a:r>
              <a:rPr sz="2050" i="1" spc="-10" dirty="0">
                <a:latin typeface="Times New Roman"/>
                <a:cs typeface="Times New Roman"/>
              </a:rPr>
              <a:t>Rekurens</a:t>
            </a:r>
            <a:endParaRPr sz="2050">
              <a:latin typeface="Times New Roman"/>
              <a:cs typeface="Times New Roman"/>
            </a:endParaRPr>
          </a:p>
          <a:p>
            <a:pPr marL="364490" marR="5080" indent="41275" algn="just">
              <a:lnSpc>
                <a:spcPct val="97300"/>
              </a:lnSpc>
              <a:spcBef>
                <a:spcPts val="30"/>
              </a:spcBef>
            </a:pPr>
            <a:r>
              <a:rPr sz="2050" dirty="0">
                <a:latin typeface="Times New Roman"/>
                <a:cs typeface="Times New Roman"/>
              </a:rPr>
              <a:t>Bagian</a:t>
            </a:r>
            <a:r>
              <a:rPr sz="2050" spc="-10" dirty="0">
                <a:latin typeface="Times New Roman"/>
                <a:cs typeface="Times New Roman"/>
              </a:rPr>
              <a:t>  </a:t>
            </a:r>
            <a:r>
              <a:rPr sz="2050" dirty="0">
                <a:latin typeface="Times New Roman"/>
                <a:cs typeface="Times New Roman"/>
              </a:rPr>
              <a:t>ini</a:t>
            </a:r>
            <a:r>
              <a:rPr sz="2050" spc="10" dirty="0">
                <a:latin typeface="Times New Roman"/>
                <a:cs typeface="Times New Roman"/>
              </a:rPr>
              <a:t>  </a:t>
            </a:r>
            <a:r>
              <a:rPr sz="2050" dirty="0">
                <a:latin typeface="Times New Roman"/>
                <a:cs typeface="Times New Roman"/>
              </a:rPr>
              <a:t>mendefinisikan</a:t>
            </a:r>
            <a:r>
              <a:rPr sz="2050" spc="509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argumen</a:t>
            </a:r>
            <a:r>
              <a:rPr sz="2050" spc="5" dirty="0">
                <a:latin typeface="Times New Roman"/>
                <a:cs typeface="Times New Roman"/>
              </a:rPr>
              <a:t>  </a:t>
            </a:r>
            <a:r>
              <a:rPr sz="2050" dirty="0">
                <a:latin typeface="Times New Roman"/>
                <a:cs typeface="Times New Roman"/>
              </a:rPr>
              <a:t>fungsi</a:t>
            </a:r>
            <a:r>
              <a:rPr sz="2050" spc="509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dalam</a:t>
            </a:r>
            <a:r>
              <a:rPr sz="2050" spc="50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terminologi</a:t>
            </a:r>
            <a:r>
              <a:rPr sz="2050" spc="50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dirinya</a:t>
            </a:r>
            <a:r>
              <a:rPr sz="2050" spc="50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sendiri.  Setiap</a:t>
            </a:r>
            <a:r>
              <a:rPr sz="2050" spc="10" dirty="0">
                <a:latin typeface="Times New Roman"/>
                <a:cs typeface="Times New Roman"/>
              </a:rPr>
              <a:t>  </a:t>
            </a:r>
            <a:r>
              <a:rPr sz="2050" spc="-20" dirty="0">
                <a:latin typeface="Times New Roman"/>
                <a:cs typeface="Times New Roman"/>
              </a:rPr>
              <a:t>kali </a:t>
            </a:r>
            <a:r>
              <a:rPr sz="2050" dirty="0">
                <a:latin typeface="Times New Roman"/>
                <a:cs typeface="Times New Roman"/>
              </a:rPr>
              <a:t>fungsi</a:t>
            </a:r>
            <a:r>
              <a:rPr sz="2050" spc="40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mengacu</a:t>
            </a:r>
            <a:r>
              <a:rPr sz="2050" spc="4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pada</a:t>
            </a:r>
            <a:r>
              <a:rPr sz="2050" spc="409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dirinya</a:t>
            </a:r>
            <a:r>
              <a:rPr sz="2050" spc="409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sendiri,</a:t>
            </a:r>
            <a:r>
              <a:rPr sz="2050" spc="39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argumen</a:t>
            </a:r>
            <a:r>
              <a:rPr sz="2050" spc="409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dari</a:t>
            </a:r>
            <a:r>
              <a:rPr sz="2050" spc="42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fungsi</a:t>
            </a:r>
            <a:r>
              <a:rPr sz="2050" spc="409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harus</a:t>
            </a:r>
            <a:r>
              <a:rPr sz="2050" spc="409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lebih</a:t>
            </a:r>
            <a:r>
              <a:rPr sz="2050" spc="40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dekat</a:t>
            </a:r>
            <a:r>
              <a:rPr sz="2050" spc="409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ke</a:t>
            </a:r>
            <a:r>
              <a:rPr sz="2050" spc="409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nilai</a:t>
            </a:r>
            <a:r>
              <a:rPr sz="2050" spc="409" dirty="0">
                <a:latin typeface="Times New Roman"/>
                <a:cs typeface="Times New Roman"/>
              </a:rPr>
              <a:t> </a:t>
            </a:r>
            <a:r>
              <a:rPr sz="2050" spc="-20" dirty="0">
                <a:latin typeface="Times New Roman"/>
                <a:cs typeface="Times New Roman"/>
              </a:rPr>
              <a:t>awal </a:t>
            </a:r>
            <a:r>
              <a:rPr sz="2050" spc="-10" dirty="0">
                <a:latin typeface="Times New Roman"/>
                <a:cs typeface="Times New Roman"/>
              </a:rPr>
              <a:t>(basis).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3299" y="210178"/>
            <a:ext cx="4022725" cy="2813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23240" indent="-255904">
              <a:lnSpc>
                <a:spcPts val="2080"/>
              </a:lnSpc>
              <a:spcBef>
                <a:spcPts val="140"/>
              </a:spcBef>
              <a:buFont typeface="Symbol"/>
              <a:buChar char=""/>
              <a:tabLst>
                <a:tab pos="523240" algn="l"/>
                <a:tab pos="523875" algn="l"/>
              </a:tabLst>
            </a:pPr>
            <a:r>
              <a:rPr sz="1750" dirty="0">
                <a:latin typeface="Times New Roman"/>
                <a:cs typeface="Times New Roman"/>
              </a:rPr>
              <a:t>Contoh</a:t>
            </a:r>
            <a:r>
              <a:rPr sz="1750" spc="9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definisi</a:t>
            </a:r>
            <a:r>
              <a:rPr sz="1750" spc="9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rekursif</a:t>
            </a:r>
            <a:r>
              <a:rPr sz="1750" spc="10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dari</a:t>
            </a:r>
            <a:r>
              <a:rPr sz="1750" spc="8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faktorial:</a:t>
            </a:r>
            <a:endParaRPr sz="1750">
              <a:latin typeface="Times New Roman"/>
              <a:cs typeface="Times New Roman"/>
            </a:endParaRPr>
          </a:p>
          <a:p>
            <a:pPr marL="887094" lvl="1" indent="-364490">
              <a:lnSpc>
                <a:spcPts val="2055"/>
              </a:lnSpc>
              <a:buAutoNum type="alphaLcParenBoth"/>
              <a:tabLst>
                <a:tab pos="887730" algn="l"/>
              </a:tabLst>
            </a:pPr>
            <a:r>
              <a:rPr sz="1750" spc="-10" dirty="0">
                <a:latin typeface="Times New Roman"/>
                <a:cs typeface="Times New Roman"/>
              </a:rPr>
              <a:t>basis:</a:t>
            </a:r>
            <a:endParaRPr sz="1750">
              <a:latin typeface="Times New Roman"/>
              <a:cs typeface="Times New Roman"/>
            </a:endParaRPr>
          </a:p>
          <a:p>
            <a:pPr marL="972819">
              <a:lnSpc>
                <a:spcPts val="2060"/>
              </a:lnSpc>
              <a:tabLst>
                <a:tab pos="2167890" algn="l"/>
              </a:tabLst>
            </a:pPr>
            <a:r>
              <a:rPr sz="1750" i="1" dirty="0">
                <a:latin typeface="Times New Roman"/>
                <a:cs typeface="Times New Roman"/>
              </a:rPr>
              <a:t>n</a:t>
            </a:r>
            <a:r>
              <a:rPr sz="1750" dirty="0">
                <a:latin typeface="Times New Roman"/>
                <a:cs typeface="Times New Roman"/>
              </a:rPr>
              <a:t>!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=</a:t>
            </a:r>
            <a:r>
              <a:rPr sz="1750" spc="25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Times New Roman"/>
                <a:cs typeface="Times New Roman"/>
              </a:rPr>
              <a:t>1</a:t>
            </a:r>
            <a:r>
              <a:rPr sz="1750" dirty="0">
                <a:latin typeface="Times New Roman"/>
                <a:cs typeface="Times New Roman"/>
              </a:rPr>
              <a:t>	,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jika</a:t>
            </a:r>
            <a:r>
              <a:rPr sz="1750" spc="2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n</a:t>
            </a:r>
            <a:r>
              <a:rPr sz="1750" i="1" spc="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=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  <a:p>
            <a:pPr marL="899794" lvl="1" indent="-377190">
              <a:lnSpc>
                <a:spcPts val="2080"/>
              </a:lnSpc>
              <a:buAutoNum type="alphaLcParenBoth" startAt="2"/>
              <a:tabLst>
                <a:tab pos="900430" algn="l"/>
              </a:tabLst>
            </a:pPr>
            <a:r>
              <a:rPr sz="1750" spc="-10" dirty="0">
                <a:latin typeface="Times New Roman"/>
                <a:cs typeface="Times New Roman"/>
              </a:rPr>
              <a:t>rekurens:</a:t>
            </a:r>
            <a:endParaRPr sz="1750">
              <a:latin typeface="Times New Roman"/>
              <a:cs typeface="Times New Roman"/>
            </a:endParaRPr>
          </a:p>
          <a:p>
            <a:pPr marL="916305">
              <a:lnSpc>
                <a:spcPct val="100000"/>
              </a:lnSpc>
              <a:spcBef>
                <a:spcPts val="85"/>
              </a:spcBef>
              <a:tabLst>
                <a:tab pos="2679065" algn="l"/>
              </a:tabLst>
            </a:pPr>
            <a:r>
              <a:rPr sz="1750" i="1" dirty="0">
                <a:latin typeface="Times New Roman"/>
                <a:cs typeface="Times New Roman"/>
              </a:rPr>
              <a:t>n</a:t>
            </a:r>
            <a:r>
              <a:rPr sz="1750" dirty="0">
                <a:latin typeface="Times New Roman"/>
                <a:cs typeface="Times New Roman"/>
              </a:rPr>
              <a:t>!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=</a:t>
            </a:r>
            <a:r>
              <a:rPr sz="1750" spc="1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n</a:t>
            </a:r>
            <a:r>
              <a:rPr sz="1750" i="1" spc="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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(</a:t>
            </a:r>
            <a:r>
              <a:rPr sz="1750" i="1" dirty="0">
                <a:latin typeface="Times New Roman"/>
                <a:cs typeface="Times New Roman"/>
              </a:rPr>
              <a:t>n</a:t>
            </a:r>
            <a:r>
              <a:rPr sz="1750" i="1" spc="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-</a:t>
            </a:r>
            <a:r>
              <a:rPr sz="1750" spc="-25" dirty="0">
                <a:latin typeface="Times New Roman"/>
                <a:cs typeface="Times New Roman"/>
              </a:rPr>
              <a:t>1)!</a:t>
            </a:r>
            <a:r>
              <a:rPr sz="1750" dirty="0">
                <a:latin typeface="Times New Roman"/>
                <a:cs typeface="Times New Roman"/>
              </a:rPr>
              <a:t>	,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jika</a:t>
            </a:r>
            <a:r>
              <a:rPr sz="1750" spc="25" dirty="0">
                <a:latin typeface="Times New Roman"/>
                <a:cs typeface="Times New Roman"/>
              </a:rPr>
              <a:t> </a:t>
            </a:r>
            <a:r>
              <a:rPr sz="1750" i="1" dirty="0">
                <a:latin typeface="Times New Roman"/>
                <a:cs typeface="Times New Roman"/>
              </a:rPr>
              <a:t>n</a:t>
            </a:r>
            <a:r>
              <a:rPr sz="1750" i="1" spc="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&gt;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50" dirty="0">
                <a:latin typeface="Times New Roman"/>
                <a:cs typeface="Times New Roman"/>
              </a:rPr>
              <a:t>5!</a:t>
            </a:r>
            <a:r>
              <a:rPr sz="1750" spc="8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dihitung</a:t>
            </a:r>
            <a:r>
              <a:rPr sz="1750" spc="9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dengan</a:t>
            </a:r>
            <a:r>
              <a:rPr sz="1750" spc="10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langkah</a:t>
            </a:r>
            <a:r>
              <a:rPr sz="1750" spc="9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berikut: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033780">
              <a:lnSpc>
                <a:spcPct val="100000"/>
              </a:lnSpc>
              <a:tabLst>
                <a:tab pos="3077210" algn="l"/>
              </a:tabLst>
            </a:pPr>
            <a:r>
              <a:rPr sz="1750" dirty="0">
                <a:latin typeface="Times New Roman"/>
                <a:cs typeface="Times New Roman"/>
              </a:rPr>
              <a:t>(1)</a:t>
            </a:r>
            <a:r>
              <a:rPr sz="1750" spc="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5!</a:t>
            </a:r>
            <a:r>
              <a:rPr sz="1750" spc="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=</a:t>
            </a:r>
            <a:r>
              <a:rPr sz="1750" spc="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5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</a:t>
            </a:r>
            <a:r>
              <a:rPr sz="1750" spc="30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4!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-10" dirty="0">
                <a:latin typeface="Times New Roman"/>
                <a:cs typeface="Times New Roman"/>
              </a:rPr>
              <a:t>(rekurens)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7427" y="3002036"/>
            <a:ext cx="995680" cy="2984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750" dirty="0">
                <a:latin typeface="Times New Roman"/>
                <a:cs typeface="Times New Roman"/>
              </a:rPr>
              <a:t>4!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=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4</a:t>
            </a:r>
            <a:r>
              <a:rPr sz="1750" spc="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</a:t>
            </a:r>
            <a:r>
              <a:rPr sz="1750" spc="30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3!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4733" y="3002036"/>
            <a:ext cx="290830" cy="13944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750" spc="-25" dirty="0">
                <a:latin typeface="Times New Roman"/>
                <a:cs typeface="Times New Roman"/>
              </a:rPr>
              <a:t>(2)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spc="-25" dirty="0">
                <a:latin typeface="Times New Roman"/>
                <a:cs typeface="Times New Roman"/>
              </a:rPr>
              <a:t>(3)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750" spc="-25" dirty="0">
                <a:latin typeface="Times New Roman"/>
                <a:cs typeface="Times New Roman"/>
              </a:rPr>
              <a:t>(4)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2080"/>
              </a:lnSpc>
              <a:spcBef>
                <a:spcPts val="85"/>
              </a:spcBef>
            </a:pPr>
            <a:r>
              <a:rPr sz="1750" spc="-25" dirty="0">
                <a:latin typeface="Times New Roman"/>
                <a:cs typeface="Times New Roman"/>
              </a:rPr>
              <a:t>(5)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2080"/>
              </a:lnSpc>
            </a:pPr>
            <a:r>
              <a:rPr sz="1750" spc="-25" dirty="0">
                <a:latin typeface="Times New Roman"/>
                <a:cs typeface="Times New Roman"/>
              </a:rPr>
              <a:t>(6)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9988" y="3281236"/>
            <a:ext cx="2947670" cy="11156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750" dirty="0">
                <a:latin typeface="Times New Roman"/>
                <a:cs typeface="Times New Roman"/>
              </a:rPr>
              <a:t>3!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=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3</a:t>
            </a:r>
            <a:r>
              <a:rPr sz="1750" spc="1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</a:t>
            </a:r>
            <a:r>
              <a:rPr sz="1750" spc="30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2!</a:t>
            </a:r>
            <a:endParaRPr sz="1750">
              <a:latin typeface="Times New Roman"/>
              <a:cs typeface="Times New Roman"/>
            </a:endParaRPr>
          </a:p>
          <a:p>
            <a:pPr marL="803910">
              <a:lnSpc>
                <a:spcPct val="100000"/>
              </a:lnSpc>
              <a:spcBef>
                <a:spcPts val="85"/>
              </a:spcBef>
            </a:pPr>
            <a:r>
              <a:rPr sz="1750" dirty="0">
                <a:latin typeface="Times New Roman"/>
                <a:cs typeface="Times New Roman"/>
              </a:rPr>
              <a:t>2!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=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2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</a:t>
            </a:r>
            <a:r>
              <a:rPr sz="1750" spc="30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1!</a:t>
            </a:r>
            <a:endParaRPr sz="1750">
              <a:latin typeface="Times New Roman"/>
              <a:cs typeface="Times New Roman"/>
            </a:endParaRPr>
          </a:p>
          <a:p>
            <a:pPr marL="1600200">
              <a:lnSpc>
                <a:spcPts val="2080"/>
              </a:lnSpc>
              <a:spcBef>
                <a:spcPts val="80"/>
              </a:spcBef>
            </a:pPr>
            <a:r>
              <a:rPr sz="1750" dirty="0">
                <a:latin typeface="Times New Roman"/>
                <a:cs typeface="Times New Roman"/>
              </a:rPr>
              <a:t>1!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=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1</a:t>
            </a:r>
            <a:r>
              <a:rPr sz="1750" spc="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</a:t>
            </a:r>
            <a:r>
              <a:rPr sz="1750" spc="30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0!</a:t>
            </a:r>
            <a:endParaRPr sz="1750">
              <a:latin typeface="Times New Roman"/>
              <a:cs typeface="Times New Roman"/>
            </a:endParaRPr>
          </a:p>
          <a:p>
            <a:pPr marL="2392045">
              <a:lnSpc>
                <a:spcPts val="2080"/>
              </a:lnSpc>
            </a:pPr>
            <a:r>
              <a:rPr sz="1750" dirty="0">
                <a:latin typeface="Times New Roman"/>
                <a:cs typeface="Times New Roman"/>
              </a:rPr>
              <a:t>0!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=</a:t>
            </a:r>
            <a:r>
              <a:rPr sz="1750" spc="25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275683" y="4559655"/>
          <a:ext cx="2944495" cy="164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R="45720" algn="ctr">
                        <a:lnSpc>
                          <a:spcPts val="1880"/>
                        </a:lnSpc>
                      </a:pPr>
                      <a:r>
                        <a:rPr sz="1750" spc="-20" dirty="0">
                          <a:latin typeface="Times New Roman"/>
                          <a:cs typeface="Times New Roman"/>
                        </a:rPr>
                        <a:t>(6’)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880"/>
                        </a:lnSpc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0!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R="45720" algn="ctr">
                        <a:lnSpc>
                          <a:spcPts val="2045"/>
                        </a:lnSpc>
                        <a:spcBef>
                          <a:spcPts val="45"/>
                        </a:spcBef>
                      </a:pPr>
                      <a:r>
                        <a:rPr sz="1750" spc="-20" dirty="0">
                          <a:latin typeface="Times New Roman"/>
                          <a:cs typeface="Times New Roman"/>
                        </a:rPr>
                        <a:t>(5’)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045"/>
                        </a:lnSpc>
                        <a:spcBef>
                          <a:spcPts val="45"/>
                        </a:spcBef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1!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7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0!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7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R="45720" algn="ctr">
                        <a:lnSpc>
                          <a:spcPts val="2039"/>
                        </a:lnSpc>
                        <a:spcBef>
                          <a:spcPts val="50"/>
                        </a:spcBef>
                      </a:pPr>
                      <a:r>
                        <a:rPr sz="1750" spc="-20" dirty="0">
                          <a:latin typeface="Times New Roman"/>
                          <a:cs typeface="Times New Roman"/>
                        </a:rPr>
                        <a:t>(4’)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039"/>
                        </a:lnSpc>
                        <a:spcBef>
                          <a:spcPts val="50"/>
                        </a:spcBef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2!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7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7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1!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7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R="45720" algn="ctr">
                        <a:lnSpc>
                          <a:spcPts val="2039"/>
                        </a:lnSpc>
                        <a:spcBef>
                          <a:spcPts val="45"/>
                        </a:spcBef>
                      </a:pPr>
                      <a:r>
                        <a:rPr sz="1750" spc="-20" dirty="0">
                          <a:latin typeface="Times New Roman"/>
                          <a:cs typeface="Times New Roman"/>
                        </a:rPr>
                        <a:t>(3’)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039"/>
                        </a:lnSpc>
                        <a:spcBef>
                          <a:spcPts val="45"/>
                        </a:spcBef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3!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7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7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2!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7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R="45720" algn="ctr">
                        <a:lnSpc>
                          <a:spcPts val="2045"/>
                        </a:lnSpc>
                        <a:spcBef>
                          <a:spcPts val="45"/>
                        </a:spcBef>
                      </a:pPr>
                      <a:r>
                        <a:rPr sz="1750" spc="-20" dirty="0">
                          <a:latin typeface="Times New Roman"/>
                          <a:cs typeface="Times New Roman"/>
                        </a:rPr>
                        <a:t>(2’)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045"/>
                        </a:lnSpc>
                        <a:spcBef>
                          <a:spcPts val="45"/>
                        </a:spcBef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4!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7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7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3!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7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45720" algn="ctr">
                        <a:lnSpc>
                          <a:spcPts val="2045"/>
                        </a:lnSpc>
                        <a:spcBef>
                          <a:spcPts val="50"/>
                        </a:spcBef>
                      </a:pPr>
                      <a:r>
                        <a:rPr sz="1750" spc="-20" dirty="0">
                          <a:latin typeface="Times New Roman"/>
                          <a:cs typeface="Times New Roman"/>
                        </a:rPr>
                        <a:t>(1’)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045"/>
                        </a:lnSpc>
                        <a:spcBef>
                          <a:spcPts val="50"/>
                        </a:spcBef>
                      </a:pPr>
                      <a:r>
                        <a:rPr sz="1750" dirty="0">
                          <a:latin typeface="Times New Roman"/>
                          <a:cs typeface="Times New Roman"/>
                        </a:rPr>
                        <a:t>5!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7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7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4!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7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7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24</a:t>
                      </a:r>
                      <a:r>
                        <a:rPr sz="17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7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120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273300" y="6336885"/>
            <a:ext cx="1332230" cy="2984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750" dirty="0">
                <a:latin typeface="Times New Roman"/>
                <a:cs typeface="Times New Roman"/>
              </a:rPr>
              <a:t>Jadi,</a:t>
            </a:r>
            <a:r>
              <a:rPr sz="1750" spc="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5!</a:t>
            </a:r>
            <a:r>
              <a:rPr sz="1750" spc="4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=</a:t>
            </a:r>
            <a:r>
              <a:rPr sz="1750" spc="35" dirty="0">
                <a:latin typeface="Times New Roman"/>
                <a:cs typeface="Times New Roman"/>
              </a:rPr>
              <a:t> </a:t>
            </a:r>
            <a:r>
              <a:rPr sz="1750" spc="-20" dirty="0">
                <a:latin typeface="Times New Roman"/>
                <a:cs typeface="Times New Roman"/>
              </a:rPr>
              <a:t>120.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1465" y="1678649"/>
            <a:ext cx="7728264" cy="3198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3706" y="3632562"/>
            <a:ext cx="7555339" cy="32689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288665" y="1987676"/>
            <a:ext cx="323215" cy="1573530"/>
          </a:xfrm>
          <a:custGeom>
            <a:avLst/>
            <a:gdLst/>
            <a:ahLst/>
            <a:cxnLst/>
            <a:rect l="l" t="t" r="r" b="b"/>
            <a:pathLst>
              <a:path w="323214" h="1573529">
                <a:moveTo>
                  <a:pt x="323215" y="1491361"/>
                </a:moveTo>
                <a:lnTo>
                  <a:pt x="292023" y="1497190"/>
                </a:lnTo>
                <a:lnTo>
                  <a:pt x="175666" y="874128"/>
                </a:lnTo>
                <a:lnTo>
                  <a:pt x="305943" y="8128"/>
                </a:lnTo>
                <a:lnTo>
                  <a:pt x="293370" y="6350"/>
                </a:lnTo>
                <a:lnTo>
                  <a:pt x="168554" y="836002"/>
                </a:lnTo>
                <a:lnTo>
                  <a:pt x="12446" y="0"/>
                </a:lnTo>
                <a:lnTo>
                  <a:pt x="0" y="2286"/>
                </a:lnTo>
                <a:lnTo>
                  <a:pt x="162814" y="874179"/>
                </a:lnTo>
                <a:lnTo>
                  <a:pt x="69189" y="1496504"/>
                </a:lnTo>
                <a:lnTo>
                  <a:pt x="37846" y="1491742"/>
                </a:lnTo>
                <a:lnTo>
                  <a:pt x="64135" y="1572780"/>
                </a:lnTo>
                <a:lnTo>
                  <a:pt x="107696" y="1510919"/>
                </a:lnTo>
                <a:lnTo>
                  <a:pt x="113157" y="1503172"/>
                </a:lnTo>
                <a:lnTo>
                  <a:pt x="81762" y="1498409"/>
                </a:lnTo>
                <a:lnTo>
                  <a:pt x="169926" y="912291"/>
                </a:lnTo>
                <a:lnTo>
                  <a:pt x="279590" y="1499514"/>
                </a:lnTo>
                <a:lnTo>
                  <a:pt x="248412" y="1505331"/>
                </a:lnTo>
                <a:lnTo>
                  <a:pt x="299847" y="1573276"/>
                </a:lnTo>
                <a:lnTo>
                  <a:pt x="317309" y="1512062"/>
                </a:lnTo>
                <a:lnTo>
                  <a:pt x="323215" y="14913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83253" y="1993518"/>
            <a:ext cx="377190" cy="1567180"/>
          </a:xfrm>
          <a:custGeom>
            <a:avLst/>
            <a:gdLst/>
            <a:ahLst/>
            <a:cxnLst/>
            <a:rect l="l" t="t" r="r" b="b"/>
            <a:pathLst>
              <a:path w="377189" h="1567179">
                <a:moveTo>
                  <a:pt x="376809" y="1484249"/>
                </a:moveTo>
                <a:lnTo>
                  <a:pt x="345846" y="1491183"/>
                </a:lnTo>
                <a:lnTo>
                  <a:pt x="221805" y="936421"/>
                </a:lnTo>
                <a:lnTo>
                  <a:pt x="362331" y="2286"/>
                </a:lnTo>
                <a:lnTo>
                  <a:pt x="349758" y="508"/>
                </a:lnTo>
                <a:lnTo>
                  <a:pt x="214122" y="902055"/>
                </a:lnTo>
                <a:lnTo>
                  <a:pt x="12446" y="0"/>
                </a:lnTo>
                <a:lnTo>
                  <a:pt x="0" y="2794"/>
                </a:lnTo>
                <a:lnTo>
                  <a:pt x="208864" y="937018"/>
                </a:lnTo>
                <a:lnTo>
                  <a:pt x="125577" y="1490662"/>
                </a:lnTo>
                <a:lnTo>
                  <a:pt x="94234" y="1485900"/>
                </a:lnTo>
                <a:lnTo>
                  <a:pt x="120523" y="1566938"/>
                </a:lnTo>
                <a:lnTo>
                  <a:pt x="164084" y="1505077"/>
                </a:lnTo>
                <a:lnTo>
                  <a:pt x="169545" y="1497330"/>
                </a:lnTo>
                <a:lnTo>
                  <a:pt x="138150" y="1492567"/>
                </a:lnTo>
                <a:lnTo>
                  <a:pt x="216547" y="971384"/>
                </a:lnTo>
                <a:lnTo>
                  <a:pt x="333387" y="1493964"/>
                </a:lnTo>
                <a:lnTo>
                  <a:pt x="302387" y="1500886"/>
                </a:lnTo>
                <a:lnTo>
                  <a:pt x="356235" y="1566938"/>
                </a:lnTo>
                <a:lnTo>
                  <a:pt x="371309" y="1506347"/>
                </a:lnTo>
                <a:lnTo>
                  <a:pt x="376809" y="14842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3312" y="2033396"/>
            <a:ext cx="407034" cy="1573530"/>
          </a:xfrm>
          <a:custGeom>
            <a:avLst/>
            <a:gdLst/>
            <a:ahLst/>
            <a:cxnLst/>
            <a:rect l="l" t="t" r="r" b="b"/>
            <a:pathLst>
              <a:path w="407034" h="1573529">
                <a:moveTo>
                  <a:pt x="406781" y="16383"/>
                </a:moveTo>
                <a:lnTo>
                  <a:pt x="394462" y="13335"/>
                </a:lnTo>
                <a:lnTo>
                  <a:pt x="183083" y="849223"/>
                </a:lnTo>
                <a:lnTo>
                  <a:pt x="24511" y="0"/>
                </a:lnTo>
                <a:lnTo>
                  <a:pt x="12065" y="2286"/>
                </a:lnTo>
                <a:lnTo>
                  <a:pt x="175679" y="878497"/>
                </a:lnTo>
                <a:lnTo>
                  <a:pt x="30784" y="1451521"/>
                </a:lnTo>
                <a:lnTo>
                  <a:pt x="0" y="1443736"/>
                </a:lnTo>
                <a:lnTo>
                  <a:pt x="18288" y="1526921"/>
                </a:lnTo>
                <a:lnTo>
                  <a:pt x="69964" y="1466977"/>
                </a:lnTo>
                <a:lnTo>
                  <a:pt x="73914" y="1462405"/>
                </a:lnTo>
                <a:lnTo>
                  <a:pt x="43116" y="1454632"/>
                </a:lnTo>
                <a:lnTo>
                  <a:pt x="181254" y="908316"/>
                </a:lnTo>
                <a:lnTo>
                  <a:pt x="291655" y="1499514"/>
                </a:lnTo>
                <a:lnTo>
                  <a:pt x="260477" y="1505331"/>
                </a:lnTo>
                <a:lnTo>
                  <a:pt x="311912" y="1573276"/>
                </a:lnTo>
                <a:lnTo>
                  <a:pt x="329374" y="1512074"/>
                </a:lnTo>
                <a:lnTo>
                  <a:pt x="335280" y="1491361"/>
                </a:lnTo>
                <a:lnTo>
                  <a:pt x="304088" y="1497190"/>
                </a:lnTo>
                <a:lnTo>
                  <a:pt x="188645" y="879043"/>
                </a:lnTo>
                <a:lnTo>
                  <a:pt x="406781" y="163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34229" y="1987549"/>
            <a:ext cx="361315" cy="1619885"/>
          </a:xfrm>
          <a:custGeom>
            <a:avLst/>
            <a:gdLst/>
            <a:ahLst/>
            <a:cxnLst/>
            <a:rect l="l" t="t" r="r" b="b"/>
            <a:pathLst>
              <a:path w="361314" h="1619885">
                <a:moveTo>
                  <a:pt x="361061" y="1537462"/>
                </a:moveTo>
                <a:lnTo>
                  <a:pt x="330034" y="1543862"/>
                </a:lnTo>
                <a:lnTo>
                  <a:pt x="199085" y="907326"/>
                </a:lnTo>
                <a:lnTo>
                  <a:pt x="344043" y="8382"/>
                </a:lnTo>
                <a:lnTo>
                  <a:pt x="331470" y="6350"/>
                </a:lnTo>
                <a:lnTo>
                  <a:pt x="191858" y="872172"/>
                </a:lnTo>
                <a:lnTo>
                  <a:pt x="12446" y="0"/>
                </a:lnTo>
                <a:lnTo>
                  <a:pt x="0" y="2540"/>
                </a:lnTo>
                <a:lnTo>
                  <a:pt x="186156" y="907516"/>
                </a:lnTo>
                <a:lnTo>
                  <a:pt x="83667" y="1543126"/>
                </a:lnTo>
                <a:lnTo>
                  <a:pt x="52324" y="1538097"/>
                </a:lnTo>
                <a:lnTo>
                  <a:pt x="77851" y="1619377"/>
                </a:lnTo>
                <a:lnTo>
                  <a:pt x="122237" y="1557655"/>
                </a:lnTo>
                <a:lnTo>
                  <a:pt x="127635" y="1550162"/>
                </a:lnTo>
                <a:lnTo>
                  <a:pt x="96240" y="1545145"/>
                </a:lnTo>
                <a:lnTo>
                  <a:pt x="193382" y="942670"/>
                </a:lnTo>
                <a:lnTo>
                  <a:pt x="317588" y="1546428"/>
                </a:lnTo>
                <a:lnTo>
                  <a:pt x="286512" y="1552829"/>
                </a:lnTo>
                <a:lnTo>
                  <a:pt x="339090" y="1619885"/>
                </a:lnTo>
                <a:lnTo>
                  <a:pt x="355333" y="1558925"/>
                </a:lnTo>
                <a:lnTo>
                  <a:pt x="361061" y="15374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0445" y="1894712"/>
            <a:ext cx="344805" cy="1666239"/>
          </a:xfrm>
          <a:custGeom>
            <a:avLst/>
            <a:gdLst/>
            <a:ahLst/>
            <a:cxnLst/>
            <a:rect l="l" t="t" r="r" b="b"/>
            <a:pathLst>
              <a:path w="344804" h="1666239">
                <a:moveTo>
                  <a:pt x="344805" y="1584071"/>
                </a:moveTo>
                <a:lnTo>
                  <a:pt x="313601" y="1589963"/>
                </a:lnTo>
                <a:lnTo>
                  <a:pt x="180594" y="887755"/>
                </a:lnTo>
                <a:lnTo>
                  <a:pt x="299847" y="94996"/>
                </a:lnTo>
                <a:lnTo>
                  <a:pt x="287274" y="93218"/>
                </a:lnTo>
                <a:lnTo>
                  <a:pt x="173431" y="849947"/>
                </a:lnTo>
                <a:lnTo>
                  <a:pt x="12446" y="0"/>
                </a:lnTo>
                <a:lnTo>
                  <a:pt x="0" y="2286"/>
                </a:lnTo>
                <a:lnTo>
                  <a:pt x="167728" y="887857"/>
                </a:lnTo>
                <a:lnTo>
                  <a:pt x="63093" y="1583372"/>
                </a:lnTo>
                <a:lnTo>
                  <a:pt x="31750" y="1578610"/>
                </a:lnTo>
                <a:lnTo>
                  <a:pt x="58039" y="1659636"/>
                </a:lnTo>
                <a:lnTo>
                  <a:pt x="101600" y="1597787"/>
                </a:lnTo>
                <a:lnTo>
                  <a:pt x="107061" y="1590040"/>
                </a:lnTo>
                <a:lnTo>
                  <a:pt x="75666" y="1585277"/>
                </a:lnTo>
                <a:lnTo>
                  <a:pt x="174879" y="925664"/>
                </a:lnTo>
                <a:lnTo>
                  <a:pt x="301155" y="1592300"/>
                </a:lnTo>
                <a:lnTo>
                  <a:pt x="270002" y="1598168"/>
                </a:lnTo>
                <a:lnTo>
                  <a:pt x="321564" y="1665986"/>
                </a:lnTo>
                <a:lnTo>
                  <a:pt x="338924" y="1604772"/>
                </a:lnTo>
                <a:lnTo>
                  <a:pt x="344805" y="15840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8184" y="1937385"/>
            <a:ext cx="344805" cy="1666239"/>
          </a:xfrm>
          <a:custGeom>
            <a:avLst/>
            <a:gdLst/>
            <a:ahLst/>
            <a:cxnLst/>
            <a:rect l="l" t="t" r="r" b="b"/>
            <a:pathLst>
              <a:path w="344804" h="1666239">
                <a:moveTo>
                  <a:pt x="301166" y="1592294"/>
                </a:moveTo>
                <a:lnTo>
                  <a:pt x="270001" y="1598167"/>
                </a:lnTo>
                <a:lnTo>
                  <a:pt x="321564" y="1665986"/>
                </a:lnTo>
                <a:lnTo>
                  <a:pt x="338931" y="1604772"/>
                </a:lnTo>
                <a:lnTo>
                  <a:pt x="303530" y="1604772"/>
                </a:lnTo>
                <a:lnTo>
                  <a:pt x="301166" y="1592294"/>
                </a:lnTo>
                <a:close/>
              </a:path>
              <a:path w="344804" h="1666239">
                <a:moveTo>
                  <a:pt x="313601" y="1589951"/>
                </a:moveTo>
                <a:lnTo>
                  <a:pt x="301166" y="1592294"/>
                </a:lnTo>
                <a:lnTo>
                  <a:pt x="303530" y="1604772"/>
                </a:lnTo>
                <a:lnTo>
                  <a:pt x="315975" y="1602486"/>
                </a:lnTo>
                <a:lnTo>
                  <a:pt x="313601" y="1589951"/>
                </a:lnTo>
                <a:close/>
              </a:path>
              <a:path w="344804" h="1666239">
                <a:moveTo>
                  <a:pt x="344805" y="1584070"/>
                </a:moveTo>
                <a:lnTo>
                  <a:pt x="313601" y="1589951"/>
                </a:lnTo>
                <a:lnTo>
                  <a:pt x="315975" y="1602486"/>
                </a:lnTo>
                <a:lnTo>
                  <a:pt x="303530" y="1604772"/>
                </a:lnTo>
                <a:lnTo>
                  <a:pt x="338931" y="1604772"/>
                </a:lnTo>
                <a:lnTo>
                  <a:pt x="344805" y="1584070"/>
                </a:lnTo>
                <a:close/>
              </a:path>
              <a:path w="344804" h="1666239">
                <a:moveTo>
                  <a:pt x="12446" y="0"/>
                </a:moveTo>
                <a:lnTo>
                  <a:pt x="0" y="2286"/>
                </a:lnTo>
                <a:lnTo>
                  <a:pt x="301166" y="1592294"/>
                </a:lnTo>
                <a:lnTo>
                  <a:pt x="313601" y="1589951"/>
                </a:lnTo>
                <a:lnTo>
                  <a:pt x="124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44484" y="1970913"/>
            <a:ext cx="344805" cy="1666239"/>
          </a:xfrm>
          <a:custGeom>
            <a:avLst/>
            <a:gdLst/>
            <a:ahLst/>
            <a:cxnLst/>
            <a:rect l="l" t="t" r="r" b="b"/>
            <a:pathLst>
              <a:path w="344804" h="1666239">
                <a:moveTo>
                  <a:pt x="301166" y="1592294"/>
                </a:moveTo>
                <a:lnTo>
                  <a:pt x="270001" y="1598167"/>
                </a:lnTo>
                <a:lnTo>
                  <a:pt x="321564" y="1665986"/>
                </a:lnTo>
                <a:lnTo>
                  <a:pt x="338931" y="1604772"/>
                </a:lnTo>
                <a:lnTo>
                  <a:pt x="303530" y="1604772"/>
                </a:lnTo>
                <a:lnTo>
                  <a:pt x="301166" y="1592294"/>
                </a:lnTo>
                <a:close/>
              </a:path>
              <a:path w="344804" h="1666239">
                <a:moveTo>
                  <a:pt x="313601" y="1589951"/>
                </a:moveTo>
                <a:lnTo>
                  <a:pt x="301166" y="1592294"/>
                </a:lnTo>
                <a:lnTo>
                  <a:pt x="303530" y="1604772"/>
                </a:lnTo>
                <a:lnTo>
                  <a:pt x="315975" y="1602486"/>
                </a:lnTo>
                <a:lnTo>
                  <a:pt x="313601" y="1589951"/>
                </a:lnTo>
                <a:close/>
              </a:path>
              <a:path w="344804" h="1666239">
                <a:moveTo>
                  <a:pt x="344805" y="1584071"/>
                </a:moveTo>
                <a:lnTo>
                  <a:pt x="313601" y="1589951"/>
                </a:lnTo>
                <a:lnTo>
                  <a:pt x="315975" y="1602486"/>
                </a:lnTo>
                <a:lnTo>
                  <a:pt x="303530" y="1604772"/>
                </a:lnTo>
                <a:lnTo>
                  <a:pt x="338931" y="1604772"/>
                </a:lnTo>
                <a:lnTo>
                  <a:pt x="344805" y="1584071"/>
                </a:lnTo>
                <a:close/>
              </a:path>
              <a:path w="344804" h="1666239">
                <a:moveTo>
                  <a:pt x="12446" y="0"/>
                </a:moveTo>
                <a:lnTo>
                  <a:pt x="0" y="2286"/>
                </a:lnTo>
                <a:lnTo>
                  <a:pt x="301166" y="1592294"/>
                </a:lnTo>
                <a:lnTo>
                  <a:pt x="313601" y="1589951"/>
                </a:lnTo>
                <a:lnTo>
                  <a:pt x="124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97700" y="1952244"/>
            <a:ext cx="417830" cy="1602740"/>
          </a:xfrm>
          <a:custGeom>
            <a:avLst/>
            <a:gdLst/>
            <a:ahLst/>
            <a:cxnLst/>
            <a:rect l="l" t="t" r="r" b="b"/>
            <a:pathLst>
              <a:path w="417829" h="1602739">
                <a:moveTo>
                  <a:pt x="0" y="1519173"/>
                </a:moveTo>
                <a:lnTo>
                  <a:pt x="18796" y="1602231"/>
                </a:lnTo>
                <a:lnTo>
                  <a:pt x="69923" y="1542033"/>
                </a:lnTo>
                <a:lnTo>
                  <a:pt x="40131" y="1542033"/>
                </a:lnTo>
                <a:lnTo>
                  <a:pt x="27813" y="1538985"/>
                </a:lnTo>
                <a:lnTo>
                  <a:pt x="30815" y="1526745"/>
                </a:lnTo>
                <a:lnTo>
                  <a:pt x="0" y="1519173"/>
                </a:lnTo>
                <a:close/>
              </a:path>
              <a:path w="417829" h="1602739">
                <a:moveTo>
                  <a:pt x="30815" y="1526745"/>
                </a:moveTo>
                <a:lnTo>
                  <a:pt x="27813" y="1538985"/>
                </a:lnTo>
                <a:lnTo>
                  <a:pt x="40131" y="1542033"/>
                </a:lnTo>
                <a:lnTo>
                  <a:pt x="43138" y="1529773"/>
                </a:lnTo>
                <a:lnTo>
                  <a:pt x="30815" y="1526745"/>
                </a:lnTo>
                <a:close/>
              </a:path>
              <a:path w="417829" h="1602739">
                <a:moveTo>
                  <a:pt x="43138" y="1529773"/>
                </a:moveTo>
                <a:lnTo>
                  <a:pt x="40131" y="1542033"/>
                </a:lnTo>
                <a:lnTo>
                  <a:pt x="69923" y="1542033"/>
                </a:lnTo>
                <a:lnTo>
                  <a:pt x="73914" y="1537334"/>
                </a:lnTo>
                <a:lnTo>
                  <a:pt x="43138" y="1529773"/>
                </a:lnTo>
                <a:close/>
              </a:path>
              <a:path w="417829" h="1602739">
                <a:moveTo>
                  <a:pt x="405256" y="0"/>
                </a:moveTo>
                <a:lnTo>
                  <a:pt x="30815" y="1526745"/>
                </a:lnTo>
                <a:lnTo>
                  <a:pt x="43138" y="1529773"/>
                </a:lnTo>
                <a:lnTo>
                  <a:pt x="417575" y="3047"/>
                </a:lnTo>
                <a:lnTo>
                  <a:pt x="4052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10576" y="1952370"/>
            <a:ext cx="400050" cy="1652270"/>
          </a:xfrm>
          <a:custGeom>
            <a:avLst/>
            <a:gdLst/>
            <a:ahLst/>
            <a:cxnLst/>
            <a:rect l="l" t="t" r="r" b="b"/>
            <a:pathLst>
              <a:path w="400050" h="1652270">
                <a:moveTo>
                  <a:pt x="0" y="1568957"/>
                </a:moveTo>
                <a:lnTo>
                  <a:pt x="20320" y="1651762"/>
                </a:lnTo>
                <a:lnTo>
                  <a:pt x="69927" y="1591182"/>
                </a:lnTo>
                <a:lnTo>
                  <a:pt x="40513" y="1591182"/>
                </a:lnTo>
                <a:lnTo>
                  <a:pt x="28194" y="1588389"/>
                </a:lnTo>
                <a:lnTo>
                  <a:pt x="30997" y="1576005"/>
                </a:lnTo>
                <a:lnTo>
                  <a:pt x="0" y="1568957"/>
                </a:lnTo>
                <a:close/>
              </a:path>
              <a:path w="400050" h="1652270">
                <a:moveTo>
                  <a:pt x="30997" y="1576005"/>
                </a:moveTo>
                <a:lnTo>
                  <a:pt x="28194" y="1588389"/>
                </a:lnTo>
                <a:lnTo>
                  <a:pt x="40513" y="1591182"/>
                </a:lnTo>
                <a:lnTo>
                  <a:pt x="43314" y="1578805"/>
                </a:lnTo>
                <a:lnTo>
                  <a:pt x="30997" y="1576005"/>
                </a:lnTo>
                <a:close/>
              </a:path>
              <a:path w="400050" h="1652270">
                <a:moveTo>
                  <a:pt x="43314" y="1578805"/>
                </a:moveTo>
                <a:lnTo>
                  <a:pt x="40513" y="1591182"/>
                </a:lnTo>
                <a:lnTo>
                  <a:pt x="69927" y="1591182"/>
                </a:lnTo>
                <a:lnTo>
                  <a:pt x="74295" y="1585849"/>
                </a:lnTo>
                <a:lnTo>
                  <a:pt x="43314" y="1578805"/>
                </a:lnTo>
                <a:close/>
              </a:path>
              <a:path w="400050" h="1652270">
                <a:moveTo>
                  <a:pt x="387730" y="0"/>
                </a:moveTo>
                <a:lnTo>
                  <a:pt x="30997" y="1576005"/>
                </a:lnTo>
                <a:lnTo>
                  <a:pt x="43314" y="1578805"/>
                </a:lnTo>
                <a:lnTo>
                  <a:pt x="400050" y="2793"/>
                </a:lnTo>
                <a:lnTo>
                  <a:pt x="38773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855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Relasi</a:t>
            </a:r>
            <a:r>
              <a:rPr sz="4400" spc="-190" dirty="0"/>
              <a:t> </a:t>
            </a:r>
            <a:r>
              <a:rPr sz="4400" spc="-50" dirty="0"/>
              <a:t>Kesetaraan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02867" y="1793493"/>
            <a:ext cx="9843135" cy="402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>
              <a:lnSpc>
                <a:spcPts val="3190"/>
              </a:lnSpc>
              <a:spcBef>
                <a:spcPts val="95"/>
              </a:spcBef>
              <a:tabLst>
                <a:tab pos="1562735" algn="l"/>
              </a:tabLst>
            </a:pPr>
            <a:r>
              <a:rPr sz="2800" b="1" spc="-10" dirty="0">
                <a:solidFill>
                  <a:srgbClr val="08080C"/>
                </a:solidFill>
                <a:latin typeface="Calibri"/>
                <a:cs typeface="Calibri"/>
              </a:rPr>
              <a:t>DEFINISI.</a:t>
            </a:r>
            <a:r>
              <a:rPr sz="2800" b="1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pada</a:t>
            </a:r>
            <a:r>
              <a:rPr sz="28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i="1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disebut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b="1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8080C"/>
                </a:solidFill>
                <a:latin typeface="Calibri"/>
                <a:cs typeface="Calibri"/>
              </a:rPr>
              <a:t>kesetaraan</a:t>
            </a:r>
            <a:endParaRPr sz="2800">
              <a:latin typeface="Calibri"/>
              <a:cs typeface="Calibri"/>
            </a:endParaRPr>
          </a:p>
          <a:p>
            <a:pPr marL="55244">
              <a:lnSpc>
                <a:spcPts val="3190"/>
              </a:lnSpc>
            </a:pP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(</a:t>
            </a:r>
            <a:r>
              <a:rPr sz="2800" i="1" spc="-10" dirty="0">
                <a:solidFill>
                  <a:srgbClr val="08080C"/>
                </a:solidFill>
                <a:latin typeface="Calibri"/>
                <a:cs typeface="Calibri"/>
              </a:rPr>
              <a:t>equivalence</a:t>
            </a:r>
            <a:r>
              <a:rPr sz="2800" i="1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relation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)</a:t>
            </a:r>
            <a:r>
              <a:rPr sz="28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jika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ia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8080C"/>
                </a:solidFill>
                <a:latin typeface="Calibri"/>
                <a:cs typeface="Calibri"/>
              </a:rPr>
              <a:t>refleksif,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setangkup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menghantar.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Secara</a:t>
            </a:r>
            <a:r>
              <a:rPr sz="2800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intuitif,</a:t>
            </a:r>
            <a:r>
              <a:rPr sz="28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di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dalam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kesetaraan,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dua</a:t>
            </a:r>
            <a:r>
              <a:rPr sz="28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benda</a:t>
            </a:r>
            <a:r>
              <a:rPr sz="28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berhubungan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jika</a:t>
            </a:r>
            <a:r>
              <a:rPr sz="2800" spc="-1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keduanya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memiliki</a:t>
            </a:r>
            <a:r>
              <a:rPr sz="2800" spc="-1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beberapa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sifat</a:t>
            </a:r>
            <a:r>
              <a:rPr sz="2800" spc="-114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yang</a:t>
            </a:r>
            <a:r>
              <a:rPr sz="2800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sama</a:t>
            </a:r>
            <a:r>
              <a:rPr sz="2800" spc="-1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atau</a:t>
            </a:r>
            <a:r>
              <a:rPr sz="2800" spc="-114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memenuhi beberapa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8080C"/>
                </a:solidFill>
                <a:latin typeface="Calibri"/>
                <a:cs typeface="Calibri"/>
              </a:rPr>
              <a:t>persyaratan</a:t>
            </a:r>
            <a:r>
              <a:rPr sz="2800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yang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sama.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8080C"/>
              </a:buClr>
              <a:buFont typeface="Arial"/>
              <a:buChar char="•"/>
            </a:pPr>
            <a:endParaRPr sz="4150">
              <a:latin typeface="Calibri"/>
              <a:cs typeface="Calibri"/>
            </a:endParaRPr>
          </a:p>
          <a:p>
            <a:pPr marL="241300" marR="1484630" indent="-2286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Dua</a:t>
            </a:r>
            <a:r>
              <a:rPr sz="2800" spc="-10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elemen</a:t>
            </a:r>
            <a:r>
              <a:rPr sz="2800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yang</a:t>
            </a:r>
            <a:r>
              <a:rPr sz="2800" spc="-10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dihubungkan</a:t>
            </a:r>
            <a:r>
              <a:rPr sz="28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dengan</a:t>
            </a:r>
            <a:r>
              <a:rPr sz="2800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-114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kesetaraan dinamakan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8080C"/>
                </a:solidFill>
                <a:latin typeface="Calibri"/>
                <a:cs typeface="Calibri"/>
              </a:rPr>
              <a:t>setara</a:t>
            </a:r>
            <a:r>
              <a:rPr sz="2800" b="1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(</a:t>
            </a:r>
            <a:r>
              <a:rPr sz="2800" i="1" spc="-10" dirty="0">
                <a:solidFill>
                  <a:srgbClr val="08080C"/>
                </a:solidFill>
                <a:latin typeface="Calibri"/>
                <a:cs typeface="Calibri"/>
              </a:rPr>
              <a:t>equivalent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48183"/>
            <a:ext cx="10359390" cy="569468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5715" indent="-229235">
              <a:lnSpc>
                <a:spcPts val="3060"/>
              </a:lnSpc>
              <a:spcBef>
                <a:spcPts val="450"/>
              </a:spcBef>
              <a:buFont typeface="Arial"/>
              <a:buChar char="•"/>
              <a:tabLst>
                <a:tab pos="241935" algn="l"/>
                <a:tab pos="2082164" algn="l"/>
                <a:tab pos="3582035" algn="l"/>
                <a:tab pos="4584700" algn="l"/>
                <a:tab pos="8204834" algn="l"/>
              </a:tabLst>
            </a:pPr>
            <a:r>
              <a:rPr sz="2800" b="1" dirty="0" err="1">
                <a:solidFill>
                  <a:srgbClr val="08080C"/>
                </a:solidFill>
                <a:latin typeface="Calibri"/>
                <a:cs typeface="Calibri"/>
              </a:rPr>
              <a:t>Contoh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Misalkan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	A</a:t>
            </a:r>
            <a:r>
              <a:rPr sz="2800" spc="1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800" spc="1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800" spc="1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mahasiswa</a:t>
            </a:r>
            <a:r>
              <a:rPr sz="2800" spc="114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1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800" spc="1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relasi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pada</a:t>
            </a:r>
            <a:r>
              <a:rPr sz="2800" spc="-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sedemikian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sehingga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	(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)</a:t>
            </a:r>
            <a:r>
              <a:rPr sz="2800" dirty="0">
                <a:solidFill>
                  <a:srgbClr val="08080C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-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jika</a:t>
            </a:r>
            <a:r>
              <a:rPr sz="28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i="1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satu</a:t>
            </a:r>
            <a:r>
              <a:rPr sz="28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angkatan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dengan</a:t>
            </a:r>
            <a:r>
              <a:rPr sz="2800" spc="-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8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tabLst>
                <a:tab pos="4972050" algn="l"/>
              </a:tabLst>
            </a:pPr>
            <a:r>
              <a:rPr sz="2800" dirty="0">
                <a:solidFill>
                  <a:srgbClr val="08080C"/>
                </a:solidFill>
                <a:latin typeface="Symbol"/>
                <a:cs typeface="Symbol"/>
              </a:rPr>
              <a:t></a:t>
            </a:r>
            <a:r>
              <a:rPr sz="2800" spc="-14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refleksif:</a:t>
            </a:r>
            <a:r>
              <a:rPr sz="28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setiap</a:t>
            </a:r>
            <a:r>
              <a:rPr sz="28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mahasiswa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seangkatan</a:t>
            </a:r>
            <a:r>
              <a:rPr sz="2800" spc="-1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dengan</a:t>
            </a:r>
            <a:r>
              <a:rPr sz="2800" spc="-1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dirinya</a:t>
            </a:r>
            <a:r>
              <a:rPr sz="2800" spc="-1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sendiri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50" dirty="0">
              <a:latin typeface="Calibri"/>
              <a:cs typeface="Calibri"/>
            </a:endParaRPr>
          </a:p>
          <a:p>
            <a:pPr marL="241300" marR="5080" indent="80645">
              <a:lnSpc>
                <a:spcPts val="3000"/>
              </a:lnSpc>
            </a:pPr>
            <a:r>
              <a:rPr sz="2800" dirty="0">
                <a:solidFill>
                  <a:srgbClr val="08080C"/>
                </a:solidFill>
                <a:latin typeface="Symbol"/>
                <a:cs typeface="Symbol"/>
              </a:rPr>
              <a:t></a:t>
            </a:r>
            <a:r>
              <a:rPr sz="2800" spc="-9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setangkup: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jika</a:t>
            </a:r>
            <a:r>
              <a:rPr sz="28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i="1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seangkatan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dengan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maka</a:t>
            </a:r>
            <a:r>
              <a:rPr sz="28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800" i="1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pasti</a:t>
            </a:r>
            <a:r>
              <a:rPr sz="28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seangkatan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dengan</a:t>
            </a:r>
            <a:r>
              <a:rPr sz="2800" spc="-1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50" dirty="0">
              <a:latin typeface="Calibri"/>
              <a:cs typeface="Calibri"/>
            </a:endParaRPr>
          </a:p>
          <a:p>
            <a:pPr marL="241300" marR="7620" indent="80645">
              <a:lnSpc>
                <a:spcPts val="2990"/>
              </a:lnSpc>
              <a:tabLst>
                <a:tab pos="826135" algn="l"/>
                <a:tab pos="1174115" algn="l"/>
                <a:tab pos="3342640" algn="l"/>
                <a:tab pos="3989070" algn="l"/>
                <a:tab pos="4325620" algn="l"/>
                <a:tab pos="6115050" algn="l"/>
                <a:tab pos="7336155" algn="l"/>
                <a:tab pos="7674609" algn="l"/>
                <a:tab pos="8372475" algn="l"/>
                <a:tab pos="8709660" algn="l"/>
              </a:tabLst>
            </a:pPr>
            <a:r>
              <a:rPr sz="2800" spc="-50" dirty="0">
                <a:solidFill>
                  <a:srgbClr val="08080C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08080C"/>
                </a:solidFill>
                <a:latin typeface="Times New Roman"/>
                <a:cs typeface="Times New Roman"/>
              </a:rPr>
              <a:t>	</a:t>
            </a:r>
            <a:r>
              <a:rPr sz="2800" i="1" spc="-50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menghantar: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jika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800" i="1" spc="-50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seangkatan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dengan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800" i="1" spc="-50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800" i="1" spc="-50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seangkatan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dengan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800" spc="-10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maka</a:t>
            </a:r>
            <a:r>
              <a:rPr sz="2800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pastilah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i="1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seangkatan</a:t>
            </a:r>
            <a:r>
              <a:rPr sz="2800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dengan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08080C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Dengan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demikian,</a:t>
            </a:r>
            <a:r>
              <a:rPr sz="28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800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-10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kesetaraan.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677672"/>
            <a:ext cx="5334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Calibri"/>
                <a:cs typeface="Calibri"/>
              </a:rPr>
              <a:t>Relasi</a:t>
            </a:r>
            <a:r>
              <a:rPr sz="4000" b="1" spc="-17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Pengurutan</a:t>
            </a:r>
            <a:r>
              <a:rPr sz="4000" b="1" spc="-17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Parsial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0716" y="1872437"/>
            <a:ext cx="9782810" cy="30118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4"/>
              </a:spcBef>
            </a:pPr>
            <a:r>
              <a:rPr sz="2800" b="1" dirty="0">
                <a:solidFill>
                  <a:srgbClr val="08080C"/>
                </a:solidFill>
                <a:latin typeface="Calibri"/>
                <a:cs typeface="Calibri"/>
              </a:rPr>
              <a:t>DEFINISI.</a:t>
            </a:r>
            <a:r>
              <a:rPr sz="2800" b="1" spc="265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254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2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pada</a:t>
            </a:r>
            <a:r>
              <a:rPr sz="2800" spc="2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800" spc="2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S</a:t>
            </a:r>
            <a:r>
              <a:rPr sz="2800" i="1" spc="2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dikatakan</a:t>
            </a:r>
            <a:r>
              <a:rPr sz="2800" spc="254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b="1" spc="254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8080C"/>
                </a:solidFill>
                <a:latin typeface="Calibri"/>
                <a:cs typeface="Calibri"/>
              </a:rPr>
              <a:t>pengurutan </a:t>
            </a:r>
            <a:r>
              <a:rPr sz="2800" b="1" dirty="0">
                <a:solidFill>
                  <a:srgbClr val="08080C"/>
                </a:solidFill>
                <a:latin typeface="Calibri"/>
                <a:cs typeface="Calibri"/>
              </a:rPr>
              <a:t>parsial</a:t>
            </a:r>
            <a:r>
              <a:rPr sz="2800" b="1" spc="254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partial</a:t>
            </a:r>
            <a:r>
              <a:rPr sz="2800" i="1" spc="2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ordering</a:t>
            </a:r>
            <a:r>
              <a:rPr sz="2800" i="1" spc="2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relation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)</a:t>
            </a:r>
            <a:r>
              <a:rPr sz="2800" spc="2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jika</a:t>
            </a:r>
            <a:r>
              <a:rPr sz="2800" spc="254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ia</a:t>
            </a:r>
            <a:r>
              <a:rPr sz="2800" spc="2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refleksif,</a:t>
            </a:r>
            <a:r>
              <a:rPr sz="2800" spc="2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tolak-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setangkup,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menghantar.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>
              <a:latin typeface="Calibri"/>
              <a:cs typeface="Calibri"/>
            </a:endParaRPr>
          </a:p>
          <a:p>
            <a:pPr marL="12700" marR="5080" algn="just">
              <a:lnSpc>
                <a:spcPts val="3020"/>
              </a:lnSpc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800" spc="85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S</a:t>
            </a:r>
            <a:r>
              <a:rPr sz="2800" i="1" spc="100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800" spc="-30" dirty="0">
                <a:solidFill>
                  <a:srgbClr val="08080C"/>
                </a:solidFill>
                <a:latin typeface="Calibri"/>
                <a:cs typeface="Calibri"/>
              </a:rPr>
              <a:t>bersama-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sama</a:t>
            </a:r>
            <a:r>
              <a:rPr sz="2800" spc="100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dengan</a:t>
            </a:r>
            <a:r>
              <a:rPr sz="2800" spc="90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90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100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disebut</a:t>
            </a:r>
            <a:r>
              <a:rPr sz="2800" spc="100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800" b="1" spc="-10" dirty="0">
                <a:solidFill>
                  <a:srgbClr val="08080C"/>
                </a:solidFill>
                <a:latin typeface="Calibri"/>
                <a:cs typeface="Calibri"/>
              </a:rPr>
              <a:t>himpunan </a:t>
            </a:r>
            <a:r>
              <a:rPr sz="2800" b="1" dirty="0">
                <a:solidFill>
                  <a:srgbClr val="08080C"/>
                </a:solidFill>
                <a:latin typeface="Calibri"/>
                <a:cs typeface="Calibri"/>
              </a:rPr>
              <a:t>terurut</a:t>
            </a:r>
            <a:r>
              <a:rPr sz="2800" b="1" spc="130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800" b="1" dirty="0">
                <a:solidFill>
                  <a:srgbClr val="08080C"/>
                </a:solidFill>
                <a:latin typeface="Calibri"/>
                <a:cs typeface="Calibri"/>
              </a:rPr>
              <a:t>secara</a:t>
            </a:r>
            <a:r>
              <a:rPr sz="2800" b="1" spc="130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800" b="1" dirty="0">
                <a:solidFill>
                  <a:srgbClr val="08080C"/>
                </a:solidFill>
                <a:latin typeface="Calibri"/>
                <a:cs typeface="Calibri"/>
              </a:rPr>
              <a:t>parsial</a:t>
            </a:r>
            <a:r>
              <a:rPr sz="2800" b="1" spc="130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partially</a:t>
            </a:r>
            <a:r>
              <a:rPr sz="2800" i="1" spc="125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ordered</a:t>
            </a:r>
            <a:r>
              <a:rPr sz="2800" i="1" spc="135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set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800" spc="130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atau</a:t>
            </a:r>
            <a:r>
              <a:rPr sz="2800" spc="130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poset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),</a:t>
            </a:r>
            <a:r>
              <a:rPr sz="2800" spc="125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dan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dilambangkan</a:t>
            </a:r>
            <a:r>
              <a:rPr sz="2800" spc="-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dengan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800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844" y="842009"/>
            <a:ext cx="10234930" cy="25634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</a:pPr>
            <a:r>
              <a:rPr sz="2400" b="1" dirty="0" err="1">
                <a:solidFill>
                  <a:srgbClr val="08080C"/>
                </a:solidFill>
                <a:latin typeface="Calibri"/>
                <a:cs typeface="Calibri"/>
              </a:rPr>
              <a:t>Contoh</a:t>
            </a:r>
            <a:r>
              <a:rPr sz="2400" b="1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r>
              <a:rPr sz="2400" b="1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</a:t>
            </a:r>
            <a:r>
              <a:rPr sz="2400" spc="-8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pada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bilangan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bulat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positif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pengurutan parsial.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Alasan:</a:t>
            </a:r>
            <a:endParaRPr sz="2400" dirty="0">
              <a:latin typeface="Calibri"/>
              <a:cs typeface="Calibri"/>
            </a:endParaRPr>
          </a:p>
          <a:p>
            <a:pPr marL="12700" marR="2267585">
              <a:lnSpc>
                <a:spcPct val="124800"/>
              </a:lnSpc>
              <a:spcBef>
                <a:spcPts val="20"/>
              </a:spcBef>
              <a:tabLst>
                <a:tab pos="865505" algn="l"/>
              </a:tabLst>
            </a:pP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400" spc="-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</a:t>
            </a:r>
            <a:r>
              <a:rPr sz="2400" spc="-10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refleksif,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karena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400" i="1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</a:t>
            </a:r>
            <a:r>
              <a:rPr sz="2400" spc="-10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400" i="1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untuk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setiap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bilangan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bulat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08080C"/>
                </a:solidFill>
                <a:latin typeface="Calibri"/>
                <a:cs typeface="Calibri"/>
              </a:rPr>
              <a:t>a;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4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</a:t>
            </a:r>
            <a:r>
              <a:rPr sz="2400" spc="-8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tolak-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setangkup,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karena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jika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400" i="1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</a:t>
            </a:r>
            <a:r>
              <a:rPr sz="2400" spc="-8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400" i="1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400" i="1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</a:t>
            </a:r>
            <a:r>
              <a:rPr sz="2400" spc="-8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maka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400" i="1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08080C"/>
                </a:solidFill>
                <a:latin typeface="Calibri"/>
                <a:cs typeface="Calibri"/>
              </a:rPr>
              <a:t>b;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</a:t>
            </a:r>
            <a:r>
              <a:rPr sz="2400" spc="-9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menghantar,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karena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jika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400" i="1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</a:t>
            </a:r>
            <a:r>
              <a:rPr sz="2400" spc="-8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400" i="1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400" i="1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</a:t>
            </a:r>
            <a:r>
              <a:rPr sz="2400" spc="-8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c</a:t>
            </a:r>
            <a:r>
              <a:rPr sz="2400" i="1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maka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400" i="1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</a:t>
            </a:r>
            <a:r>
              <a:rPr sz="2400" spc="-8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08080C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1460" y="4379721"/>
            <a:ext cx="10287000" cy="1176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6830" marR="441959" indent="-24765">
              <a:lnSpc>
                <a:spcPts val="2590"/>
              </a:lnSpc>
              <a:spcBef>
                <a:spcPts val="425"/>
              </a:spcBef>
            </a:pPr>
            <a:r>
              <a:rPr sz="2400" b="1" dirty="0" err="1">
                <a:solidFill>
                  <a:srgbClr val="08080C"/>
                </a:solidFill>
                <a:latin typeface="Calibri"/>
                <a:cs typeface="Calibri"/>
              </a:rPr>
              <a:t>Contoh</a:t>
            </a:r>
            <a:r>
              <a:rPr sz="2400" b="1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: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“habis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membagi”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pada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bilangan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bulat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relasi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pengurutan</a:t>
            </a:r>
            <a:r>
              <a:rPr sz="24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parsial.</a:t>
            </a:r>
            <a:endParaRPr sz="2400" dirty="0">
              <a:latin typeface="Calibri"/>
              <a:cs typeface="Calibri"/>
            </a:endParaRPr>
          </a:p>
          <a:p>
            <a:pPr marL="3683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Alasan:</a:t>
            </a:r>
            <a:r>
              <a:rPr sz="24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“habis</a:t>
            </a:r>
            <a:r>
              <a:rPr sz="24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membagi”</a:t>
            </a:r>
            <a:r>
              <a:rPr sz="24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bersifat</a:t>
            </a:r>
            <a:r>
              <a:rPr sz="24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refleksif,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tolak-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setangkup,</a:t>
            </a:r>
            <a:r>
              <a:rPr sz="24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menghantar.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9009" y="495680"/>
            <a:ext cx="10278110" cy="550227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41300" marR="1080135" indent="-229235">
              <a:lnSpc>
                <a:spcPct val="70000"/>
              </a:lnSpc>
              <a:spcBef>
                <a:spcPts val="96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Secara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intuitif,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di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dalam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pengurutan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parsial,</a:t>
            </a:r>
            <a:r>
              <a:rPr sz="2400" spc="-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dua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buah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benda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saling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berhubungan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jika</a:t>
            </a:r>
            <a:r>
              <a:rPr sz="24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salah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satunya</a:t>
            </a:r>
            <a:endParaRPr sz="2400">
              <a:latin typeface="Calibri"/>
              <a:cs typeface="Calibri"/>
            </a:endParaRPr>
          </a:p>
          <a:p>
            <a:pPr marL="379730" lvl="1" indent="-163830">
              <a:lnSpc>
                <a:spcPct val="100000"/>
              </a:lnSpc>
              <a:spcBef>
                <a:spcPts val="135"/>
              </a:spcBef>
              <a:buChar char="-"/>
              <a:tabLst>
                <a:tab pos="380365" algn="l"/>
              </a:tabLst>
            </a:pP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lebih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kecil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(lebih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besar)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daripada,</a:t>
            </a:r>
            <a:endParaRPr sz="2400">
              <a:latin typeface="Calibri"/>
              <a:cs typeface="Calibri"/>
            </a:endParaRPr>
          </a:p>
          <a:p>
            <a:pPr marL="402590" lvl="1" indent="-161925">
              <a:lnSpc>
                <a:spcPct val="100000"/>
              </a:lnSpc>
              <a:spcBef>
                <a:spcPts val="145"/>
              </a:spcBef>
              <a:buChar char="-"/>
              <a:tabLst>
                <a:tab pos="403225" algn="l"/>
              </a:tabLst>
            </a:pP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atau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lebih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rendah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(lebih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tinggi)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daripada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lainnya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8080C"/>
              </a:buClr>
              <a:buFont typeface="Calibri"/>
              <a:buChar char="-"/>
            </a:pPr>
            <a:endParaRPr sz="2550">
              <a:latin typeface="Calibri"/>
              <a:cs typeface="Calibri"/>
            </a:endParaRPr>
          </a:p>
          <a:p>
            <a:pPr marL="21653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menurut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sifat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atau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kriteria</a:t>
            </a:r>
            <a:r>
              <a:rPr sz="24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tertentu.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Calibri"/>
              <a:cs typeface="Calibri"/>
            </a:endParaRPr>
          </a:p>
          <a:p>
            <a:pPr marL="241300" marR="5080" indent="-229235">
              <a:lnSpc>
                <a:spcPct val="70000"/>
              </a:lnSpc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Istilah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pengurutan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menyatakan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bahwa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benda-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benda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di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dalam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tersebut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diurutkan</a:t>
            </a:r>
            <a:r>
              <a:rPr sz="24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berdasarkan</a:t>
            </a:r>
            <a:r>
              <a:rPr sz="2400" spc="-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sifat</a:t>
            </a:r>
            <a:r>
              <a:rPr sz="24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atau</a:t>
            </a:r>
            <a:r>
              <a:rPr sz="24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kriteria</a:t>
            </a:r>
            <a:r>
              <a:rPr sz="24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tersebut.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8080C"/>
              </a:buClr>
              <a:buFont typeface="Arial"/>
              <a:buChar char="•"/>
            </a:pPr>
            <a:endParaRPr sz="3250">
              <a:latin typeface="Calibri"/>
              <a:cs typeface="Calibri"/>
            </a:endParaRPr>
          </a:p>
          <a:p>
            <a:pPr marL="241300" marR="276860" indent="-229235">
              <a:lnSpc>
                <a:spcPct val="70000"/>
              </a:lnSpc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Ada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juga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kemungkinan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dua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buah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benda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di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dalam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tidak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berhubungan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dalam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suatu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pengurutan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parsial.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Dalam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hal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demikian,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kita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tidak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dapat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membandingkan</a:t>
            </a:r>
            <a:r>
              <a:rPr sz="2400" spc="-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keduanya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sehingga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tidak</a:t>
            </a:r>
            <a:r>
              <a:rPr sz="24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dapat</a:t>
            </a:r>
            <a:r>
              <a:rPr sz="24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diidentifikasi</a:t>
            </a:r>
            <a:r>
              <a:rPr sz="24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mana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yang</a:t>
            </a:r>
            <a:r>
              <a:rPr sz="24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lebih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besar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atau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lebih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kecil.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8080C"/>
              </a:buClr>
              <a:buFont typeface="Arial"/>
              <a:buChar char="•"/>
            </a:pPr>
            <a:endParaRPr sz="25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Itulah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alasan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digunakan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istilah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pengurutan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parsial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atau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pengurutan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tak-lengkap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0725"/>
            <a:ext cx="71920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Klosur</a:t>
            </a:r>
            <a:r>
              <a:rPr sz="4400" spc="-210" dirty="0"/>
              <a:t> </a:t>
            </a:r>
            <a:r>
              <a:rPr sz="4400" spc="-20" dirty="0"/>
              <a:t>Relasi</a:t>
            </a:r>
            <a:r>
              <a:rPr sz="4400" spc="-170" dirty="0"/>
              <a:t> </a:t>
            </a:r>
            <a:r>
              <a:rPr sz="4400" spc="-10" dirty="0"/>
              <a:t>(</a:t>
            </a:r>
            <a:r>
              <a:rPr sz="4400" i="1" spc="-10" dirty="0">
                <a:latin typeface="Calibri Light"/>
                <a:cs typeface="Calibri Light"/>
              </a:rPr>
              <a:t>closure</a:t>
            </a:r>
            <a:r>
              <a:rPr sz="4400" i="1" spc="-200" dirty="0">
                <a:latin typeface="Calibri Light"/>
                <a:cs typeface="Calibri Light"/>
              </a:rPr>
              <a:t> </a:t>
            </a:r>
            <a:r>
              <a:rPr sz="4400" i="1" dirty="0">
                <a:latin typeface="Calibri Light"/>
                <a:cs typeface="Calibri Light"/>
              </a:rPr>
              <a:t>of</a:t>
            </a:r>
            <a:r>
              <a:rPr sz="4400" i="1" spc="-150" dirty="0">
                <a:latin typeface="Calibri Light"/>
                <a:cs typeface="Calibri Light"/>
              </a:rPr>
              <a:t> </a:t>
            </a:r>
            <a:r>
              <a:rPr sz="4400" i="1" spc="-10" dirty="0">
                <a:latin typeface="Calibri Light"/>
                <a:cs typeface="Calibri Light"/>
              </a:rPr>
              <a:t>relation</a:t>
            </a:r>
            <a:r>
              <a:rPr sz="4400" spc="-10" dirty="0"/>
              <a:t>)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973072"/>
            <a:ext cx="10172700" cy="2242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ts val="319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dirty="0" err="1">
                <a:solidFill>
                  <a:srgbClr val="08080C"/>
                </a:solidFill>
                <a:latin typeface="Calibri"/>
                <a:cs typeface="Calibri"/>
              </a:rPr>
              <a:t>Contoh</a:t>
            </a:r>
            <a:r>
              <a:rPr sz="2800" b="1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b="1" dirty="0" err="1">
                <a:solidFill>
                  <a:srgbClr val="08080C"/>
                </a:solidFill>
                <a:latin typeface="Calibri"/>
                <a:cs typeface="Calibri"/>
              </a:rPr>
              <a:t>kasus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: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{(1,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(1,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3),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3),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2)}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pada</a:t>
            </a:r>
            <a:r>
              <a:rPr sz="28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  <a:tabLst>
                <a:tab pos="2054860" algn="l"/>
              </a:tabLst>
            </a:pP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i="1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{1,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2,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3}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	tidak</a:t>
            </a:r>
            <a:r>
              <a:rPr sz="28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bersifat</a:t>
            </a:r>
            <a:r>
              <a:rPr sz="2800" spc="-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refleksif.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 dirty="0">
              <a:latin typeface="Calibri"/>
              <a:cs typeface="Calibri"/>
            </a:endParaRPr>
          </a:p>
          <a:p>
            <a:pPr marL="241300" marR="713105" indent="-229235">
              <a:lnSpc>
                <a:spcPts val="302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Bagaimana</a:t>
            </a:r>
            <a:r>
              <a:rPr sz="2800" spc="-1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membuat</a:t>
            </a:r>
            <a:r>
              <a:rPr sz="2800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-1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refleksif</a:t>
            </a:r>
            <a:r>
              <a:rPr sz="2800" spc="-114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yang</a:t>
            </a:r>
            <a:r>
              <a:rPr sz="2800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sesedikit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mungkin</a:t>
            </a:r>
            <a:r>
              <a:rPr sz="2800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dan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mengandung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126617"/>
            <a:ext cx="10607040" cy="3902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Tambahkan</a:t>
            </a:r>
            <a:r>
              <a:rPr sz="2800" spc="2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800" spc="2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2)</a:t>
            </a:r>
            <a:r>
              <a:rPr sz="2800" spc="2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800" spc="229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2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3)</a:t>
            </a:r>
            <a:r>
              <a:rPr sz="2800" spc="2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ke</a:t>
            </a:r>
            <a:r>
              <a:rPr sz="2800" spc="229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dalam</a:t>
            </a:r>
            <a:r>
              <a:rPr sz="2800" spc="2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2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(karena</a:t>
            </a:r>
            <a:r>
              <a:rPr sz="2800" spc="2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dua</a:t>
            </a:r>
            <a:r>
              <a:rPr sz="2800" spc="2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elemen</a:t>
            </a:r>
            <a:r>
              <a:rPr sz="2800" spc="2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2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ini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yang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belum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terdapat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di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dalam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8080C"/>
              </a:buClr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baru,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800" spc="-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mengandung</a:t>
            </a:r>
            <a:r>
              <a:rPr sz="28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8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yaitu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8080C"/>
              </a:buClr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889000">
              <a:lnSpc>
                <a:spcPct val="100000"/>
              </a:lnSpc>
              <a:tabLst>
                <a:tab pos="5423535" algn="l"/>
              </a:tabLst>
            </a:pP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S</a:t>
            </a:r>
            <a:r>
              <a:rPr sz="2800" i="1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{(1,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(1,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3),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800" b="1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8080C"/>
                </a:solidFill>
                <a:latin typeface="Calibri"/>
                <a:cs typeface="Calibri"/>
              </a:rPr>
              <a:t>2)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800" spc="-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3),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	(3,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b="1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8080C"/>
                </a:solidFill>
                <a:latin typeface="Calibri"/>
                <a:cs typeface="Calibri"/>
              </a:rPr>
              <a:t>3)</a:t>
            </a:r>
            <a:r>
              <a:rPr sz="2800" b="1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S</a:t>
            </a:r>
            <a:r>
              <a:rPr sz="2800" i="1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disebut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8080C"/>
                </a:solidFill>
                <a:latin typeface="Calibri"/>
                <a:cs typeface="Calibri"/>
              </a:rPr>
              <a:t>klosur</a:t>
            </a:r>
            <a:r>
              <a:rPr sz="2800" b="1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8080C"/>
                </a:solidFill>
                <a:latin typeface="Calibri"/>
                <a:cs typeface="Calibri"/>
              </a:rPr>
              <a:t>refleksif</a:t>
            </a:r>
            <a:r>
              <a:rPr sz="2800" b="1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(</a:t>
            </a:r>
            <a:r>
              <a:rPr sz="2800" i="1" spc="-10" dirty="0">
                <a:solidFill>
                  <a:srgbClr val="08080C"/>
                </a:solidFill>
                <a:latin typeface="Calibri"/>
                <a:cs typeface="Calibri"/>
              </a:rPr>
              <a:t>reflexive</a:t>
            </a:r>
            <a:r>
              <a:rPr sz="2800" i="1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closure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)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dari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445" y="1142492"/>
            <a:ext cx="9803765" cy="2242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19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solidFill>
                  <a:srgbClr val="08080C"/>
                </a:solidFill>
                <a:latin typeface="Calibri"/>
                <a:cs typeface="Calibri"/>
              </a:rPr>
              <a:t>Contoh</a:t>
            </a:r>
            <a:r>
              <a:rPr sz="2800" b="1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8080C"/>
                </a:solidFill>
                <a:latin typeface="Calibri"/>
                <a:cs typeface="Calibri"/>
              </a:rPr>
              <a:t>kasus</a:t>
            </a:r>
            <a:r>
              <a:rPr sz="2800" b="1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8080C"/>
                </a:solidFill>
                <a:latin typeface="Calibri"/>
                <a:cs typeface="Calibri"/>
              </a:rPr>
              <a:t>2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: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8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{(1,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3),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(1,</a:t>
            </a:r>
            <a:r>
              <a:rPr sz="28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8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3)}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pada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800" spc="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i="1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{1,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2,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3}</a:t>
            </a:r>
            <a:r>
              <a:rPr sz="28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tidak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setangkup.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Bagaimana</a:t>
            </a:r>
            <a:r>
              <a:rPr sz="2800" spc="-1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membuat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-1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setangkup</a:t>
            </a:r>
            <a:r>
              <a:rPr sz="2800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yang</a:t>
            </a:r>
            <a:r>
              <a:rPr sz="2800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sesedikit</a:t>
            </a:r>
            <a:r>
              <a:rPr sz="2800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mungkin</a:t>
            </a:r>
            <a:r>
              <a:rPr sz="2800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dan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mengandung</a:t>
            </a:r>
            <a:r>
              <a:rPr sz="2800" spc="-10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1589" y="782342"/>
            <a:ext cx="10349865" cy="45002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8080C"/>
                </a:solidFill>
                <a:latin typeface="Calibri"/>
                <a:cs typeface="Calibri"/>
              </a:rPr>
              <a:t>Tambahkan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1)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3)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ke</a:t>
            </a:r>
            <a:r>
              <a:rPr sz="28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dalam</a:t>
            </a:r>
            <a:r>
              <a:rPr sz="28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spc="-50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  <a:spcBef>
                <a:spcPts val="670"/>
              </a:spcBef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(karena</a:t>
            </a:r>
            <a:r>
              <a:rPr sz="2800" spc="1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dua</a:t>
            </a:r>
            <a:r>
              <a:rPr sz="2800" spc="1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elemen</a:t>
            </a:r>
            <a:r>
              <a:rPr sz="2800" spc="1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1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ini</a:t>
            </a:r>
            <a:r>
              <a:rPr sz="2800" spc="1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yang</a:t>
            </a:r>
            <a:r>
              <a:rPr sz="2800" spc="1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belum</a:t>
            </a:r>
            <a:r>
              <a:rPr sz="2800" spc="1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terdapat</a:t>
            </a:r>
            <a:r>
              <a:rPr sz="2800" spc="1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di</a:t>
            </a:r>
            <a:r>
              <a:rPr sz="2800" spc="1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dalam</a:t>
            </a:r>
            <a:r>
              <a:rPr sz="2800" spc="1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S</a:t>
            </a:r>
            <a:r>
              <a:rPr sz="2800" i="1" spc="1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agar</a:t>
            </a:r>
            <a:r>
              <a:rPr sz="2800" spc="1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spc="-50" dirty="0">
                <a:solidFill>
                  <a:srgbClr val="08080C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menjadi</a:t>
            </a:r>
            <a:r>
              <a:rPr sz="2800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setangkup).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baru,</a:t>
            </a:r>
            <a:r>
              <a:rPr sz="2800" spc="-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8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mengandung</a:t>
            </a:r>
            <a:r>
              <a:rPr sz="28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8080C"/>
              </a:buClr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S</a:t>
            </a:r>
            <a:r>
              <a:rPr sz="2800" i="1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{(1,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3),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(1,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3),</a:t>
            </a:r>
            <a:r>
              <a:rPr sz="28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3)}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S</a:t>
            </a:r>
            <a:r>
              <a:rPr sz="2800" i="1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disebut</a:t>
            </a:r>
            <a:r>
              <a:rPr sz="28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8080C"/>
                </a:solidFill>
                <a:latin typeface="Calibri"/>
                <a:cs typeface="Calibri"/>
              </a:rPr>
              <a:t>klosur</a:t>
            </a:r>
            <a:r>
              <a:rPr sz="2800" b="1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8080C"/>
                </a:solidFill>
                <a:latin typeface="Calibri"/>
                <a:cs typeface="Calibri"/>
              </a:rPr>
              <a:t>setangkup</a:t>
            </a:r>
            <a:r>
              <a:rPr sz="2800" b="1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(</a:t>
            </a:r>
            <a:r>
              <a:rPr sz="2800" i="1" spc="-10" dirty="0">
                <a:solidFill>
                  <a:srgbClr val="08080C"/>
                </a:solidFill>
                <a:latin typeface="Calibri"/>
                <a:cs typeface="Calibri"/>
              </a:rPr>
              <a:t>symmetric</a:t>
            </a:r>
            <a:r>
              <a:rPr sz="2800" i="1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closure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)</a:t>
            </a:r>
            <a:r>
              <a:rPr sz="2800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dari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445" y="1457324"/>
            <a:ext cx="10497820" cy="36499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Misalkan</a:t>
            </a:r>
            <a:r>
              <a:rPr sz="28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pada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dapat</a:t>
            </a:r>
            <a:r>
              <a:rPr sz="28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memiliki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atau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tidak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memiliki</a:t>
            </a:r>
            <a:r>
              <a:rPr sz="2800" spc="-10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sifat</a:t>
            </a:r>
            <a:r>
              <a:rPr sz="2800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8080C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800" spc="-1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seperti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8080C"/>
                </a:solidFill>
                <a:latin typeface="Calibri"/>
                <a:cs typeface="Calibri"/>
              </a:rPr>
              <a:t>refleksif,</a:t>
            </a:r>
            <a:r>
              <a:rPr sz="2800" spc="-10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setangkup,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atau</a:t>
            </a:r>
            <a:r>
              <a:rPr sz="2800" spc="-114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menghantar.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8080C"/>
              </a:buClr>
              <a:buFont typeface="Arial"/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Jika</a:t>
            </a:r>
            <a:r>
              <a:rPr sz="2800" spc="3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terdapat</a:t>
            </a:r>
            <a:r>
              <a:rPr sz="2800" spc="30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2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S</a:t>
            </a:r>
            <a:r>
              <a:rPr sz="2800" i="1" spc="-1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dengan</a:t>
            </a:r>
            <a:r>
              <a:rPr sz="2800" spc="3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sifat</a:t>
            </a:r>
            <a:r>
              <a:rPr sz="2800" spc="30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8080C"/>
                </a:solidFill>
                <a:latin typeface="Calibri"/>
                <a:cs typeface="Calibri"/>
              </a:rPr>
              <a:t>P</a:t>
            </a:r>
            <a:r>
              <a:rPr sz="2800" b="1" spc="3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yang</a:t>
            </a:r>
            <a:r>
              <a:rPr sz="2800" spc="3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mengandung</a:t>
            </a:r>
            <a:r>
              <a:rPr sz="2800" spc="3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3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sedemikian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sehingga</a:t>
            </a:r>
            <a:r>
              <a:rPr sz="2800" spc="3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S</a:t>
            </a:r>
            <a:r>
              <a:rPr sz="2800" i="1" spc="3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800" spc="3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800" spc="3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bagian</a:t>
            </a:r>
            <a:r>
              <a:rPr sz="2800" spc="3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dari</a:t>
            </a:r>
            <a:r>
              <a:rPr sz="2800" spc="3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setiap</a:t>
            </a:r>
            <a:r>
              <a:rPr sz="2800" spc="3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3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dengan</a:t>
            </a:r>
            <a:r>
              <a:rPr sz="2800" spc="3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sifat</a:t>
            </a:r>
            <a:r>
              <a:rPr sz="2800" spc="3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spc="-50" dirty="0">
                <a:solidFill>
                  <a:srgbClr val="08080C"/>
                </a:solidFill>
                <a:latin typeface="Calibri"/>
                <a:cs typeface="Calibri"/>
              </a:rPr>
              <a:t>P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yang</a:t>
            </a:r>
            <a:r>
              <a:rPr sz="2800" spc="-114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mengandung</a:t>
            </a:r>
            <a:r>
              <a:rPr sz="2800" spc="-10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8080C"/>
              </a:buClr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maka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S</a:t>
            </a:r>
            <a:r>
              <a:rPr sz="2800" i="1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disebut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8080C"/>
                </a:solidFill>
                <a:latin typeface="Calibri"/>
                <a:cs typeface="Calibri"/>
              </a:rPr>
              <a:t>klosur</a:t>
            </a:r>
            <a:r>
              <a:rPr sz="2800" b="1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closure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)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atau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tutupan</a:t>
            </a:r>
            <a:r>
              <a:rPr sz="28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dari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299" y="569848"/>
            <a:ext cx="640270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dirty="0">
                <a:latin typeface="Times New Roman"/>
                <a:cs typeface="Times New Roman"/>
              </a:rPr>
              <a:t>Jika</a:t>
            </a:r>
            <a:r>
              <a:rPr sz="2250" spc="2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M</a:t>
            </a:r>
            <a:r>
              <a:rPr sz="2250" i="1" spc="1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adalah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matriks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yang</a:t>
            </a:r>
            <a:r>
              <a:rPr sz="2250" spc="3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merepresentasikan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relasi</a:t>
            </a:r>
            <a:r>
              <a:rPr sz="2250" spc="-10" dirty="0">
                <a:latin typeface="Times New Roman"/>
                <a:cs typeface="Times New Roman"/>
              </a:rPr>
              <a:t> </a:t>
            </a:r>
            <a:r>
              <a:rPr sz="2250" i="1" spc="-25" dirty="0">
                <a:latin typeface="Times New Roman"/>
                <a:cs typeface="Times New Roman"/>
              </a:rPr>
              <a:t>R</a:t>
            </a:r>
            <a:r>
              <a:rPr sz="2250" spc="-25" dirty="0">
                <a:latin typeface="Times New Roman"/>
                <a:cs typeface="Times New Roman"/>
              </a:rPr>
              <a:t>,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7899" y="2859534"/>
            <a:ext cx="7853045" cy="7023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8100" marR="30480">
              <a:lnSpc>
                <a:spcPts val="2600"/>
              </a:lnSpc>
              <a:spcBef>
                <a:spcPts val="290"/>
              </a:spcBef>
              <a:tabLst>
                <a:tab pos="835025" algn="l"/>
                <a:tab pos="1871980" algn="l"/>
                <a:tab pos="2611120" algn="l"/>
                <a:tab pos="4927600" algn="l"/>
                <a:tab pos="5724525" algn="l"/>
                <a:tab pos="6337935" algn="l"/>
                <a:tab pos="7549515" algn="l"/>
              </a:tabLst>
            </a:pPr>
            <a:r>
              <a:rPr sz="2250" spc="-20" dirty="0">
                <a:latin typeface="Times New Roman"/>
                <a:cs typeface="Times New Roman"/>
              </a:rPr>
              <a:t>maka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-10" dirty="0">
                <a:latin typeface="Times New Roman"/>
                <a:cs typeface="Times New Roman"/>
              </a:rPr>
              <a:t>matriks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-20" dirty="0">
                <a:latin typeface="Times New Roman"/>
                <a:cs typeface="Times New Roman"/>
              </a:rPr>
              <a:t>yang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-10" dirty="0">
                <a:latin typeface="Times New Roman"/>
                <a:cs typeface="Times New Roman"/>
              </a:rPr>
              <a:t>merepresentasikan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-10" dirty="0">
                <a:latin typeface="Times New Roman"/>
                <a:cs typeface="Times New Roman"/>
              </a:rPr>
              <a:t>relasi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i="1" spc="-20" dirty="0">
                <a:latin typeface="Times New Roman"/>
                <a:cs typeface="Times New Roman"/>
              </a:rPr>
              <a:t>R</a:t>
            </a:r>
            <a:r>
              <a:rPr sz="2250" spc="-30" baseline="38888" dirty="0">
                <a:latin typeface="Times New Roman"/>
                <a:cs typeface="Times New Roman"/>
              </a:rPr>
              <a:t>–1</a:t>
            </a:r>
            <a:r>
              <a:rPr sz="2250" spc="-20" dirty="0">
                <a:latin typeface="Times New Roman"/>
                <a:cs typeface="Times New Roman"/>
              </a:rPr>
              <a:t>,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-10" dirty="0">
                <a:latin typeface="Times New Roman"/>
                <a:cs typeface="Times New Roman"/>
              </a:rPr>
              <a:t>misalkan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i="1" spc="-25" dirty="0">
                <a:latin typeface="Times New Roman"/>
                <a:cs typeface="Times New Roman"/>
              </a:rPr>
              <a:t>N</a:t>
            </a:r>
            <a:r>
              <a:rPr sz="2250" spc="-25" dirty="0">
                <a:latin typeface="Times New Roman"/>
                <a:cs typeface="Times New Roman"/>
              </a:rPr>
              <a:t>, </a:t>
            </a:r>
            <a:r>
              <a:rPr sz="2250" dirty="0">
                <a:latin typeface="Times New Roman"/>
                <a:cs typeface="Times New Roman"/>
              </a:rPr>
              <a:t>diperoleh</a:t>
            </a:r>
            <a:r>
              <a:rPr sz="2250" spc="5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dengan</a:t>
            </a:r>
            <a:r>
              <a:rPr sz="2250" spc="6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melakukan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transpose</a:t>
            </a:r>
            <a:r>
              <a:rPr sz="2250" i="1" spc="4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terhadap</a:t>
            </a:r>
            <a:r>
              <a:rPr sz="2250" spc="5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matriks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2250" i="1" spc="-25" dirty="0">
                <a:latin typeface="Times New Roman"/>
                <a:cs typeface="Times New Roman"/>
              </a:rPr>
              <a:t>M</a:t>
            </a:r>
            <a:r>
              <a:rPr sz="2250" spc="-25" dirty="0">
                <a:latin typeface="Times New Roman"/>
                <a:cs typeface="Times New Roman"/>
              </a:rPr>
              <a:t>,</a:t>
            </a:r>
            <a:endParaRPr sz="2250">
              <a:latin typeface="Times New Roman"/>
              <a:cs typeface="Times New Roman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ED61C6-9FB9-4D3A-9D65-8983DAE3F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92" y="1126654"/>
            <a:ext cx="2667372" cy="14384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7E0492-1856-41ED-B765-FEDA1E845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786" y="3950513"/>
            <a:ext cx="2610214" cy="2191056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1095"/>
            <a:ext cx="3361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Klosur</a:t>
            </a:r>
            <a:r>
              <a:rPr sz="4400" spc="-195" dirty="0"/>
              <a:t> </a:t>
            </a:r>
            <a:r>
              <a:rPr sz="4400" spc="-40" dirty="0"/>
              <a:t>Refleksif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8045450" cy="19900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Misalkan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sebuah</a:t>
            </a:r>
            <a:r>
              <a:rPr sz="28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pada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8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8080C"/>
              </a:buClr>
              <a:buFont typeface="Arial"/>
              <a:buChar char="•"/>
            </a:pPr>
            <a:endParaRPr sz="38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Klosur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refleksif</a:t>
            </a:r>
            <a:r>
              <a:rPr sz="2800" spc="-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dari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Symbol"/>
                <a:cs typeface="Symbol"/>
              </a:rPr>
              <a:t></a:t>
            </a:r>
            <a:r>
              <a:rPr sz="2800" spc="-12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8080C"/>
                </a:solidFill>
                <a:latin typeface="Symbol"/>
                <a:cs typeface="Symbol"/>
              </a:rPr>
              <a:t>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8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yang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dalam</a:t>
            </a:r>
            <a:r>
              <a:rPr sz="28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hal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ini</a:t>
            </a:r>
            <a:endParaRPr sz="2800">
              <a:latin typeface="Calibri"/>
              <a:cs typeface="Calibri"/>
            </a:endParaRPr>
          </a:p>
          <a:p>
            <a:pPr marL="1007744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solidFill>
                  <a:srgbClr val="08080C"/>
                </a:solidFill>
                <a:latin typeface="Symbol"/>
                <a:cs typeface="Symbol"/>
              </a:rPr>
              <a:t></a:t>
            </a:r>
            <a:r>
              <a:rPr sz="2800" spc="-8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{(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)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|</a:t>
            </a:r>
            <a:r>
              <a:rPr sz="28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i="1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Symbol"/>
                <a:cs typeface="Symbol"/>
              </a:rPr>
              <a:t></a:t>
            </a:r>
            <a:r>
              <a:rPr sz="2800" spc="-7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800" i="1" spc="-25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}.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4727" y="491388"/>
            <a:ext cx="10257155" cy="46272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 err="1">
                <a:solidFill>
                  <a:srgbClr val="08080C"/>
                </a:solidFill>
                <a:latin typeface="Calibri"/>
                <a:cs typeface="Calibri"/>
              </a:rPr>
              <a:t>Contoh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: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Misalkan</a:t>
            </a:r>
            <a:r>
              <a:rPr sz="28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{(1,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(1,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3),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3),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2)}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8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pada</a:t>
            </a:r>
            <a:endParaRPr sz="2800" dirty="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675"/>
              </a:spcBef>
            </a:pP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i="1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{1,</a:t>
            </a:r>
            <a:r>
              <a:rPr sz="28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2,</a:t>
            </a:r>
            <a:r>
              <a:rPr sz="28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3}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660"/>
              </a:spcBef>
            </a:pP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maka</a:t>
            </a:r>
            <a:endParaRPr sz="2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95"/>
              </a:spcBef>
            </a:pPr>
            <a:r>
              <a:rPr sz="2800" dirty="0">
                <a:solidFill>
                  <a:srgbClr val="08080C"/>
                </a:solidFill>
                <a:latin typeface="Symbol"/>
                <a:cs typeface="Symbol"/>
              </a:rPr>
              <a:t></a:t>
            </a:r>
            <a:r>
              <a:rPr sz="2800" spc="-9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{(1,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3)},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sehingga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klosur</a:t>
            </a:r>
            <a:r>
              <a:rPr sz="2800" spc="-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refleksif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dari</a:t>
            </a:r>
            <a:r>
              <a:rPr sz="2800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Symbol"/>
                <a:cs typeface="Symbol"/>
              </a:rPr>
              <a:t></a:t>
            </a:r>
            <a:r>
              <a:rPr sz="2800" spc="-9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8080C"/>
                </a:solidFill>
                <a:latin typeface="Symbol"/>
                <a:cs typeface="Symbol"/>
              </a:rPr>
              <a:t></a:t>
            </a:r>
            <a:r>
              <a:rPr sz="2800" spc="-9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{(1,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(1,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3),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3),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2)}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Symbol"/>
                <a:cs typeface="Symbol"/>
              </a:rPr>
              <a:t></a:t>
            </a:r>
            <a:r>
              <a:rPr sz="2800" spc="-10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{(1,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3)}</a:t>
            </a:r>
            <a:endParaRPr sz="2800" dirty="0">
              <a:latin typeface="Calibri"/>
              <a:cs typeface="Calibri"/>
            </a:endParaRPr>
          </a:p>
          <a:p>
            <a:pPr marR="587375" algn="ctr">
              <a:lnSpc>
                <a:spcPct val="100000"/>
              </a:lnSpc>
              <a:spcBef>
                <a:spcPts val="635"/>
              </a:spcBef>
              <a:tabLst>
                <a:tab pos="339725" algn="l"/>
                <a:tab pos="5119370" algn="l"/>
              </a:tabLst>
            </a:pP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	{(1,</a:t>
            </a:r>
            <a:r>
              <a:rPr sz="28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(1,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3),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3),</a:t>
            </a:r>
            <a:r>
              <a:rPr sz="28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2),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	(3,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3)}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62482"/>
            <a:ext cx="37865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Klosur</a:t>
            </a:r>
            <a:r>
              <a:rPr sz="4400" spc="-195" dirty="0"/>
              <a:t> </a:t>
            </a:r>
            <a:r>
              <a:rPr sz="4400" spc="-45" dirty="0"/>
              <a:t>setangkup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8839" y="1793493"/>
            <a:ext cx="10737850" cy="1479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0035" algn="l"/>
              </a:tabLst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Misalkan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sebuah</a:t>
            </a:r>
            <a:r>
              <a:rPr sz="28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pada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8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8080C"/>
              </a:buClr>
              <a:buFont typeface="Arial"/>
              <a:buChar char="•"/>
            </a:pPr>
            <a:endParaRPr sz="3850">
              <a:latin typeface="Calibri"/>
              <a:cs typeface="Calibri"/>
            </a:endParaRPr>
          </a:p>
          <a:p>
            <a:pPr marL="279400" indent="-229235">
              <a:lnSpc>
                <a:spcPct val="100000"/>
              </a:lnSpc>
              <a:buFont typeface="Arial"/>
              <a:buChar char="•"/>
              <a:tabLst>
                <a:tab pos="280035" algn="l"/>
                <a:tab pos="9956165" algn="l"/>
              </a:tabLst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Klosur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setangkup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dari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8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Symbol"/>
                <a:cs typeface="Symbol"/>
              </a:rPr>
              <a:t></a:t>
            </a:r>
            <a:r>
              <a:rPr sz="2800" spc="-11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775" spc="-15" baseline="25525" dirty="0">
                <a:solidFill>
                  <a:srgbClr val="08080C"/>
                </a:solidFill>
                <a:latin typeface="Calibri"/>
                <a:cs typeface="Calibri"/>
              </a:rPr>
              <a:t>-</a:t>
            </a:r>
            <a:r>
              <a:rPr sz="2775" baseline="25525" dirty="0">
                <a:solidFill>
                  <a:srgbClr val="08080C"/>
                </a:solidFill>
                <a:latin typeface="Calibri"/>
                <a:cs typeface="Calibri"/>
              </a:rPr>
              <a:t>1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8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dengan</a:t>
            </a:r>
            <a:r>
              <a:rPr sz="28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775" baseline="25525" dirty="0">
                <a:solidFill>
                  <a:srgbClr val="08080C"/>
                </a:solidFill>
                <a:latin typeface="Calibri"/>
                <a:cs typeface="Calibri"/>
              </a:rPr>
              <a:t>-1</a:t>
            </a:r>
            <a:r>
              <a:rPr sz="2775" spc="247" baseline="255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8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{(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)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|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)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800" dirty="0">
                <a:solidFill>
                  <a:srgbClr val="08080C"/>
                </a:solidFill>
                <a:latin typeface="Symbol"/>
                <a:cs typeface="Symbol"/>
              </a:rPr>
              <a:t></a:t>
            </a:r>
            <a:r>
              <a:rPr sz="2800" spc="-7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800" i="1" spc="-25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}.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39" y="381761"/>
            <a:ext cx="10737215" cy="83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19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 err="1">
                <a:solidFill>
                  <a:srgbClr val="08080C"/>
                </a:solidFill>
                <a:latin typeface="Calibri"/>
                <a:cs typeface="Calibri"/>
              </a:rPr>
              <a:t>Contoh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:</a:t>
            </a:r>
            <a:r>
              <a:rPr sz="2800" spc="1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Misalkan</a:t>
            </a:r>
            <a:r>
              <a:rPr sz="2800" spc="1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1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800" spc="1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{(1,</a:t>
            </a:r>
            <a:r>
              <a:rPr sz="2800" spc="1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3),</a:t>
            </a:r>
            <a:r>
              <a:rPr sz="2800" spc="1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(1,</a:t>
            </a:r>
            <a:r>
              <a:rPr sz="2800" spc="1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800" spc="1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800" spc="1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800" spc="1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1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800" spc="1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1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3)}</a:t>
            </a:r>
            <a:r>
              <a:rPr sz="2800" spc="1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800" spc="1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pada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i="1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{1,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2,</a:t>
            </a:r>
            <a:r>
              <a:rPr sz="28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3},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539" y="1788667"/>
            <a:ext cx="1149350" cy="855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3270"/>
              </a:lnSpc>
              <a:spcBef>
                <a:spcPts val="95"/>
              </a:spcBef>
            </a:pP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maka</a:t>
            </a:r>
            <a:endParaRPr sz="2800">
              <a:latin typeface="Calibri"/>
              <a:cs typeface="Calibri"/>
            </a:endParaRPr>
          </a:p>
          <a:p>
            <a:pPr marL="723900">
              <a:lnSpc>
                <a:spcPts val="3270"/>
              </a:lnSpc>
            </a:pPr>
            <a:r>
              <a:rPr sz="4200" i="1" spc="-15" baseline="-16865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1850" spc="-10" dirty="0">
                <a:solidFill>
                  <a:srgbClr val="08080C"/>
                </a:solidFill>
                <a:latin typeface="Calibri"/>
                <a:cs typeface="Calibri"/>
              </a:rPr>
              <a:t>-</a:t>
            </a:r>
            <a:r>
              <a:rPr sz="1850" spc="-50" dirty="0">
                <a:solidFill>
                  <a:srgbClr val="08080C"/>
                </a:solidFill>
                <a:latin typeface="Calibri"/>
                <a:cs typeface="Calibri"/>
              </a:rPr>
              <a:t>1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7429" y="2298903"/>
            <a:ext cx="4926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{(3,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(1,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3),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3)}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39" y="3322065"/>
            <a:ext cx="5788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sehingga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klosur</a:t>
            </a:r>
            <a:r>
              <a:rPr sz="28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setangkup</a:t>
            </a:r>
            <a:r>
              <a:rPr sz="28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dari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539" y="4348098"/>
            <a:ext cx="1091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Symbol"/>
                <a:cs typeface="Symbol"/>
              </a:rPr>
              <a:t></a:t>
            </a:r>
            <a:r>
              <a:rPr sz="2800" spc="-7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775" spc="-15" baseline="25525" dirty="0">
                <a:solidFill>
                  <a:srgbClr val="08080C"/>
                </a:solidFill>
                <a:latin typeface="Calibri"/>
                <a:cs typeface="Calibri"/>
              </a:rPr>
              <a:t>-</a:t>
            </a:r>
            <a:r>
              <a:rPr sz="2775" spc="-75" baseline="25525" dirty="0">
                <a:solidFill>
                  <a:srgbClr val="08080C"/>
                </a:solidFill>
                <a:latin typeface="Calibri"/>
                <a:cs typeface="Calibri"/>
              </a:rPr>
              <a:t>1</a:t>
            </a:r>
            <a:endParaRPr sz="2775" baseline="25525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2585" y="4263669"/>
            <a:ext cx="6892925" cy="155448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R="1605915" algn="ctr">
              <a:lnSpc>
                <a:spcPct val="100000"/>
              </a:lnSpc>
              <a:spcBef>
                <a:spcPts val="760"/>
              </a:spcBef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{(1,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3),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(1,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3)}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8080C"/>
                </a:solidFill>
                <a:latin typeface="Symbol"/>
                <a:cs typeface="Symbol"/>
              </a:rPr>
              <a:t></a:t>
            </a:r>
            <a:endParaRPr sz="2800">
              <a:latin typeface="Symbol"/>
              <a:cs typeface="Symbol"/>
            </a:endParaRPr>
          </a:p>
          <a:p>
            <a:pPr marR="1621790" algn="ctr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{(3,</a:t>
            </a:r>
            <a:r>
              <a:rPr sz="28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(1,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3),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3)}</a:t>
            </a:r>
            <a:endParaRPr sz="2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635"/>
              </a:spcBef>
              <a:tabLst>
                <a:tab pos="402590" algn="l"/>
              </a:tabLst>
            </a:pP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	{(1,</a:t>
            </a:r>
            <a:r>
              <a:rPr sz="28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3),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8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(1,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3),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3)}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809" y="560070"/>
            <a:ext cx="4214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Klosur</a:t>
            </a:r>
            <a:r>
              <a:rPr sz="4400" spc="-200" dirty="0"/>
              <a:t> </a:t>
            </a:r>
            <a:r>
              <a:rPr sz="4400" spc="-45" dirty="0"/>
              <a:t>menghantar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19100" marR="847725" indent="-229235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420370" algn="l"/>
              </a:tabLst>
            </a:pPr>
            <a:r>
              <a:rPr spc="-20" dirty="0"/>
              <a:t>Pembentukan</a:t>
            </a:r>
            <a:r>
              <a:rPr spc="-55" dirty="0"/>
              <a:t> </a:t>
            </a:r>
            <a:r>
              <a:rPr dirty="0"/>
              <a:t>klosur</a:t>
            </a:r>
            <a:r>
              <a:rPr spc="-75" dirty="0"/>
              <a:t> </a:t>
            </a:r>
            <a:r>
              <a:rPr spc="-10" dirty="0"/>
              <a:t>menghantar</a:t>
            </a:r>
            <a:r>
              <a:rPr spc="-85" dirty="0"/>
              <a:t> </a:t>
            </a:r>
            <a:r>
              <a:rPr dirty="0"/>
              <a:t>lebih</a:t>
            </a:r>
            <a:r>
              <a:rPr spc="-75" dirty="0"/>
              <a:t> </a:t>
            </a:r>
            <a:r>
              <a:rPr dirty="0"/>
              <a:t>sulit</a:t>
            </a:r>
            <a:r>
              <a:rPr spc="-85" dirty="0"/>
              <a:t> </a:t>
            </a:r>
            <a:r>
              <a:rPr dirty="0"/>
              <a:t>daripada</a:t>
            </a:r>
            <a:r>
              <a:rPr spc="-75" dirty="0"/>
              <a:t> </a:t>
            </a:r>
            <a:r>
              <a:rPr dirty="0"/>
              <a:t>dua</a:t>
            </a:r>
            <a:r>
              <a:rPr spc="-85" dirty="0"/>
              <a:t> </a:t>
            </a:r>
            <a:r>
              <a:rPr spc="-20" dirty="0"/>
              <a:t>buah </a:t>
            </a:r>
            <a:r>
              <a:rPr dirty="0"/>
              <a:t>klosur</a:t>
            </a:r>
            <a:r>
              <a:rPr spc="-70" dirty="0"/>
              <a:t> </a:t>
            </a:r>
            <a:r>
              <a:rPr spc="-10" dirty="0"/>
              <a:t>sebelumnya.</a:t>
            </a:r>
          </a:p>
          <a:p>
            <a:pPr marL="177800">
              <a:lnSpc>
                <a:spcPct val="100000"/>
              </a:lnSpc>
              <a:buClr>
                <a:srgbClr val="08080C"/>
              </a:buClr>
              <a:buFont typeface="Arial"/>
              <a:buChar char="•"/>
            </a:pPr>
            <a:endParaRPr sz="3800"/>
          </a:p>
          <a:p>
            <a:pPr marL="419100" indent="-229235">
              <a:lnSpc>
                <a:spcPct val="100000"/>
              </a:lnSpc>
              <a:buFont typeface="Arial"/>
              <a:buChar char="•"/>
              <a:tabLst>
                <a:tab pos="420370" algn="l"/>
              </a:tabLst>
            </a:pPr>
            <a:r>
              <a:rPr dirty="0"/>
              <a:t>Contoh:</a:t>
            </a:r>
            <a:r>
              <a:rPr spc="-25" dirty="0"/>
              <a:t> </a:t>
            </a:r>
            <a:r>
              <a:rPr i="1" dirty="0">
                <a:latin typeface="Calibri"/>
                <a:cs typeface="Calibri"/>
              </a:rPr>
              <a:t>R</a:t>
            </a:r>
            <a:r>
              <a:rPr i="1" spc="-40" dirty="0">
                <a:latin typeface="Calibri"/>
                <a:cs typeface="Calibri"/>
              </a:rPr>
              <a:t> </a:t>
            </a:r>
            <a:r>
              <a:rPr dirty="0"/>
              <a:t>=</a:t>
            </a:r>
            <a:r>
              <a:rPr spc="-35" dirty="0"/>
              <a:t> </a:t>
            </a:r>
            <a:r>
              <a:rPr dirty="0"/>
              <a:t>{(1,</a:t>
            </a:r>
            <a:r>
              <a:rPr spc="-35" dirty="0"/>
              <a:t> </a:t>
            </a:r>
            <a:r>
              <a:rPr dirty="0"/>
              <a:t>2),</a:t>
            </a:r>
            <a:r>
              <a:rPr spc="-30" dirty="0"/>
              <a:t> </a:t>
            </a:r>
            <a:r>
              <a:rPr dirty="0"/>
              <a:t>(1,</a:t>
            </a:r>
            <a:r>
              <a:rPr spc="-35" dirty="0"/>
              <a:t> </a:t>
            </a:r>
            <a:r>
              <a:rPr dirty="0"/>
              <a:t>4),</a:t>
            </a:r>
            <a:r>
              <a:rPr spc="-35" dirty="0"/>
              <a:t> </a:t>
            </a:r>
            <a:r>
              <a:rPr dirty="0"/>
              <a:t>(2,</a:t>
            </a:r>
            <a:r>
              <a:rPr spc="-35" dirty="0"/>
              <a:t> </a:t>
            </a:r>
            <a:r>
              <a:rPr dirty="0"/>
              <a:t>1),</a:t>
            </a:r>
            <a:r>
              <a:rPr spc="-30" dirty="0"/>
              <a:t> </a:t>
            </a:r>
            <a:r>
              <a:rPr dirty="0"/>
              <a:t>(3,</a:t>
            </a:r>
            <a:r>
              <a:rPr spc="-35" dirty="0"/>
              <a:t> </a:t>
            </a:r>
            <a:r>
              <a:rPr dirty="0"/>
              <a:t>2)}</a:t>
            </a:r>
            <a:r>
              <a:rPr spc="-35" dirty="0"/>
              <a:t> </a:t>
            </a:r>
            <a:r>
              <a:rPr dirty="0"/>
              <a:t>adalah</a:t>
            </a:r>
            <a:r>
              <a:rPr spc="-45" dirty="0"/>
              <a:t> </a:t>
            </a:r>
            <a:r>
              <a:rPr dirty="0"/>
              <a:t>relasi</a:t>
            </a:r>
            <a:r>
              <a:rPr spc="-40" dirty="0"/>
              <a:t> </a:t>
            </a:r>
            <a:r>
              <a:rPr i="1" dirty="0">
                <a:latin typeface="Calibri"/>
                <a:cs typeface="Calibri"/>
              </a:rPr>
              <a:t>A</a:t>
            </a:r>
            <a:r>
              <a:rPr i="1" spc="-40" dirty="0">
                <a:latin typeface="Calibri"/>
                <a:cs typeface="Calibri"/>
              </a:rPr>
              <a:t> </a:t>
            </a:r>
            <a:r>
              <a:rPr dirty="0"/>
              <a:t>=</a:t>
            </a:r>
            <a:r>
              <a:rPr spc="-35" dirty="0"/>
              <a:t> </a:t>
            </a:r>
            <a:r>
              <a:rPr dirty="0"/>
              <a:t>{1,</a:t>
            </a:r>
            <a:r>
              <a:rPr spc="-30" dirty="0"/>
              <a:t> </a:t>
            </a:r>
            <a:r>
              <a:rPr dirty="0"/>
              <a:t>2,</a:t>
            </a:r>
            <a:r>
              <a:rPr spc="-35" dirty="0"/>
              <a:t> </a:t>
            </a:r>
            <a:r>
              <a:rPr dirty="0"/>
              <a:t>3,</a:t>
            </a:r>
            <a:r>
              <a:rPr spc="-30" dirty="0"/>
              <a:t> </a:t>
            </a:r>
            <a:r>
              <a:rPr spc="-25" dirty="0"/>
              <a:t>4}.</a:t>
            </a:r>
          </a:p>
          <a:p>
            <a:pPr marL="419100" marR="5715">
              <a:lnSpc>
                <a:spcPts val="3020"/>
              </a:lnSpc>
              <a:spcBef>
                <a:spcPts val="1050"/>
              </a:spcBef>
              <a:tabLst>
                <a:tab pos="760730" algn="l"/>
                <a:tab pos="1628139" algn="l"/>
                <a:tab pos="2899410" algn="l"/>
                <a:tab pos="4028440" algn="l"/>
                <a:tab pos="4895850" algn="l"/>
                <a:tab pos="6938009" algn="l"/>
                <a:tab pos="8044815" algn="l"/>
                <a:tab pos="9564370" algn="l"/>
                <a:tab pos="10093325" algn="l"/>
              </a:tabLst>
            </a:pPr>
            <a:r>
              <a:rPr i="1" spc="-50" dirty="0">
                <a:latin typeface="Calibri"/>
                <a:cs typeface="Calibri"/>
              </a:rPr>
              <a:t>R</a:t>
            </a:r>
            <a:r>
              <a:rPr i="1" dirty="0">
                <a:latin typeface="Calibri"/>
                <a:cs typeface="Calibri"/>
              </a:rPr>
              <a:t>	</a:t>
            </a:r>
            <a:r>
              <a:rPr spc="-20" dirty="0"/>
              <a:t>tidak</a:t>
            </a:r>
            <a:r>
              <a:rPr dirty="0"/>
              <a:t>	</a:t>
            </a:r>
            <a:r>
              <a:rPr spc="-10" dirty="0"/>
              <a:t>transitif</a:t>
            </a:r>
            <a:r>
              <a:rPr dirty="0"/>
              <a:t>	</a:t>
            </a:r>
            <a:r>
              <a:rPr spc="-10" dirty="0"/>
              <a:t>karena</a:t>
            </a:r>
            <a:r>
              <a:rPr dirty="0"/>
              <a:t>	</a:t>
            </a:r>
            <a:r>
              <a:rPr spc="-10" dirty="0"/>
              <a:t>tidak</a:t>
            </a:r>
            <a:r>
              <a:rPr dirty="0"/>
              <a:t>	</a:t>
            </a:r>
            <a:r>
              <a:rPr spc="-10" dirty="0"/>
              <a:t>mengandung</a:t>
            </a:r>
            <a:r>
              <a:rPr dirty="0"/>
              <a:t>	</a:t>
            </a:r>
            <a:r>
              <a:rPr spc="-10" dirty="0"/>
              <a:t>semua</a:t>
            </a:r>
            <a:r>
              <a:rPr dirty="0"/>
              <a:t>	</a:t>
            </a:r>
            <a:r>
              <a:rPr spc="-10" dirty="0"/>
              <a:t>pasangan</a:t>
            </a:r>
            <a:r>
              <a:rPr dirty="0"/>
              <a:t>	</a:t>
            </a:r>
            <a:r>
              <a:rPr spc="-25" dirty="0"/>
              <a:t>(</a:t>
            </a:r>
            <a:r>
              <a:rPr i="1" spc="-25" dirty="0">
                <a:latin typeface="Calibri"/>
                <a:cs typeface="Calibri"/>
              </a:rPr>
              <a:t>a</a:t>
            </a:r>
            <a:r>
              <a:rPr spc="-25" dirty="0"/>
              <a:t>,</a:t>
            </a:r>
            <a:r>
              <a:rPr dirty="0"/>
              <a:t>	</a:t>
            </a:r>
            <a:r>
              <a:rPr i="1" spc="-25" dirty="0">
                <a:latin typeface="Calibri"/>
                <a:cs typeface="Calibri"/>
              </a:rPr>
              <a:t>c</a:t>
            </a:r>
            <a:r>
              <a:rPr spc="-25" dirty="0"/>
              <a:t>) </a:t>
            </a:r>
            <a:r>
              <a:rPr dirty="0"/>
              <a:t>sedemikian</a:t>
            </a:r>
            <a:r>
              <a:rPr spc="-50" dirty="0"/>
              <a:t> </a:t>
            </a:r>
            <a:r>
              <a:rPr dirty="0"/>
              <a:t>sehingga</a:t>
            </a:r>
            <a:r>
              <a:rPr spc="-40" dirty="0"/>
              <a:t> </a:t>
            </a:r>
            <a:r>
              <a:rPr dirty="0"/>
              <a:t>(</a:t>
            </a:r>
            <a:r>
              <a:rPr i="1" dirty="0">
                <a:latin typeface="Calibri"/>
                <a:cs typeface="Calibri"/>
              </a:rPr>
              <a:t>a</a:t>
            </a:r>
            <a:r>
              <a:rPr dirty="0"/>
              <a:t>,</a:t>
            </a:r>
            <a:r>
              <a:rPr spc="-60" dirty="0"/>
              <a:t> </a:t>
            </a:r>
            <a:r>
              <a:rPr i="1" dirty="0">
                <a:latin typeface="Calibri"/>
                <a:cs typeface="Calibri"/>
              </a:rPr>
              <a:t>b</a:t>
            </a:r>
            <a:r>
              <a:rPr dirty="0"/>
              <a:t>)</a:t>
            </a:r>
            <a:r>
              <a:rPr spc="-60" dirty="0"/>
              <a:t> </a:t>
            </a:r>
            <a:r>
              <a:rPr dirty="0"/>
              <a:t>dan</a:t>
            </a:r>
            <a:r>
              <a:rPr spc="-50" dirty="0"/>
              <a:t> </a:t>
            </a:r>
            <a:r>
              <a:rPr dirty="0"/>
              <a:t>(</a:t>
            </a:r>
            <a:r>
              <a:rPr i="1" dirty="0">
                <a:latin typeface="Calibri"/>
                <a:cs typeface="Calibri"/>
              </a:rPr>
              <a:t>b</a:t>
            </a:r>
            <a:r>
              <a:rPr dirty="0"/>
              <a:t>,</a:t>
            </a:r>
            <a:r>
              <a:rPr spc="-65" dirty="0"/>
              <a:t> </a:t>
            </a:r>
            <a:r>
              <a:rPr i="1" dirty="0">
                <a:latin typeface="Calibri"/>
                <a:cs typeface="Calibri"/>
              </a:rPr>
              <a:t>c</a:t>
            </a:r>
            <a:r>
              <a:rPr dirty="0"/>
              <a:t>)</a:t>
            </a:r>
            <a:r>
              <a:rPr spc="-55" dirty="0"/>
              <a:t> </a:t>
            </a:r>
            <a:r>
              <a:rPr dirty="0"/>
              <a:t>di</a:t>
            </a:r>
            <a:r>
              <a:rPr spc="-55" dirty="0"/>
              <a:t> </a:t>
            </a:r>
            <a:r>
              <a:rPr dirty="0"/>
              <a:t>dalam</a:t>
            </a:r>
            <a:r>
              <a:rPr spc="-55" dirty="0"/>
              <a:t> </a:t>
            </a:r>
            <a:r>
              <a:rPr i="1" spc="-25" dirty="0">
                <a:latin typeface="Calibri"/>
                <a:cs typeface="Calibri"/>
              </a:rPr>
              <a:t>R</a:t>
            </a:r>
            <a:r>
              <a:rPr spc="-25" dirty="0"/>
              <a:t>.</a:t>
            </a:r>
          </a:p>
          <a:p>
            <a:pPr marL="177800">
              <a:lnSpc>
                <a:spcPct val="100000"/>
              </a:lnSpc>
              <a:spcBef>
                <a:spcPts val="20"/>
              </a:spcBef>
            </a:pPr>
            <a:endParaRPr sz="4100"/>
          </a:p>
          <a:p>
            <a:pPr marL="419100" marR="5080">
              <a:lnSpc>
                <a:spcPts val="3030"/>
              </a:lnSpc>
            </a:pPr>
            <a:r>
              <a:rPr dirty="0"/>
              <a:t>Pasangan</a:t>
            </a:r>
            <a:r>
              <a:rPr spc="185" dirty="0"/>
              <a:t> </a:t>
            </a:r>
            <a:r>
              <a:rPr dirty="0"/>
              <a:t>(</a:t>
            </a:r>
            <a:r>
              <a:rPr i="1" dirty="0">
                <a:latin typeface="Calibri"/>
                <a:cs typeface="Calibri"/>
              </a:rPr>
              <a:t>a</a:t>
            </a:r>
            <a:r>
              <a:rPr dirty="0"/>
              <a:t>,</a:t>
            </a:r>
            <a:r>
              <a:rPr spc="175" dirty="0"/>
              <a:t> </a:t>
            </a:r>
            <a:r>
              <a:rPr i="1" dirty="0">
                <a:latin typeface="Calibri"/>
                <a:cs typeface="Calibri"/>
              </a:rPr>
              <a:t>c</a:t>
            </a:r>
            <a:r>
              <a:rPr dirty="0"/>
              <a:t>)</a:t>
            </a:r>
            <a:r>
              <a:rPr spc="180" dirty="0"/>
              <a:t> </a:t>
            </a:r>
            <a:r>
              <a:rPr dirty="0"/>
              <a:t>yang</a:t>
            </a:r>
            <a:r>
              <a:rPr spc="180" dirty="0"/>
              <a:t> </a:t>
            </a:r>
            <a:r>
              <a:rPr dirty="0"/>
              <a:t>tidak</a:t>
            </a:r>
            <a:r>
              <a:rPr spc="175" dirty="0"/>
              <a:t> </a:t>
            </a:r>
            <a:r>
              <a:rPr dirty="0"/>
              <a:t>terdapat</a:t>
            </a:r>
            <a:r>
              <a:rPr spc="180" dirty="0"/>
              <a:t> </a:t>
            </a:r>
            <a:r>
              <a:rPr dirty="0"/>
              <a:t>di</a:t>
            </a:r>
            <a:r>
              <a:rPr spc="170" dirty="0"/>
              <a:t> </a:t>
            </a:r>
            <a:r>
              <a:rPr dirty="0"/>
              <a:t>dalam</a:t>
            </a:r>
            <a:r>
              <a:rPr spc="175" dirty="0"/>
              <a:t> </a:t>
            </a:r>
            <a:r>
              <a:rPr i="1" dirty="0">
                <a:latin typeface="Calibri"/>
                <a:cs typeface="Calibri"/>
              </a:rPr>
              <a:t>R</a:t>
            </a:r>
            <a:r>
              <a:rPr i="1" spc="175" dirty="0">
                <a:latin typeface="Calibri"/>
                <a:cs typeface="Calibri"/>
              </a:rPr>
              <a:t> </a:t>
            </a:r>
            <a:r>
              <a:rPr dirty="0"/>
              <a:t>adalah</a:t>
            </a:r>
            <a:r>
              <a:rPr spc="170" dirty="0"/>
              <a:t> </a:t>
            </a:r>
            <a:r>
              <a:rPr dirty="0"/>
              <a:t>(1,</a:t>
            </a:r>
            <a:r>
              <a:rPr spc="185" dirty="0"/>
              <a:t> </a:t>
            </a:r>
            <a:r>
              <a:rPr dirty="0"/>
              <a:t>1),</a:t>
            </a:r>
            <a:r>
              <a:rPr spc="190" dirty="0"/>
              <a:t> </a:t>
            </a:r>
            <a:r>
              <a:rPr dirty="0"/>
              <a:t>(2,</a:t>
            </a:r>
            <a:r>
              <a:rPr spc="185" dirty="0"/>
              <a:t> </a:t>
            </a:r>
            <a:r>
              <a:rPr spc="-25" dirty="0"/>
              <a:t>2), </a:t>
            </a:r>
            <a:r>
              <a:rPr dirty="0"/>
              <a:t>(2,</a:t>
            </a:r>
            <a:r>
              <a:rPr spc="-30" dirty="0"/>
              <a:t> </a:t>
            </a:r>
            <a:r>
              <a:rPr dirty="0"/>
              <a:t>4),</a:t>
            </a:r>
            <a:r>
              <a:rPr spc="-30" dirty="0"/>
              <a:t> </a:t>
            </a:r>
            <a:r>
              <a:rPr dirty="0"/>
              <a:t>dan</a:t>
            </a:r>
            <a:r>
              <a:rPr spc="-25" dirty="0"/>
              <a:t> </a:t>
            </a:r>
            <a:r>
              <a:rPr dirty="0"/>
              <a:t>(3,</a:t>
            </a:r>
            <a:r>
              <a:rPr spc="-15" dirty="0"/>
              <a:t> </a:t>
            </a:r>
            <a:r>
              <a:rPr spc="-25" dirty="0"/>
              <a:t>1).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591" y="1339342"/>
            <a:ext cx="9831070" cy="288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Penambahan</a:t>
            </a:r>
            <a:r>
              <a:rPr sz="28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semua</a:t>
            </a:r>
            <a:r>
              <a:rPr sz="28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pasangan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ini</a:t>
            </a:r>
            <a:r>
              <a:rPr sz="2800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ke</a:t>
            </a:r>
            <a:r>
              <a:rPr sz="2800" spc="-10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dalam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sehingga</a:t>
            </a:r>
            <a:r>
              <a:rPr sz="28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menjadi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tabLst>
                <a:tab pos="5521960" algn="l"/>
              </a:tabLst>
            </a:pP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S</a:t>
            </a:r>
            <a:r>
              <a:rPr sz="2800" i="1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{(1,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(1,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4),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(1,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	(2,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4),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 1)}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>
              <a:latin typeface="Calibri"/>
              <a:cs typeface="Calibri"/>
            </a:endParaRPr>
          </a:p>
          <a:p>
            <a:pPr marL="241300" marR="5080">
              <a:lnSpc>
                <a:spcPts val="3050"/>
              </a:lnSpc>
              <a:spcBef>
                <a:spcPts val="5"/>
              </a:spcBef>
              <a:tabLst>
                <a:tab pos="1210310" algn="l"/>
                <a:tab pos="3447415" algn="l"/>
                <a:tab pos="4391660" algn="l"/>
                <a:tab pos="4465955" algn="l"/>
                <a:tab pos="5395595" algn="l"/>
                <a:tab pos="6735445" algn="l"/>
                <a:tab pos="8750300" algn="l"/>
              </a:tabLst>
            </a:pP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tidak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menghasilkan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		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yang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bersifat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menghantar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karena,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misalnya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terdapat</a:t>
            </a:r>
            <a:r>
              <a:rPr sz="28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1)</a:t>
            </a:r>
            <a:r>
              <a:rPr sz="28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Symbol"/>
                <a:cs typeface="Symbol"/>
              </a:rPr>
              <a:t></a:t>
            </a:r>
            <a:r>
              <a:rPr sz="2800" spc="-14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800" i="1" spc="-50" dirty="0">
                <a:solidFill>
                  <a:srgbClr val="08080C"/>
                </a:solidFill>
                <a:latin typeface="Calibri"/>
                <a:cs typeface="Calibri"/>
              </a:rPr>
              <a:t>S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8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(1,</a:t>
            </a:r>
            <a:r>
              <a:rPr sz="28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4)</a:t>
            </a:r>
            <a:r>
              <a:rPr sz="28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Symbol"/>
                <a:cs typeface="Symbol"/>
              </a:rPr>
              <a:t></a:t>
            </a:r>
            <a:r>
              <a:rPr sz="2800" spc="-9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tetapi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8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4)</a:t>
            </a:r>
            <a:r>
              <a:rPr sz="28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Symbol"/>
                <a:cs typeface="Symbol"/>
              </a:rPr>
              <a:t></a:t>
            </a:r>
            <a:r>
              <a:rPr sz="2800" spc="-9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800" i="1" spc="-25" dirty="0">
                <a:solidFill>
                  <a:srgbClr val="08080C"/>
                </a:solidFill>
                <a:latin typeface="Calibri"/>
                <a:cs typeface="Calibri"/>
              </a:rPr>
              <a:t>S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9309" y="994917"/>
            <a:ext cx="10415270" cy="3265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05435" algn="l"/>
              </a:tabLst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Klosur</a:t>
            </a:r>
            <a:r>
              <a:rPr sz="28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menghantar</a:t>
            </a:r>
            <a:r>
              <a:rPr sz="28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dari</a:t>
            </a:r>
            <a:r>
              <a:rPr sz="2800" spc="-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8080C"/>
              </a:buClr>
              <a:buFont typeface="Arial"/>
              <a:buChar char="•"/>
            </a:pPr>
            <a:endParaRPr sz="3850">
              <a:latin typeface="Calibri"/>
              <a:cs typeface="Calibri"/>
            </a:endParaRPr>
          </a:p>
          <a:p>
            <a:pPr marL="990600">
              <a:lnSpc>
                <a:spcPct val="100000"/>
              </a:lnSpc>
              <a:spcBef>
                <a:spcPts val="5"/>
              </a:spcBef>
              <a:tabLst>
                <a:tab pos="1721485" algn="l"/>
              </a:tabLst>
            </a:pP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775" baseline="25525" dirty="0">
                <a:solidFill>
                  <a:srgbClr val="08080C"/>
                </a:solidFill>
                <a:latin typeface="Calibri"/>
                <a:cs typeface="Calibri"/>
              </a:rPr>
              <a:t>*</a:t>
            </a:r>
            <a:r>
              <a:rPr sz="2775" spc="292" baseline="255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Symbol"/>
                <a:cs typeface="Symbol"/>
              </a:rPr>
              <a:t></a:t>
            </a:r>
            <a:r>
              <a:rPr sz="2800" spc="-1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775" baseline="25525" dirty="0">
                <a:solidFill>
                  <a:srgbClr val="08080C"/>
                </a:solidFill>
                <a:latin typeface="Calibri"/>
                <a:cs typeface="Calibri"/>
              </a:rPr>
              <a:t>2</a:t>
            </a:r>
            <a:r>
              <a:rPr sz="2775" spc="284" baseline="255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Symbol"/>
                <a:cs typeface="Symbol"/>
              </a:rPr>
              <a:t></a:t>
            </a:r>
            <a:r>
              <a:rPr sz="2800" spc="-7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775" baseline="25525" dirty="0">
                <a:solidFill>
                  <a:srgbClr val="08080C"/>
                </a:solidFill>
                <a:latin typeface="Calibri"/>
                <a:cs typeface="Calibri"/>
              </a:rPr>
              <a:t>3</a:t>
            </a:r>
            <a:r>
              <a:rPr sz="2775" spc="292" baseline="255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Symbol"/>
                <a:cs typeface="Symbol"/>
              </a:rPr>
              <a:t></a:t>
            </a:r>
            <a:r>
              <a:rPr sz="2800" spc="-8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…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Symbol"/>
                <a:cs typeface="Symbol"/>
              </a:rPr>
              <a:t></a:t>
            </a:r>
            <a:r>
              <a:rPr sz="2800" spc="-8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800" i="1" spc="-25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775" i="1" spc="-37" baseline="25525" dirty="0">
                <a:solidFill>
                  <a:srgbClr val="08080C"/>
                </a:solidFill>
                <a:latin typeface="Calibri"/>
                <a:cs typeface="Calibri"/>
              </a:rPr>
              <a:t>n</a:t>
            </a:r>
            <a:endParaRPr sz="2775" baseline="25525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00">
              <a:latin typeface="Calibri"/>
              <a:cs typeface="Calibri"/>
            </a:endParaRPr>
          </a:p>
          <a:p>
            <a:pPr marL="304800" marR="55880" indent="-229235" algn="just">
              <a:lnSpc>
                <a:spcPts val="3030"/>
              </a:lnSpc>
              <a:spcBef>
                <a:spcPts val="5"/>
              </a:spcBef>
              <a:buFont typeface="Arial"/>
              <a:buChar char="•"/>
              <a:tabLst>
                <a:tab pos="305435" algn="l"/>
              </a:tabLst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Jika</a:t>
            </a:r>
            <a:r>
              <a:rPr sz="2800" spc="120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M</a:t>
            </a:r>
            <a:r>
              <a:rPr sz="2775" i="1" baseline="-25525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775" i="1" spc="502" baseline="-25525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800" spc="130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matriks</a:t>
            </a:r>
            <a:r>
              <a:rPr sz="2800" spc="130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yang</a:t>
            </a:r>
            <a:r>
              <a:rPr sz="2800" spc="125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merepresentasikan</a:t>
            </a:r>
            <a:r>
              <a:rPr sz="2800" spc="130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130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pada</a:t>
            </a:r>
            <a:r>
              <a:rPr sz="2800" spc="125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sebuah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800" spc="5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dengan</a:t>
            </a:r>
            <a:r>
              <a:rPr sz="2800" spc="5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n</a:t>
            </a:r>
            <a:r>
              <a:rPr sz="2800" i="1" spc="5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elemen,</a:t>
            </a:r>
            <a:r>
              <a:rPr sz="2800" spc="5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maka</a:t>
            </a:r>
            <a:r>
              <a:rPr sz="2800" spc="5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matriks</a:t>
            </a:r>
            <a:r>
              <a:rPr sz="2800" spc="5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klosur</a:t>
            </a:r>
            <a:r>
              <a:rPr sz="2800" spc="5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menghantar</a:t>
            </a:r>
            <a:r>
              <a:rPr sz="2800" spc="5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775" spc="-37" baseline="25525" dirty="0">
                <a:solidFill>
                  <a:srgbClr val="08080C"/>
                </a:solidFill>
                <a:latin typeface="Calibri"/>
                <a:cs typeface="Calibri"/>
              </a:rPr>
              <a:t>*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5995" y="4909962"/>
            <a:ext cx="9207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20" dirty="0">
                <a:latin typeface="Times New Roman"/>
                <a:cs typeface="Times New Roman"/>
              </a:rPr>
              <a:t>*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9647" y="4938921"/>
            <a:ext cx="13906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i="1" spc="35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3853" y="4900016"/>
            <a:ext cx="13906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i="1" spc="35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046" y="4725114"/>
            <a:ext cx="2238375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624205" algn="l"/>
                <a:tab pos="918210" algn="l"/>
              </a:tabLst>
            </a:pPr>
            <a:r>
              <a:rPr sz="3375" i="1" spc="-75" baseline="2469" dirty="0">
                <a:latin typeface="Times New Roman"/>
                <a:cs typeface="Times New Roman"/>
              </a:rPr>
              <a:t>M</a:t>
            </a:r>
            <a:r>
              <a:rPr sz="3375" i="1" baseline="2469" dirty="0">
                <a:latin typeface="Times New Roman"/>
                <a:cs typeface="Times New Roman"/>
              </a:rPr>
              <a:t>	</a:t>
            </a:r>
            <a:r>
              <a:rPr sz="3375" spc="-75" baseline="2469" dirty="0">
                <a:latin typeface="Symbol"/>
                <a:cs typeface="Symbol"/>
              </a:rPr>
              <a:t></a:t>
            </a:r>
            <a:r>
              <a:rPr sz="3375" baseline="2469" dirty="0">
                <a:latin typeface="Times New Roman"/>
                <a:cs typeface="Times New Roman"/>
              </a:rPr>
              <a:t>	</a:t>
            </a:r>
            <a:r>
              <a:rPr sz="2300" i="1" dirty="0">
                <a:latin typeface="Times New Roman"/>
                <a:cs typeface="Times New Roman"/>
              </a:rPr>
              <a:t>M</a:t>
            </a:r>
            <a:r>
              <a:rPr sz="2175" i="1" baseline="-13409" dirty="0">
                <a:latin typeface="Times New Roman"/>
                <a:cs typeface="Times New Roman"/>
              </a:rPr>
              <a:t>R</a:t>
            </a:r>
            <a:r>
              <a:rPr sz="2175" i="1" spc="359" baseline="-13409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</a:t>
            </a:r>
            <a:r>
              <a:rPr sz="2300" spc="365" dirty="0">
                <a:latin typeface="Times New Roman"/>
                <a:cs typeface="Times New Roman"/>
              </a:rPr>
              <a:t> </a:t>
            </a:r>
            <a:r>
              <a:rPr sz="3375" i="1" baseline="1234" dirty="0">
                <a:latin typeface="Times New Roman"/>
                <a:cs typeface="Times New Roman"/>
              </a:rPr>
              <a:t>M</a:t>
            </a:r>
            <a:r>
              <a:rPr sz="3375" i="1" spc="-179" baseline="1234" dirty="0">
                <a:latin typeface="Times New Roman"/>
                <a:cs typeface="Times New Roman"/>
              </a:rPr>
              <a:t> </a:t>
            </a:r>
            <a:r>
              <a:rPr sz="2100" spc="89" baseline="43650" dirty="0">
                <a:latin typeface="Times New Roman"/>
                <a:cs typeface="Times New Roman"/>
              </a:rPr>
              <a:t>[2]</a:t>
            </a:r>
            <a:endParaRPr sz="2100" baseline="43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0652" y="4900016"/>
            <a:ext cx="13906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i="1" spc="35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6694" y="4588286"/>
            <a:ext cx="883919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450" baseline="-26570" dirty="0">
                <a:latin typeface="Symbol"/>
                <a:cs typeface="Symbol"/>
              </a:rPr>
              <a:t></a:t>
            </a:r>
            <a:r>
              <a:rPr sz="3450" spc="367" baseline="-26570" dirty="0">
                <a:latin typeface="Times New Roman"/>
                <a:cs typeface="Times New Roman"/>
              </a:rPr>
              <a:t> </a:t>
            </a:r>
            <a:r>
              <a:rPr sz="3375" i="1" baseline="-24691" dirty="0">
                <a:latin typeface="Times New Roman"/>
                <a:cs typeface="Times New Roman"/>
              </a:rPr>
              <a:t>M</a:t>
            </a:r>
            <a:r>
              <a:rPr sz="3375" i="1" spc="-187" baseline="-24691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[3]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6082" y="4725114"/>
            <a:ext cx="1510665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00" dirty="0">
                <a:latin typeface="Symbol"/>
                <a:cs typeface="Symbol"/>
              </a:rPr>
              <a:t></a:t>
            </a:r>
            <a:r>
              <a:rPr sz="2300" spc="40" dirty="0">
                <a:latin typeface="Times New Roman"/>
                <a:cs typeface="Times New Roman"/>
              </a:rPr>
              <a:t> </a:t>
            </a:r>
            <a:r>
              <a:rPr sz="2300" spc="65" dirty="0">
                <a:latin typeface="Times New Roman"/>
                <a:cs typeface="Times New Roman"/>
              </a:rPr>
              <a:t>…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</a:t>
            </a:r>
            <a:r>
              <a:rPr sz="2300" spc="90" dirty="0">
                <a:latin typeface="Times New Roman"/>
                <a:cs typeface="Times New Roman"/>
              </a:rPr>
              <a:t> </a:t>
            </a:r>
            <a:r>
              <a:rPr sz="3375" i="1" baseline="1234" dirty="0">
                <a:latin typeface="Times New Roman"/>
                <a:cs typeface="Times New Roman"/>
              </a:rPr>
              <a:t>M</a:t>
            </a:r>
            <a:r>
              <a:rPr sz="3375" i="1" spc="-187" baseline="1234" dirty="0">
                <a:latin typeface="Times New Roman"/>
                <a:cs typeface="Times New Roman"/>
              </a:rPr>
              <a:t> </a:t>
            </a:r>
            <a:r>
              <a:rPr sz="2100" spc="112" baseline="43650" dirty="0">
                <a:latin typeface="Times New Roman"/>
                <a:cs typeface="Times New Roman"/>
              </a:rPr>
              <a:t>[</a:t>
            </a:r>
            <a:r>
              <a:rPr sz="2100" i="1" spc="112" baseline="43650" dirty="0">
                <a:latin typeface="Times New Roman"/>
                <a:cs typeface="Times New Roman"/>
              </a:rPr>
              <a:t>n</a:t>
            </a:r>
            <a:r>
              <a:rPr sz="2100" i="1" spc="-322" baseline="43650" dirty="0">
                <a:latin typeface="Times New Roman"/>
                <a:cs typeface="Times New Roman"/>
              </a:rPr>
              <a:t> </a:t>
            </a:r>
            <a:r>
              <a:rPr sz="2100" spc="-75" baseline="43650" dirty="0">
                <a:latin typeface="Times New Roman"/>
                <a:cs typeface="Times New Roman"/>
              </a:rPr>
              <a:t>]</a:t>
            </a:r>
            <a:endParaRPr sz="2100" baseline="43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439" y="112013"/>
            <a:ext cx="1173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 err="1">
                <a:latin typeface="Calibri"/>
                <a:cs typeface="Calibri"/>
              </a:rPr>
              <a:t>Contoh</a:t>
            </a:r>
            <a:r>
              <a:rPr sz="2000" b="1" spc="-2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848D9-6BE9-4979-928E-141041AE7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129"/>
          <a:stretch/>
        </p:blipFill>
        <p:spPr>
          <a:xfrm>
            <a:off x="1782145" y="156366"/>
            <a:ext cx="8291406" cy="646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59A69A-5CE2-4FA8-939F-3594FC6AA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71" b="50000"/>
          <a:stretch/>
        </p:blipFill>
        <p:spPr>
          <a:xfrm>
            <a:off x="1782145" y="802433"/>
            <a:ext cx="8291406" cy="2626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39DBA9-03BB-4966-BADB-7D754834F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b="26835"/>
          <a:stretch/>
        </p:blipFill>
        <p:spPr>
          <a:xfrm>
            <a:off x="1782145" y="3429000"/>
            <a:ext cx="8291406" cy="1516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2822D3-FB07-4B38-83CD-726159EA1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165" b="6592"/>
          <a:stretch/>
        </p:blipFill>
        <p:spPr>
          <a:xfrm>
            <a:off x="1782145" y="4945224"/>
            <a:ext cx="8291406" cy="1324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A5B282-A72E-4E90-85F8-37E450F8D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408"/>
          <a:stretch/>
        </p:blipFill>
        <p:spPr>
          <a:xfrm>
            <a:off x="1782145" y="6270170"/>
            <a:ext cx="8291406" cy="431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6175" y="679195"/>
            <a:ext cx="6076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Aplikasi</a:t>
            </a:r>
            <a:r>
              <a:rPr sz="4400" spc="-75" dirty="0"/>
              <a:t> </a:t>
            </a:r>
            <a:r>
              <a:rPr sz="4400" dirty="0"/>
              <a:t>klosur</a:t>
            </a:r>
            <a:r>
              <a:rPr sz="4400" spc="-45" dirty="0"/>
              <a:t> </a:t>
            </a:r>
            <a:r>
              <a:rPr sz="4400" spc="-10" dirty="0"/>
              <a:t>menghantar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50500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Klosur</a:t>
            </a:r>
            <a:r>
              <a:rPr sz="2800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menghantar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menggambarkan</a:t>
            </a:r>
            <a:r>
              <a:rPr sz="2800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bagaimana</a:t>
            </a:r>
            <a:r>
              <a:rPr sz="2800" spc="-10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pesan</a:t>
            </a:r>
            <a:r>
              <a:rPr sz="2800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dapat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dikirim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dari</a:t>
            </a:r>
            <a:r>
              <a:rPr sz="2800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satu</a:t>
            </a:r>
            <a:r>
              <a:rPr sz="2800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kota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ke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kota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lain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baik</a:t>
            </a:r>
            <a:r>
              <a:rPr sz="2800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melalui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hubungan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komunikasi</a:t>
            </a:r>
            <a:r>
              <a:rPr sz="28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langsung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atau</a:t>
            </a:r>
            <a:r>
              <a:rPr sz="2800" spc="-1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melalui</a:t>
            </a:r>
            <a:r>
              <a:rPr sz="2800" spc="-1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kota</a:t>
            </a:r>
            <a:r>
              <a:rPr sz="2800" spc="-1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antara</a:t>
            </a:r>
            <a:r>
              <a:rPr sz="2800" spc="-1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sebanyak</a:t>
            </a:r>
            <a:r>
              <a:rPr sz="2800" spc="-1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mungkin.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339342"/>
            <a:ext cx="5823585" cy="16046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Misalkan</a:t>
            </a:r>
            <a:r>
              <a:rPr sz="2800" spc="-1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jaringan</a:t>
            </a:r>
            <a:r>
              <a:rPr sz="2800" spc="-1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komputer 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mempunyai</a:t>
            </a:r>
            <a:r>
              <a:rPr sz="28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pusat</a:t>
            </a:r>
            <a:r>
              <a:rPr sz="28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data</a:t>
            </a:r>
            <a:r>
              <a:rPr sz="2800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di</a:t>
            </a:r>
            <a:r>
              <a:rPr sz="28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Jakarta,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Bandung,</a:t>
            </a:r>
            <a:r>
              <a:rPr sz="2800" spc="-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Surabaya,</a:t>
            </a:r>
            <a:r>
              <a:rPr sz="28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Medan,</a:t>
            </a:r>
            <a:r>
              <a:rPr sz="28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Makassar,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Kupang.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3514725"/>
            <a:ext cx="6006465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Misalkan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800" i="1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8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yang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mengandung</a:t>
            </a:r>
            <a:r>
              <a:rPr sz="28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)</a:t>
            </a:r>
            <a:r>
              <a:rPr sz="28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jika</a:t>
            </a:r>
            <a:r>
              <a:rPr sz="28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terdapat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saluran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telepon</a:t>
            </a:r>
            <a:r>
              <a:rPr sz="2800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dari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kota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i="1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ke</a:t>
            </a:r>
            <a:r>
              <a:rPr sz="2800" spc="-10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kota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94874" y="1657847"/>
            <a:ext cx="2919730" cy="3378200"/>
            <a:chOff x="8094874" y="1657847"/>
            <a:chExt cx="2919730" cy="3378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4874" y="2594467"/>
              <a:ext cx="99672" cy="999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97229" y="1657847"/>
              <a:ext cx="99672" cy="999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44710" y="1707975"/>
              <a:ext cx="1402715" cy="936625"/>
            </a:xfrm>
            <a:custGeom>
              <a:avLst/>
              <a:gdLst/>
              <a:ahLst/>
              <a:cxnLst/>
              <a:rect l="l" t="t" r="r" b="b"/>
              <a:pathLst>
                <a:path w="1402715" h="936625">
                  <a:moveTo>
                    <a:pt x="1402355" y="0"/>
                  </a:moveTo>
                  <a:lnTo>
                    <a:pt x="0" y="936359"/>
                  </a:lnTo>
                  <a:lnTo>
                    <a:pt x="606421" y="532465"/>
                  </a:lnTo>
                </a:path>
              </a:pathLst>
            </a:custGeom>
            <a:ln w="18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1292" y="2176284"/>
              <a:ext cx="145415" cy="128270"/>
            </a:xfrm>
            <a:custGeom>
              <a:avLst/>
              <a:gdLst/>
              <a:ahLst/>
              <a:cxnLst/>
              <a:rect l="l" t="t" r="r" b="b"/>
              <a:pathLst>
                <a:path w="145415" h="128269">
                  <a:moveTo>
                    <a:pt x="144842" y="0"/>
                  </a:moveTo>
                  <a:lnTo>
                    <a:pt x="0" y="18960"/>
                  </a:lnTo>
                  <a:lnTo>
                    <a:pt x="73200" y="128051"/>
                  </a:lnTo>
                  <a:lnTo>
                    <a:pt x="1448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98987" y="2594467"/>
              <a:ext cx="99776" cy="9999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98987" y="3999110"/>
              <a:ext cx="99776" cy="9983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547065" y="1707975"/>
              <a:ext cx="1402080" cy="2341245"/>
            </a:xfrm>
            <a:custGeom>
              <a:avLst/>
              <a:gdLst/>
              <a:ahLst/>
              <a:cxnLst/>
              <a:rect l="l" t="t" r="r" b="b"/>
              <a:pathLst>
                <a:path w="1402079" h="2341245">
                  <a:moveTo>
                    <a:pt x="1401810" y="2341054"/>
                  </a:moveTo>
                  <a:lnTo>
                    <a:pt x="0" y="0"/>
                  </a:lnTo>
                  <a:lnTo>
                    <a:pt x="643295" y="1072203"/>
                  </a:lnTo>
                </a:path>
              </a:pathLst>
            </a:custGeom>
            <a:ln w="186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124877" y="2731866"/>
              <a:ext cx="123189" cy="146685"/>
            </a:xfrm>
            <a:custGeom>
              <a:avLst/>
              <a:gdLst/>
              <a:ahLst/>
              <a:cxnLst/>
              <a:rect l="l" t="t" r="r" b="b"/>
              <a:pathLst>
                <a:path w="123190" h="146685">
                  <a:moveTo>
                    <a:pt x="112257" y="0"/>
                  </a:moveTo>
                  <a:lnTo>
                    <a:pt x="0" y="68571"/>
                  </a:lnTo>
                  <a:lnTo>
                    <a:pt x="123170" y="146492"/>
                  </a:lnTo>
                  <a:lnTo>
                    <a:pt x="112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4874" y="3999110"/>
              <a:ext cx="99672" cy="9983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144710" y="2644334"/>
              <a:ext cx="2804160" cy="1405255"/>
            </a:xfrm>
            <a:custGeom>
              <a:avLst/>
              <a:gdLst/>
              <a:ahLst/>
              <a:cxnLst/>
              <a:rect l="l" t="t" r="r" b="b"/>
              <a:pathLst>
                <a:path w="2804159" h="1405254">
                  <a:moveTo>
                    <a:pt x="2804165" y="1404695"/>
                  </a:moveTo>
                  <a:lnTo>
                    <a:pt x="0" y="0"/>
                  </a:lnTo>
                  <a:lnTo>
                    <a:pt x="1301116" y="651191"/>
                  </a:lnTo>
                </a:path>
              </a:pathLst>
            </a:custGeom>
            <a:ln w="186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400637" y="3229994"/>
              <a:ext cx="146685" cy="117475"/>
            </a:xfrm>
            <a:custGeom>
              <a:avLst/>
              <a:gdLst/>
              <a:ahLst/>
              <a:cxnLst/>
              <a:rect l="l" t="t" r="r" b="b"/>
              <a:pathLst>
                <a:path w="146684" h="117475">
                  <a:moveTo>
                    <a:pt x="59194" y="0"/>
                  </a:moveTo>
                  <a:lnTo>
                    <a:pt x="0" y="117012"/>
                  </a:lnTo>
                  <a:lnTo>
                    <a:pt x="146427" y="117012"/>
                  </a:lnTo>
                  <a:lnTo>
                    <a:pt x="591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97229" y="4935703"/>
              <a:ext cx="99672" cy="998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144710" y="4049029"/>
              <a:ext cx="1402715" cy="936625"/>
            </a:xfrm>
            <a:custGeom>
              <a:avLst/>
              <a:gdLst/>
              <a:ahLst/>
              <a:cxnLst/>
              <a:rect l="l" t="t" r="r" b="b"/>
              <a:pathLst>
                <a:path w="1402715" h="936625">
                  <a:moveTo>
                    <a:pt x="0" y="0"/>
                  </a:moveTo>
                  <a:lnTo>
                    <a:pt x="1402355" y="936593"/>
                  </a:lnTo>
                  <a:lnTo>
                    <a:pt x="798012" y="532517"/>
                  </a:lnTo>
                </a:path>
              </a:pathLst>
            </a:custGeom>
            <a:ln w="18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46135" y="4517573"/>
              <a:ext cx="146685" cy="128270"/>
            </a:xfrm>
            <a:custGeom>
              <a:avLst/>
              <a:gdLst/>
              <a:ahLst/>
              <a:cxnLst/>
              <a:rect l="l" t="t" r="r" b="b"/>
              <a:pathLst>
                <a:path w="146684" h="128270">
                  <a:moveTo>
                    <a:pt x="0" y="0"/>
                  </a:moveTo>
                  <a:lnTo>
                    <a:pt x="73226" y="127947"/>
                  </a:lnTo>
                  <a:lnTo>
                    <a:pt x="146427" y="18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48875" y="2644334"/>
              <a:ext cx="0" cy="1405255"/>
            </a:xfrm>
            <a:custGeom>
              <a:avLst/>
              <a:gdLst/>
              <a:ahLst/>
              <a:cxnLst/>
              <a:rect l="l" t="t" r="r" b="b"/>
              <a:pathLst>
                <a:path h="1405254">
                  <a:moveTo>
                    <a:pt x="0" y="0"/>
                  </a:moveTo>
                  <a:lnTo>
                    <a:pt x="0" y="1404695"/>
                  </a:lnTo>
                  <a:lnTo>
                    <a:pt x="0" y="818100"/>
                  </a:lnTo>
                </a:path>
              </a:pathLst>
            </a:custGeom>
            <a:ln w="186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83392" y="3347006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5" h="131445">
                  <a:moveTo>
                    <a:pt x="65483" y="0"/>
                  </a:moveTo>
                  <a:lnTo>
                    <a:pt x="0" y="131038"/>
                  </a:lnTo>
                  <a:lnTo>
                    <a:pt x="130966" y="131038"/>
                  </a:lnTo>
                  <a:lnTo>
                    <a:pt x="654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032820" y="1310313"/>
            <a:ext cx="958215" cy="306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latin typeface="Arial"/>
                <a:cs typeface="Arial"/>
              </a:rPr>
              <a:t>Bandung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32654" y="2221997"/>
            <a:ext cx="790575" cy="306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latin typeface="Arial"/>
                <a:cs typeface="Arial"/>
              </a:rPr>
              <a:t>Jakarta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40892" y="2221997"/>
            <a:ext cx="1020444" cy="306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latin typeface="Arial"/>
                <a:cs typeface="Arial"/>
              </a:rPr>
              <a:t>Surabaya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580954" y="4120014"/>
            <a:ext cx="739140" cy="306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latin typeface="Arial"/>
                <a:cs typeface="Arial"/>
              </a:rPr>
              <a:t>Medan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29703" y="5031114"/>
            <a:ext cx="1036955" cy="306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latin typeface="Arial"/>
                <a:cs typeface="Arial"/>
              </a:rPr>
              <a:t>Makassar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31704" y="3651471"/>
            <a:ext cx="829310" cy="306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latin typeface="Arial"/>
                <a:cs typeface="Arial"/>
              </a:rPr>
              <a:t>Kupang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095" y="1137236"/>
            <a:ext cx="482155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00" b="1" dirty="0">
                <a:latin typeface="Times New Roman"/>
                <a:cs typeface="Times New Roman"/>
              </a:rPr>
              <a:t>Mengkombinasikan</a:t>
            </a:r>
            <a:r>
              <a:rPr sz="3300" b="1" spc="130" dirty="0">
                <a:latin typeface="Times New Roman"/>
                <a:cs typeface="Times New Roman"/>
              </a:rPr>
              <a:t> </a:t>
            </a:r>
            <a:r>
              <a:rPr sz="3300" b="1" spc="-10" dirty="0">
                <a:latin typeface="Times New Roman"/>
                <a:cs typeface="Times New Roman"/>
              </a:rPr>
              <a:t>Relasi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6201" y="1758253"/>
            <a:ext cx="9820275" cy="32334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471805" marR="53975" indent="-421640" algn="just">
              <a:lnSpc>
                <a:spcPct val="95900"/>
              </a:lnSpc>
              <a:spcBef>
                <a:spcPts val="245"/>
              </a:spcBef>
              <a:buSzPct val="62711"/>
              <a:buFont typeface="Symbol"/>
              <a:buChar char=""/>
              <a:tabLst>
                <a:tab pos="472440" algn="l"/>
              </a:tabLst>
            </a:pPr>
            <a:r>
              <a:rPr sz="2950" dirty="0">
                <a:latin typeface="Times New Roman"/>
                <a:cs typeface="Times New Roman"/>
              </a:rPr>
              <a:t>Karena</a:t>
            </a:r>
            <a:r>
              <a:rPr sz="2950" spc="51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relasi</a:t>
            </a:r>
            <a:r>
              <a:rPr sz="2950" spc="51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biner</a:t>
            </a:r>
            <a:r>
              <a:rPr sz="2950" spc="50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merupakan</a:t>
            </a:r>
            <a:r>
              <a:rPr sz="2950" spc="51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himpunan</a:t>
            </a:r>
            <a:r>
              <a:rPr sz="2950" spc="5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pasangan</a:t>
            </a:r>
            <a:r>
              <a:rPr sz="2950" spc="495" dirty="0">
                <a:latin typeface="Times New Roman"/>
                <a:cs typeface="Times New Roman"/>
              </a:rPr>
              <a:t> </a:t>
            </a:r>
            <a:r>
              <a:rPr sz="2950" spc="-10" dirty="0">
                <a:latin typeface="Times New Roman"/>
                <a:cs typeface="Times New Roman"/>
              </a:rPr>
              <a:t>terurut, </a:t>
            </a:r>
            <a:r>
              <a:rPr sz="2950" dirty="0">
                <a:latin typeface="Times New Roman"/>
                <a:cs typeface="Times New Roman"/>
              </a:rPr>
              <a:t>maka</a:t>
            </a:r>
            <a:r>
              <a:rPr sz="2950" spc="16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operasi</a:t>
            </a:r>
            <a:r>
              <a:rPr sz="2950" spc="16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himpunan</a:t>
            </a:r>
            <a:r>
              <a:rPr sz="2950" spc="17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seperti</a:t>
            </a:r>
            <a:r>
              <a:rPr sz="2950" spc="16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irisan,</a:t>
            </a:r>
            <a:r>
              <a:rPr sz="2950" spc="16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gabungan,</a:t>
            </a:r>
            <a:r>
              <a:rPr sz="2950" spc="16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selisih,</a:t>
            </a:r>
            <a:r>
              <a:rPr sz="2950" spc="145" dirty="0">
                <a:latin typeface="Times New Roman"/>
                <a:cs typeface="Times New Roman"/>
              </a:rPr>
              <a:t> </a:t>
            </a:r>
            <a:r>
              <a:rPr sz="2950" spc="-25" dirty="0">
                <a:latin typeface="Times New Roman"/>
                <a:cs typeface="Times New Roman"/>
              </a:rPr>
              <a:t>dan </a:t>
            </a:r>
            <a:r>
              <a:rPr sz="2950" dirty="0">
                <a:latin typeface="Times New Roman"/>
                <a:cs typeface="Times New Roman"/>
              </a:rPr>
              <a:t>beda</a:t>
            </a:r>
            <a:r>
              <a:rPr sz="2950" spc="-3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setangkup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antara</a:t>
            </a:r>
            <a:r>
              <a:rPr sz="2950" spc="-1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dua</a:t>
            </a:r>
            <a:r>
              <a:rPr sz="2950" spc="-1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relasi</a:t>
            </a:r>
            <a:r>
              <a:rPr sz="2950" spc="-1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atau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lebih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juga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spc="-10" dirty="0">
                <a:latin typeface="Times New Roman"/>
                <a:cs typeface="Times New Roman"/>
              </a:rPr>
              <a:t>berlaku.</a:t>
            </a:r>
            <a:endParaRPr sz="2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3800">
              <a:latin typeface="Times New Roman"/>
              <a:cs typeface="Times New Roman"/>
            </a:endParaRPr>
          </a:p>
          <a:p>
            <a:pPr marL="471805" marR="55880" indent="-421640" algn="just">
              <a:lnSpc>
                <a:spcPct val="99000"/>
              </a:lnSpc>
              <a:buFont typeface="Symbol"/>
              <a:buChar char=""/>
              <a:tabLst>
                <a:tab pos="472440" algn="l"/>
              </a:tabLst>
            </a:pPr>
            <a:r>
              <a:rPr sz="2950" dirty="0">
                <a:latin typeface="Times New Roman"/>
                <a:cs typeface="Times New Roman"/>
              </a:rPr>
              <a:t>Jika</a:t>
            </a:r>
            <a:r>
              <a:rPr sz="2950" spc="36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R</a:t>
            </a:r>
            <a:r>
              <a:rPr sz="2925" baseline="-12820" dirty="0">
                <a:latin typeface="Times New Roman"/>
                <a:cs typeface="Times New Roman"/>
              </a:rPr>
              <a:t>1</a:t>
            </a:r>
            <a:r>
              <a:rPr sz="2925" spc="75" baseline="-12820" dirty="0">
                <a:latin typeface="Times New Roman"/>
                <a:cs typeface="Times New Roman"/>
              </a:rPr>
              <a:t>  </a:t>
            </a:r>
            <a:r>
              <a:rPr sz="2950" dirty="0">
                <a:latin typeface="Times New Roman"/>
                <a:cs typeface="Times New Roman"/>
              </a:rPr>
              <a:t>dan</a:t>
            </a:r>
            <a:r>
              <a:rPr sz="2950" spc="34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R</a:t>
            </a:r>
            <a:r>
              <a:rPr sz="2925" baseline="-12820" dirty="0">
                <a:latin typeface="Times New Roman"/>
                <a:cs typeface="Times New Roman"/>
              </a:rPr>
              <a:t>2</a:t>
            </a:r>
            <a:r>
              <a:rPr sz="2925" spc="60" baseline="-12820" dirty="0">
                <a:latin typeface="Times New Roman"/>
                <a:cs typeface="Times New Roman"/>
              </a:rPr>
              <a:t>  </a:t>
            </a:r>
            <a:r>
              <a:rPr sz="2950" spc="-20" dirty="0">
                <a:latin typeface="Times New Roman"/>
                <a:cs typeface="Times New Roman"/>
              </a:rPr>
              <a:t>masing-</a:t>
            </a:r>
            <a:r>
              <a:rPr sz="2950" dirty="0">
                <a:latin typeface="Times New Roman"/>
                <a:cs typeface="Times New Roman"/>
              </a:rPr>
              <a:t>masing</a:t>
            </a:r>
            <a:r>
              <a:rPr sz="2950" spc="34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adalah</a:t>
            </a:r>
            <a:r>
              <a:rPr sz="2950" spc="33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relasi</a:t>
            </a:r>
            <a:r>
              <a:rPr sz="2950" spc="33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dari</a:t>
            </a:r>
            <a:r>
              <a:rPr sz="2950" spc="31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himpuna</a:t>
            </a:r>
            <a:r>
              <a:rPr sz="2950" spc="325" dirty="0">
                <a:latin typeface="Times New Roman"/>
                <a:cs typeface="Times New Roman"/>
              </a:rPr>
              <a:t> </a:t>
            </a:r>
            <a:r>
              <a:rPr sz="2950" i="1" spc="-50" dirty="0">
                <a:latin typeface="Times New Roman"/>
                <a:cs typeface="Times New Roman"/>
              </a:rPr>
              <a:t>A </a:t>
            </a:r>
            <a:r>
              <a:rPr sz="2950" dirty="0">
                <a:latin typeface="Times New Roman"/>
                <a:cs typeface="Times New Roman"/>
              </a:rPr>
              <a:t>ke</a:t>
            </a:r>
            <a:r>
              <a:rPr sz="2950" spc="6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himpunan</a:t>
            </a:r>
            <a:r>
              <a:rPr sz="2950" spc="4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B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3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maka</a:t>
            </a:r>
            <a:r>
              <a:rPr sz="2950" spc="3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R</a:t>
            </a:r>
            <a:r>
              <a:rPr sz="2925" baseline="-12820" dirty="0">
                <a:latin typeface="Times New Roman"/>
                <a:cs typeface="Times New Roman"/>
              </a:rPr>
              <a:t>1</a:t>
            </a:r>
            <a:r>
              <a:rPr sz="2925" spc="419" baseline="-128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Symbol"/>
                <a:cs typeface="Symbol"/>
              </a:rPr>
              <a:t></a:t>
            </a:r>
            <a:r>
              <a:rPr sz="2950" spc="3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R</a:t>
            </a:r>
            <a:r>
              <a:rPr sz="2925" baseline="-12820" dirty="0">
                <a:latin typeface="Times New Roman"/>
                <a:cs typeface="Times New Roman"/>
              </a:rPr>
              <a:t>2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3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R</a:t>
            </a:r>
            <a:r>
              <a:rPr sz="2925" baseline="-12820" dirty="0">
                <a:latin typeface="Times New Roman"/>
                <a:cs typeface="Times New Roman"/>
              </a:rPr>
              <a:t>1</a:t>
            </a:r>
            <a:r>
              <a:rPr sz="2925" spc="419" baseline="-128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Symbol"/>
                <a:cs typeface="Symbol"/>
              </a:rPr>
              <a:t></a:t>
            </a:r>
            <a:r>
              <a:rPr sz="2950" spc="3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R</a:t>
            </a:r>
            <a:r>
              <a:rPr sz="2925" baseline="-12820" dirty="0">
                <a:latin typeface="Times New Roman"/>
                <a:cs typeface="Times New Roman"/>
              </a:rPr>
              <a:t>2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4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R</a:t>
            </a:r>
            <a:r>
              <a:rPr sz="2925" baseline="-12820" dirty="0">
                <a:latin typeface="Times New Roman"/>
                <a:cs typeface="Times New Roman"/>
              </a:rPr>
              <a:t>1</a:t>
            </a:r>
            <a:r>
              <a:rPr sz="2925" spc="419" baseline="-128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–</a:t>
            </a:r>
            <a:r>
              <a:rPr sz="2950" spc="5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R</a:t>
            </a:r>
            <a:r>
              <a:rPr sz="2925" baseline="-12820" dirty="0">
                <a:latin typeface="Times New Roman"/>
                <a:cs typeface="Times New Roman"/>
              </a:rPr>
              <a:t>2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3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dan</a:t>
            </a:r>
            <a:r>
              <a:rPr sz="2950" spc="4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R</a:t>
            </a:r>
            <a:r>
              <a:rPr sz="2925" baseline="-12820" dirty="0">
                <a:latin typeface="Times New Roman"/>
                <a:cs typeface="Times New Roman"/>
              </a:rPr>
              <a:t>1</a:t>
            </a:r>
            <a:r>
              <a:rPr sz="2925" spc="427" baseline="-128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Symbol"/>
                <a:cs typeface="Symbol"/>
              </a:rPr>
              <a:t></a:t>
            </a:r>
            <a:r>
              <a:rPr sz="2950" spc="30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latin typeface="Times New Roman"/>
                <a:cs typeface="Times New Roman"/>
              </a:rPr>
              <a:t>R</a:t>
            </a:r>
            <a:r>
              <a:rPr sz="2925" spc="-37" baseline="-12820" dirty="0">
                <a:latin typeface="Times New Roman"/>
                <a:cs typeface="Times New Roman"/>
              </a:rPr>
              <a:t>2 </a:t>
            </a:r>
            <a:r>
              <a:rPr sz="2950" dirty="0">
                <a:latin typeface="Times New Roman"/>
                <a:cs typeface="Times New Roman"/>
              </a:rPr>
              <a:t>juga</a:t>
            </a:r>
            <a:r>
              <a:rPr sz="2950" spc="-1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adalah</a:t>
            </a:r>
            <a:r>
              <a:rPr sz="2950" spc="-1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relasi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dari</a:t>
            </a:r>
            <a:r>
              <a:rPr sz="2950" spc="-2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A</a:t>
            </a:r>
            <a:r>
              <a:rPr sz="2950" i="1" spc="-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ke</a:t>
            </a:r>
            <a:r>
              <a:rPr sz="2950" spc="-25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latin typeface="Times New Roman"/>
                <a:cs typeface="Times New Roman"/>
              </a:rPr>
              <a:t>B</a:t>
            </a:r>
            <a:r>
              <a:rPr sz="2950" spc="-25" dirty="0">
                <a:latin typeface="Times New Roman"/>
                <a:cs typeface="Times New Roman"/>
              </a:rPr>
              <a:t>.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3457" y="586485"/>
            <a:ext cx="523176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  <a:tab pos="1235075" algn="l"/>
                <a:tab pos="1983105" algn="l"/>
                <a:tab pos="2936240" algn="l"/>
                <a:tab pos="3502660" algn="l"/>
                <a:tab pos="4734560" algn="l"/>
              </a:tabLst>
            </a:pP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Karena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tidak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semua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i="1" spc="-20" dirty="0">
                <a:solidFill>
                  <a:srgbClr val="08080C"/>
                </a:solidFill>
                <a:latin typeface="Calibri"/>
                <a:cs typeface="Calibri"/>
              </a:rPr>
              <a:t>link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langsung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dari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satu</a:t>
            </a:r>
            <a:r>
              <a:rPr sz="2400" spc="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kota</a:t>
            </a:r>
            <a:r>
              <a:rPr sz="2400" spc="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ke</a:t>
            </a:r>
            <a:r>
              <a:rPr sz="2400" spc="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kota</a:t>
            </a:r>
            <a:r>
              <a:rPr sz="2400" spc="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lain,</a:t>
            </a:r>
            <a:r>
              <a:rPr sz="2400" spc="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maka</a:t>
            </a:r>
            <a:r>
              <a:rPr sz="2400" spc="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pengiriman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2057" y="1244853"/>
            <a:ext cx="4999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1525" algn="l"/>
                <a:tab pos="1463675" algn="l"/>
                <a:tab pos="2545715" algn="l"/>
                <a:tab pos="3035300" algn="l"/>
                <a:tab pos="4373245" algn="l"/>
              </a:tabLst>
            </a:pP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data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dari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Jakarta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ke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Surabaya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tidak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2057" y="1574038"/>
            <a:ext cx="4091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dapat</a:t>
            </a:r>
            <a:r>
              <a:rPr sz="24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dilakukan</a:t>
            </a:r>
            <a:r>
              <a:rPr sz="24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secara</a:t>
            </a:r>
            <a:r>
              <a:rPr sz="24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langsung.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1497" y="2487295"/>
            <a:ext cx="4102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045" algn="l"/>
                <a:tab pos="1156970" algn="l"/>
                <a:tab pos="2850515" algn="l"/>
                <a:tab pos="3872865" algn="l"/>
              </a:tabLst>
            </a:pPr>
            <a:r>
              <a:rPr sz="2400" i="1" spc="-50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tidak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menghantar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karena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ia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920" y="2816478"/>
            <a:ext cx="4137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2775" algn="l"/>
                <a:tab pos="2950845" algn="l"/>
              </a:tabLst>
            </a:pP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mengandung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semua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pasangan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3457" y="2487295"/>
            <a:ext cx="97345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Relasi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tidak pusat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5401" y="3145663"/>
            <a:ext cx="4109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8350" algn="l"/>
                <a:tab pos="1560830" algn="l"/>
                <a:tab pos="2481580" algn="l"/>
              </a:tabLst>
            </a:pP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data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yang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dapat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dihubungkan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2057" y="3474542"/>
            <a:ext cx="4946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(baik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link</a:t>
            </a:r>
            <a:r>
              <a:rPr sz="2400" i="1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langsung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atau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tidak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langsung).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3457" y="4387977"/>
            <a:ext cx="523176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  <a:tab pos="1169035" algn="l"/>
                <a:tab pos="1277620" algn="l"/>
                <a:tab pos="2565400" algn="l"/>
                <a:tab pos="2838450" algn="l"/>
                <a:tab pos="3434079" algn="l"/>
                <a:tab pos="3820160" algn="l"/>
                <a:tab pos="4399280" algn="l"/>
                <a:tab pos="4633595" algn="l"/>
              </a:tabLst>
            </a:pP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Klosur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menghantar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yang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paling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	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minimal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yang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berisi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semua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2057" y="5046040"/>
            <a:ext cx="5003165" cy="10502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90"/>
              </a:spcBef>
            </a:pP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pasangan</a:t>
            </a:r>
            <a:r>
              <a:rPr sz="2400" spc="4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pusat</a:t>
            </a:r>
            <a:r>
              <a:rPr sz="2400" spc="4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data</a:t>
            </a:r>
            <a:r>
              <a:rPr sz="2400" spc="4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yang</a:t>
            </a:r>
            <a:r>
              <a:rPr sz="2400" spc="4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mempunyai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link</a:t>
            </a:r>
            <a:r>
              <a:rPr sz="2400" spc="5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langsung</a:t>
            </a:r>
            <a:r>
              <a:rPr sz="2400" spc="5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atau</a:t>
            </a:r>
            <a:r>
              <a:rPr sz="2400" spc="5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tidak</a:t>
            </a:r>
            <a:r>
              <a:rPr sz="2400" spc="5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langsung</a:t>
            </a:r>
            <a:r>
              <a:rPr sz="2400" spc="5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dan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mengandung</a:t>
            </a:r>
            <a:r>
              <a:rPr sz="24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94355" y="1743056"/>
            <a:ext cx="2918460" cy="3376929"/>
            <a:chOff x="7794355" y="1743056"/>
            <a:chExt cx="2918460" cy="3376929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4355" y="2679336"/>
              <a:ext cx="99637" cy="9995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96212" y="1743056"/>
              <a:ext cx="99637" cy="9995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844173" y="1793165"/>
              <a:ext cx="1402080" cy="936625"/>
            </a:xfrm>
            <a:custGeom>
              <a:avLst/>
              <a:gdLst/>
              <a:ahLst/>
              <a:cxnLst/>
              <a:rect l="l" t="t" r="r" b="b"/>
              <a:pathLst>
                <a:path w="1402079" h="936625">
                  <a:moveTo>
                    <a:pt x="1401857" y="0"/>
                  </a:moveTo>
                  <a:lnTo>
                    <a:pt x="0" y="936019"/>
                  </a:lnTo>
                  <a:lnTo>
                    <a:pt x="606206" y="532271"/>
                  </a:lnTo>
                </a:path>
              </a:pathLst>
            </a:custGeom>
            <a:ln w="1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00557" y="2261305"/>
              <a:ext cx="145415" cy="128270"/>
            </a:xfrm>
            <a:custGeom>
              <a:avLst/>
              <a:gdLst/>
              <a:ahLst/>
              <a:cxnLst/>
              <a:rect l="l" t="t" r="r" b="b"/>
              <a:pathLst>
                <a:path w="145415" h="128269">
                  <a:moveTo>
                    <a:pt x="144791" y="0"/>
                  </a:moveTo>
                  <a:lnTo>
                    <a:pt x="0" y="18954"/>
                  </a:lnTo>
                  <a:lnTo>
                    <a:pt x="73174" y="128004"/>
                  </a:lnTo>
                  <a:lnTo>
                    <a:pt x="1447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97472" y="2679336"/>
              <a:ext cx="99740" cy="9995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7473" y="4083469"/>
              <a:ext cx="99740" cy="9980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246031" y="1793165"/>
              <a:ext cx="1401445" cy="2340610"/>
            </a:xfrm>
            <a:custGeom>
              <a:avLst/>
              <a:gdLst/>
              <a:ahLst/>
              <a:cxnLst/>
              <a:rect l="l" t="t" r="r" b="b"/>
              <a:pathLst>
                <a:path w="1401445" h="2340610">
                  <a:moveTo>
                    <a:pt x="1401312" y="2340205"/>
                  </a:moveTo>
                  <a:lnTo>
                    <a:pt x="0" y="0"/>
                  </a:lnTo>
                  <a:lnTo>
                    <a:pt x="643066" y="1071814"/>
                  </a:lnTo>
                </a:path>
              </a:pathLst>
            </a:custGeom>
            <a:ln w="18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23638" y="2816686"/>
              <a:ext cx="123189" cy="146685"/>
            </a:xfrm>
            <a:custGeom>
              <a:avLst/>
              <a:gdLst/>
              <a:ahLst/>
              <a:cxnLst/>
              <a:rect l="l" t="t" r="r" b="b"/>
              <a:pathLst>
                <a:path w="123190" h="146685">
                  <a:moveTo>
                    <a:pt x="112217" y="0"/>
                  </a:moveTo>
                  <a:lnTo>
                    <a:pt x="0" y="68546"/>
                  </a:lnTo>
                  <a:lnTo>
                    <a:pt x="123127" y="146439"/>
                  </a:lnTo>
                  <a:lnTo>
                    <a:pt x="112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4355" y="4083469"/>
              <a:ext cx="99637" cy="998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844173" y="2729185"/>
              <a:ext cx="2803525" cy="1404620"/>
            </a:xfrm>
            <a:custGeom>
              <a:avLst/>
              <a:gdLst/>
              <a:ahLst/>
              <a:cxnLst/>
              <a:rect l="l" t="t" r="r" b="b"/>
              <a:pathLst>
                <a:path w="2803525" h="1404620">
                  <a:moveTo>
                    <a:pt x="2803169" y="1404185"/>
                  </a:moveTo>
                  <a:lnTo>
                    <a:pt x="0" y="0"/>
                  </a:lnTo>
                  <a:lnTo>
                    <a:pt x="1300654" y="650955"/>
                  </a:lnTo>
                </a:path>
              </a:pathLst>
            </a:custGeom>
            <a:ln w="186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099655" y="3314632"/>
              <a:ext cx="146685" cy="117475"/>
            </a:xfrm>
            <a:custGeom>
              <a:avLst/>
              <a:gdLst/>
              <a:ahLst/>
              <a:cxnLst/>
              <a:rect l="l" t="t" r="r" b="b"/>
              <a:pathLst>
                <a:path w="146684" h="117475">
                  <a:moveTo>
                    <a:pt x="59173" y="0"/>
                  </a:moveTo>
                  <a:lnTo>
                    <a:pt x="0" y="116970"/>
                  </a:lnTo>
                  <a:lnTo>
                    <a:pt x="146375" y="116970"/>
                  </a:lnTo>
                  <a:lnTo>
                    <a:pt x="591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96213" y="5019723"/>
              <a:ext cx="99637" cy="9977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844174" y="4133371"/>
              <a:ext cx="1402080" cy="936625"/>
            </a:xfrm>
            <a:custGeom>
              <a:avLst/>
              <a:gdLst/>
              <a:ahLst/>
              <a:cxnLst/>
              <a:rect l="l" t="t" r="r" b="b"/>
              <a:pathLst>
                <a:path w="1402079" h="936625">
                  <a:moveTo>
                    <a:pt x="0" y="0"/>
                  </a:moveTo>
                  <a:lnTo>
                    <a:pt x="1401857" y="936253"/>
                  </a:lnTo>
                  <a:lnTo>
                    <a:pt x="797729" y="532323"/>
                  </a:lnTo>
                </a:path>
              </a:pathLst>
            </a:custGeom>
            <a:ln w="186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45349" y="4601744"/>
              <a:ext cx="146685" cy="128270"/>
            </a:xfrm>
            <a:custGeom>
              <a:avLst/>
              <a:gdLst/>
              <a:ahLst/>
              <a:cxnLst/>
              <a:rect l="l" t="t" r="r" b="b"/>
              <a:pathLst>
                <a:path w="146684" h="128270">
                  <a:moveTo>
                    <a:pt x="0" y="0"/>
                  </a:moveTo>
                  <a:lnTo>
                    <a:pt x="73200" y="127901"/>
                  </a:lnTo>
                  <a:lnTo>
                    <a:pt x="146375" y="18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647343" y="2729185"/>
              <a:ext cx="0" cy="1404620"/>
            </a:xfrm>
            <a:custGeom>
              <a:avLst/>
              <a:gdLst/>
              <a:ahLst/>
              <a:cxnLst/>
              <a:rect l="l" t="t" r="r" b="b"/>
              <a:pathLst>
                <a:path h="1404620">
                  <a:moveTo>
                    <a:pt x="0" y="0"/>
                  </a:moveTo>
                  <a:lnTo>
                    <a:pt x="0" y="1404185"/>
                  </a:lnTo>
                  <a:lnTo>
                    <a:pt x="0" y="817803"/>
                  </a:lnTo>
                </a:path>
              </a:pathLst>
            </a:custGeom>
            <a:ln w="186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581883" y="3431602"/>
              <a:ext cx="131445" cy="131445"/>
            </a:xfrm>
            <a:custGeom>
              <a:avLst/>
              <a:gdLst/>
              <a:ahLst/>
              <a:cxnLst/>
              <a:rect l="l" t="t" r="r" b="b"/>
              <a:pathLst>
                <a:path w="131445" h="131445">
                  <a:moveTo>
                    <a:pt x="65460" y="0"/>
                  </a:moveTo>
                  <a:lnTo>
                    <a:pt x="0" y="130990"/>
                  </a:lnTo>
                  <a:lnTo>
                    <a:pt x="130920" y="130990"/>
                  </a:lnTo>
                  <a:lnTo>
                    <a:pt x="654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731964" y="1395643"/>
            <a:ext cx="957580" cy="306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latin typeface="Arial"/>
                <a:cs typeface="Arial"/>
              </a:rPr>
              <a:t>Bandung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32365" y="2306997"/>
            <a:ext cx="790575" cy="306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latin typeface="Arial"/>
                <a:cs typeface="Arial"/>
              </a:rPr>
              <a:t>Jakarta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139536" y="2306997"/>
            <a:ext cx="1019810" cy="306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latin typeface="Arial"/>
                <a:cs typeface="Arial"/>
              </a:rPr>
              <a:t>Surabaya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79549" y="4204326"/>
            <a:ext cx="738505" cy="306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latin typeface="Arial"/>
                <a:cs typeface="Arial"/>
              </a:rPr>
              <a:t>Medan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728847" y="5115095"/>
            <a:ext cx="1036955" cy="306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latin typeface="Arial"/>
                <a:cs typeface="Arial"/>
              </a:rPr>
              <a:t>Makassar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31309" y="3735952"/>
            <a:ext cx="828675" cy="306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latin typeface="Arial"/>
                <a:cs typeface="Arial"/>
              </a:rPr>
              <a:t>Kupang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363" y="855647"/>
            <a:ext cx="8383905" cy="27103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950" b="1" dirty="0">
                <a:latin typeface="Times New Roman"/>
                <a:cs typeface="Times New Roman"/>
              </a:rPr>
              <a:t>Contoh</a:t>
            </a:r>
            <a:r>
              <a:rPr sz="2950" b="1" spc="-45" dirty="0">
                <a:latin typeface="Times New Roman"/>
                <a:cs typeface="Times New Roman"/>
              </a:rPr>
              <a:t> </a:t>
            </a:r>
            <a:r>
              <a:rPr sz="2950" b="1" dirty="0">
                <a:latin typeface="Times New Roman"/>
                <a:cs typeface="Times New Roman"/>
              </a:rPr>
              <a:t>18.</a:t>
            </a:r>
            <a:r>
              <a:rPr sz="2950" b="1" spc="-5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Misalkan</a:t>
            </a:r>
            <a:r>
              <a:rPr sz="2950" spc="-4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A</a:t>
            </a:r>
            <a:r>
              <a:rPr sz="2950" i="1" spc="-4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=</a:t>
            </a:r>
            <a:r>
              <a:rPr sz="2950" spc="-5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{</a:t>
            </a:r>
            <a:r>
              <a:rPr sz="2950" i="1" dirty="0">
                <a:latin typeface="Times New Roman"/>
                <a:cs typeface="Times New Roman"/>
              </a:rPr>
              <a:t>a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b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-5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c</a:t>
            </a:r>
            <a:r>
              <a:rPr sz="2950" dirty="0">
                <a:latin typeface="Times New Roman"/>
                <a:cs typeface="Times New Roman"/>
              </a:rPr>
              <a:t>}</a:t>
            </a:r>
            <a:r>
              <a:rPr sz="2950" spc="-4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dan</a:t>
            </a:r>
            <a:r>
              <a:rPr sz="2950" spc="-4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B</a:t>
            </a:r>
            <a:r>
              <a:rPr sz="2950" i="1" spc="-5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=</a:t>
            </a:r>
            <a:r>
              <a:rPr sz="2950" spc="-5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{</a:t>
            </a:r>
            <a:r>
              <a:rPr sz="2950" i="1" dirty="0">
                <a:latin typeface="Times New Roman"/>
                <a:cs typeface="Times New Roman"/>
              </a:rPr>
              <a:t>a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b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-5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c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latin typeface="Times New Roman"/>
                <a:cs typeface="Times New Roman"/>
              </a:rPr>
              <a:t>d</a:t>
            </a:r>
            <a:r>
              <a:rPr sz="2950" spc="-25" dirty="0">
                <a:latin typeface="Times New Roman"/>
                <a:cs typeface="Times New Roman"/>
              </a:rPr>
              <a:t>}.</a:t>
            </a:r>
            <a:endParaRPr sz="29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880110">
              <a:lnSpc>
                <a:spcPts val="3454"/>
              </a:lnSpc>
            </a:pPr>
            <a:r>
              <a:rPr sz="2950" dirty="0">
                <a:latin typeface="Times New Roman"/>
                <a:cs typeface="Times New Roman"/>
              </a:rPr>
              <a:t>Relasi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R</a:t>
            </a:r>
            <a:r>
              <a:rPr sz="2925" baseline="-12820" dirty="0">
                <a:latin typeface="Times New Roman"/>
                <a:cs typeface="Times New Roman"/>
              </a:rPr>
              <a:t>1</a:t>
            </a:r>
            <a:r>
              <a:rPr sz="2925" spc="300" baseline="-128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=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{(</a:t>
            </a:r>
            <a:r>
              <a:rPr sz="2950" i="1" dirty="0">
                <a:latin typeface="Times New Roman"/>
                <a:cs typeface="Times New Roman"/>
              </a:rPr>
              <a:t>a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a</a:t>
            </a:r>
            <a:r>
              <a:rPr sz="2950" dirty="0">
                <a:latin typeface="Times New Roman"/>
                <a:cs typeface="Times New Roman"/>
              </a:rPr>
              <a:t>),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(</a:t>
            </a:r>
            <a:r>
              <a:rPr sz="2950" i="1" dirty="0">
                <a:latin typeface="Times New Roman"/>
                <a:cs typeface="Times New Roman"/>
              </a:rPr>
              <a:t>b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b</a:t>
            </a:r>
            <a:r>
              <a:rPr sz="2950" dirty="0">
                <a:latin typeface="Times New Roman"/>
                <a:cs typeface="Times New Roman"/>
              </a:rPr>
              <a:t>),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(</a:t>
            </a:r>
            <a:r>
              <a:rPr sz="2950" i="1" dirty="0">
                <a:latin typeface="Times New Roman"/>
                <a:cs typeface="Times New Roman"/>
              </a:rPr>
              <a:t>c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latin typeface="Times New Roman"/>
                <a:cs typeface="Times New Roman"/>
              </a:rPr>
              <a:t>c</a:t>
            </a:r>
            <a:r>
              <a:rPr sz="2950" spc="-25" dirty="0">
                <a:latin typeface="Times New Roman"/>
                <a:cs typeface="Times New Roman"/>
              </a:rPr>
              <a:t>)}</a:t>
            </a:r>
            <a:endParaRPr sz="2950" dirty="0">
              <a:latin typeface="Times New Roman"/>
              <a:cs typeface="Times New Roman"/>
            </a:endParaRPr>
          </a:p>
          <a:p>
            <a:pPr marL="880110">
              <a:lnSpc>
                <a:spcPts val="3454"/>
              </a:lnSpc>
            </a:pPr>
            <a:r>
              <a:rPr sz="2950" dirty="0">
                <a:latin typeface="Times New Roman"/>
                <a:cs typeface="Times New Roman"/>
              </a:rPr>
              <a:t>Relasi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R</a:t>
            </a:r>
            <a:r>
              <a:rPr sz="2925" baseline="-12820" dirty="0">
                <a:latin typeface="Times New Roman"/>
                <a:cs typeface="Times New Roman"/>
              </a:rPr>
              <a:t>2</a:t>
            </a:r>
            <a:r>
              <a:rPr sz="2925" spc="300" baseline="-128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=</a:t>
            </a:r>
            <a:r>
              <a:rPr sz="2950" spc="-5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{(</a:t>
            </a:r>
            <a:r>
              <a:rPr sz="2950" i="1" dirty="0">
                <a:latin typeface="Times New Roman"/>
                <a:cs typeface="Times New Roman"/>
              </a:rPr>
              <a:t>a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a</a:t>
            </a:r>
            <a:r>
              <a:rPr sz="2950" dirty="0">
                <a:latin typeface="Times New Roman"/>
                <a:cs typeface="Times New Roman"/>
              </a:rPr>
              <a:t>),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(</a:t>
            </a:r>
            <a:r>
              <a:rPr sz="2950" i="1" dirty="0">
                <a:latin typeface="Times New Roman"/>
                <a:cs typeface="Times New Roman"/>
              </a:rPr>
              <a:t>a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b</a:t>
            </a:r>
            <a:r>
              <a:rPr sz="2950" dirty="0">
                <a:latin typeface="Times New Roman"/>
                <a:cs typeface="Times New Roman"/>
              </a:rPr>
              <a:t>),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(</a:t>
            </a:r>
            <a:r>
              <a:rPr sz="2950" i="1" dirty="0">
                <a:latin typeface="Times New Roman"/>
                <a:cs typeface="Times New Roman"/>
              </a:rPr>
              <a:t>a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c</a:t>
            </a:r>
            <a:r>
              <a:rPr sz="2950" dirty="0">
                <a:latin typeface="Times New Roman"/>
                <a:cs typeface="Times New Roman"/>
              </a:rPr>
              <a:t>),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(</a:t>
            </a:r>
            <a:r>
              <a:rPr sz="2950" i="1" dirty="0">
                <a:latin typeface="Times New Roman"/>
                <a:cs typeface="Times New Roman"/>
              </a:rPr>
              <a:t>a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latin typeface="Times New Roman"/>
                <a:cs typeface="Times New Roman"/>
              </a:rPr>
              <a:t>d</a:t>
            </a:r>
            <a:r>
              <a:rPr sz="2950" spc="-25" dirty="0">
                <a:latin typeface="Times New Roman"/>
                <a:cs typeface="Times New Roman"/>
              </a:rPr>
              <a:t>)}</a:t>
            </a:r>
            <a:endParaRPr sz="29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880110">
              <a:lnSpc>
                <a:spcPct val="100000"/>
              </a:lnSpc>
            </a:pPr>
            <a:endParaRPr sz="2950" dirty="0">
              <a:latin typeface="Symbol"/>
              <a:cs typeface="Symbo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8DFE2-94C9-40B6-8A78-8E262A811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52" y="3244675"/>
            <a:ext cx="8162814" cy="23910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6681" y="1490866"/>
            <a:ext cx="403606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33320" algn="l"/>
              </a:tabLst>
            </a:pPr>
            <a:r>
              <a:rPr sz="2850" spc="-20" dirty="0">
                <a:latin typeface="Times New Roman"/>
                <a:cs typeface="Times New Roman"/>
              </a:rPr>
              <a:t>masing-</a:t>
            </a:r>
            <a:r>
              <a:rPr sz="2850" spc="-10" dirty="0">
                <a:latin typeface="Times New Roman"/>
                <a:cs typeface="Times New Roman"/>
              </a:rPr>
              <a:t>masing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spc="-10" dirty="0">
                <a:latin typeface="Times New Roman"/>
                <a:cs typeface="Times New Roman"/>
              </a:rPr>
              <a:t>dinyatakan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1294" y="1966709"/>
            <a:ext cx="64579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275" i="1" spc="-37" baseline="8771" dirty="0">
                <a:latin typeface="Times New Roman"/>
                <a:cs typeface="Times New Roman"/>
              </a:rPr>
              <a:t>M</a:t>
            </a:r>
            <a:r>
              <a:rPr sz="1900" i="1" spc="-25" dirty="0">
                <a:latin typeface="Times New Roman"/>
                <a:cs typeface="Times New Roman"/>
              </a:rPr>
              <a:t>R</a:t>
            </a:r>
            <a:r>
              <a:rPr sz="1900" spc="-25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306" y="1490866"/>
            <a:ext cx="4151629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 indent="-407034">
              <a:lnSpc>
                <a:spcPts val="3360"/>
              </a:lnSpc>
              <a:spcBef>
                <a:spcPts val="110"/>
              </a:spcBef>
              <a:buFont typeface="Symbol"/>
              <a:buChar char=""/>
              <a:tabLst>
                <a:tab pos="469900" algn="l"/>
                <a:tab pos="470534" algn="l"/>
                <a:tab pos="1276350" algn="l"/>
                <a:tab pos="2280285" algn="l"/>
                <a:tab pos="2842260" algn="l"/>
                <a:tab pos="3589020" algn="l"/>
              </a:tabLst>
            </a:pPr>
            <a:r>
              <a:rPr sz="2850" spc="-20" dirty="0">
                <a:latin typeface="Times New Roman"/>
                <a:cs typeface="Times New Roman"/>
              </a:rPr>
              <a:t>Jika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spc="-10" dirty="0">
                <a:latin typeface="Times New Roman"/>
                <a:cs typeface="Times New Roman"/>
              </a:rPr>
              <a:t>relasi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i="1" spc="-25" dirty="0">
                <a:latin typeface="Times New Roman"/>
                <a:cs typeface="Times New Roman"/>
              </a:rPr>
              <a:t>R</a:t>
            </a:r>
            <a:r>
              <a:rPr sz="2850" spc="-37" baseline="-13157" dirty="0">
                <a:latin typeface="Times New Roman"/>
                <a:cs typeface="Times New Roman"/>
              </a:rPr>
              <a:t>1</a:t>
            </a:r>
            <a:r>
              <a:rPr sz="2850" baseline="-13157" dirty="0">
                <a:latin typeface="Times New Roman"/>
                <a:cs typeface="Times New Roman"/>
              </a:rPr>
              <a:t>	</a:t>
            </a:r>
            <a:r>
              <a:rPr sz="2850" spc="-25" dirty="0">
                <a:latin typeface="Times New Roman"/>
                <a:cs typeface="Times New Roman"/>
              </a:rPr>
              <a:t>dan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i="1" spc="-25" dirty="0">
                <a:latin typeface="Times New Roman"/>
                <a:cs typeface="Times New Roman"/>
              </a:rPr>
              <a:t>R</a:t>
            </a:r>
            <a:r>
              <a:rPr sz="2850" spc="-37" baseline="-13157" dirty="0">
                <a:latin typeface="Times New Roman"/>
                <a:cs typeface="Times New Roman"/>
              </a:rPr>
              <a:t>2</a:t>
            </a:r>
            <a:endParaRPr sz="2850" baseline="-13157">
              <a:latin typeface="Times New Roman"/>
              <a:cs typeface="Times New Roman"/>
            </a:endParaRPr>
          </a:p>
          <a:p>
            <a:pPr marL="469900">
              <a:lnSpc>
                <a:spcPts val="3360"/>
              </a:lnSpc>
              <a:tabLst>
                <a:tab pos="2641600" algn="l"/>
                <a:tab pos="3429000" algn="l"/>
              </a:tabLst>
            </a:pPr>
            <a:r>
              <a:rPr sz="2850" spc="-10" dirty="0">
                <a:latin typeface="Times New Roman"/>
                <a:cs typeface="Times New Roman"/>
              </a:rPr>
              <a:t>matriks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spc="-25" dirty="0">
                <a:latin typeface="Times New Roman"/>
                <a:cs typeface="Times New Roman"/>
              </a:rPr>
              <a:t>dan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i="1" spc="-20" dirty="0">
                <a:latin typeface="Times New Roman"/>
                <a:cs typeface="Times New Roman"/>
              </a:rPr>
              <a:t>M</a:t>
            </a:r>
            <a:r>
              <a:rPr sz="2850" i="1" spc="-30" baseline="-13157" dirty="0">
                <a:latin typeface="Times New Roman"/>
                <a:cs typeface="Times New Roman"/>
              </a:rPr>
              <a:t>R</a:t>
            </a:r>
            <a:r>
              <a:rPr sz="2850" spc="-30" baseline="-13157" dirty="0">
                <a:latin typeface="Times New Roman"/>
                <a:cs typeface="Times New Roman"/>
              </a:rPr>
              <a:t>2</a:t>
            </a:r>
            <a:r>
              <a:rPr sz="2850" spc="-20" dirty="0">
                <a:latin typeface="Times New Roman"/>
                <a:cs typeface="Times New Roman"/>
              </a:rPr>
              <a:t>,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94331" y="1909996"/>
            <a:ext cx="4881719" cy="45268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49020" algn="l"/>
              </a:tabLst>
            </a:pPr>
            <a:r>
              <a:rPr sz="2850" spc="-20" dirty="0">
                <a:latin typeface="Times New Roman"/>
                <a:cs typeface="Times New Roman"/>
              </a:rPr>
              <a:t>maka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spc="-10" dirty="0" err="1">
                <a:latin typeface="Times New Roman"/>
                <a:cs typeface="Times New Roman"/>
              </a:rPr>
              <a:t>matriks</a:t>
            </a:r>
            <a:r>
              <a:rPr lang="en-US" sz="2850" spc="-10" dirty="0">
                <a:latin typeface="Times New Roman"/>
                <a:cs typeface="Times New Roman"/>
              </a:rPr>
              <a:t> yang </a:t>
            </a:r>
            <a:r>
              <a:rPr lang="en-US" sz="2850" spc="-10" dirty="0" err="1">
                <a:latin typeface="Times New Roman"/>
                <a:cs typeface="Times New Roman"/>
              </a:rPr>
              <a:t>menyatakan</a:t>
            </a: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5949" y="2325805"/>
            <a:ext cx="8760101" cy="133754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50" dirty="0">
                <a:latin typeface="Times New Roman"/>
                <a:cs typeface="Times New Roman"/>
              </a:rPr>
              <a:t>gabungan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dan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irisan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dirty="0" err="1">
                <a:latin typeface="Times New Roman"/>
                <a:cs typeface="Times New Roman"/>
              </a:rPr>
              <a:t>dari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spc="-25" dirty="0" err="1">
                <a:latin typeface="Times New Roman"/>
                <a:cs typeface="Times New Roman"/>
              </a:rPr>
              <a:t>ked</a:t>
            </a:r>
            <a:r>
              <a:rPr lang="en-US" sz="2850" spc="-25" dirty="0" err="1">
                <a:latin typeface="Times New Roman"/>
                <a:cs typeface="Times New Roman"/>
              </a:rPr>
              <a:t>ua</a:t>
            </a:r>
            <a:r>
              <a:rPr lang="en-US" sz="2850" spc="-25" dirty="0">
                <a:latin typeface="Times New Roman"/>
                <a:cs typeface="Times New Roman"/>
              </a:rPr>
              <a:t> </a:t>
            </a:r>
            <a:r>
              <a:rPr lang="en-US" sz="2850" spc="-25" dirty="0" err="1">
                <a:latin typeface="Times New Roman"/>
                <a:cs typeface="Times New Roman"/>
              </a:rPr>
              <a:t>relasi</a:t>
            </a:r>
            <a:r>
              <a:rPr lang="en-US" sz="2850" spc="-25" dirty="0">
                <a:latin typeface="Times New Roman"/>
                <a:cs typeface="Times New Roman"/>
              </a:rPr>
              <a:t> </a:t>
            </a:r>
            <a:r>
              <a:rPr lang="en-US" sz="2850" spc="-25" dirty="0" err="1">
                <a:latin typeface="Times New Roman"/>
                <a:cs typeface="Times New Roman"/>
              </a:rPr>
              <a:t>tersebut</a:t>
            </a:r>
            <a:r>
              <a:rPr lang="en-US" sz="2850" spc="-25" dirty="0">
                <a:latin typeface="Times New Roman"/>
                <a:cs typeface="Times New Roman"/>
              </a:rPr>
              <a:t> </a:t>
            </a:r>
            <a:r>
              <a:rPr lang="en-US" sz="2850" spc="-25" dirty="0" err="1">
                <a:latin typeface="Times New Roman"/>
                <a:cs typeface="Times New Roman"/>
              </a:rPr>
              <a:t>adalah</a:t>
            </a:r>
            <a:endParaRPr sz="2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2850" dirty="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2911A-B14B-4A0D-B7C3-2F755FDE8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115" y="3550155"/>
            <a:ext cx="8423858" cy="6859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39" y="481575"/>
            <a:ext cx="78022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2640"/>
              </a:lnSpc>
              <a:spcBef>
                <a:spcPts val="95"/>
              </a:spcBef>
            </a:pPr>
            <a:r>
              <a:rPr sz="2250" b="1" dirty="0" err="1">
                <a:latin typeface="Times New Roman"/>
                <a:cs typeface="Times New Roman"/>
              </a:rPr>
              <a:t>Contoh</a:t>
            </a:r>
            <a:r>
              <a:rPr sz="2250" b="1" dirty="0">
                <a:latin typeface="Times New Roman"/>
                <a:cs typeface="Times New Roman"/>
              </a:rPr>
              <a:t>.</a:t>
            </a:r>
            <a:r>
              <a:rPr sz="2250" b="1" spc="32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Misalkan</a:t>
            </a:r>
            <a:r>
              <a:rPr sz="2250" spc="34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bahwa</a:t>
            </a:r>
            <a:r>
              <a:rPr sz="2250" spc="33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relasi</a:t>
            </a:r>
            <a:r>
              <a:rPr sz="2250" spc="33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R</a:t>
            </a:r>
            <a:r>
              <a:rPr sz="2175" baseline="-13409" dirty="0">
                <a:latin typeface="Times New Roman"/>
                <a:cs typeface="Times New Roman"/>
              </a:rPr>
              <a:t>1</a:t>
            </a:r>
            <a:r>
              <a:rPr sz="2175" spc="127" baseline="-13409" dirty="0">
                <a:latin typeface="Times New Roman"/>
                <a:cs typeface="Times New Roman"/>
              </a:rPr>
              <a:t>  </a:t>
            </a:r>
            <a:r>
              <a:rPr sz="2250" dirty="0">
                <a:latin typeface="Times New Roman"/>
                <a:cs typeface="Times New Roman"/>
              </a:rPr>
              <a:t>dan</a:t>
            </a:r>
            <a:r>
              <a:rPr sz="2250" spc="34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R</a:t>
            </a:r>
            <a:r>
              <a:rPr sz="2175" baseline="-13409" dirty="0">
                <a:latin typeface="Times New Roman"/>
                <a:cs typeface="Times New Roman"/>
              </a:rPr>
              <a:t>2</a:t>
            </a:r>
            <a:r>
              <a:rPr sz="2175" spc="120" baseline="-13409" dirty="0">
                <a:latin typeface="Times New Roman"/>
                <a:cs typeface="Times New Roman"/>
              </a:rPr>
              <a:t>  </a:t>
            </a:r>
            <a:r>
              <a:rPr sz="2250" dirty="0">
                <a:latin typeface="Times New Roman"/>
                <a:cs typeface="Times New Roman"/>
              </a:rPr>
              <a:t>pada</a:t>
            </a:r>
            <a:r>
              <a:rPr sz="2250" spc="34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himpunan</a:t>
            </a:r>
            <a:r>
              <a:rPr sz="2250" spc="340" dirty="0">
                <a:latin typeface="Times New Roman"/>
                <a:cs typeface="Times New Roman"/>
              </a:rPr>
              <a:t> </a:t>
            </a:r>
            <a:r>
              <a:rPr sz="2250" i="1" spc="-50" dirty="0">
                <a:latin typeface="Times New Roman"/>
                <a:cs typeface="Times New Roman"/>
              </a:rPr>
              <a:t>A</a:t>
            </a:r>
            <a:endParaRPr sz="2250" dirty="0">
              <a:latin typeface="Times New Roman"/>
              <a:cs typeface="Times New Roman"/>
            </a:endParaRPr>
          </a:p>
          <a:p>
            <a:pPr marL="50800">
              <a:lnSpc>
                <a:spcPts val="2640"/>
              </a:lnSpc>
            </a:pPr>
            <a:r>
              <a:rPr sz="2250" dirty="0">
                <a:latin typeface="Times New Roman"/>
                <a:cs typeface="Times New Roman"/>
              </a:rPr>
              <a:t>dinyatakan</a:t>
            </a:r>
            <a:r>
              <a:rPr sz="2250" spc="-9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oleh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matriks</a:t>
            </a:r>
            <a:endParaRPr sz="2250" dirty="0">
              <a:latin typeface="Times New Roman"/>
              <a:cs typeface="Times New Roman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C5F52B-FCFE-4A3C-AE29-591007A9C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073" y="1477524"/>
            <a:ext cx="4210638" cy="143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2A7B72-EB2A-4B2B-811B-DF8CDA6A70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540"/>
          <a:stretch/>
        </p:blipFill>
        <p:spPr>
          <a:xfrm>
            <a:off x="1898275" y="2916000"/>
            <a:ext cx="4959435" cy="1730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3A7B09-A450-4C9C-801D-A19C93DFE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712"/>
          <a:stretch/>
        </p:blipFill>
        <p:spPr>
          <a:xfrm>
            <a:off x="1898275" y="4655100"/>
            <a:ext cx="4959435" cy="162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4759</Words>
  <Application>Microsoft Office PowerPoint</Application>
  <PresentationFormat>Widescreen</PresentationFormat>
  <Paragraphs>543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MT Extra</vt:lpstr>
      <vt:lpstr>Symbol</vt:lpstr>
      <vt:lpstr>Times New Roman</vt:lpstr>
      <vt:lpstr>Office Theme</vt:lpstr>
      <vt:lpstr>Relasi dan Fungsi</vt:lpstr>
      <vt:lpstr>Relasi Inversi</vt:lpstr>
      <vt:lpstr>Contoh. Misalkan P = {2, 3, 4} dan Q = {2, 4, 8, 9, 15}. Jika kita definisikan relasi R dari P ke Q dengan</vt:lpstr>
      <vt:lpstr>PowerPoint Presentation</vt:lpstr>
      <vt:lpstr>PowerPoint Presentation</vt:lpstr>
      <vt:lpstr>Mengkombinasikan Relasi</vt:lpstr>
      <vt:lpstr>PowerPoint Presentation</vt:lpstr>
      <vt:lpstr>PowerPoint Presentation</vt:lpstr>
      <vt:lpstr>PowerPoint Presentation</vt:lpstr>
      <vt:lpstr>Komposisi Relasi</vt:lpstr>
      <vt:lpstr>PowerPoint Presentation</vt:lpstr>
      <vt:lpstr>Komposisi relasi R dan S lebih jelas jika diperagakan dengan diagram panah:</vt:lpstr>
      <vt:lpstr>Relasi n-ary</vt:lpstr>
      <vt:lpstr>PowerPoint Presentation</vt:lpstr>
      <vt:lpstr>Satu contoh relasi yang bernama MHS adalah</vt:lpstr>
      <vt:lpstr>Relasi MHS di atas juga dapat ditulis dalam bentuk Tabel:</vt:lpstr>
      <vt:lpstr>PowerPoint Presentation</vt:lpstr>
      <vt:lpstr>Contoh basis data relasional:</vt:lpstr>
      <vt:lpstr>PowerPoint Presentation</vt:lpstr>
      <vt:lpstr>PowerPoint Presentation</vt:lpstr>
      <vt:lpstr>Fungsi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Beberapa Fungsi Khusus</vt:lpstr>
      <vt:lpstr>PowerPoint Presentation</vt:lpstr>
      <vt:lpstr>PowerPoint Presentation</vt:lpstr>
      <vt:lpstr>3. Fungsi Faktorial</vt:lpstr>
      <vt:lpstr>Fungsi Rekursif</vt:lpstr>
      <vt:lpstr>PowerPoint Presentation</vt:lpstr>
      <vt:lpstr>Relasi Kesetaraan</vt:lpstr>
      <vt:lpstr>PowerPoint Presentation</vt:lpstr>
      <vt:lpstr>Relasi Pengurutan Parsial</vt:lpstr>
      <vt:lpstr>PowerPoint Presentation</vt:lpstr>
      <vt:lpstr>PowerPoint Presentation</vt:lpstr>
      <vt:lpstr>Klosur Relasi (closure of relation)</vt:lpstr>
      <vt:lpstr>PowerPoint Presentation</vt:lpstr>
      <vt:lpstr>PowerPoint Presentation</vt:lpstr>
      <vt:lpstr>PowerPoint Presentation</vt:lpstr>
      <vt:lpstr>PowerPoint Presentation</vt:lpstr>
      <vt:lpstr>Klosur Refleksif</vt:lpstr>
      <vt:lpstr>PowerPoint Presentation</vt:lpstr>
      <vt:lpstr>Klosur setangkup</vt:lpstr>
      <vt:lpstr>PowerPoint Presentation</vt:lpstr>
      <vt:lpstr>Klosur menghantar</vt:lpstr>
      <vt:lpstr>PowerPoint Presentation</vt:lpstr>
      <vt:lpstr>PowerPoint Presentation</vt:lpstr>
      <vt:lpstr>Contoh.</vt:lpstr>
      <vt:lpstr>Aplikasi klosur menghantar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Relasi dan Fungsi</dc:title>
  <dc:creator>Rheza Ari Wibowo</dc:creator>
  <cp:lastModifiedBy>Rheza Ari Wibowo</cp:lastModifiedBy>
  <cp:revision>3</cp:revision>
  <dcterms:created xsi:type="dcterms:W3CDTF">2024-10-02T20:10:01Z</dcterms:created>
  <dcterms:modified xsi:type="dcterms:W3CDTF">2024-10-04T02:40:29Z</dcterms:modified>
</cp:coreProperties>
</file>