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56" r:id="rId2"/>
    <p:sldId id="298" r:id="rId3"/>
    <p:sldId id="291" r:id="rId4"/>
    <p:sldId id="294" r:id="rId5"/>
    <p:sldId id="295" r:id="rId6"/>
    <p:sldId id="292" r:id="rId7"/>
    <p:sldId id="293" r:id="rId8"/>
    <p:sldId id="296" r:id="rId9"/>
    <p:sldId id="297" r:id="rId10"/>
    <p:sldId id="307" r:id="rId11"/>
    <p:sldId id="299" r:id="rId12"/>
    <p:sldId id="300" r:id="rId13"/>
    <p:sldId id="306" r:id="rId14"/>
    <p:sldId id="303" r:id="rId15"/>
    <p:sldId id="304" r:id="rId16"/>
    <p:sldId id="305" r:id="rId17"/>
    <p:sldId id="301" r:id="rId18"/>
    <p:sldId id="302" r:id="rId19"/>
    <p:sldId id="30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" name="Shape 3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4" descr="Picture 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525" y="0"/>
            <a:ext cx="12188950" cy="6857998"/>
          </a:xfrm>
          <a:prstGeom prst="rect">
            <a:avLst/>
          </a:prstGeom>
          <a:ln w="12700">
            <a:miter lim="400000"/>
          </a:ln>
        </p:spPr>
      </p:pic>
      <p:sp>
        <p:nvSpPr>
          <p:cNvPr id="13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4866287" y="2396835"/>
            <a:ext cx="6876748" cy="770811"/>
          </a:xfrm>
          <a:prstGeom prst="rect">
            <a:avLst/>
          </a:prstGeom>
        </p:spPr>
        <p:txBody>
          <a:bodyPr anchor="b"/>
          <a:lstStyle>
            <a:lvl1pPr algn="ctr">
              <a:defRPr sz="4400">
                <a:solidFill>
                  <a:srgbClr val="223E92"/>
                </a:solidFill>
              </a:defRPr>
            </a:lvl1pPr>
          </a:lstStyle>
          <a:p>
            <a:r>
              <a:t>Click to add title</a:t>
            </a:r>
          </a:p>
        </p:txBody>
      </p:sp>
      <p:sp>
        <p:nvSpPr>
          <p:cNvPr id="1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866287" y="3375971"/>
            <a:ext cx="6876748" cy="628769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rgbClr val="223E9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1pPr>
            <a:lvl2pPr marL="0" indent="457200" algn="ctr">
              <a:buSzTx/>
              <a:buFontTx/>
              <a:buNone/>
              <a:defRPr sz="2400">
                <a:solidFill>
                  <a:srgbClr val="223E9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2pPr>
            <a:lvl3pPr marL="0" indent="914400" algn="ctr">
              <a:buSzTx/>
              <a:buFontTx/>
              <a:buNone/>
              <a:defRPr sz="2400">
                <a:solidFill>
                  <a:srgbClr val="223E9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3pPr>
            <a:lvl4pPr marL="0" indent="1371600" algn="ctr">
              <a:buSzTx/>
              <a:buFontTx/>
              <a:buNone/>
              <a:defRPr sz="2400">
                <a:solidFill>
                  <a:srgbClr val="223E9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4pPr>
            <a:lvl5pPr marL="0" indent="1828800" algn="ctr">
              <a:buSzTx/>
              <a:buFontTx/>
              <a:buNone/>
              <a:defRPr sz="2400">
                <a:solidFill>
                  <a:srgbClr val="223E92"/>
                </a:solidFill>
                <a:latin typeface="Segoe UI Light"/>
                <a:ea typeface="Segoe UI Light"/>
                <a:cs typeface="Segoe UI Light"/>
                <a:sym typeface="Segoe UI Light"/>
              </a:defRPr>
            </a:lvl5pPr>
          </a:lstStyle>
          <a:p>
            <a:r>
              <a:t>Click to add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lick to add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title</a:t>
            </a:r>
          </a:p>
        </p:txBody>
      </p:sp>
      <p:sp>
        <p:nvSpPr>
          <p:cNvPr id="23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icture 4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525" y="0"/>
            <a:ext cx="12188950" cy="68580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Click to add title"/>
          <p:cNvSpPr txBox="1">
            <a:spLocks noGrp="1"/>
          </p:cNvSpPr>
          <p:nvPr>
            <p:ph type="title" hasCustomPrompt="1"/>
          </p:nvPr>
        </p:nvSpPr>
        <p:spPr>
          <a:xfrm>
            <a:off x="838200" y="191069"/>
            <a:ext cx="10515600" cy="7915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Click to add title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838200" y="1176531"/>
            <a:ext cx="10515600" cy="46251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Click to add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Segoe UI Light"/>
          <a:ea typeface="Segoe UI Light"/>
          <a:cs typeface="Segoe UI Light"/>
          <a:sym typeface="Segoe U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1"/>
          <p:cNvSpPr txBox="1">
            <a:spLocks noGrp="1"/>
          </p:cNvSpPr>
          <p:nvPr>
            <p:ph type="ctrTitle"/>
          </p:nvPr>
        </p:nvSpPr>
        <p:spPr>
          <a:xfrm>
            <a:off x="3912782" y="2431871"/>
            <a:ext cx="7830254" cy="700737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41247">
              <a:defRPr sz="4048"/>
            </a:lvl1pPr>
          </a:lstStyle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endParaRPr dirty="0"/>
          </a:p>
        </p:txBody>
      </p:sp>
      <p:sp>
        <p:nvSpPr>
          <p:cNvPr id="34" name="Subtitle 2"/>
          <p:cNvSpPr txBox="1">
            <a:spLocks noGrp="1"/>
          </p:cNvSpPr>
          <p:nvPr>
            <p:ph type="subTitle" sz="quarter" idx="1"/>
          </p:nvPr>
        </p:nvSpPr>
        <p:spPr>
          <a:xfrm>
            <a:off x="4396389" y="3196226"/>
            <a:ext cx="6876747" cy="571608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r>
              <a:rPr dirty="0" smtClean="0"/>
              <a:t>- T</a:t>
            </a:r>
            <a:r>
              <a:rPr lang="en-US" dirty="0" smtClean="0"/>
              <a:t>FC405</a:t>
            </a:r>
            <a:endParaRPr dirty="0"/>
          </a:p>
        </p:txBody>
      </p:sp>
      <p:sp>
        <p:nvSpPr>
          <p:cNvPr id="35" name="TextBox 13"/>
          <p:cNvSpPr txBox="1"/>
          <p:nvPr/>
        </p:nvSpPr>
        <p:spPr>
          <a:xfrm>
            <a:off x="217581" y="6002131"/>
            <a:ext cx="3071310" cy="86177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60959" tIns="60959" rIns="60959" bIns="60959">
            <a:spAutoFit/>
          </a:bodyPr>
          <a:lstStyle/>
          <a:p>
            <a: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pPr>
            <a:r>
              <a:rPr lang="en-US" sz="1600" dirty="0" smtClean="0"/>
              <a:t>S1 </a:t>
            </a:r>
            <a:r>
              <a:rPr sz="1600" dirty="0" smtClean="0"/>
              <a:t>TEKN</a:t>
            </a:r>
            <a:r>
              <a:rPr lang="en-US" sz="1600" dirty="0" smtClean="0"/>
              <a:t>OLOGI INFORMASI</a:t>
            </a:r>
            <a:endParaRPr sz="1600" dirty="0"/>
          </a:p>
          <a:p>
            <a: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pPr>
            <a:r>
              <a:rPr sz="1600" dirty="0"/>
              <a:t>FAKULTAS TEKNIK</a:t>
            </a:r>
          </a:p>
          <a:p>
            <a: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pPr>
            <a:r>
              <a:rPr sz="1600" dirty="0"/>
              <a:t>UNIVERSITAS TIDAR</a:t>
            </a:r>
          </a:p>
        </p:txBody>
      </p:sp>
      <p:pic>
        <p:nvPicPr>
          <p:cNvPr id="37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75905" y="6133733"/>
            <a:ext cx="638361" cy="638361"/>
          </a:xfrm>
          <a:prstGeom prst="rect">
            <a:avLst/>
          </a:prstGeom>
          <a:ln w="12700">
            <a:miter lim="400000"/>
          </a:ln>
        </p:spPr>
      </p:pic>
      <p:pic>
        <p:nvPicPr>
          <p:cNvPr id="38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175348" y="6101751"/>
            <a:ext cx="638361" cy="638361"/>
          </a:xfrm>
          <a:prstGeom prst="rect">
            <a:avLst/>
          </a:prstGeom>
          <a:ln w="12700">
            <a:miter lim="400000"/>
          </a:ln>
        </p:spPr>
      </p:pic>
      <p:sp>
        <p:nvSpPr>
          <p:cNvPr id="39" name="TextBox 13"/>
          <p:cNvSpPr txBox="1"/>
          <p:nvPr/>
        </p:nvSpPr>
        <p:spPr>
          <a:xfrm>
            <a:off x="5188961" y="3831452"/>
            <a:ext cx="4763754" cy="3693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sz="1600" dirty="0" err="1" smtClean="0"/>
              <a:t>Suamanda</a:t>
            </a:r>
            <a:r>
              <a:rPr lang="en-US" sz="1600" dirty="0" smtClean="0"/>
              <a:t> </a:t>
            </a:r>
            <a:r>
              <a:rPr lang="en-US" sz="1600" dirty="0" err="1" smtClean="0"/>
              <a:t>Ika</a:t>
            </a:r>
            <a:r>
              <a:rPr lang="en-US" sz="1600" dirty="0" smtClean="0"/>
              <a:t> </a:t>
            </a:r>
            <a:r>
              <a:rPr lang="en-US" sz="1600" dirty="0" err="1" smtClean="0"/>
              <a:t>Novichasari</a:t>
            </a:r>
            <a:r>
              <a:rPr lang="en-US" sz="1600" dirty="0" smtClean="0"/>
              <a:t>, </a:t>
            </a:r>
            <a:r>
              <a:rPr lang="en-US" sz="1600" dirty="0" err="1" smtClean="0"/>
              <a:t>S.Kom</a:t>
            </a:r>
            <a:r>
              <a:rPr lang="en-US" sz="1600" dirty="0" smtClean="0"/>
              <a:t>., </a:t>
            </a:r>
            <a:r>
              <a:rPr lang="en-US" sz="1600" dirty="0" err="1" smtClean="0"/>
              <a:t>M.Kom</a:t>
            </a:r>
            <a:endParaRPr sz="16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Agen</a:t>
            </a:r>
            <a:r>
              <a:rPr lang="en-US" dirty="0" smtClean="0"/>
              <a:t> </a:t>
            </a:r>
            <a:r>
              <a:rPr lang="en-US" dirty="0" err="1" smtClean="0"/>
              <a:t>Cerdas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Lingkungan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866287" y="3375971"/>
            <a:ext cx="6876748" cy="1611665"/>
          </a:xfrm>
        </p:spPr>
        <p:txBody>
          <a:bodyPr>
            <a:noAutofit/>
          </a:bodyPr>
          <a:lstStyle/>
          <a:p>
            <a:r>
              <a:rPr lang="en-US" sz="1800" dirty="0" err="1" smtClean="0"/>
              <a:t>Konsep</a:t>
            </a:r>
            <a:r>
              <a:rPr lang="en-US" sz="1800" dirty="0" smtClean="0"/>
              <a:t> </a:t>
            </a:r>
            <a:r>
              <a:rPr lang="en-US" sz="1800" dirty="0" err="1" smtClean="0"/>
              <a:t>Agen</a:t>
            </a:r>
            <a:r>
              <a:rPr lang="en-US" sz="1800" dirty="0" smtClean="0"/>
              <a:t> </a:t>
            </a:r>
            <a:r>
              <a:rPr lang="en-US" sz="1800" dirty="0" err="1" smtClean="0"/>
              <a:t>Cerdas</a:t>
            </a:r>
            <a:endParaRPr lang="en-US" sz="1800" dirty="0" smtClean="0"/>
          </a:p>
          <a:p>
            <a:r>
              <a:rPr lang="en-US" sz="1800" dirty="0" err="1" smtClean="0"/>
              <a:t>Struktur</a:t>
            </a:r>
            <a:r>
              <a:rPr lang="en-US" sz="1800" dirty="0" smtClean="0"/>
              <a:t> Agent</a:t>
            </a:r>
          </a:p>
          <a:p>
            <a:r>
              <a:rPr lang="en-US" sz="1800" dirty="0" err="1" smtClean="0"/>
              <a:t>Tipe-Tipe</a:t>
            </a:r>
            <a:r>
              <a:rPr lang="en-US" sz="1800" dirty="0" smtClean="0"/>
              <a:t> </a:t>
            </a:r>
            <a:r>
              <a:rPr lang="en-US" sz="1800" dirty="0" err="1" smtClean="0"/>
              <a:t>Agen</a:t>
            </a:r>
            <a:r>
              <a:rPr lang="en-US" sz="1800" dirty="0" smtClean="0"/>
              <a:t> </a:t>
            </a:r>
          </a:p>
          <a:p>
            <a:r>
              <a:rPr lang="en-US" sz="1800" dirty="0" err="1" smtClean="0"/>
              <a:t>Lingkungan</a:t>
            </a:r>
            <a:r>
              <a:rPr lang="en-US" sz="1800" dirty="0" smtClean="0"/>
              <a:t> </a:t>
            </a:r>
            <a:r>
              <a:rPr lang="en-US" sz="1800" dirty="0" err="1" smtClean="0"/>
              <a:t>Tugas</a:t>
            </a:r>
            <a:endParaRPr lang="en-US" sz="1800" dirty="0" smtClean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951846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Apa</a:t>
            </a:r>
            <a:r>
              <a:rPr lang="en-US" dirty="0"/>
              <a:t> itu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?</a:t>
            </a:r>
            <a:endParaRPr lang="en-US"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37199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/>
              <a:t>konteks</a:t>
            </a:r>
            <a:r>
              <a:rPr lang="en-US" dirty="0"/>
              <a:t> AI, </a:t>
            </a:r>
            <a:r>
              <a:rPr lang="en-US" b="1" dirty="0" err="1"/>
              <a:t>agen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entitas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pun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mengamati</a:t>
            </a:r>
            <a:r>
              <a:rPr lang="en-US" dirty="0"/>
              <a:t> </a:t>
            </a:r>
            <a:r>
              <a:rPr lang="en-US" dirty="0" err="1"/>
              <a:t>lingkungannya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b="1" dirty="0"/>
              <a:t>sensor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bertindak</a:t>
            </a:r>
            <a:r>
              <a:rPr lang="en-US" dirty="0"/>
              <a:t> di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</a:t>
            </a:r>
            <a:r>
              <a:rPr lang="en-US" b="1" dirty="0" err="1"/>
              <a:t>aktuator</a:t>
            </a:r>
            <a:r>
              <a:rPr lang="en-US" dirty="0"/>
              <a:t>.</a:t>
            </a:r>
          </a:p>
          <a:p>
            <a:pPr lvl="0"/>
            <a:r>
              <a:rPr lang="en-US" b="1" dirty="0"/>
              <a:t>Sensor: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untuk </a:t>
            </a:r>
            <a:r>
              <a:rPr lang="en-US" dirty="0" err="1"/>
              <a:t>menerima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lingkungannya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kamera</a:t>
            </a:r>
            <a:r>
              <a:rPr lang="en-US" dirty="0"/>
              <a:t>, </a:t>
            </a:r>
            <a:r>
              <a:rPr lang="en-US" dirty="0" err="1"/>
              <a:t>mikrofon</a:t>
            </a:r>
            <a:r>
              <a:rPr lang="en-US" dirty="0"/>
              <a:t>, atau </a:t>
            </a:r>
            <a:r>
              <a:rPr lang="en-US" i="1" dirty="0"/>
              <a:t>keyboard</a:t>
            </a:r>
            <a:r>
              <a:rPr lang="en-US" dirty="0"/>
              <a:t>.</a:t>
            </a:r>
          </a:p>
          <a:p>
            <a:pPr lvl="0"/>
            <a:r>
              <a:rPr lang="en-US" b="1" dirty="0" err="1"/>
              <a:t>Aktuator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untuk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tindakan</a:t>
            </a:r>
            <a:r>
              <a:rPr lang="en-US" dirty="0"/>
              <a:t> di </a:t>
            </a:r>
            <a:r>
              <a:rPr lang="en-US" dirty="0" err="1"/>
              <a:t>lingkungannya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layar</a:t>
            </a:r>
            <a:r>
              <a:rPr lang="en-US" dirty="0"/>
              <a:t> monitor, </a:t>
            </a:r>
            <a:r>
              <a:rPr lang="en-US" dirty="0" err="1"/>
              <a:t>roda</a:t>
            </a:r>
            <a:r>
              <a:rPr lang="en-US" dirty="0"/>
              <a:t>, atau </a:t>
            </a:r>
            <a:r>
              <a:rPr lang="en-US" dirty="0" err="1"/>
              <a:t>lengan</a:t>
            </a:r>
            <a:r>
              <a:rPr lang="en-US" dirty="0"/>
              <a:t> robot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30419650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:</a:t>
            </a:r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206543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b="1" dirty="0" err="1" smtClean="0"/>
              <a:t>Agen</a:t>
            </a:r>
            <a:r>
              <a:rPr lang="en-US" b="1" dirty="0" smtClean="0"/>
              <a:t> </a:t>
            </a:r>
            <a:r>
              <a:rPr lang="en-US" b="1" dirty="0" err="1" smtClean="0"/>
              <a:t>Manusia</a:t>
            </a:r>
            <a:r>
              <a:rPr lang="en-US" b="1" dirty="0" smtClean="0"/>
              <a:t>:</a:t>
            </a:r>
            <a:r>
              <a:rPr lang="en-US" dirty="0" smtClean="0"/>
              <a:t> Mata (sensor)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tangan</a:t>
            </a:r>
            <a:r>
              <a:rPr lang="en-US" dirty="0" smtClean="0"/>
              <a:t> (</a:t>
            </a:r>
            <a:r>
              <a:rPr lang="en-US" dirty="0" err="1" smtClean="0"/>
              <a:t>aktuator</a:t>
            </a:r>
            <a:r>
              <a:rPr lang="en-US" dirty="0" smtClean="0"/>
              <a:t>).</a:t>
            </a:r>
          </a:p>
          <a:p>
            <a:pPr lvl="0"/>
            <a:r>
              <a:rPr lang="en-US" b="1" dirty="0" err="1" smtClean="0"/>
              <a:t>Agen</a:t>
            </a:r>
            <a:r>
              <a:rPr lang="en-US" b="1" dirty="0" smtClean="0"/>
              <a:t> Robot:</a:t>
            </a:r>
            <a:r>
              <a:rPr lang="en-US" dirty="0" smtClean="0"/>
              <a:t> </a:t>
            </a:r>
            <a:r>
              <a:rPr lang="en-US" dirty="0" err="1" smtClean="0"/>
              <a:t>Kamera</a:t>
            </a:r>
            <a:r>
              <a:rPr lang="en-US" dirty="0" smtClean="0"/>
              <a:t> </a:t>
            </a:r>
            <a:r>
              <a:rPr lang="en-US" dirty="0" err="1" smtClean="0"/>
              <a:t>inframerah</a:t>
            </a:r>
            <a:r>
              <a:rPr lang="en-US" dirty="0" smtClean="0"/>
              <a:t> (sensor) </a:t>
            </a:r>
            <a:r>
              <a:rPr lang="en-US" dirty="0" err="1" smtClean="0"/>
              <a:t>dan</a:t>
            </a:r>
            <a:r>
              <a:rPr lang="en-US" dirty="0" smtClean="0"/>
              <a:t> kaki/</a:t>
            </a:r>
            <a:r>
              <a:rPr lang="en-US" dirty="0" err="1" smtClean="0"/>
              <a:t>roda</a:t>
            </a:r>
            <a:r>
              <a:rPr lang="en-US" dirty="0" smtClean="0"/>
              <a:t> (</a:t>
            </a:r>
            <a:r>
              <a:rPr lang="en-US" dirty="0" err="1" smtClean="0"/>
              <a:t>aktuator</a:t>
            </a:r>
            <a:r>
              <a:rPr lang="en-US" dirty="0" smtClean="0"/>
              <a:t>).</a:t>
            </a:r>
          </a:p>
          <a:p>
            <a:pPr lvl="0"/>
            <a:r>
              <a:rPr lang="en-US" b="1" dirty="0" err="1" smtClean="0"/>
              <a:t>Agen</a:t>
            </a:r>
            <a:r>
              <a:rPr lang="en-US" b="1" dirty="0" smtClean="0"/>
              <a:t> </a:t>
            </a:r>
            <a:r>
              <a:rPr lang="en-US" b="1" dirty="0" err="1" smtClean="0"/>
              <a:t>Perangkat</a:t>
            </a:r>
            <a:r>
              <a:rPr lang="en-US" b="1" dirty="0" smtClean="0"/>
              <a:t> </a:t>
            </a:r>
            <a:r>
              <a:rPr lang="en-US" b="1" dirty="0" err="1" smtClean="0"/>
              <a:t>Lunak</a:t>
            </a:r>
            <a:r>
              <a:rPr lang="en-US" b="1" dirty="0" smtClean="0"/>
              <a:t>:</a:t>
            </a:r>
            <a:r>
              <a:rPr lang="en-US" dirty="0" smtClean="0"/>
              <a:t> Input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i="1" dirty="0" smtClean="0"/>
              <a:t>keyboard</a:t>
            </a:r>
            <a:r>
              <a:rPr lang="en-US" dirty="0" smtClean="0"/>
              <a:t> atau file (sensor) </a:t>
            </a:r>
            <a:r>
              <a:rPr lang="en-US" dirty="0" err="1" smtClean="0"/>
              <a:t>dan</a:t>
            </a:r>
            <a:r>
              <a:rPr lang="en-US" dirty="0" smtClean="0"/>
              <a:t> output ke </a:t>
            </a:r>
            <a:r>
              <a:rPr lang="en-US" dirty="0" err="1" smtClean="0"/>
              <a:t>layar</a:t>
            </a:r>
            <a:r>
              <a:rPr lang="en-US" dirty="0" smtClean="0"/>
              <a:t> atau database (</a:t>
            </a:r>
            <a:r>
              <a:rPr lang="en-US" dirty="0" err="1" smtClean="0"/>
              <a:t>aktuator</a:t>
            </a:r>
            <a:r>
              <a:rPr lang="en-US" dirty="0" smtClean="0"/>
              <a:t>).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1704109" y="3435854"/>
            <a:ext cx="879763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Konsep</a:t>
            </a:r>
            <a:r>
              <a:rPr lang="en-US" sz="2000" b="1" dirty="0"/>
              <a:t> </a:t>
            </a:r>
            <a:r>
              <a:rPr lang="en-US" sz="2000" b="1" dirty="0" err="1"/>
              <a:t>Rasionalitas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Agen</a:t>
            </a:r>
            <a:r>
              <a:rPr lang="en-US" sz="2000" dirty="0"/>
              <a:t> </a:t>
            </a:r>
            <a:r>
              <a:rPr lang="en-US" sz="2000" dirty="0" err="1"/>
              <a:t>cerdas</a:t>
            </a:r>
            <a:r>
              <a:rPr lang="en-US" sz="2000" dirty="0"/>
              <a:t> yang </a:t>
            </a:r>
            <a:r>
              <a:rPr lang="en-US" sz="2000" b="1" dirty="0" err="1"/>
              <a:t>rasional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agen</a:t>
            </a:r>
            <a:r>
              <a:rPr lang="en-US" sz="2000" dirty="0"/>
              <a:t> yang </a:t>
            </a:r>
            <a:r>
              <a:rPr lang="en-US" sz="2000" dirty="0" err="1"/>
              <a:t>bertindak</a:t>
            </a:r>
            <a:r>
              <a:rPr lang="en-US" sz="2000" dirty="0"/>
              <a:t> </a:t>
            </a:r>
            <a:r>
              <a:rPr lang="en-US" sz="2000" dirty="0" err="1"/>
              <a:t>sedemikian</a:t>
            </a:r>
            <a:r>
              <a:rPr lang="en-US" sz="2000" dirty="0"/>
              <a:t> </a:t>
            </a:r>
            <a:r>
              <a:rPr lang="en-US" sz="2000" dirty="0" err="1"/>
              <a:t>rupa</a:t>
            </a:r>
            <a:r>
              <a:rPr lang="en-US" sz="2000" dirty="0"/>
              <a:t> untuk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terbaik</a:t>
            </a:r>
            <a:r>
              <a:rPr lang="en-US" sz="2000" dirty="0"/>
              <a:t>, atau </a:t>
            </a:r>
            <a:r>
              <a:rPr lang="en-US" sz="2000" dirty="0" err="1"/>
              <a:t>hasil</a:t>
            </a:r>
            <a:r>
              <a:rPr lang="en-US" sz="2000" dirty="0"/>
              <a:t> </a:t>
            </a:r>
            <a:r>
              <a:rPr lang="en-US" sz="2000" dirty="0" err="1"/>
              <a:t>terbaik</a:t>
            </a:r>
            <a:r>
              <a:rPr lang="en-US" sz="2000" dirty="0"/>
              <a:t> yang </a:t>
            </a:r>
            <a:r>
              <a:rPr lang="en-US" sz="2000" dirty="0" err="1"/>
              <a:t>diharapkan</a:t>
            </a:r>
            <a:r>
              <a:rPr lang="en-US" sz="2000" dirty="0"/>
              <a:t>,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pengamatan</a:t>
            </a:r>
            <a:r>
              <a:rPr lang="en-US" sz="2000" dirty="0"/>
              <a:t> yang </a:t>
            </a:r>
            <a:r>
              <a:rPr lang="en-US" sz="2000" dirty="0" err="1"/>
              <a:t>dimilikinya</a:t>
            </a:r>
            <a:r>
              <a:rPr lang="en-US" sz="20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496892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Agen</a:t>
            </a:r>
            <a:endParaRPr lang="en-US"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20654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Sebuah</a:t>
            </a:r>
            <a:r>
              <a:rPr lang="en-US" sz="2400" dirty="0" smtClean="0"/>
              <a:t> </a:t>
            </a:r>
            <a:r>
              <a:rPr lang="en-US" sz="2400" dirty="0" err="1"/>
              <a:t>agen</a:t>
            </a:r>
            <a:r>
              <a:rPr lang="en-US" sz="2400" dirty="0"/>
              <a:t> </a:t>
            </a:r>
            <a:r>
              <a:rPr lang="en-US" sz="2400" dirty="0" err="1"/>
              <a:t>cerdas</a:t>
            </a:r>
            <a:r>
              <a:rPr lang="en-US" sz="2400" dirty="0"/>
              <a:t> </a:t>
            </a:r>
            <a:r>
              <a:rPr lang="en-US" sz="2400" dirty="0" err="1"/>
              <a:t>memiliki</a:t>
            </a:r>
            <a:r>
              <a:rPr lang="en-US" sz="2400" dirty="0"/>
              <a:t> </a:t>
            </a:r>
            <a:r>
              <a:rPr lang="en-US" sz="2400" dirty="0" err="1"/>
              <a:t>dua</a:t>
            </a:r>
            <a:r>
              <a:rPr lang="en-US" sz="2400" dirty="0"/>
              <a:t> </a:t>
            </a:r>
            <a:r>
              <a:rPr lang="en-US" sz="2400" dirty="0" err="1"/>
              <a:t>komponen</a:t>
            </a:r>
            <a:r>
              <a:rPr lang="en-US" sz="2400" dirty="0"/>
              <a:t> </a:t>
            </a:r>
            <a:r>
              <a:rPr lang="en-US" sz="2400" dirty="0" err="1"/>
              <a:t>utama</a:t>
            </a:r>
            <a:r>
              <a:rPr lang="en-US" sz="2400" dirty="0"/>
              <a:t>: </a:t>
            </a:r>
            <a:r>
              <a:rPr lang="en-US" sz="2400" b="1" dirty="0" err="1"/>
              <a:t>arsitektur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/>
              <a:t>program </a:t>
            </a:r>
            <a:r>
              <a:rPr lang="en-US" sz="2400" b="1" dirty="0" err="1"/>
              <a:t>agen</a:t>
            </a:r>
            <a:r>
              <a:rPr lang="en-US" sz="2400" dirty="0"/>
              <a:t>.</a:t>
            </a:r>
          </a:p>
          <a:p>
            <a:pPr lvl="0"/>
            <a:r>
              <a:rPr lang="en-US" sz="2400" b="1" dirty="0" err="1"/>
              <a:t>Arsitektur</a:t>
            </a:r>
            <a:r>
              <a:rPr lang="en-US" sz="2400" b="1" dirty="0"/>
              <a:t> (Architecture):</a:t>
            </a:r>
            <a:r>
              <a:rPr lang="en-US" sz="2400" dirty="0"/>
              <a:t> </a:t>
            </a:r>
            <a:r>
              <a:rPr lang="en-US" sz="2400" dirty="0" err="1"/>
              <a:t>Perangkat</a:t>
            </a:r>
            <a:r>
              <a:rPr lang="en-US" sz="2400" dirty="0"/>
              <a:t> </a:t>
            </a:r>
            <a:r>
              <a:rPr lang="en-US" sz="2400" dirty="0" err="1"/>
              <a:t>keras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program </a:t>
            </a:r>
            <a:r>
              <a:rPr lang="en-US" sz="2400" dirty="0" err="1"/>
              <a:t>agen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r>
              <a:rPr lang="en-US" sz="2400" dirty="0"/>
              <a:t>. </a:t>
            </a:r>
            <a:r>
              <a:rPr lang="en-US" sz="2400" dirty="0" err="1"/>
              <a:t>Contohnya</a:t>
            </a:r>
            <a:r>
              <a:rPr lang="en-US" sz="2400" dirty="0"/>
              <a:t>, </a:t>
            </a:r>
            <a:r>
              <a:rPr lang="en-US" sz="2400" dirty="0" err="1"/>
              <a:t>komputer</a:t>
            </a:r>
            <a:r>
              <a:rPr lang="en-US" sz="2400" dirty="0"/>
              <a:t>, robot, atau chip </a:t>
            </a:r>
            <a:r>
              <a:rPr lang="en-US" sz="2400" dirty="0" err="1"/>
              <a:t>khusus</a:t>
            </a:r>
            <a:r>
              <a:rPr lang="en-US" sz="2400" dirty="0"/>
              <a:t>.</a:t>
            </a:r>
          </a:p>
          <a:p>
            <a:pPr lvl="0"/>
            <a:r>
              <a:rPr lang="en-US" sz="2400" b="1" dirty="0"/>
              <a:t>Program </a:t>
            </a:r>
            <a:r>
              <a:rPr lang="en-US" sz="2400" b="1" dirty="0" err="1"/>
              <a:t>Agen</a:t>
            </a:r>
            <a:r>
              <a:rPr lang="en-US" sz="2400" b="1" dirty="0"/>
              <a:t> (Agent Program):</a:t>
            </a:r>
            <a:r>
              <a:rPr lang="en-US" sz="2400" dirty="0"/>
              <a:t> </a:t>
            </a:r>
            <a:r>
              <a:rPr lang="en-US" sz="2400" dirty="0" err="1"/>
              <a:t>Implementasi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yang </a:t>
            </a:r>
            <a:r>
              <a:rPr lang="en-US" sz="2400" dirty="0" err="1"/>
              <a:t>memetakan</a:t>
            </a:r>
            <a:r>
              <a:rPr lang="en-US" sz="2400" dirty="0"/>
              <a:t> </a:t>
            </a:r>
            <a:r>
              <a:rPr lang="en-US" sz="2400" dirty="0" err="1"/>
              <a:t>pengamatan</a:t>
            </a:r>
            <a:r>
              <a:rPr lang="en-US" sz="2400" dirty="0"/>
              <a:t> ke </a:t>
            </a:r>
            <a:r>
              <a:rPr lang="en-US" sz="2400" dirty="0" err="1"/>
              <a:t>tindakan</a:t>
            </a:r>
            <a:r>
              <a:rPr lang="en-US" sz="2400" dirty="0"/>
              <a:t>. Program ini </a:t>
            </a:r>
            <a:r>
              <a:rPr lang="en-US" sz="2400" dirty="0" err="1"/>
              <a:t>menentukan</a:t>
            </a:r>
            <a:r>
              <a:rPr lang="en-US" sz="2400" dirty="0"/>
              <a:t> </a:t>
            </a:r>
            <a:r>
              <a:rPr lang="en-US" sz="2400" dirty="0" err="1"/>
              <a:t>perilaku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1697182" y="3607848"/>
            <a:ext cx="8797635" cy="132343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2000" b="1" dirty="0" err="1"/>
              <a:t>Fungsi</a:t>
            </a:r>
            <a:r>
              <a:rPr lang="en-US" sz="2000" b="1" dirty="0"/>
              <a:t> </a:t>
            </a:r>
            <a:r>
              <a:rPr lang="en-US" sz="2000" b="1" dirty="0" err="1"/>
              <a:t>Agen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matematis</a:t>
            </a:r>
            <a:r>
              <a:rPr lang="en-US" sz="2000" dirty="0"/>
              <a:t>, </a:t>
            </a:r>
            <a:r>
              <a:rPr lang="en-US" sz="2000" dirty="0" err="1"/>
              <a:t>fungsi</a:t>
            </a:r>
            <a:r>
              <a:rPr lang="en-US" sz="2000" dirty="0"/>
              <a:t> </a:t>
            </a:r>
            <a:r>
              <a:rPr lang="en-US" sz="2000" dirty="0" err="1"/>
              <a:t>agen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sebagai</a:t>
            </a:r>
            <a:r>
              <a:rPr lang="en-US" sz="2000" dirty="0"/>
              <a:t>: </a:t>
            </a:r>
          </a:p>
          <a:p>
            <a:pPr algn="ctr"/>
            <a:r>
              <a:rPr lang="en-US" sz="2000" dirty="0"/>
              <a:t>f:P∗→A</a:t>
            </a:r>
          </a:p>
          <a:p>
            <a:r>
              <a:rPr lang="en-US" sz="2000" dirty="0"/>
              <a:t>Di mana P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rangkaian</a:t>
            </a:r>
            <a:r>
              <a:rPr lang="en-US" sz="2000" dirty="0"/>
              <a:t> </a:t>
            </a:r>
            <a:r>
              <a:rPr lang="en-US" sz="2000" dirty="0" err="1"/>
              <a:t>pengamatan</a:t>
            </a:r>
            <a:r>
              <a:rPr lang="en-US" sz="2000" dirty="0"/>
              <a:t> (</a:t>
            </a:r>
            <a:r>
              <a:rPr lang="en-US" sz="2000" i="1" dirty="0"/>
              <a:t>percepts</a:t>
            </a:r>
            <a:r>
              <a:rPr lang="en-US" sz="2000" dirty="0"/>
              <a:t>) </a:t>
            </a:r>
            <a:r>
              <a:rPr lang="en-US" sz="2000" dirty="0" err="1"/>
              <a:t>dan</a:t>
            </a:r>
            <a:r>
              <a:rPr lang="en-US" sz="2000" dirty="0"/>
              <a:t> A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(</a:t>
            </a:r>
            <a:r>
              <a:rPr lang="en-US" sz="2000" i="1" dirty="0"/>
              <a:t>actions</a:t>
            </a:r>
            <a:r>
              <a:rPr lang="en-US" sz="2000" dirty="0"/>
              <a:t>). </a:t>
            </a:r>
            <a:r>
              <a:rPr lang="en-US" sz="2000" dirty="0" err="1"/>
              <a:t>Fungsi</a:t>
            </a:r>
            <a:r>
              <a:rPr lang="en-US" sz="2000" dirty="0"/>
              <a:t> ini </a:t>
            </a:r>
            <a:r>
              <a:rPr lang="en-US" sz="2000" dirty="0" err="1"/>
              <a:t>adalah</a:t>
            </a:r>
            <a:r>
              <a:rPr lang="en-US" sz="2000" dirty="0"/>
              <a:t> "</a:t>
            </a:r>
            <a:r>
              <a:rPr lang="en-US" sz="2000" dirty="0" err="1"/>
              <a:t>otak</a:t>
            </a:r>
            <a:r>
              <a:rPr lang="en-US" sz="2000" dirty="0"/>
              <a:t>" di </a:t>
            </a:r>
            <a:r>
              <a:rPr lang="en-US" sz="2000" dirty="0" err="1"/>
              <a:t>balik</a:t>
            </a:r>
            <a:r>
              <a:rPr lang="en-US" sz="2000" dirty="0"/>
              <a:t> </a:t>
            </a:r>
            <a:r>
              <a:rPr lang="en-US" sz="2000" dirty="0" err="1"/>
              <a:t>setiap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agen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1225975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sz="3200"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20654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Program </a:t>
            </a:r>
            <a:r>
              <a:rPr lang="en-US" sz="2000" dirty="0" err="1"/>
              <a:t>agen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dirancang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tingkat</a:t>
            </a:r>
            <a:r>
              <a:rPr lang="en-US" sz="2000" dirty="0"/>
              <a:t> </a:t>
            </a:r>
            <a:r>
              <a:rPr lang="en-US" sz="2000" dirty="0" err="1"/>
              <a:t>kecerdasan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kompleksitas</a:t>
            </a:r>
            <a:r>
              <a:rPr lang="en-US" sz="2000" dirty="0"/>
              <a:t>. </a:t>
            </a:r>
            <a:r>
              <a:rPr lang="en-US" sz="2000" dirty="0" err="1"/>
              <a:t>Berikut</a:t>
            </a:r>
            <a:r>
              <a:rPr lang="en-US" sz="2000" dirty="0"/>
              <a:t>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klasifikasi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:</a:t>
            </a:r>
          </a:p>
          <a:p>
            <a:pPr lvl="0"/>
            <a:r>
              <a:rPr lang="en-US" sz="2000" b="1" dirty="0" err="1"/>
              <a:t>Agen</a:t>
            </a:r>
            <a:r>
              <a:rPr lang="en-US" sz="2000" b="1" dirty="0"/>
              <a:t> </a:t>
            </a:r>
            <a:r>
              <a:rPr lang="en-US" sz="2000" b="1" dirty="0" err="1"/>
              <a:t>Refleks</a:t>
            </a:r>
            <a:r>
              <a:rPr lang="en-US" sz="2000" b="1" dirty="0"/>
              <a:t> </a:t>
            </a:r>
            <a:r>
              <a:rPr lang="en-US" sz="2000" b="1" dirty="0" err="1"/>
              <a:t>Sederhana</a:t>
            </a:r>
            <a:r>
              <a:rPr lang="en-US" sz="2000" b="1" dirty="0"/>
              <a:t> (Simple Reflex Agent):</a:t>
            </a:r>
            <a:endParaRPr lang="en-US" sz="2000" dirty="0"/>
          </a:p>
          <a:p>
            <a:pPr lvl="1"/>
            <a:r>
              <a:rPr lang="en-US" sz="2000" b="1" dirty="0"/>
              <a:t>Cara </a:t>
            </a:r>
            <a:r>
              <a:rPr lang="en-US" sz="2000" b="1" dirty="0" err="1"/>
              <a:t>kerja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Bertindak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kondisi-tindakan</a:t>
            </a:r>
            <a:r>
              <a:rPr lang="en-US" sz="2000" dirty="0"/>
              <a:t>. </a:t>
            </a:r>
            <a:r>
              <a:rPr lang="en-US" sz="2000" dirty="0" err="1"/>
              <a:t>Mengabaikan</a:t>
            </a:r>
            <a:r>
              <a:rPr lang="en-US" sz="2000" dirty="0"/>
              <a:t> </a:t>
            </a:r>
            <a:r>
              <a:rPr lang="en-US" sz="2000" dirty="0" err="1"/>
              <a:t>riwayat</a:t>
            </a:r>
            <a:r>
              <a:rPr lang="en-US" sz="2000" dirty="0"/>
              <a:t> </a:t>
            </a:r>
            <a:r>
              <a:rPr lang="en-US" sz="2000" dirty="0" err="1"/>
              <a:t>pengamatan</a:t>
            </a:r>
            <a:r>
              <a:rPr lang="en-US" sz="2000" dirty="0"/>
              <a:t>, </a:t>
            </a:r>
            <a:r>
              <a:rPr lang="en-US" sz="2000" dirty="0" err="1"/>
              <a:t>hanya</a:t>
            </a:r>
            <a:r>
              <a:rPr lang="en-US" sz="2000" dirty="0"/>
              <a:t> </a:t>
            </a:r>
            <a:r>
              <a:rPr lang="en-US" sz="2000" dirty="0" err="1"/>
              <a:t>peduli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pengamatan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ini.</a:t>
            </a:r>
          </a:p>
          <a:p>
            <a:pPr lvl="1"/>
            <a:r>
              <a:rPr lang="en-US" sz="2000" b="1" dirty="0" err="1"/>
              <a:t>Contoh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Termostat</a:t>
            </a:r>
            <a:r>
              <a:rPr lang="en-US" sz="2000" dirty="0"/>
              <a:t> yang </a:t>
            </a:r>
            <a:r>
              <a:rPr lang="en-US" sz="2000" dirty="0" err="1"/>
              <a:t>menyala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</a:t>
            </a:r>
            <a:r>
              <a:rPr lang="en-US" sz="2000" dirty="0" err="1"/>
              <a:t>suhu</a:t>
            </a:r>
            <a:r>
              <a:rPr lang="en-US" sz="2000" dirty="0"/>
              <a:t> di </a:t>
            </a:r>
            <a:r>
              <a:rPr lang="en-US" sz="2000" dirty="0" err="1"/>
              <a:t>bawah</a:t>
            </a:r>
            <a:r>
              <a:rPr lang="en-US" sz="2000" dirty="0"/>
              <a:t> </a:t>
            </a:r>
            <a:r>
              <a:rPr lang="en-US" sz="2000" dirty="0" err="1"/>
              <a:t>batas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mati</a:t>
            </a:r>
            <a:r>
              <a:rPr lang="en-US" sz="2000" dirty="0"/>
              <a:t> </a:t>
            </a:r>
            <a:r>
              <a:rPr lang="en-US" sz="2000" dirty="0" err="1"/>
              <a:t>ketika</a:t>
            </a:r>
            <a:r>
              <a:rPr lang="en-US" sz="2000" dirty="0"/>
              <a:t> sudah </a:t>
            </a:r>
            <a:r>
              <a:rPr lang="en-US" sz="2000" dirty="0" err="1"/>
              <a:t>panas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 err="1"/>
              <a:t>Kelemahan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beradaptasi</a:t>
            </a:r>
            <a:r>
              <a:rPr lang="en-US" sz="2000" dirty="0"/>
              <a:t> </a:t>
            </a:r>
            <a:r>
              <a:rPr lang="en-US" sz="2000" dirty="0" err="1"/>
              <a:t>jika</a:t>
            </a:r>
            <a:r>
              <a:rPr lang="en-US" sz="2000" dirty="0"/>
              <a:t> </a:t>
            </a:r>
            <a:r>
              <a:rPr lang="en-US" sz="2000" dirty="0" err="1"/>
              <a:t>lingkungannya</a:t>
            </a:r>
            <a:r>
              <a:rPr lang="en-US" sz="2000" dirty="0"/>
              <a:t> </a:t>
            </a:r>
            <a:r>
              <a:rPr lang="en-US" sz="2000" dirty="0" err="1"/>
              <a:t>berubah</a:t>
            </a:r>
            <a:r>
              <a:rPr lang="en-US" sz="2000" dirty="0"/>
              <a:t>.</a:t>
            </a:r>
          </a:p>
          <a:p>
            <a:pPr lvl="0"/>
            <a:r>
              <a:rPr lang="en-US" sz="2000" b="1" dirty="0" err="1"/>
              <a:t>Agen</a:t>
            </a:r>
            <a:r>
              <a:rPr lang="en-US" sz="2000" b="1" dirty="0"/>
              <a:t> </a:t>
            </a:r>
            <a:r>
              <a:rPr lang="en-US" sz="2000" b="1" dirty="0" err="1"/>
              <a:t>Refleks</a:t>
            </a:r>
            <a:r>
              <a:rPr lang="en-US" sz="2000" b="1" dirty="0"/>
              <a:t> </a:t>
            </a:r>
            <a:r>
              <a:rPr lang="en-US" sz="2000" b="1" dirty="0" err="1"/>
              <a:t>Berbasis</a:t>
            </a:r>
            <a:r>
              <a:rPr lang="en-US" sz="2000" b="1" dirty="0"/>
              <a:t> Model (Model-based Reflex Agent):</a:t>
            </a:r>
            <a:endParaRPr lang="en-US" sz="2000" dirty="0"/>
          </a:p>
          <a:p>
            <a:pPr lvl="1"/>
            <a:r>
              <a:rPr lang="en-US" sz="2000" b="1" dirty="0"/>
              <a:t>Cara </a:t>
            </a:r>
            <a:r>
              <a:rPr lang="en-US" sz="2000" b="1" dirty="0" err="1"/>
              <a:t>kerja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model internal untuk </a:t>
            </a:r>
            <a:r>
              <a:rPr lang="en-US" sz="2000" dirty="0" err="1"/>
              <a:t>melacak</a:t>
            </a:r>
            <a:r>
              <a:rPr lang="en-US" sz="2000" dirty="0"/>
              <a:t> </a:t>
            </a:r>
            <a:r>
              <a:rPr lang="en-US" sz="2000" dirty="0" err="1"/>
              <a:t>keadaan</a:t>
            </a:r>
            <a:r>
              <a:rPr lang="en-US" sz="2000" dirty="0"/>
              <a:t> </a:t>
            </a:r>
            <a:r>
              <a:rPr lang="en-US" sz="2000" dirty="0" err="1"/>
              <a:t>dunia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diamati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langsung</a:t>
            </a:r>
            <a:r>
              <a:rPr lang="en-US" sz="2000" dirty="0"/>
              <a:t>. Model ini </a:t>
            </a:r>
            <a:r>
              <a:rPr lang="en-US" sz="2000" dirty="0" err="1"/>
              <a:t>mencakup</a:t>
            </a:r>
            <a:r>
              <a:rPr lang="en-US" sz="2000" dirty="0"/>
              <a:t> "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dunia</a:t>
            </a:r>
            <a:r>
              <a:rPr lang="en-US" sz="2000" dirty="0"/>
              <a:t> </a:t>
            </a:r>
            <a:r>
              <a:rPr lang="en-US" sz="2000" dirty="0" err="1"/>
              <a:t>berevolusi</a:t>
            </a:r>
            <a:r>
              <a:rPr lang="en-US" sz="2000" dirty="0"/>
              <a:t>" </a:t>
            </a:r>
            <a:r>
              <a:rPr lang="en-US" sz="2000" dirty="0" err="1"/>
              <a:t>dan</a:t>
            </a:r>
            <a:r>
              <a:rPr lang="en-US" sz="2000" dirty="0"/>
              <a:t> "</a:t>
            </a:r>
            <a:r>
              <a:rPr lang="en-US" sz="2000" dirty="0" err="1"/>
              <a:t>apa</a:t>
            </a:r>
            <a:r>
              <a:rPr lang="en-US" sz="2000" dirty="0"/>
              <a:t> </a:t>
            </a:r>
            <a:r>
              <a:rPr lang="en-US" sz="2000" dirty="0" err="1"/>
              <a:t>efek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saya</a:t>
            </a:r>
            <a:r>
              <a:rPr lang="en-US" sz="2000" dirty="0"/>
              <a:t>".</a:t>
            </a:r>
          </a:p>
          <a:p>
            <a:pPr lvl="1"/>
            <a:r>
              <a:rPr lang="en-US" sz="2000" b="1" dirty="0" err="1"/>
              <a:t>Contoh</a:t>
            </a:r>
            <a:r>
              <a:rPr lang="en-US" sz="2000" b="1" dirty="0"/>
              <a:t>:</a:t>
            </a:r>
            <a:r>
              <a:rPr lang="en-US" sz="2000" dirty="0"/>
              <a:t> Robot </a:t>
            </a:r>
            <a:r>
              <a:rPr lang="en-US" sz="2000" dirty="0" err="1"/>
              <a:t>pengemudi</a:t>
            </a:r>
            <a:r>
              <a:rPr lang="en-US" sz="2000" dirty="0"/>
              <a:t> yang </a:t>
            </a:r>
            <a:r>
              <a:rPr lang="en-US" sz="2000" dirty="0" err="1"/>
              <a:t>melacak</a:t>
            </a:r>
            <a:r>
              <a:rPr lang="en-US" sz="2000" dirty="0"/>
              <a:t> </a:t>
            </a:r>
            <a:r>
              <a:rPr lang="en-US" sz="2000" dirty="0" err="1"/>
              <a:t>posisi</a:t>
            </a:r>
            <a:r>
              <a:rPr lang="en-US" sz="2000" dirty="0"/>
              <a:t> </a:t>
            </a:r>
            <a:r>
              <a:rPr lang="en-US" sz="2000" dirty="0" err="1"/>
              <a:t>kendaraan</a:t>
            </a:r>
            <a:r>
              <a:rPr lang="en-US" sz="2000" dirty="0"/>
              <a:t> lain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memperkirakan</a:t>
            </a:r>
            <a:r>
              <a:rPr lang="en-US" sz="2000" dirty="0"/>
              <a:t> </a:t>
            </a:r>
            <a:r>
              <a:rPr lang="en-US" sz="2000" dirty="0" err="1"/>
              <a:t>gerakannya</a:t>
            </a:r>
            <a:r>
              <a:rPr lang="en-US" sz="2000" dirty="0"/>
              <a:t>, </a:t>
            </a:r>
            <a:r>
              <a:rPr lang="en-US" sz="2000" dirty="0" err="1"/>
              <a:t>meskipun</a:t>
            </a:r>
            <a:r>
              <a:rPr lang="en-US" sz="2000" dirty="0"/>
              <a:t> </a:t>
            </a:r>
            <a:r>
              <a:rPr lang="en-US" sz="2000" dirty="0" err="1"/>
              <a:t>ia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melihat</a:t>
            </a:r>
            <a:r>
              <a:rPr lang="en-US" sz="2000" dirty="0"/>
              <a:t> </a:t>
            </a:r>
            <a:r>
              <a:rPr lang="en-US" sz="2000" dirty="0" err="1"/>
              <a:t>seluruh</a:t>
            </a:r>
            <a:r>
              <a:rPr lang="en-US" sz="2000" dirty="0"/>
              <a:t> area di </a:t>
            </a:r>
            <a:r>
              <a:rPr lang="en-US" sz="2000" dirty="0" err="1"/>
              <a:t>sekitarnya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962708262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sz="3200"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206543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sz="2000" b="1" dirty="0" err="1" smtClean="0"/>
              <a:t>Agen</a:t>
            </a:r>
            <a:r>
              <a:rPr lang="en-US" sz="2000" b="1" dirty="0" smtClean="0"/>
              <a:t> </a:t>
            </a:r>
            <a:r>
              <a:rPr lang="en-US" sz="2000" b="1" dirty="0" err="1"/>
              <a:t>Berbasis</a:t>
            </a:r>
            <a:r>
              <a:rPr lang="en-US" sz="2000" b="1" dirty="0"/>
              <a:t> </a:t>
            </a:r>
            <a:r>
              <a:rPr lang="en-US" sz="2000" b="1" dirty="0" err="1"/>
              <a:t>Tujuan</a:t>
            </a:r>
            <a:r>
              <a:rPr lang="en-US" sz="2000" b="1" dirty="0"/>
              <a:t> (Goal-based Agent):</a:t>
            </a:r>
            <a:endParaRPr lang="en-US" sz="2000" dirty="0"/>
          </a:p>
          <a:p>
            <a:pPr lvl="1"/>
            <a:r>
              <a:rPr lang="en-US" sz="2000" b="1" dirty="0"/>
              <a:t>Cara </a:t>
            </a:r>
            <a:r>
              <a:rPr lang="en-US" sz="2000" b="1" dirty="0" err="1"/>
              <a:t>kerja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yang </a:t>
            </a:r>
            <a:r>
              <a:rPr lang="en-US" sz="2000" dirty="0" err="1"/>
              <a:t>ingin</a:t>
            </a:r>
            <a:r>
              <a:rPr lang="en-US" sz="2000" dirty="0"/>
              <a:t> </a:t>
            </a:r>
            <a:r>
              <a:rPr lang="en-US" sz="2000" dirty="0" err="1"/>
              <a:t>dicapai</a:t>
            </a:r>
            <a:r>
              <a:rPr lang="en-US" sz="2000" dirty="0"/>
              <a:t>. </a:t>
            </a:r>
            <a:r>
              <a:rPr lang="en-US" sz="2000" dirty="0" err="1"/>
              <a:t>Programnya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yang </a:t>
            </a:r>
            <a:r>
              <a:rPr lang="en-US" sz="2000" dirty="0" err="1"/>
              <a:t>mengarah</a:t>
            </a:r>
            <a:r>
              <a:rPr lang="en-US" sz="2000" dirty="0"/>
              <a:t> ke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tersebut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 err="1"/>
              <a:t>Contoh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GPS yang </a:t>
            </a:r>
            <a:r>
              <a:rPr lang="en-US" sz="2000" dirty="0" err="1"/>
              <a:t>mencari</a:t>
            </a:r>
            <a:r>
              <a:rPr lang="en-US" sz="2000" dirty="0"/>
              <a:t> </a:t>
            </a:r>
            <a:r>
              <a:rPr lang="en-US" sz="2000" dirty="0" err="1"/>
              <a:t>rute</a:t>
            </a:r>
            <a:r>
              <a:rPr lang="en-US" sz="2000" dirty="0"/>
              <a:t> </a:t>
            </a:r>
            <a:r>
              <a:rPr lang="en-US" sz="2000" dirty="0" err="1"/>
              <a:t>terpendek</a:t>
            </a:r>
            <a:r>
              <a:rPr lang="en-US" sz="2000" dirty="0"/>
              <a:t> ke </a:t>
            </a:r>
            <a:r>
              <a:rPr lang="en-US" sz="2000" dirty="0" err="1"/>
              <a:t>lokasi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. </a:t>
            </a:r>
            <a:r>
              <a:rPr lang="en-US" sz="2000" dirty="0" err="1"/>
              <a:t>Agen</a:t>
            </a:r>
            <a:r>
              <a:rPr lang="en-US" sz="2000" dirty="0"/>
              <a:t> ini </a:t>
            </a:r>
            <a:r>
              <a:rPr lang="en-US" sz="2000" dirty="0" err="1"/>
              <a:t>harus</a:t>
            </a:r>
            <a:r>
              <a:rPr lang="en-US" sz="2000" dirty="0"/>
              <a:t> </a:t>
            </a:r>
            <a:r>
              <a:rPr lang="en-US" sz="2000" dirty="0" err="1"/>
              <a:t>memikirkan</a:t>
            </a:r>
            <a:r>
              <a:rPr lang="en-US" sz="2000" dirty="0"/>
              <a:t> </a:t>
            </a:r>
            <a:r>
              <a:rPr lang="en-US" sz="2000" dirty="0" err="1"/>
              <a:t>serangkaian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di masa </a:t>
            </a:r>
            <a:r>
              <a:rPr lang="en-US" sz="2000" dirty="0" err="1"/>
              <a:t>depan</a:t>
            </a:r>
            <a:r>
              <a:rPr lang="en-US" sz="2000" dirty="0"/>
              <a:t>.</a:t>
            </a:r>
          </a:p>
          <a:p>
            <a:pPr lvl="0"/>
            <a:r>
              <a:rPr lang="en-US" sz="2000" b="1" dirty="0" err="1"/>
              <a:t>Agen</a:t>
            </a:r>
            <a:r>
              <a:rPr lang="en-US" sz="2000" b="1" dirty="0"/>
              <a:t> </a:t>
            </a:r>
            <a:r>
              <a:rPr lang="en-US" sz="2000" b="1" dirty="0" err="1"/>
              <a:t>Berbasis</a:t>
            </a:r>
            <a:r>
              <a:rPr lang="en-US" sz="2000" b="1" dirty="0"/>
              <a:t> </a:t>
            </a:r>
            <a:r>
              <a:rPr lang="en-US" sz="2000" b="1" dirty="0" err="1"/>
              <a:t>Utilitas</a:t>
            </a:r>
            <a:r>
              <a:rPr lang="en-US" sz="2000" b="1" dirty="0"/>
              <a:t> (Utility-based Agent):</a:t>
            </a:r>
            <a:endParaRPr lang="en-US" sz="2000" dirty="0"/>
          </a:p>
          <a:p>
            <a:pPr lvl="1"/>
            <a:r>
              <a:rPr lang="en-US" sz="2000" b="1" dirty="0"/>
              <a:t>Cara </a:t>
            </a:r>
            <a:r>
              <a:rPr lang="en-US" sz="2000" b="1" dirty="0" err="1"/>
              <a:t>kerja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Mirip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agen</a:t>
            </a:r>
            <a:r>
              <a:rPr lang="en-US" sz="2000" dirty="0"/>
              <a:t> </a:t>
            </a:r>
            <a:r>
              <a:rPr lang="en-US" sz="2000" dirty="0" err="1"/>
              <a:t>berbasis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, </a:t>
            </a:r>
            <a:r>
              <a:rPr lang="en-US" sz="2000" dirty="0" err="1"/>
              <a:t>tetapi</a:t>
            </a:r>
            <a:r>
              <a:rPr lang="en-US" sz="2000" dirty="0"/>
              <a:t> </a:t>
            </a:r>
            <a:r>
              <a:rPr lang="en-US" sz="2000" dirty="0" err="1"/>
              <a:t>juga</a:t>
            </a:r>
            <a:r>
              <a:rPr lang="en-US" sz="2000" dirty="0"/>
              <a:t> </a:t>
            </a:r>
            <a:r>
              <a:rPr lang="en-US" sz="2000" dirty="0" err="1"/>
              <a:t>mempertimbangkan</a:t>
            </a:r>
            <a:r>
              <a:rPr lang="en-US" sz="2000" dirty="0"/>
              <a:t> </a:t>
            </a:r>
            <a:r>
              <a:rPr lang="en-US" sz="2000" dirty="0" err="1"/>
              <a:t>seberapa</a:t>
            </a:r>
            <a:r>
              <a:rPr lang="en-US" sz="2000" dirty="0"/>
              <a:t> "baik" </a:t>
            </a:r>
            <a:r>
              <a:rPr lang="en-US" sz="2000" dirty="0" err="1"/>
              <a:t>suatu</a:t>
            </a:r>
            <a:r>
              <a:rPr lang="en-US" sz="2000" dirty="0"/>
              <a:t> </a:t>
            </a:r>
            <a:r>
              <a:rPr lang="en-US" sz="2000" dirty="0" err="1"/>
              <a:t>hasil</a:t>
            </a:r>
            <a:r>
              <a:rPr lang="en-US" sz="2000" dirty="0"/>
              <a:t>. </a:t>
            </a:r>
            <a:r>
              <a:rPr lang="en-US" sz="2000" dirty="0" err="1"/>
              <a:t>Agen</a:t>
            </a:r>
            <a:r>
              <a:rPr lang="en-US" sz="2000" dirty="0"/>
              <a:t> ini </a:t>
            </a:r>
            <a:r>
              <a:rPr lang="en-US" sz="2000" dirty="0" err="1"/>
              <a:t>memaksimalkan</a:t>
            </a:r>
            <a:r>
              <a:rPr lang="en-US" sz="2000" dirty="0"/>
              <a:t> </a:t>
            </a:r>
            <a:r>
              <a:rPr lang="en-US" sz="2000" dirty="0" err="1"/>
              <a:t>utilitas</a:t>
            </a:r>
            <a:r>
              <a:rPr lang="en-US" sz="2000" dirty="0"/>
              <a:t> (</a:t>
            </a:r>
            <a:r>
              <a:rPr lang="en-US" sz="2000" dirty="0" err="1"/>
              <a:t>kepuasan</a:t>
            </a:r>
            <a:r>
              <a:rPr lang="en-US" sz="2000" dirty="0"/>
              <a:t>)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serangkaian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 err="1"/>
              <a:t>Contoh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Agen</a:t>
            </a:r>
            <a:r>
              <a:rPr lang="en-US" sz="2000" dirty="0"/>
              <a:t> </a:t>
            </a:r>
            <a:r>
              <a:rPr lang="en-US" sz="2000" dirty="0" err="1"/>
              <a:t>asuransi</a:t>
            </a:r>
            <a:r>
              <a:rPr lang="en-US" sz="2000" dirty="0"/>
              <a:t> yang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risiko</a:t>
            </a:r>
            <a:r>
              <a:rPr lang="en-US" sz="2000" dirty="0"/>
              <a:t> paling </a:t>
            </a:r>
            <a:r>
              <a:rPr lang="en-US" sz="2000" dirty="0" err="1"/>
              <a:t>rendah</a:t>
            </a:r>
            <a:r>
              <a:rPr lang="en-US" sz="2000" dirty="0"/>
              <a:t>, atau robot </a:t>
            </a:r>
            <a:r>
              <a:rPr lang="en-US" sz="2000" i="1" dirty="0"/>
              <a:t>e-commerce</a:t>
            </a:r>
            <a:r>
              <a:rPr lang="en-US" sz="2000" dirty="0"/>
              <a:t> yang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rute</a:t>
            </a:r>
            <a:r>
              <a:rPr lang="en-US" sz="2000" dirty="0"/>
              <a:t> </a:t>
            </a:r>
            <a:r>
              <a:rPr lang="en-US" sz="2000" dirty="0" err="1"/>
              <a:t>pengiriman</a:t>
            </a:r>
            <a:r>
              <a:rPr lang="en-US" sz="2000" dirty="0"/>
              <a:t> yang paling </a:t>
            </a:r>
            <a:r>
              <a:rPr lang="en-US" sz="2000" dirty="0" err="1"/>
              <a:t>efisien</a:t>
            </a:r>
            <a:r>
              <a:rPr lang="en-US" sz="2000" dirty="0"/>
              <a:t>, </a:t>
            </a:r>
            <a:r>
              <a:rPr lang="en-US" sz="2000" dirty="0" err="1"/>
              <a:t>cepat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murah</a:t>
            </a:r>
            <a:r>
              <a:rPr lang="en-US" sz="2000" dirty="0" smtClean="0"/>
              <a:t>.</a:t>
            </a:r>
            <a:endParaRPr lang="en-US" sz="2000" dirty="0"/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45033611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Agen</a:t>
            </a:r>
            <a:r>
              <a:rPr lang="en-US" dirty="0"/>
              <a:t> </a:t>
            </a:r>
            <a:r>
              <a:rPr lang="en-US" dirty="0" err="1"/>
              <a:t>Cerdas</a:t>
            </a:r>
            <a:endParaRPr lang="en-US" sz="3200"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206543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sz="2000" b="1" dirty="0" err="1" smtClean="0"/>
              <a:t>Agen</a:t>
            </a:r>
            <a:r>
              <a:rPr lang="en-US" sz="2000" b="1" dirty="0" smtClean="0"/>
              <a:t> </a:t>
            </a:r>
            <a:r>
              <a:rPr lang="en-US" sz="2000" b="1" dirty="0" err="1"/>
              <a:t>Pembelajar</a:t>
            </a:r>
            <a:r>
              <a:rPr lang="en-US" sz="2000" b="1" dirty="0"/>
              <a:t> (Learning Agent):</a:t>
            </a:r>
            <a:endParaRPr lang="en-US" sz="2000" dirty="0"/>
          </a:p>
          <a:p>
            <a:pPr lvl="1"/>
            <a:r>
              <a:rPr lang="en-US" sz="2000" b="1" dirty="0"/>
              <a:t>Cara </a:t>
            </a:r>
            <a:r>
              <a:rPr lang="en-US" sz="2000" b="1" dirty="0" err="1"/>
              <a:t>kerja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Memiliki</a:t>
            </a:r>
            <a:r>
              <a:rPr lang="en-US" sz="2000" dirty="0"/>
              <a:t> </a:t>
            </a:r>
            <a:r>
              <a:rPr lang="en-US" sz="2000" dirty="0" err="1"/>
              <a:t>komponen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 yang </a:t>
            </a:r>
            <a:r>
              <a:rPr lang="en-US" sz="2000" dirty="0" err="1"/>
              <a:t>memungkinkannya</a:t>
            </a:r>
            <a:r>
              <a:rPr lang="en-US" sz="2000" dirty="0"/>
              <a:t> </a:t>
            </a:r>
            <a:r>
              <a:rPr lang="en-US" sz="2000" dirty="0" err="1"/>
              <a:t>belajar</a:t>
            </a:r>
            <a:r>
              <a:rPr lang="en-US" sz="2000" dirty="0"/>
              <a:t> </a:t>
            </a:r>
            <a:r>
              <a:rPr lang="en-US" sz="2000" dirty="0" err="1"/>
              <a:t>dari</a:t>
            </a:r>
            <a:r>
              <a:rPr lang="en-US" sz="2000" dirty="0"/>
              <a:t> </a:t>
            </a:r>
            <a:r>
              <a:rPr lang="en-US" sz="2000" dirty="0" err="1"/>
              <a:t>pengalaman</a:t>
            </a:r>
            <a:r>
              <a:rPr lang="en-US" sz="2000" dirty="0"/>
              <a:t>. Ini </a:t>
            </a:r>
            <a:r>
              <a:rPr lang="en-US" sz="2000" dirty="0" err="1"/>
              <a:t>adalah</a:t>
            </a:r>
            <a:r>
              <a:rPr lang="en-US" sz="2000" dirty="0"/>
              <a:t> </a:t>
            </a:r>
            <a:r>
              <a:rPr lang="en-US" sz="2000" dirty="0" err="1"/>
              <a:t>tipe</a:t>
            </a:r>
            <a:r>
              <a:rPr lang="en-US" sz="2000" dirty="0"/>
              <a:t> </a:t>
            </a:r>
            <a:r>
              <a:rPr lang="en-US" sz="2000" dirty="0" err="1"/>
              <a:t>agen</a:t>
            </a:r>
            <a:r>
              <a:rPr lang="en-US" sz="2000" dirty="0"/>
              <a:t> yang paling </a:t>
            </a:r>
            <a:r>
              <a:rPr lang="en-US" sz="2000" dirty="0" err="1"/>
              <a:t>canggih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 err="1"/>
              <a:t>Komponen</a:t>
            </a:r>
            <a:r>
              <a:rPr lang="en-US" sz="2000" b="1" dirty="0"/>
              <a:t>:</a:t>
            </a:r>
            <a:endParaRPr lang="en-US" sz="2000" dirty="0"/>
          </a:p>
          <a:p>
            <a:pPr lvl="2"/>
            <a:r>
              <a:rPr lang="en-US" sz="2000" b="1" dirty="0" err="1"/>
              <a:t>Kritik</a:t>
            </a:r>
            <a:r>
              <a:rPr lang="en-US" sz="2000" b="1" dirty="0"/>
              <a:t> (Critic):</a:t>
            </a:r>
            <a:r>
              <a:rPr lang="en-US" sz="2000" dirty="0"/>
              <a:t> </a:t>
            </a:r>
            <a:r>
              <a:rPr lang="en-US" sz="2000" dirty="0" err="1"/>
              <a:t>Memberikan</a:t>
            </a:r>
            <a:r>
              <a:rPr lang="en-US" sz="2000" dirty="0"/>
              <a:t> </a:t>
            </a:r>
            <a:r>
              <a:rPr lang="en-US" sz="2000" dirty="0" err="1"/>
              <a:t>umpan</a:t>
            </a:r>
            <a:r>
              <a:rPr lang="en-US" sz="2000" dirty="0"/>
              <a:t> </a:t>
            </a:r>
            <a:r>
              <a:rPr lang="en-US" sz="2000" dirty="0" err="1"/>
              <a:t>balik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seberapa</a:t>
            </a:r>
            <a:r>
              <a:rPr lang="en-US" sz="2000" dirty="0"/>
              <a:t> baik </a:t>
            </a:r>
            <a:r>
              <a:rPr lang="en-US" sz="2000" dirty="0" err="1"/>
              <a:t>kinerja</a:t>
            </a:r>
            <a:r>
              <a:rPr lang="en-US" sz="2000" dirty="0"/>
              <a:t> </a:t>
            </a:r>
            <a:r>
              <a:rPr lang="en-US" sz="2000" dirty="0" err="1"/>
              <a:t>agen</a:t>
            </a:r>
            <a:r>
              <a:rPr lang="en-US" sz="2000" dirty="0"/>
              <a:t>.</a:t>
            </a:r>
          </a:p>
          <a:p>
            <a:pPr lvl="2"/>
            <a:r>
              <a:rPr lang="en-US" sz="2000" b="1" dirty="0" err="1"/>
              <a:t>Elemen</a:t>
            </a:r>
            <a:r>
              <a:rPr lang="en-US" sz="2000" b="1" dirty="0"/>
              <a:t> </a:t>
            </a:r>
            <a:r>
              <a:rPr lang="en-US" sz="2000" b="1" dirty="0" err="1"/>
              <a:t>Pembelajaran</a:t>
            </a:r>
            <a:r>
              <a:rPr lang="en-US" sz="2000" b="1" dirty="0"/>
              <a:t> (Learning Element):</a:t>
            </a:r>
            <a:r>
              <a:rPr lang="en-US" sz="2000" dirty="0"/>
              <a:t> </a:t>
            </a:r>
            <a:r>
              <a:rPr lang="en-US" sz="2000" dirty="0" err="1"/>
              <a:t>Mengubah</a:t>
            </a:r>
            <a:r>
              <a:rPr lang="en-US" sz="2000" dirty="0"/>
              <a:t> program </a:t>
            </a:r>
            <a:r>
              <a:rPr lang="en-US" sz="2000" dirty="0" err="1"/>
              <a:t>agen</a:t>
            </a:r>
            <a:r>
              <a:rPr lang="en-US" sz="2000" dirty="0"/>
              <a:t> untuk </a:t>
            </a:r>
            <a:r>
              <a:rPr lang="en-US" sz="2000" dirty="0" err="1"/>
              <a:t>meningkatkan</a:t>
            </a:r>
            <a:r>
              <a:rPr lang="en-US" sz="2000" dirty="0"/>
              <a:t> </a:t>
            </a:r>
            <a:r>
              <a:rPr lang="en-US" sz="2000" dirty="0" err="1"/>
              <a:t>kinerjanya</a:t>
            </a:r>
            <a:r>
              <a:rPr lang="en-US" sz="2000" dirty="0"/>
              <a:t>.</a:t>
            </a:r>
          </a:p>
          <a:p>
            <a:pPr lvl="2"/>
            <a:r>
              <a:rPr lang="en-US" sz="2000" b="1" dirty="0" err="1"/>
              <a:t>Elemen</a:t>
            </a:r>
            <a:r>
              <a:rPr lang="en-US" sz="2000" b="1" dirty="0"/>
              <a:t> Performa (Performance Element):</a:t>
            </a:r>
            <a:r>
              <a:rPr lang="en-US" sz="2000" dirty="0"/>
              <a:t> </a:t>
            </a:r>
            <a:r>
              <a:rPr lang="en-US" sz="2000" dirty="0" err="1"/>
              <a:t>Memilih</a:t>
            </a:r>
            <a:r>
              <a:rPr lang="en-US" sz="2000" dirty="0"/>
              <a:t> </a:t>
            </a:r>
            <a:r>
              <a:rPr lang="en-US" sz="2000" dirty="0" err="1"/>
              <a:t>tindakan</a:t>
            </a:r>
            <a:r>
              <a:rPr lang="en-US" sz="2000" dirty="0"/>
              <a:t> </a:t>
            </a:r>
            <a:r>
              <a:rPr lang="en-US" sz="2000" dirty="0" err="1"/>
              <a:t>berdasarkan</a:t>
            </a:r>
            <a:r>
              <a:rPr lang="en-US" sz="2000" dirty="0"/>
              <a:t> </a:t>
            </a:r>
            <a:r>
              <a:rPr lang="en-US" sz="2000" dirty="0" err="1"/>
              <a:t>pengamatan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ini.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074789423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(Task Environment)</a:t>
            </a:r>
            <a:endParaRPr lang="en-US" sz="3200"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2065433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/>
              <a:t>tugas</a:t>
            </a:r>
            <a:r>
              <a:rPr lang="en-US" sz="2400" dirty="0"/>
              <a:t> </a:t>
            </a:r>
            <a:r>
              <a:rPr lang="en-US" sz="2400" dirty="0" err="1"/>
              <a:t>adalah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spesifik</a:t>
            </a:r>
            <a:r>
              <a:rPr lang="en-US" sz="2400" dirty="0"/>
              <a:t> </a:t>
            </a:r>
            <a:r>
              <a:rPr lang="en-US" sz="2400" dirty="0" err="1"/>
              <a:t>tempat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</a:t>
            </a:r>
            <a:r>
              <a:rPr lang="en-US" sz="2400" dirty="0" err="1"/>
              <a:t>harus</a:t>
            </a:r>
            <a:r>
              <a:rPr lang="en-US" sz="2400" dirty="0"/>
              <a:t> </a:t>
            </a:r>
            <a:r>
              <a:rPr lang="en-US" sz="2400" dirty="0" err="1"/>
              <a:t>beroperasi</a:t>
            </a:r>
            <a:r>
              <a:rPr lang="en-US" sz="2400" dirty="0"/>
              <a:t>. </a:t>
            </a:r>
            <a:r>
              <a:rPr lang="en-US" sz="2400" dirty="0" err="1"/>
              <a:t>Lingkungan</a:t>
            </a:r>
            <a:r>
              <a:rPr lang="en-US" sz="2400" dirty="0"/>
              <a:t> ini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diklasifikasikan</a:t>
            </a:r>
            <a:r>
              <a:rPr lang="en-US" sz="2400" dirty="0"/>
              <a:t> </a:t>
            </a:r>
            <a:r>
              <a:rPr lang="en-US" sz="2400" dirty="0" err="1"/>
              <a:t>berdasarkan</a:t>
            </a:r>
            <a:r>
              <a:rPr lang="en-US" sz="2400" dirty="0"/>
              <a:t> </a:t>
            </a:r>
            <a:r>
              <a:rPr lang="en-US" sz="2400" dirty="0" err="1"/>
              <a:t>atribut</a:t>
            </a:r>
            <a:r>
              <a:rPr lang="en-US" sz="2400" dirty="0"/>
              <a:t> </a:t>
            </a:r>
            <a:r>
              <a:rPr lang="en-US" sz="2400" dirty="0" err="1"/>
              <a:t>berikut</a:t>
            </a:r>
            <a:r>
              <a:rPr lang="en-US" sz="2400" dirty="0"/>
              <a:t>:</a:t>
            </a:r>
            <a:endParaRPr lang="en-US" sz="2000" dirty="0"/>
          </a:p>
          <a:p>
            <a:pPr lvl="0"/>
            <a:r>
              <a:rPr lang="en-US" sz="2400" b="1" dirty="0" err="1"/>
              <a:t>Sepenuhnya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Diamati</a:t>
            </a:r>
            <a:r>
              <a:rPr lang="en-US" sz="2400" b="1" dirty="0"/>
              <a:t> (Fully Observable) vs. </a:t>
            </a:r>
            <a:r>
              <a:rPr lang="en-US" sz="2400" b="1" dirty="0" err="1"/>
              <a:t>Sebagian</a:t>
            </a:r>
            <a:r>
              <a:rPr lang="en-US" sz="2400" b="1" dirty="0"/>
              <a:t> </a:t>
            </a:r>
            <a:r>
              <a:rPr lang="en-US" sz="2400" b="1" dirty="0" err="1"/>
              <a:t>Dapat</a:t>
            </a:r>
            <a:r>
              <a:rPr lang="en-US" sz="2400" b="1" dirty="0"/>
              <a:t> </a:t>
            </a:r>
            <a:r>
              <a:rPr lang="en-US" sz="2400" b="1" dirty="0" err="1"/>
              <a:t>Diamati</a:t>
            </a:r>
            <a:r>
              <a:rPr lang="en-US" sz="2400" b="1" dirty="0"/>
              <a:t> (Partially Observable):</a:t>
            </a:r>
            <a:endParaRPr lang="en-US" sz="2000" dirty="0"/>
          </a:p>
          <a:p>
            <a:pPr lvl="1"/>
            <a:r>
              <a:rPr lang="en-US" sz="2400" dirty="0" err="1"/>
              <a:t>Apakah</a:t>
            </a:r>
            <a:r>
              <a:rPr lang="en-US" sz="2400" dirty="0"/>
              <a:t> sensor </a:t>
            </a:r>
            <a:r>
              <a:rPr lang="en-US" sz="2400" dirty="0" err="1"/>
              <a:t>agen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melihat</a:t>
            </a:r>
            <a:r>
              <a:rPr lang="en-US" sz="2400" dirty="0"/>
              <a:t>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keadaan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?</a:t>
            </a:r>
            <a:endParaRPr lang="en-US" sz="2000" dirty="0"/>
          </a:p>
          <a:p>
            <a:pPr lvl="0"/>
            <a:r>
              <a:rPr lang="en-US" sz="2400" b="1" dirty="0" err="1"/>
              <a:t>Deterministik</a:t>
            </a:r>
            <a:r>
              <a:rPr lang="en-US" sz="2400" b="1" dirty="0"/>
              <a:t> vs. </a:t>
            </a:r>
            <a:r>
              <a:rPr lang="en-US" sz="2400" b="1" dirty="0" err="1"/>
              <a:t>Stokastik</a:t>
            </a:r>
            <a:r>
              <a:rPr lang="en-US" sz="2400" b="1" dirty="0"/>
              <a:t> (</a:t>
            </a:r>
            <a:r>
              <a:rPr lang="en-US" sz="2400" b="1" dirty="0" err="1"/>
              <a:t>Probabilistik</a:t>
            </a:r>
            <a:r>
              <a:rPr lang="en-US" sz="2400" b="1" dirty="0"/>
              <a:t>):</a:t>
            </a:r>
            <a:endParaRPr lang="en-US" sz="2000" dirty="0"/>
          </a:p>
          <a:p>
            <a:pPr lvl="1"/>
            <a:r>
              <a:rPr lang="en-US" sz="2400" dirty="0" err="1"/>
              <a:t>Apakah</a:t>
            </a:r>
            <a:r>
              <a:rPr lang="en-US" sz="2400" dirty="0"/>
              <a:t> </a:t>
            </a:r>
            <a:r>
              <a:rPr lang="en-US" sz="2400" dirty="0" err="1"/>
              <a:t>tindakan</a:t>
            </a:r>
            <a:r>
              <a:rPr lang="en-US" sz="2400" dirty="0"/>
              <a:t> </a:t>
            </a:r>
            <a:r>
              <a:rPr lang="en-US" sz="2400" dirty="0" err="1"/>
              <a:t>agen</a:t>
            </a:r>
            <a:r>
              <a:rPr lang="en-US" sz="2400" dirty="0"/>
              <a:t> </a:t>
            </a:r>
            <a:r>
              <a:rPr lang="en-US" sz="2400" dirty="0" err="1"/>
              <a:t>selalu</a:t>
            </a:r>
            <a:r>
              <a:rPr lang="en-US" sz="2400" dirty="0"/>
              <a:t> </a:t>
            </a:r>
            <a:r>
              <a:rPr lang="en-US" sz="2400" dirty="0" err="1"/>
              <a:t>menghasilkan</a:t>
            </a:r>
            <a:r>
              <a:rPr lang="en-US" sz="2400" dirty="0"/>
              <a:t> </a:t>
            </a:r>
            <a:r>
              <a:rPr lang="en-US" sz="2400" dirty="0" err="1"/>
              <a:t>hasil</a:t>
            </a:r>
            <a:r>
              <a:rPr lang="en-US" sz="2400" dirty="0"/>
              <a:t> yang </a:t>
            </a:r>
            <a:r>
              <a:rPr lang="en-US" sz="2400" dirty="0" err="1"/>
              <a:t>sama</a:t>
            </a:r>
            <a:r>
              <a:rPr lang="en-US" sz="2400" dirty="0"/>
              <a:t>?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lingkungan</a:t>
            </a:r>
            <a:r>
              <a:rPr lang="en-US" sz="2400" dirty="0"/>
              <a:t> </a:t>
            </a:r>
            <a:r>
              <a:rPr lang="en-US" sz="2400" dirty="0" err="1"/>
              <a:t>stokastik</a:t>
            </a:r>
            <a:r>
              <a:rPr lang="en-US" sz="2400" dirty="0"/>
              <a:t>, </a:t>
            </a:r>
            <a:r>
              <a:rPr lang="en-US" sz="2400" dirty="0" err="1"/>
              <a:t>ada</a:t>
            </a:r>
            <a:r>
              <a:rPr lang="en-US" sz="2400" dirty="0"/>
              <a:t> </a:t>
            </a:r>
            <a:r>
              <a:rPr lang="en-US" sz="2400" dirty="0" err="1"/>
              <a:t>elemen</a:t>
            </a:r>
            <a:r>
              <a:rPr lang="en-US" sz="2400" dirty="0"/>
              <a:t> </a:t>
            </a:r>
            <a:r>
              <a:rPr lang="en-US" sz="2400" dirty="0" err="1"/>
              <a:t>acak</a:t>
            </a:r>
            <a:r>
              <a:rPr lang="en-US" sz="2400" dirty="0" smtClean="0"/>
              <a:t>.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60328169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(Task Environment)</a:t>
            </a:r>
            <a:endParaRPr lang="en-US" sz="3200"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2065433"/>
          </a:xfrm>
          <a:prstGeom prst="rect">
            <a:avLst/>
          </a:prstGeom>
        </p:spPr>
        <p:txBody>
          <a:bodyPr>
            <a:noAutofit/>
          </a:bodyPr>
          <a:lstStyle/>
          <a:p>
            <a:pPr lvl="0"/>
            <a:r>
              <a:rPr lang="en-US" sz="2400" b="1" dirty="0" err="1" smtClean="0"/>
              <a:t>Episodik</a:t>
            </a:r>
            <a:r>
              <a:rPr lang="en-US" sz="2400" b="1" dirty="0" smtClean="0"/>
              <a:t> vs. </a:t>
            </a:r>
            <a:r>
              <a:rPr lang="en-US" sz="2400" b="1" dirty="0" err="1" smtClean="0"/>
              <a:t>Sekuensial</a:t>
            </a:r>
            <a:r>
              <a:rPr lang="en-US" sz="2400" b="1" dirty="0" smtClean="0"/>
              <a:t>:</a:t>
            </a:r>
            <a:endParaRPr lang="en-US" sz="2000" dirty="0" smtClean="0"/>
          </a:p>
          <a:p>
            <a:pPr lvl="1"/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</a:t>
            </a:r>
            <a:r>
              <a:rPr lang="en-US" sz="2400" dirty="0" err="1" smtClean="0"/>
              <a:t>saat</a:t>
            </a:r>
            <a:r>
              <a:rPr lang="en-US" sz="2400" dirty="0" smtClean="0"/>
              <a:t> ini </a:t>
            </a:r>
            <a:r>
              <a:rPr lang="en-US" sz="2400" dirty="0" err="1" smtClean="0"/>
              <a:t>memengaruhi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</a:t>
            </a:r>
            <a:r>
              <a:rPr lang="en-US" sz="2400" dirty="0" err="1" smtClean="0"/>
              <a:t>berikutnya</a:t>
            </a:r>
            <a:r>
              <a:rPr lang="en-US" sz="2400" dirty="0" smtClean="0"/>
              <a:t>? </a:t>
            </a:r>
            <a:r>
              <a:rPr lang="en-US" sz="2400" dirty="0" err="1" smtClean="0"/>
              <a:t>Dalam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episodik</a:t>
            </a:r>
            <a:r>
              <a:rPr lang="en-US" sz="2400" dirty="0" smtClean="0"/>
              <a:t>, </a:t>
            </a:r>
            <a:r>
              <a:rPr lang="en-US" sz="2400" dirty="0" err="1" smtClean="0"/>
              <a:t>setiap</a:t>
            </a:r>
            <a:r>
              <a:rPr lang="en-US" sz="2400" dirty="0" smtClean="0"/>
              <a:t> episode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</a:t>
            </a:r>
            <a:r>
              <a:rPr lang="en-US" sz="2400" dirty="0" err="1" smtClean="0"/>
              <a:t>tidak</a:t>
            </a:r>
            <a:r>
              <a:rPr lang="en-US" sz="2400" dirty="0" smtClean="0"/>
              <a:t> </a:t>
            </a:r>
            <a:r>
              <a:rPr lang="en-US" sz="2400" dirty="0" err="1" smtClean="0"/>
              <a:t>bergantung</a:t>
            </a:r>
            <a:r>
              <a:rPr lang="en-US" sz="2400" dirty="0" smtClean="0"/>
              <a:t> </a:t>
            </a:r>
            <a:r>
              <a:rPr lang="en-US" sz="2400" dirty="0" err="1" smtClean="0"/>
              <a:t>pada</a:t>
            </a:r>
            <a:r>
              <a:rPr lang="en-US" sz="2400" dirty="0" smtClean="0"/>
              <a:t> episode </a:t>
            </a:r>
            <a:r>
              <a:rPr lang="en-US" sz="2400" dirty="0" err="1" smtClean="0"/>
              <a:t>sebelumnya</a:t>
            </a:r>
            <a:r>
              <a:rPr lang="en-US" sz="2400" dirty="0" smtClean="0"/>
              <a:t>.</a:t>
            </a:r>
            <a:endParaRPr lang="en-US" sz="2000" dirty="0" smtClean="0"/>
          </a:p>
          <a:p>
            <a:pPr lvl="0"/>
            <a:r>
              <a:rPr lang="en-US" sz="2400" b="1" dirty="0" err="1" smtClean="0"/>
              <a:t>Statis</a:t>
            </a:r>
            <a:r>
              <a:rPr lang="en-US" sz="2400" b="1" dirty="0" smtClean="0"/>
              <a:t> vs. </a:t>
            </a:r>
            <a:r>
              <a:rPr lang="en-US" sz="2400" b="1" dirty="0" err="1" smtClean="0"/>
              <a:t>Dinamis</a:t>
            </a:r>
            <a:r>
              <a:rPr lang="en-US" sz="2400" b="1" dirty="0" smtClean="0"/>
              <a:t>:</a:t>
            </a:r>
            <a:endParaRPr lang="en-US" sz="2000" dirty="0" smtClean="0"/>
          </a:p>
          <a:p>
            <a:pPr lvl="1"/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lingkungan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berubah</a:t>
            </a:r>
            <a:r>
              <a:rPr lang="en-US" sz="2400" dirty="0" smtClean="0"/>
              <a:t> </a:t>
            </a:r>
            <a:r>
              <a:rPr lang="en-US" sz="2400" dirty="0" err="1" smtClean="0"/>
              <a:t>selama</a:t>
            </a:r>
            <a:r>
              <a:rPr lang="en-US" sz="2400" dirty="0" smtClean="0"/>
              <a:t> </a:t>
            </a:r>
            <a:r>
              <a:rPr lang="en-US" sz="2400" dirty="0" err="1" smtClean="0"/>
              <a:t>agen</a:t>
            </a:r>
            <a:r>
              <a:rPr lang="en-US" sz="2400" dirty="0" smtClean="0"/>
              <a:t> </a:t>
            </a:r>
            <a:r>
              <a:rPr lang="en-US" sz="2400" dirty="0" err="1" smtClean="0"/>
              <a:t>berpikir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bertindak</a:t>
            </a:r>
            <a:r>
              <a:rPr lang="en-US" sz="2400" dirty="0" smtClean="0"/>
              <a:t>?</a:t>
            </a:r>
            <a:endParaRPr lang="en-US" sz="2000" dirty="0" smtClean="0"/>
          </a:p>
          <a:p>
            <a:pPr lvl="0"/>
            <a:r>
              <a:rPr lang="en-US" sz="2400" b="1" dirty="0" err="1" smtClean="0"/>
              <a:t>Diskrit</a:t>
            </a:r>
            <a:r>
              <a:rPr lang="en-US" sz="2400" b="1" dirty="0" smtClean="0"/>
              <a:t> vs. </a:t>
            </a:r>
            <a:r>
              <a:rPr lang="en-US" sz="2400" b="1" dirty="0" err="1" smtClean="0"/>
              <a:t>Kontinu</a:t>
            </a:r>
            <a:r>
              <a:rPr lang="en-US" sz="2400" b="1" dirty="0" smtClean="0"/>
              <a:t>:</a:t>
            </a:r>
            <a:endParaRPr lang="en-US" sz="2000" dirty="0" smtClean="0"/>
          </a:p>
          <a:p>
            <a:pPr lvl="1"/>
            <a:r>
              <a:rPr lang="en-US" sz="2400" dirty="0" err="1" smtClean="0"/>
              <a:t>Apakah</a:t>
            </a:r>
            <a:r>
              <a:rPr lang="en-US" sz="2400" dirty="0" smtClean="0"/>
              <a:t> </a:t>
            </a:r>
            <a:r>
              <a:rPr lang="en-US" sz="2400" dirty="0" err="1" smtClean="0"/>
              <a:t>ada</a:t>
            </a:r>
            <a:r>
              <a:rPr lang="en-US" sz="2400" dirty="0" smtClean="0"/>
              <a:t> </a:t>
            </a:r>
            <a:r>
              <a:rPr lang="en-US" sz="2400" dirty="0" err="1" smtClean="0"/>
              <a:t>jumlah</a:t>
            </a:r>
            <a:r>
              <a:rPr lang="en-US" sz="2400" dirty="0" smtClean="0"/>
              <a:t> </a:t>
            </a:r>
            <a:r>
              <a:rPr lang="en-US" sz="2400" dirty="0" err="1" smtClean="0"/>
              <a:t>keadaan</a:t>
            </a:r>
            <a:r>
              <a:rPr lang="en-US" sz="2400" dirty="0" smtClean="0"/>
              <a:t>, </a:t>
            </a:r>
            <a:r>
              <a:rPr lang="en-US" sz="2400" dirty="0" err="1" smtClean="0"/>
              <a:t>pengamatan</a:t>
            </a:r>
            <a:r>
              <a:rPr lang="en-US" sz="2400" dirty="0" smtClean="0"/>
              <a:t>,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tindakan</a:t>
            </a:r>
            <a:r>
              <a:rPr lang="en-US" sz="2400" dirty="0" smtClean="0"/>
              <a:t> yang </a:t>
            </a:r>
            <a:r>
              <a:rPr lang="en-US" sz="2400" dirty="0" err="1" smtClean="0"/>
              <a:t>terbatas</a:t>
            </a:r>
            <a:r>
              <a:rPr lang="en-US" sz="2400" dirty="0" smtClean="0"/>
              <a:t> </a:t>
            </a:r>
            <a:r>
              <a:rPr lang="en-US" sz="2400" dirty="0" err="1" smtClean="0"/>
              <a:t>dan</a:t>
            </a:r>
            <a:r>
              <a:rPr lang="en-US" sz="2400" dirty="0" smtClean="0"/>
              <a:t> </a:t>
            </a:r>
            <a:r>
              <a:rPr lang="en-US" sz="2400" dirty="0" err="1" smtClean="0"/>
              <a:t>dapat</a:t>
            </a:r>
            <a:r>
              <a:rPr lang="en-US" sz="2400" dirty="0" smtClean="0"/>
              <a:t> </a:t>
            </a:r>
            <a:r>
              <a:rPr lang="en-US" sz="2400" dirty="0" err="1" smtClean="0"/>
              <a:t>dihitung</a:t>
            </a:r>
            <a:r>
              <a:rPr lang="en-US" sz="2400" dirty="0" smtClean="0"/>
              <a:t>?</a:t>
            </a:r>
            <a:endParaRPr lang="en-US" sz="2000" dirty="0" smtClean="0"/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4184073" y="4893117"/>
            <a:ext cx="6096000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en-US" b="1" dirty="0" err="1"/>
              <a:t>Aktivitas</a:t>
            </a:r>
            <a:r>
              <a:rPr lang="en-US" b="1" dirty="0"/>
              <a:t> Kelas:</a:t>
            </a:r>
            <a:r>
              <a:rPr lang="en-US" dirty="0"/>
              <a:t> </a:t>
            </a:r>
            <a:r>
              <a:rPr lang="en-US" dirty="0" err="1"/>
              <a:t>Diskusikan</a:t>
            </a:r>
            <a:r>
              <a:rPr lang="en-US" dirty="0"/>
              <a:t>,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mengklasifikasikan</a:t>
            </a:r>
            <a:r>
              <a:rPr lang="en-US" dirty="0"/>
              <a:t> </a:t>
            </a:r>
            <a:r>
              <a:rPr lang="en-US" dirty="0" err="1"/>
              <a:t>lingkungan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mobil</a:t>
            </a:r>
            <a:r>
              <a:rPr lang="en-US" dirty="0"/>
              <a:t> </a:t>
            </a:r>
            <a:r>
              <a:rPr lang="en-US" dirty="0" err="1"/>
              <a:t>otonom</a:t>
            </a:r>
            <a:r>
              <a:rPr lang="en-US" dirty="0"/>
              <a:t> yang </a:t>
            </a:r>
            <a:r>
              <a:rPr lang="en-US" dirty="0" err="1"/>
              <a:t>melaju</a:t>
            </a:r>
            <a:r>
              <a:rPr lang="en-US" dirty="0"/>
              <a:t> di </a:t>
            </a:r>
            <a:r>
              <a:rPr lang="en-US" dirty="0" err="1"/>
              <a:t>jalan</a:t>
            </a:r>
            <a:r>
              <a:rPr lang="en-US" dirty="0"/>
              <a:t> </a:t>
            </a:r>
            <a:r>
              <a:rPr lang="en-US" dirty="0" err="1"/>
              <a:t>raya</a:t>
            </a:r>
            <a:r>
              <a:rPr lang="en-US" dirty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5867067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Terimakasih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</a:t>
            </a:r>
            <a:r>
              <a:rPr lang="en-US" dirty="0" smtClean="0"/>
              <a:t>, </a:t>
            </a:r>
            <a:r>
              <a:rPr lang="en-US" dirty="0" err="1" smtClean="0"/>
              <a:t>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046373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Pengantar</a:t>
            </a:r>
            <a:r>
              <a:rPr lang="en-US" dirty="0" smtClean="0"/>
              <a:t> </a:t>
            </a:r>
            <a:r>
              <a:rPr lang="en-US" dirty="0" err="1" smtClean="0"/>
              <a:t>Kecerdasan</a:t>
            </a:r>
            <a:r>
              <a:rPr lang="en-US" dirty="0" smtClean="0"/>
              <a:t> </a:t>
            </a:r>
            <a:r>
              <a:rPr lang="en-US" dirty="0" err="1" smtClean="0"/>
              <a:t>Buatan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"/>
          </p:nvPr>
        </p:nvSpPr>
        <p:spPr>
          <a:xfrm>
            <a:off x="4866287" y="3375971"/>
            <a:ext cx="6876748" cy="1611665"/>
          </a:xfrm>
        </p:spPr>
        <p:txBody>
          <a:bodyPr>
            <a:noAutofit/>
          </a:bodyPr>
          <a:lstStyle/>
          <a:p>
            <a:r>
              <a:rPr lang="it-IT" sz="1800" dirty="0"/>
              <a:t>Definisi dan sejarah AI</a:t>
            </a:r>
          </a:p>
          <a:p>
            <a:r>
              <a:rPr lang="it-IT" sz="1800" dirty="0"/>
              <a:t>Kategori AI (AI sempit, AI umum, AI super)</a:t>
            </a:r>
          </a:p>
          <a:p>
            <a:r>
              <a:rPr lang="it-IT" sz="1800" dirty="0"/>
              <a:t>Dampak dan prospek AI</a:t>
            </a:r>
          </a:p>
        </p:txBody>
      </p:sp>
    </p:spTree>
    <p:extLst>
      <p:ext uri="{BB962C8B-B14F-4D97-AF65-F5344CB8AC3E}">
        <p14:creationId xmlns:p14="http://schemas.microsoft.com/office/powerpoint/2010/main" val="16080329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dirty="0" err="1"/>
              <a:t>Pembahasan</a:t>
            </a:r>
            <a:endParaRPr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4625180"/>
          </a:xfrm>
          <a:prstGeom prst="rect">
            <a:avLst/>
          </a:prstGeom>
        </p:spPr>
        <p:txBody>
          <a:bodyPr/>
          <a:lstStyle/>
          <a:p>
            <a:pPr marL="374312" indent="-374312" defTabSz="457200">
              <a:lnSpc>
                <a:spcPts val="5500"/>
              </a:lnSpc>
              <a:spcBef>
                <a:spcPts val="0"/>
              </a:spcBef>
              <a:buFontTx/>
              <a:defRPr sz="3733"/>
            </a:pPr>
            <a:r>
              <a:rPr lang="it-IT" dirty="0"/>
              <a:t>Definisi dan sejarah </a:t>
            </a:r>
            <a:r>
              <a:rPr lang="it-IT" dirty="0" smtClean="0"/>
              <a:t>AI</a:t>
            </a:r>
          </a:p>
          <a:p>
            <a:pPr marL="374312" indent="-374312" defTabSz="457200">
              <a:lnSpc>
                <a:spcPts val="5500"/>
              </a:lnSpc>
              <a:spcBef>
                <a:spcPts val="0"/>
              </a:spcBef>
              <a:buFontTx/>
              <a:defRPr sz="3733"/>
            </a:pPr>
            <a:r>
              <a:rPr lang="it-IT" dirty="0" smtClean="0"/>
              <a:t>Kategori </a:t>
            </a:r>
            <a:r>
              <a:rPr lang="it-IT" dirty="0"/>
              <a:t>AI (AI sempit, AI umum, AI super</a:t>
            </a:r>
            <a:r>
              <a:rPr lang="it-IT" dirty="0" smtClean="0"/>
              <a:t>)</a:t>
            </a:r>
          </a:p>
          <a:p>
            <a:pPr marL="374312" indent="-374312" defTabSz="457200">
              <a:lnSpc>
                <a:spcPts val="5500"/>
              </a:lnSpc>
              <a:spcBef>
                <a:spcPts val="0"/>
              </a:spcBef>
              <a:buFontTx/>
              <a:defRPr sz="3733"/>
            </a:pPr>
            <a:r>
              <a:rPr lang="it-IT" dirty="0" smtClean="0"/>
              <a:t>Dampak </a:t>
            </a:r>
            <a:r>
              <a:rPr lang="it-IT" dirty="0"/>
              <a:t>dan prospek AI</a:t>
            </a:r>
            <a:endParaRPr dirty="0"/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85618377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Apa</a:t>
            </a:r>
            <a:r>
              <a:rPr lang="en-US" dirty="0"/>
              <a:t> itu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r>
              <a:rPr lang="en-US" dirty="0"/>
              <a:t> (AI)?</a:t>
            </a:r>
            <a:endParaRPr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2050376"/>
            <a:ext cx="10515600" cy="304150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solidFill>
                  <a:srgbClr val="FF0000"/>
                </a:solidFill>
              </a:rPr>
              <a:t>AI </a:t>
            </a:r>
            <a:r>
              <a:rPr lang="en-US" b="1" dirty="0" err="1">
                <a:solidFill>
                  <a:srgbClr val="FF0000"/>
                </a:solidFill>
              </a:rPr>
              <a:t>sebagai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Ilmu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dan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Teknologi</a:t>
            </a:r>
            <a:r>
              <a:rPr lang="en-US" b="1" dirty="0">
                <a:solidFill>
                  <a:srgbClr val="FF0000"/>
                </a:solidFill>
              </a:rPr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en-US" dirty="0" smtClean="0">
              <a:solidFill>
                <a:srgbClr val="FF0000"/>
              </a:solidFill>
            </a:endParaRPr>
          </a:p>
          <a:p>
            <a:pPr marL="0" indent="0" algn="ctr">
              <a:lnSpc>
                <a:spcPct val="150000"/>
              </a:lnSpc>
              <a:buNone/>
            </a:pPr>
            <a:r>
              <a:rPr lang="en-US" dirty="0" smtClean="0"/>
              <a:t>AI </a:t>
            </a:r>
            <a:r>
              <a:rPr lang="en-US" dirty="0" err="1"/>
              <a:t>bukanlah</a:t>
            </a:r>
            <a:r>
              <a:rPr lang="en-US" dirty="0"/>
              <a:t> </a:t>
            </a:r>
            <a:r>
              <a:rPr lang="en-US" dirty="0" err="1"/>
              <a:t>sihir</a:t>
            </a:r>
            <a:r>
              <a:rPr lang="en-US" dirty="0"/>
              <a:t> atau </a:t>
            </a:r>
            <a:r>
              <a:rPr lang="en-US" dirty="0" err="1"/>
              <a:t>fiksi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, </a:t>
            </a:r>
            <a:r>
              <a:rPr lang="en-US" dirty="0" err="1"/>
              <a:t>melainkan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 yang </a:t>
            </a:r>
            <a:r>
              <a:rPr lang="en-US" dirty="0" err="1"/>
              <a:t>berfokus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pengembangan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tugas-tugas</a:t>
            </a:r>
            <a:r>
              <a:rPr lang="en-US" dirty="0"/>
              <a:t> yang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manusia</a:t>
            </a:r>
            <a:endParaRPr lang="en-US" sz="2400" dirty="0"/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726261509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Definisi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Pendekatan</a:t>
            </a:r>
            <a:endParaRPr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297858"/>
            <a:ext cx="10515600" cy="3170903"/>
          </a:xfrm>
          <a:prstGeom prst="rect">
            <a:avLst/>
          </a:prstGeom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Para </a:t>
            </a:r>
            <a:r>
              <a:rPr lang="en-US" sz="2000" dirty="0" err="1"/>
              <a:t>ahli</a:t>
            </a:r>
            <a:r>
              <a:rPr lang="en-US" sz="2000" dirty="0"/>
              <a:t> </a:t>
            </a:r>
            <a:r>
              <a:rPr lang="en-US" sz="2000" dirty="0" err="1"/>
              <a:t>membagi</a:t>
            </a:r>
            <a:r>
              <a:rPr lang="en-US" sz="2000" dirty="0"/>
              <a:t> </a:t>
            </a:r>
            <a:r>
              <a:rPr lang="en-US" sz="2000" dirty="0" err="1"/>
              <a:t>definisi</a:t>
            </a:r>
            <a:r>
              <a:rPr lang="en-US" sz="2000" dirty="0"/>
              <a:t> AI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empat</a:t>
            </a:r>
            <a:r>
              <a:rPr lang="en-US" sz="2000" dirty="0"/>
              <a:t> </a:t>
            </a:r>
            <a:r>
              <a:rPr lang="en-US" sz="2000" dirty="0" err="1"/>
              <a:t>kategori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:</a:t>
            </a:r>
          </a:p>
          <a:p>
            <a:pPr lvl="0"/>
            <a:r>
              <a:rPr lang="en-US" sz="2000" b="1" dirty="0" err="1"/>
              <a:t>Berpikir</a:t>
            </a:r>
            <a:r>
              <a:rPr lang="en-US" sz="2000" b="1" dirty="0"/>
              <a:t> </a:t>
            </a:r>
            <a:r>
              <a:rPr lang="en-US" sz="2000" b="1" dirty="0" err="1"/>
              <a:t>seperti</a:t>
            </a:r>
            <a:r>
              <a:rPr lang="en-US" sz="2000" b="1" dirty="0"/>
              <a:t> </a:t>
            </a:r>
            <a:r>
              <a:rPr lang="en-US" sz="2000" b="1" dirty="0" err="1"/>
              <a:t>manusia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Upaya</a:t>
            </a:r>
            <a:r>
              <a:rPr lang="en-US" sz="2000" dirty="0"/>
              <a:t> untuk </a:t>
            </a:r>
            <a:r>
              <a:rPr lang="en-US" sz="2000" dirty="0" err="1"/>
              <a:t>mengotomatisasi</a:t>
            </a:r>
            <a:r>
              <a:rPr lang="en-US" sz="2000" dirty="0"/>
              <a:t> </a:t>
            </a:r>
            <a:r>
              <a:rPr lang="en-US" sz="2000" dirty="0" err="1"/>
              <a:t>aktivitas</a:t>
            </a:r>
            <a:r>
              <a:rPr lang="en-US" sz="2000" dirty="0"/>
              <a:t> mental,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pengambilan</a:t>
            </a:r>
            <a:r>
              <a:rPr lang="en-US" sz="2000" dirty="0"/>
              <a:t> </a:t>
            </a:r>
            <a:r>
              <a:rPr lang="en-US" sz="2000" dirty="0" err="1"/>
              <a:t>keputusan</a:t>
            </a:r>
            <a:r>
              <a:rPr lang="en-US" sz="2000" dirty="0"/>
              <a:t>, </a:t>
            </a:r>
            <a:r>
              <a:rPr lang="en-US" sz="2000" dirty="0" err="1"/>
              <a:t>pemecahan</a:t>
            </a:r>
            <a:r>
              <a:rPr lang="en-US" sz="2000" dirty="0"/>
              <a:t> </a:t>
            </a:r>
            <a:r>
              <a:rPr lang="en-US" sz="2000" dirty="0" err="1"/>
              <a:t>masalah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pembelajaran</a:t>
            </a:r>
            <a:r>
              <a:rPr lang="en-US" sz="2000" dirty="0"/>
              <a:t>. (</a:t>
            </a:r>
            <a:r>
              <a:rPr lang="en-US" sz="2000" dirty="0" err="1"/>
              <a:t>Contoh</a:t>
            </a:r>
            <a:r>
              <a:rPr lang="en-US" sz="2000" dirty="0"/>
              <a:t>: </a:t>
            </a:r>
            <a:r>
              <a:rPr lang="en-US" sz="2000" dirty="0" err="1"/>
              <a:t>Kognitif</a:t>
            </a:r>
            <a:r>
              <a:rPr lang="en-US" sz="2000" dirty="0"/>
              <a:t> </a:t>
            </a:r>
            <a:r>
              <a:rPr lang="en-US" sz="2000" dirty="0" err="1"/>
              <a:t>Sains</a:t>
            </a:r>
            <a:r>
              <a:rPr lang="en-US" sz="2000" dirty="0"/>
              <a:t>)</a:t>
            </a:r>
          </a:p>
          <a:p>
            <a:pPr lvl="0"/>
            <a:r>
              <a:rPr lang="en-US" sz="2000" b="1" dirty="0" err="1"/>
              <a:t>Bertindak</a:t>
            </a:r>
            <a:r>
              <a:rPr lang="en-US" sz="2000" b="1" dirty="0"/>
              <a:t> </a:t>
            </a:r>
            <a:r>
              <a:rPr lang="en-US" sz="2000" b="1" dirty="0" err="1"/>
              <a:t>seperti</a:t>
            </a:r>
            <a:r>
              <a:rPr lang="en-US" sz="2000" b="1" dirty="0"/>
              <a:t> </a:t>
            </a:r>
            <a:r>
              <a:rPr lang="en-US" sz="2000" b="1" dirty="0" err="1"/>
              <a:t>manusia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bagaimana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</a:t>
            </a:r>
            <a:r>
              <a:rPr lang="en-US" sz="2000" dirty="0" err="1"/>
              <a:t>melakukan</a:t>
            </a:r>
            <a:r>
              <a:rPr lang="en-US" sz="2000" dirty="0"/>
              <a:t> </a:t>
            </a:r>
            <a:r>
              <a:rPr lang="en-US" sz="2000" dirty="0" err="1"/>
              <a:t>hal-hal</a:t>
            </a:r>
            <a:r>
              <a:rPr lang="en-US" sz="2000" dirty="0"/>
              <a:t> yang, </a:t>
            </a:r>
            <a:r>
              <a:rPr lang="en-US" sz="2000" dirty="0" err="1"/>
              <a:t>saat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dirty="0" err="1"/>
              <a:t>manusia</a:t>
            </a:r>
            <a:r>
              <a:rPr lang="en-US" sz="2000" dirty="0"/>
              <a:t>, </a:t>
            </a:r>
            <a:r>
              <a:rPr lang="en-US" sz="2000" dirty="0" err="1"/>
              <a:t>dianggap</a:t>
            </a:r>
            <a:r>
              <a:rPr lang="en-US" sz="2000" dirty="0"/>
              <a:t> </a:t>
            </a:r>
            <a:r>
              <a:rPr lang="en-US" sz="2000" dirty="0" err="1"/>
              <a:t>cerdas</a:t>
            </a:r>
            <a:r>
              <a:rPr lang="en-US" sz="2000" dirty="0"/>
              <a:t>. (</a:t>
            </a:r>
            <a:r>
              <a:rPr lang="en-US" sz="2000" dirty="0" err="1"/>
              <a:t>Contoh</a:t>
            </a:r>
            <a:r>
              <a:rPr lang="en-US" sz="2000" dirty="0"/>
              <a:t>: </a:t>
            </a:r>
            <a:r>
              <a:rPr lang="en-US" sz="2000" dirty="0" err="1"/>
              <a:t>Uji</a:t>
            </a:r>
            <a:r>
              <a:rPr lang="en-US" sz="2000" dirty="0"/>
              <a:t> Turing)</a:t>
            </a:r>
          </a:p>
          <a:p>
            <a:pPr lvl="0"/>
            <a:r>
              <a:rPr lang="en-US" sz="2000" b="1" dirty="0" err="1"/>
              <a:t>Berpikir</a:t>
            </a:r>
            <a:r>
              <a:rPr lang="en-US" sz="2000" b="1" dirty="0"/>
              <a:t>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rasional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komputasi</a:t>
            </a:r>
            <a:r>
              <a:rPr lang="en-US" sz="2000" dirty="0"/>
              <a:t> yang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penalaran</a:t>
            </a:r>
            <a:r>
              <a:rPr lang="en-US" sz="2000" dirty="0"/>
              <a:t> </a:t>
            </a:r>
            <a:r>
              <a:rPr lang="en-US" sz="2000" dirty="0" err="1"/>
              <a:t>dapat</a:t>
            </a:r>
            <a:r>
              <a:rPr lang="en-US" sz="2000" dirty="0"/>
              <a:t> </a:t>
            </a:r>
            <a:r>
              <a:rPr lang="en-US" sz="2000" dirty="0" err="1"/>
              <a:t>dilakukan</a:t>
            </a:r>
            <a:r>
              <a:rPr lang="en-US" sz="2000" dirty="0"/>
              <a:t>. Ini </a:t>
            </a:r>
            <a:r>
              <a:rPr lang="en-US" sz="2000" dirty="0" err="1"/>
              <a:t>berkaitan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logika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penalaran</a:t>
            </a:r>
            <a:r>
              <a:rPr lang="en-US" sz="2000" dirty="0"/>
              <a:t>. (</a:t>
            </a:r>
            <a:r>
              <a:rPr lang="en-US" sz="2000" dirty="0" err="1"/>
              <a:t>Contoh</a:t>
            </a:r>
            <a:r>
              <a:rPr lang="en-US" sz="2000" dirty="0"/>
              <a:t>: </a:t>
            </a:r>
            <a:r>
              <a:rPr lang="en-US" sz="2000" dirty="0" err="1"/>
              <a:t>Logika</a:t>
            </a:r>
            <a:r>
              <a:rPr lang="en-US" sz="2000" dirty="0"/>
              <a:t> formal)</a:t>
            </a:r>
          </a:p>
          <a:p>
            <a:pPr lvl="0"/>
            <a:r>
              <a:rPr lang="en-US" sz="2000" b="1" dirty="0" err="1"/>
              <a:t>Bertindak</a:t>
            </a:r>
            <a:r>
              <a:rPr lang="en-US" sz="2000" b="1" dirty="0"/>
              <a:t> </a:t>
            </a:r>
            <a:r>
              <a:rPr lang="en-US" sz="2000" b="1" dirty="0" err="1"/>
              <a:t>secara</a:t>
            </a:r>
            <a:r>
              <a:rPr lang="en-US" sz="2000" b="1" dirty="0"/>
              <a:t> </a:t>
            </a:r>
            <a:r>
              <a:rPr lang="en-US" sz="2000" b="1" dirty="0" err="1"/>
              <a:t>rasional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Studi</a:t>
            </a:r>
            <a:r>
              <a:rPr lang="en-US" sz="2000" dirty="0"/>
              <a:t> </a:t>
            </a:r>
            <a:r>
              <a:rPr lang="en-US" sz="2000" dirty="0" err="1"/>
              <a:t>tentang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yang </a:t>
            </a:r>
            <a:r>
              <a:rPr lang="en-US" sz="2000" dirty="0" err="1"/>
              <a:t>bertindak</a:t>
            </a:r>
            <a:r>
              <a:rPr lang="en-US" sz="2000" dirty="0"/>
              <a:t> untuk </a:t>
            </a:r>
            <a:r>
              <a:rPr lang="en-US" sz="2000" dirty="0" err="1"/>
              <a:t>mencapai</a:t>
            </a:r>
            <a:r>
              <a:rPr lang="en-US" sz="2000" dirty="0"/>
              <a:t> </a:t>
            </a:r>
            <a:r>
              <a:rPr lang="en-US" sz="2000" dirty="0" err="1"/>
              <a:t>tujuan</a:t>
            </a:r>
            <a:r>
              <a:rPr lang="en-US" sz="2000" dirty="0"/>
              <a:t> </a:t>
            </a:r>
            <a:r>
              <a:rPr lang="en-US" sz="2000" dirty="0" err="1"/>
              <a:t>terbaik</a:t>
            </a:r>
            <a:r>
              <a:rPr lang="en-US" sz="2000" dirty="0"/>
              <a:t>, sesuai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yang </a:t>
            </a:r>
            <a:r>
              <a:rPr lang="en-US" sz="2000" dirty="0" err="1"/>
              <a:t>tersedia</a:t>
            </a:r>
            <a:r>
              <a:rPr lang="en-US" sz="2000" dirty="0"/>
              <a:t>. (</a:t>
            </a:r>
            <a:r>
              <a:rPr lang="en-US" sz="2000" dirty="0" err="1"/>
              <a:t>Contoh</a:t>
            </a:r>
            <a:r>
              <a:rPr lang="en-US" sz="2000" dirty="0"/>
              <a:t>: </a:t>
            </a:r>
            <a:r>
              <a:rPr lang="en-US" sz="2000" dirty="0" err="1"/>
              <a:t>Agen</a:t>
            </a:r>
            <a:r>
              <a:rPr lang="en-US" sz="2000" dirty="0"/>
              <a:t> </a:t>
            </a:r>
            <a:r>
              <a:rPr lang="en-US" sz="2000" dirty="0" err="1"/>
              <a:t>cerdas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2989005" y="4783978"/>
            <a:ext cx="6435213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/>
              <a:t>Diskusi: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pikirkan</a:t>
            </a:r>
            <a:r>
              <a:rPr lang="en-US" dirty="0"/>
              <a:t>, robot di film-film mana yang paling sesuai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salah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definisi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? </a:t>
            </a:r>
            <a:r>
              <a:rPr lang="en-US" dirty="0" err="1"/>
              <a:t>Mengapa</a:t>
            </a:r>
            <a:r>
              <a:rPr lang="en-US" dirty="0"/>
              <a:t>?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1043491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Sejarah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Kecerdasan</a:t>
            </a:r>
            <a:r>
              <a:rPr lang="en-US" dirty="0"/>
              <a:t> </a:t>
            </a:r>
            <a:r>
              <a:rPr lang="en-US" dirty="0" err="1"/>
              <a:t>Buatan</a:t>
            </a:r>
            <a:endParaRPr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462518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/>
            <a:r>
              <a:rPr lang="en-US" sz="2000" b="1" dirty="0"/>
              <a:t>1943-1956 (Masa </a:t>
            </a:r>
            <a:r>
              <a:rPr lang="en-US" sz="2000" b="1" dirty="0" err="1"/>
              <a:t>Awal</a:t>
            </a:r>
            <a:r>
              <a:rPr lang="en-US" sz="2000" b="1" dirty="0"/>
              <a:t>):</a:t>
            </a:r>
            <a:r>
              <a:rPr lang="en-US" sz="2000" dirty="0"/>
              <a:t> </a:t>
            </a:r>
            <a:r>
              <a:rPr lang="en-US" sz="2000" dirty="0" err="1"/>
              <a:t>Konsep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 </a:t>
            </a:r>
            <a:r>
              <a:rPr lang="en-US" sz="2000" i="1" dirty="0"/>
              <a:t>neural networks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Uji</a:t>
            </a:r>
            <a:r>
              <a:rPr lang="en-US" sz="2000" dirty="0"/>
              <a:t> Turing </a:t>
            </a:r>
            <a:r>
              <a:rPr lang="en-US" sz="2000" dirty="0" err="1"/>
              <a:t>diperkenalkan</a:t>
            </a:r>
            <a:r>
              <a:rPr lang="en-US" sz="2000" dirty="0"/>
              <a:t>. </a:t>
            </a:r>
            <a:r>
              <a:rPr lang="en-US" sz="2000" dirty="0" err="1"/>
              <a:t>Istilah</a:t>
            </a:r>
            <a:r>
              <a:rPr lang="en-US" sz="2000" dirty="0"/>
              <a:t> "</a:t>
            </a:r>
            <a:r>
              <a:rPr lang="en-US" sz="2000" dirty="0" err="1"/>
              <a:t>Kecerdasan</a:t>
            </a:r>
            <a:r>
              <a:rPr lang="en-US" sz="2000" dirty="0"/>
              <a:t> </a:t>
            </a:r>
            <a:r>
              <a:rPr lang="en-US" sz="2000" dirty="0" err="1"/>
              <a:t>Buatan</a:t>
            </a:r>
            <a:r>
              <a:rPr lang="en-US" sz="2000" dirty="0"/>
              <a:t>" </a:t>
            </a:r>
            <a:r>
              <a:rPr lang="en-US" sz="2000" dirty="0" err="1"/>
              <a:t>sendiri</a:t>
            </a:r>
            <a:r>
              <a:rPr lang="en-US" sz="2000" dirty="0"/>
              <a:t> </a:t>
            </a:r>
            <a:r>
              <a:rPr lang="en-US" sz="2000" dirty="0" err="1"/>
              <a:t>diciptakan</a:t>
            </a:r>
            <a:r>
              <a:rPr lang="en-US" sz="2000" dirty="0"/>
              <a:t> </a:t>
            </a:r>
            <a:r>
              <a:rPr lang="en-US" sz="2000" dirty="0" err="1"/>
              <a:t>oleh</a:t>
            </a:r>
            <a:r>
              <a:rPr lang="en-US" sz="2000" dirty="0"/>
              <a:t> </a:t>
            </a:r>
            <a:r>
              <a:rPr lang="en-US" sz="2000" b="1" dirty="0"/>
              <a:t>John McCarthy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konferensi</a:t>
            </a:r>
            <a:r>
              <a:rPr lang="en-US" sz="2000" dirty="0"/>
              <a:t> Dartmouth </a:t>
            </a:r>
            <a:r>
              <a:rPr lang="en-US" sz="2000" dirty="0" err="1"/>
              <a:t>tahun</a:t>
            </a:r>
            <a:r>
              <a:rPr lang="en-US" sz="2000" dirty="0"/>
              <a:t> 1956.</a:t>
            </a:r>
          </a:p>
          <a:p>
            <a:pPr lvl="0"/>
            <a:r>
              <a:rPr lang="en-US" sz="2000" b="1" dirty="0"/>
              <a:t>1956-1974 (Masa </a:t>
            </a:r>
            <a:r>
              <a:rPr lang="en-US" sz="2000" b="1" dirty="0" err="1"/>
              <a:t>Optimisme</a:t>
            </a:r>
            <a:r>
              <a:rPr lang="en-US" sz="2000" b="1" dirty="0"/>
              <a:t>):</a:t>
            </a:r>
            <a:r>
              <a:rPr lang="en-US" sz="2000" dirty="0"/>
              <a:t> </a:t>
            </a:r>
            <a:r>
              <a:rPr lang="en-US" sz="2000" dirty="0" err="1"/>
              <a:t>Pada</a:t>
            </a:r>
            <a:r>
              <a:rPr lang="en-US" sz="2000" dirty="0"/>
              <a:t> </a:t>
            </a:r>
            <a:r>
              <a:rPr lang="en-US" sz="2000" dirty="0" err="1"/>
              <a:t>periode</a:t>
            </a:r>
            <a:r>
              <a:rPr lang="en-US" sz="2000" dirty="0"/>
              <a:t> ini, para </a:t>
            </a:r>
            <a:r>
              <a:rPr lang="en-US" sz="2000" dirty="0" err="1"/>
              <a:t>peneliti</a:t>
            </a:r>
            <a:r>
              <a:rPr lang="en-US" sz="2000" dirty="0"/>
              <a:t> </a:t>
            </a:r>
            <a:r>
              <a:rPr lang="en-US" sz="2000" dirty="0" err="1"/>
              <a:t>berhasil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program yang </a:t>
            </a:r>
            <a:r>
              <a:rPr lang="en-US" sz="2000" dirty="0" err="1"/>
              <a:t>bisa</a:t>
            </a:r>
            <a:r>
              <a:rPr lang="en-US" sz="2000" dirty="0"/>
              <a:t> </a:t>
            </a:r>
            <a:r>
              <a:rPr lang="en-US" sz="2000" dirty="0" err="1"/>
              <a:t>menyelesaikan</a:t>
            </a:r>
            <a:r>
              <a:rPr lang="en-US" sz="2000" dirty="0"/>
              <a:t> </a:t>
            </a:r>
            <a:r>
              <a:rPr lang="en-US" sz="2000" dirty="0" err="1"/>
              <a:t>soal</a:t>
            </a:r>
            <a:r>
              <a:rPr lang="en-US" sz="2000" dirty="0"/>
              <a:t> </a:t>
            </a:r>
            <a:r>
              <a:rPr lang="en-US" sz="2000" dirty="0" err="1"/>
              <a:t>aljabar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membuktikan</a:t>
            </a:r>
            <a:r>
              <a:rPr lang="en-US" sz="2000" dirty="0"/>
              <a:t> </a:t>
            </a:r>
            <a:r>
              <a:rPr lang="en-US" sz="2000" dirty="0" err="1"/>
              <a:t>teorema</a:t>
            </a:r>
            <a:r>
              <a:rPr lang="en-US" sz="2000" dirty="0"/>
              <a:t> </a:t>
            </a:r>
            <a:r>
              <a:rPr lang="en-US" sz="2000" dirty="0" err="1"/>
              <a:t>matematika</a:t>
            </a:r>
            <a:r>
              <a:rPr lang="en-US" sz="2000" dirty="0"/>
              <a:t>. </a:t>
            </a:r>
            <a:r>
              <a:rPr lang="en-US" sz="2000" dirty="0" err="1"/>
              <a:t>Harapannya</a:t>
            </a:r>
            <a:r>
              <a:rPr lang="en-US" sz="2000" dirty="0"/>
              <a:t>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.</a:t>
            </a:r>
          </a:p>
          <a:p>
            <a:pPr lvl="0"/>
            <a:r>
              <a:rPr lang="en-US" sz="2000" b="1" dirty="0"/>
              <a:t>1974-1980 (AI Winter </a:t>
            </a:r>
            <a:r>
              <a:rPr lang="en-US" sz="2000" b="1" dirty="0" err="1"/>
              <a:t>Pertama</a:t>
            </a:r>
            <a:r>
              <a:rPr lang="en-US" sz="2000" b="1" dirty="0"/>
              <a:t>):</a:t>
            </a:r>
            <a:r>
              <a:rPr lang="en-US" sz="2000" dirty="0"/>
              <a:t> </a:t>
            </a:r>
            <a:r>
              <a:rPr lang="en-US" sz="2000" dirty="0" err="1"/>
              <a:t>Harapan</a:t>
            </a:r>
            <a:r>
              <a:rPr lang="en-US" sz="2000" dirty="0"/>
              <a:t> yang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tinggi</a:t>
            </a:r>
            <a:r>
              <a:rPr lang="en-US" sz="2000" dirty="0"/>
              <a:t> </a:t>
            </a:r>
            <a:r>
              <a:rPr lang="en-US" sz="2000" dirty="0" err="1"/>
              <a:t>tidak</a:t>
            </a:r>
            <a:r>
              <a:rPr lang="en-US" sz="2000" dirty="0"/>
              <a:t> </a:t>
            </a:r>
            <a:r>
              <a:rPr lang="en-US" sz="2000" dirty="0" err="1"/>
              <a:t>terwujud</a:t>
            </a:r>
            <a:r>
              <a:rPr lang="en-US" sz="2000" dirty="0"/>
              <a:t>. Program AI </a:t>
            </a:r>
            <a:r>
              <a:rPr lang="en-US" sz="2000" dirty="0" err="1"/>
              <a:t>saat</a:t>
            </a:r>
            <a:r>
              <a:rPr lang="en-US" sz="2000" dirty="0"/>
              <a:t> itu </a:t>
            </a:r>
            <a:r>
              <a:rPr lang="en-US" sz="2000" dirty="0" err="1"/>
              <a:t>membutuhkan</a:t>
            </a:r>
            <a:r>
              <a:rPr lang="en-US" sz="2000" dirty="0"/>
              <a:t> </a:t>
            </a:r>
            <a:r>
              <a:rPr lang="en-US" sz="2000" dirty="0" err="1"/>
              <a:t>komputasi</a:t>
            </a:r>
            <a:r>
              <a:rPr lang="en-US" sz="2000" dirty="0"/>
              <a:t> yang </a:t>
            </a:r>
            <a:r>
              <a:rPr lang="en-US" sz="2000" dirty="0" err="1"/>
              <a:t>sangat</a:t>
            </a:r>
            <a:r>
              <a:rPr lang="en-US" sz="2000" dirty="0"/>
              <a:t> </a:t>
            </a:r>
            <a:r>
              <a:rPr lang="en-US" sz="2000" dirty="0" err="1"/>
              <a:t>besar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data yang minim. </a:t>
            </a:r>
            <a:r>
              <a:rPr lang="en-US" sz="2000" dirty="0" err="1"/>
              <a:t>Pendanaan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/>
              <a:t> </a:t>
            </a:r>
            <a:r>
              <a:rPr lang="en-US" sz="2000" dirty="0" err="1"/>
              <a:t>drastis</a:t>
            </a:r>
            <a:r>
              <a:rPr lang="en-US" sz="2000" dirty="0"/>
              <a:t>.</a:t>
            </a:r>
          </a:p>
          <a:p>
            <a:pPr lvl="0"/>
            <a:r>
              <a:rPr lang="en-US" sz="2000" b="1" dirty="0"/>
              <a:t>1980-1987 (</a:t>
            </a:r>
            <a:r>
              <a:rPr lang="en-US" sz="2000" b="1" dirty="0" err="1"/>
              <a:t>Kebangkitan</a:t>
            </a:r>
            <a:r>
              <a:rPr lang="en-US" sz="2000" b="1" dirty="0"/>
              <a:t> AI):</a:t>
            </a:r>
            <a:r>
              <a:rPr lang="en-US" sz="2000" dirty="0"/>
              <a:t> </a:t>
            </a:r>
            <a:r>
              <a:rPr lang="en-US" sz="2000" b="1" dirty="0" err="1"/>
              <a:t>Sistem</a:t>
            </a:r>
            <a:r>
              <a:rPr lang="en-US" sz="2000" b="1" dirty="0"/>
              <a:t> </a:t>
            </a:r>
            <a:r>
              <a:rPr lang="en-US" sz="2000" b="1" dirty="0" err="1"/>
              <a:t>Pakar</a:t>
            </a:r>
            <a:r>
              <a:rPr lang="en-US" sz="2000" dirty="0"/>
              <a:t> (Expert Systems)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populer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sukses</a:t>
            </a:r>
            <a:r>
              <a:rPr lang="en-US" sz="2000" dirty="0"/>
              <a:t> di </a:t>
            </a:r>
            <a:r>
              <a:rPr lang="en-US" sz="2000" dirty="0" err="1"/>
              <a:t>industri</a:t>
            </a:r>
            <a:r>
              <a:rPr lang="en-US" sz="2000" dirty="0"/>
              <a:t>. </a:t>
            </a:r>
            <a:r>
              <a:rPr lang="en-US" sz="2000" dirty="0" err="1"/>
              <a:t>Sistem</a:t>
            </a:r>
            <a:r>
              <a:rPr lang="en-US" sz="2000" dirty="0"/>
              <a:t> ini </a:t>
            </a:r>
            <a:r>
              <a:rPr lang="en-US" sz="2000" dirty="0" err="1"/>
              <a:t>meniru</a:t>
            </a:r>
            <a:r>
              <a:rPr lang="en-US" sz="2000" dirty="0"/>
              <a:t> </a:t>
            </a:r>
            <a:r>
              <a:rPr lang="en-US" sz="2000" dirty="0" err="1"/>
              <a:t>pengetahuan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penalaran</a:t>
            </a:r>
            <a:r>
              <a:rPr lang="en-US" sz="2000" dirty="0"/>
              <a:t> </a:t>
            </a:r>
            <a:r>
              <a:rPr lang="en-US" sz="2000" dirty="0" err="1"/>
              <a:t>seorang</a:t>
            </a:r>
            <a:r>
              <a:rPr lang="en-US" sz="2000" dirty="0"/>
              <a:t> </a:t>
            </a:r>
            <a:r>
              <a:rPr lang="en-US" sz="2000" dirty="0" err="1"/>
              <a:t>ahli</a:t>
            </a:r>
            <a:r>
              <a:rPr lang="en-US" sz="2000" dirty="0"/>
              <a:t>.</a:t>
            </a:r>
          </a:p>
          <a:p>
            <a:pPr lvl="0"/>
            <a:r>
              <a:rPr lang="en-US" sz="2000" b="1" dirty="0"/>
              <a:t>1987-1993 (AI Winter </a:t>
            </a:r>
            <a:r>
              <a:rPr lang="en-US" sz="2000" b="1" dirty="0" err="1"/>
              <a:t>Kedua</a:t>
            </a:r>
            <a:r>
              <a:rPr lang="en-US" sz="2000" b="1" dirty="0"/>
              <a:t>):</a:t>
            </a:r>
            <a:r>
              <a:rPr lang="en-US" sz="2000" dirty="0"/>
              <a:t> </a:t>
            </a:r>
            <a:r>
              <a:rPr lang="en-US" sz="2000" dirty="0" err="1"/>
              <a:t>Pasar</a:t>
            </a:r>
            <a:r>
              <a:rPr lang="en-US" sz="2000" dirty="0"/>
              <a:t> </a:t>
            </a:r>
            <a:r>
              <a:rPr lang="en-US" sz="2000" dirty="0" err="1"/>
              <a:t>Sistem</a:t>
            </a:r>
            <a:r>
              <a:rPr lang="en-US" sz="2000" dirty="0"/>
              <a:t> </a:t>
            </a:r>
            <a:r>
              <a:rPr lang="en-US" sz="2000" dirty="0" err="1"/>
              <a:t>Pakar</a:t>
            </a:r>
            <a:r>
              <a:rPr lang="en-US" sz="2000" dirty="0"/>
              <a:t> </a:t>
            </a:r>
            <a:r>
              <a:rPr lang="en-US" sz="2000" dirty="0" err="1"/>
              <a:t>mulai</a:t>
            </a:r>
            <a:r>
              <a:rPr lang="en-US" sz="2000" dirty="0"/>
              <a:t> </a:t>
            </a:r>
            <a:r>
              <a:rPr lang="en-US" sz="2000" dirty="0" err="1"/>
              <a:t>jenuh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biayanya</a:t>
            </a:r>
            <a:r>
              <a:rPr lang="en-US" sz="2000" dirty="0"/>
              <a:t> </a:t>
            </a:r>
            <a:r>
              <a:rPr lang="en-US" sz="2000" dirty="0" err="1"/>
              <a:t>terlalu</a:t>
            </a:r>
            <a:r>
              <a:rPr lang="en-US" sz="2000" dirty="0"/>
              <a:t> </a:t>
            </a:r>
            <a:r>
              <a:rPr lang="en-US" sz="2000" dirty="0" err="1"/>
              <a:t>mahal</a:t>
            </a:r>
            <a:r>
              <a:rPr lang="en-US" sz="2000" dirty="0"/>
              <a:t>. </a:t>
            </a:r>
            <a:r>
              <a:rPr lang="en-US" sz="2000" dirty="0" err="1"/>
              <a:t>Pendanaan</a:t>
            </a:r>
            <a:r>
              <a:rPr lang="en-US" sz="2000" dirty="0"/>
              <a:t> </a:t>
            </a:r>
            <a:r>
              <a:rPr lang="en-US" sz="2000" dirty="0" err="1"/>
              <a:t>kembali</a:t>
            </a:r>
            <a:r>
              <a:rPr lang="en-US" sz="2000" dirty="0"/>
              <a:t> </a:t>
            </a:r>
            <a:r>
              <a:rPr lang="en-US" sz="2000" dirty="0" err="1"/>
              <a:t>menurun</a:t>
            </a:r>
            <a:r>
              <a:rPr lang="en-US" sz="2000" dirty="0"/>
              <a:t>.</a:t>
            </a:r>
          </a:p>
          <a:p>
            <a:pPr lvl="0"/>
            <a:r>
              <a:rPr lang="en-US" sz="2000" b="1" dirty="0"/>
              <a:t>1993-Sekarang (Era Modern):</a:t>
            </a:r>
            <a:r>
              <a:rPr lang="en-US" sz="2000" dirty="0"/>
              <a:t> </a:t>
            </a:r>
            <a:r>
              <a:rPr lang="en-US" sz="2000" dirty="0" err="1"/>
              <a:t>Perkembangan</a:t>
            </a:r>
            <a:r>
              <a:rPr lang="en-US" sz="2000" dirty="0"/>
              <a:t> </a:t>
            </a:r>
            <a:r>
              <a:rPr lang="en-US" sz="2000" dirty="0" err="1"/>
              <a:t>komputer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</a:t>
            </a:r>
            <a:r>
              <a:rPr lang="en-US" sz="2000" dirty="0" err="1"/>
              <a:t>cepat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ketersediaan</a:t>
            </a:r>
            <a:r>
              <a:rPr lang="en-US" sz="2000" dirty="0"/>
              <a:t> data yang </a:t>
            </a:r>
            <a:r>
              <a:rPr lang="en-US" sz="2000" dirty="0" err="1"/>
              <a:t>melimpah</a:t>
            </a:r>
            <a:r>
              <a:rPr lang="en-US" sz="2000" dirty="0"/>
              <a:t> </a:t>
            </a:r>
            <a:r>
              <a:rPr lang="en-US" sz="2000" dirty="0" err="1"/>
              <a:t>menjadi</a:t>
            </a:r>
            <a:r>
              <a:rPr lang="en-US" sz="2000" dirty="0"/>
              <a:t> </a:t>
            </a:r>
            <a:r>
              <a:rPr lang="en-US" sz="2000" dirty="0" err="1"/>
              <a:t>katalis</a:t>
            </a:r>
            <a:r>
              <a:rPr lang="en-US" sz="2000" dirty="0"/>
              <a:t> </a:t>
            </a:r>
            <a:r>
              <a:rPr lang="en-US" sz="2000" dirty="0" err="1"/>
              <a:t>utama</a:t>
            </a:r>
            <a:r>
              <a:rPr lang="en-US" sz="2000" dirty="0"/>
              <a:t>.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67978999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1993-Sekarang (Era Modern)</a:t>
            </a:r>
            <a:endParaRPr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462518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2400" b="1" dirty="0" smtClean="0"/>
              <a:t>1997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b="1" dirty="0"/>
              <a:t>Deep Blue</a:t>
            </a:r>
            <a:r>
              <a:rPr lang="en-US" sz="2400" dirty="0"/>
              <a:t>, </a:t>
            </a:r>
            <a:r>
              <a:rPr lang="en-US" sz="2400" dirty="0" err="1"/>
              <a:t>komputer</a:t>
            </a:r>
            <a:r>
              <a:rPr lang="en-US" sz="2400" dirty="0"/>
              <a:t> IBM, </a:t>
            </a:r>
            <a:r>
              <a:rPr lang="en-US" sz="2400" dirty="0" err="1"/>
              <a:t>mengalahkan</a:t>
            </a:r>
            <a:r>
              <a:rPr lang="en-US" sz="2400" dirty="0"/>
              <a:t> </a:t>
            </a:r>
            <a:r>
              <a:rPr lang="en-US" sz="2400" dirty="0" err="1"/>
              <a:t>juara</a:t>
            </a:r>
            <a:r>
              <a:rPr lang="en-US" sz="2400" dirty="0"/>
              <a:t> </a:t>
            </a:r>
            <a:r>
              <a:rPr lang="en-US" sz="2400" dirty="0" err="1"/>
              <a:t>catur</a:t>
            </a:r>
            <a:r>
              <a:rPr lang="en-US" sz="2400" dirty="0"/>
              <a:t> </a:t>
            </a:r>
            <a:r>
              <a:rPr lang="en-US" sz="2400" dirty="0" err="1"/>
              <a:t>dunia</a:t>
            </a:r>
            <a:r>
              <a:rPr lang="en-US" sz="2400" dirty="0"/>
              <a:t>, Garry Kasparov.</a:t>
            </a:r>
          </a:p>
          <a:p>
            <a:r>
              <a:rPr lang="en-US" sz="2400" b="1" dirty="0"/>
              <a:t>2011:</a:t>
            </a:r>
            <a:r>
              <a:rPr lang="en-US" sz="2400" dirty="0"/>
              <a:t> </a:t>
            </a:r>
            <a:r>
              <a:rPr lang="en-US" sz="2400" b="1" dirty="0"/>
              <a:t>Watson</a:t>
            </a:r>
            <a:r>
              <a:rPr lang="en-US" sz="2400" dirty="0"/>
              <a:t>, </a:t>
            </a:r>
            <a:r>
              <a:rPr lang="en-US" sz="2400" dirty="0" err="1"/>
              <a:t>sistem</a:t>
            </a:r>
            <a:r>
              <a:rPr lang="en-US" sz="2400" dirty="0"/>
              <a:t> AI IBM, </a:t>
            </a:r>
            <a:r>
              <a:rPr lang="en-US" sz="2400" dirty="0" err="1"/>
              <a:t>memenangkan</a:t>
            </a:r>
            <a:r>
              <a:rPr lang="en-US" sz="2400" dirty="0"/>
              <a:t> </a:t>
            </a:r>
            <a:r>
              <a:rPr lang="en-US" sz="2400" dirty="0" err="1"/>
              <a:t>kuis</a:t>
            </a:r>
            <a:r>
              <a:rPr lang="en-US" sz="2400" dirty="0"/>
              <a:t> </a:t>
            </a:r>
            <a:r>
              <a:rPr lang="en-US" sz="2400" i="1" dirty="0"/>
              <a:t>Jeopardy!</a:t>
            </a:r>
            <a:r>
              <a:rPr lang="en-US" sz="2400" dirty="0"/>
              <a:t>.</a:t>
            </a:r>
          </a:p>
          <a:p>
            <a:r>
              <a:rPr lang="en-US" sz="2400" b="1" dirty="0"/>
              <a:t>2012:</a:t>
            </a:r>
            <a:r>
              <a:rPr lang="en-US" sz="2400" dirty="0"/>
              <a:t> </a:t>
            </a:r>
            <a:r>
              <a:rPr lang="en-US" sz="2400" b="1" dirty="0" err="1"/>
              <a:t>AlexNet</a:t>
            </a:r>
            <a:r>
              <a:rPr lang="en-US" sz="2400" dirty="0"/>
              <a:t>, </a:t>
            </a:r>
            <a:r>
              <a:rPr lang="en-US" sz="2400" dirty="0" err="1"/>
              <a:t>sebuah</a:t>
            </a:r>
            <a:r>
              <a:rPr lang="en-US" sz="2400" dirty="0"/>
              <a:t> model </a:t>
            </a:r>
            <a:r>
              <a:rPr lang="en-US" sz="2400" i="1" dirty="0"/>
              <a:t>deep learning</a:t>
            </a:r>
            <a:r>
              <a:rPr lang="en-US" sz="2400" dirty="0"/>
              <a:t>, </a:t>
            </a:r>
            <a:r>
              <a:rPr lang="en-US" sz="2400" dirty="0" err="1"/>
              <a:t>memenangkan</a:t>
            </a:r>
            <a:r>
              <a:rPr lang="en-US" sz="2400" dirty="0"/>
              <a:t> </a:t>
            </a:r>
            <a:r>
              <a:rPr lang="en-US" sz="2400" dirty="0" err="1"/>
              <a:t>kompetisi</a:t>
            </a:r>
            <a:r>
              <a:rPr lang="en-US" sz="2400" dirty="0"/>
              <a:t> </a:t>
            </a:r>
            <a:r>
              <a:rPr lang="en-US" sz="2400" dirty="0" err="1"/>
              <a:t>pengenalan</a:t>
            </a:r>
            <a:r>
              <a:rPr lang="en-US" sz="2400" dirty="0"/>
              <a:t> </a:t>
            </a:r>
            <a:r>
              <a:rPr lang="en-US" sz="2400" dirty="0" err="1"/>
              <a:t>gambar</a:t>
            </a:r>
            <a:r>
              <a:rPr lang="en-US" sz="2400" dirty="0"/>
              <a:t>. Ini </a:t>
            </a:r>
            <a:r>
              <a:rPr lang="en-US" sz="2400" dirty="0" err="1"/>
              <a:t>menandai</a:t>
            </a:r>
            <a:r>
              <a:rPr lang="en-US" sz="2400" dirty="0"/>
              <a:t> </a:t>
            </a:r>
            <a:r>
              <a:rPr lang="en-US" sz="2400" dirty="0" err="1"/>
              <a:t>awal</a:t>
            </a:r>
            <a:r>
              <a:rPr lang="en-US" sz="2400" dirty="0"/>
              <a:t> </a:t>
            </a:r>
            <a:r>
              <a:rPr lang="en-US" sz="2400" dirty="0" err="1"/>
              <a:t>revolusi</a:t>
            </a:r>
            <a:r>
              <a:rPr lang="en-US" sz="2400" dirty="0"/>
              <a:t> </a:t>
            </a:r>
            <a:r>
              <a:rPr lang="en-US" sz="2400" i="1" dirty="0"/>
              <a:t>deep learning</a:t>
            </a:r>
            <a:r>
              <a:rPr lang="en-US" sz="2400" dirty="0" smtClean="0"/>
              <a:t>. </a:t>
            </a:r>
          </a:p>
          <a:p>
            <a:r>
              <a:rPr lang="en-US" sz="2400" b="1" dirty="0" smtClean="0"/>
              <a:t>2022-sekarang</a:t>
            </a:r>
            <a:r>
              <a:rPr lang="en-US" sz="2400" b="1" dirty="0"/>
              <a:t>:</a:t>
            </a:r>
            <a:r>
              <a:rPr lang="en-US" sz="2400" dirty="0"/>
              <a:t> </a:t>
            </a:r>
            <a:r>
              <a:rPr lang="en-US" sz="2400" b="1" dirty="0"/>
              <a:t>Generative AI</a:t>
            </a:r>
            <a:r>
              <a:rPr lang="en-US" sz="2400" dirty="0"/>
              <a:t>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b="1" dirty="0"/>
              <a:t>Large Language Models (LLMs)</a:t>
            </a:r>
            <a:r>
              <a:rPr lang="en-US" sz="2400" dirty="0"/>
              <a:t> </a:t>
            </a:r>
            <a:r>
              <a:rPr lang="en-US" sz="2400" dirty="0" err="1"/>
              <a:t>seperti</a:t>
            </a:r>
            <a:r>
              <a:rPr lang="en-US" sz="2400" dirty="0"/>
              <a:t> </a:t>
            </a:r>
            <a:r>
              <a:rPr lang="en-US" sz="2400" dirty="0" err="1"/>
              <a:t>ChatGPT</a:t>
            </a:r>
            <a:r>
              <a:rPr lang="en-US" sz="2400" dirty="0"/>
              <a:t>, Bard (</a:t>
            </a:r>
            <a:r>
              <a:rPr lang="en-US" sz="2400" dirty="0" err="1"/>
              <a:t>kini</a:t>
            </a:r>
            <a:r>
              <a:rPr lang="en-US" sz="2400" dirty="0"/>
              <a:t> Gemini), </a:t>
            </a:r>
            <a:r>
              <a:rPr lang="en-US" sz="2400" dirty="0" err="1"/>
              <a:t>dan</a:t>
            </a:r>
            <a:r>
              <a:rPr lang="en-US" sz="2400" dirty="0"/>
              <a:t> </a:t>
            </a:r>
            <a:r>
              <a:rPr lang="en-US" sz="2400" dirty="0" err="1"/>
              <a:t>Midjourney</a:t>
            </a:r>
            <a:r>
              <a:rPr lang="en-US" sz="2400" dirty="0"/>
              <a:t> </a:t>
            </a:r>
            <a:r>
              <a:rPr lang="en-US" sz="2400" dirty="0" err="1"/>
              <a:t>muncul</a:t>
            </a:r>
            <a:r>
              <a:rPr lang="en-US" sz="2400" dirty="0"/>
              <a:t>, </a:t>
            </a:r>
            <a:r>
              <a:rPr lang="en-US" sz="2400" dirty="0" err="1"/>
              <a:t>membawa</a:t>
            </a:r>
            <a:r>
              <a:rPr lang="en-US" sz="2400" dirty="0"/>
              <a:t> AI ke </a:t>
            </a:r>
            <a:r>
              <a:rPr lang="en-US" sz="2400" dirty="0" err="1"/>
              <a:t>ranah</a:t>
            </a:r>
            <a:r>
              <a:rPr lang="en-US" sz="2400" dirty="0"/>
              <a:t> </a:t>
            </a:r>
            <a:r>
              <a:rPr lang="en-US" sz="2400" dirty="0" err="1"/>
              <a:t>publik</a:t>
            </a:r>
            <a:r>
              <a:rPr lang="en-US" sz="2400" dirty="0"/>
              <a:t> </a:t>
            </a:r>
            <a:r>
              <a:rPr lang="en-US" sz="2400" dirty="0" err="1"/>
              <a:t>secara</a:t>
            </a:r>
            <a:r>
              <a:rPr lang="en-US" sz="2400" dirty="0"/>
              <a:t> </a:t>
            </a:r>
            <a:r>
              <a:rPr lang="en-US" sz="2400" dirty="0" err="1"/>
              <a:t>luas</a:t>
            </a:r>
            <a:r>
              <a:rPr lang="en-US" sz="2400" dirty="0"/>
              <a:t>.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955854782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Kategori</a:t>
            </a:r>
            <a:r>
              <a:rPr lang="en-US" dirty="0"/>
              <a:t> AI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endParaRPr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4625180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/>
              <a:t>AI </a:t>
            </a:r>
            <a:r>
              <a:rPr lang="en-US" sz="2200" dirty="0" err="1"/>
              <a:t>dapat</a:t>
            </a:r>
            <a:r>
              <a:rPr lang="en-US" sz="2200" dirty="0"/>
              <a:t> </a:t>
            </a:r>
            <a:r>
              <a:rPr lang="en-US" sz="2200" dirty="0" err="1"/>
              <a:t>diklasifikasikan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tiga</a:t>
            </a:r>
            <a:r>
              <a:rPr lang="en-US" sz="2200" dirty="0"/>
              <a:t> </a:t>
            </a:r>
            <a:r>
              <a:rPr lang="en-US" sz="2200" dirty="0" err="1"/>
              <a:t>tingkatan</a:t>
            </a:r>
            <a:r>
              <a:rPr lang="en-US" sz="2200" dirty="0"/>
              <a:t>: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b="1" dirty="0" smtClean="0"/>
              <a:t>AI </a:t>
            </a:r>
            <a:r>
              <a:rPr lang="en-US" sz="2200" b="1" dirty="0" err="1"/>
              <a:t>Sempit</a:t>
            </a:r>
            <a:r>
              <a:rPr lang="en-US" sz="2200" b="1" dirty="0"/>
              <a:t> (Narrow AI) / AI </a:t>
            </a:r>
            <a:r>
              <a:rPr lang="en-US" sz="2200" b="1" dirty="0" err="1"/>
              <a:t>Lemah</a:t>
            </a:r>
            <a:r>
              <a:rPr lang="en-US" sz="2200" b="1" dirty="0"/>
              <a:t>:</a:t>
            </a:r>
            <a:r>
              <a:rPr lang="en-US" sz="2200" dirty="0"/>
              <a:t> Ini </a:t>
            </a:r>
            <a:r>
              <a:rPr lang="en-US" sz="2200" dirty="0" err="1"/>
              <a:t>adalah</a:t>
            </a:r>
            <a:r>
              <a:rPr lang="en-US" sz="2200" dirty="0"/>
              <a:t> </a:t>
            </a:r>
            <a:r>
              <a:rPr lang="en-US" sz="2200" dirty="0" err="1"/>
              <a:t>semua</a:t>
            </a:r>
            <a:r>
              <a:rPr lang="en-US" sz="2200" dirty="0"/>
              <a:t> AI yang </a:t>
            </a:r>
            <a:r>
              <a:rPr lang="en-US" sz="2200" dirty="0" err="1"/>
              <a:t>kita</a:t>
            </a:r>
            <a:r>
              <a:rPr lang="en-US" sz="2200" dirty="0"/>
              <a:t> </a:t>
            </a:r>
            <a:r>
              <a:rPr lang="en-US" sz="2200" dirty="0" err="1"/>
              <a:t>gunakan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ini. AI ini </a:t>
            </a:r>
            <a:r>
              <a:rPr lang="en-US" sz="2200" dirty="0" err="1"/>
              <a:t>dirancang</a:t>
            </a:r>
            <a:r>
              <a:rPr lang="en-US" sz="2200" dirty="0"/>
              <a:t> untuk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tugas</a:t>
            </a:r>
            <a:r>
              <a:rPr lang="en-US" sz="2200" dirty="0"/>
              <a:t> </a:t>
            </a:r>
            <a:r>
              <a:rPr lang="en-US" sz="2200" dirty="0" err="1" smtClean="0"/>
              <a:t>spesifik</a:t>
            </a:r>
            <a:r>
              <a:rPr lang="en-US" sz="2200" dirty="0" smtClean="0"/>
              <a:t>.</a:t>
            </a:r>
          </a:p>
          <a:p>
            <a:pPr marL="495300" lvl="1" indent="0">
              <a:buNone/>
            </a:pPr>
            <a:r>
              <a:rPr lang="en-US" sz="2200" b="1" dirty="0" err="1"/>
              <a:t>Contoh</a:t>
            </a:r>
            <a:r>
              <a:rPr lang="en-US" sz="2200" b="1" dirty="0"/>
              <a:t>:</a:t>
            </a:r>
            <a:r>
              <a:rPr lang="en-US" sz="2200" dirty="0"/>
              <a:t> </a:t>
            </a:r>
            <a:r>
              <a:rPr lang="en-US" sz="2200" dirty="0" err="1"/>
              <a:t>Asisten</a:t>
            </a:r>
            <a:r>
              <a:rPr lang="en-US" sz="2200" dirty="0"/>
              <a:t> </a:t>
            </a:r>
            <a:r>
              <a:rPr lang="en-US" sz="2200" dirty="0" err="1"/>
              <a:t>suara</a:t>
            </a:r>
            <a:r>
              <a:rPr lang="en-US" sz="2200" dirty="0"/>
              <a:t> (Siri, Google Assistant), </a:t>
            </a:r>
            <a:r>
              <a:rPr lang="en-US" sz="2200" dirty="0" err="1"/>
              <a:t>sistem</a:t>
            </a:r>
            <a:r>
              <a:rPr lang="en-US" sz="2200" dirty="0"/>
              <a:t> </a:t>
            </a:r>
            <a:r>
              <a:rPr lang="en-US" sz="2200" dirty="0" err="1"/>
              <a:t>rekomendasi</a:t>
            </a:r>
            <a:r>
              <a:rPr lang="en-US" sz="2200" dirty="0"/>
              <a:t> Netflix, filter spam di email. </a:t>
            </a:r>
            <a:r>
              <a:rPr lang="en-US" sz="2200" dirty="0" err="1"/>
              <a:t>Mereka</a:t>
            </a:r>
            <a:r>
              <a:rPr lang="en-US" sz="2200" dirty="0"/>
              <a:t> </a:t>
            </a:r>
            <a:r>
              <a:rPr lang="en-US" sz="2200" dirty="0" err="1"/>
              <a:t>sangat</a:t>
            </a:r>
            <a:r>
              <a:rPr lang="en-US" sz="2200" dirty="0"/>
              <a:t> baik </a:t>
            </a:r>
            <a:r>
              <a:rPr lang="en-US" sz="2200" dirty="0" err="1"/>
              <a:t>dalam</a:t>
            </a:r>
            <a:r>
              <a:rPr lang="en-US" sz="2200" dirty="0"/>
              <a:t> </a:t>
            </a:r>
            <a:r>
              <a:rPr lang="en-US" sz="2200" dirty="0" err="1"/>
              <a:t>satu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, </a:t>
            </a:r>
            <a:r>
              <a:rPr lang="en-US" sz="2200" dirty="0" err="1"/>
              <a:t>tetapi</a:t>
            </a:r>
            <a:r>
              <a:rPr lang="en-US" sz="2200" dirty="0"/>
              <a:t> </a:t>
            </a:r>
            <a:r>
              <a:rPr lang="en-US" sz="2200" dirty="0" err="1"/>
              <a:t>tidak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melakukan</a:t>
            </a:r>
            <a:r>
              <a:rPr lang="en-US" sz="2200" dirty="0"/>
              <a:t> </a:t>
            </a:r>
            <a:r>
              <a:rPr lang="en-US" sz="2200" dirty="0" err="1"/>
              <a:t>hal</a:t>
            </a:r>
            <a:r>
              <a:rPr lang="en-US" sz="2200" dirty="0"/>
              <a:t> lain</a:t>
            </a:r>
            <a:r>
              <a:rPr lang="en-US" sz="2200" dirty="0" smtClean="0"/>
              <a:t>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US" sz="2200" b="1" dirty="0" smtClean="0"/>
              <a:t>AI </a:t>
            </a:r>
            <a:r>
              <a:rPr lang="en-US" sz="2200" b="1" dirty="0" err="1"/>
              <a:t>Umum</a:t>
            </a:r>
            <a:r>
              <a:rPr lang="en-US" sz="2200" b="1" dirty="0"/>
              <a:t> (General AI) / AI </a:t>
            </a:r>
            <a:r>
              <a:rPr lang="en-US" sz="2200" b="1" dirty="0" err="1"/>
              <a:t>Kuat</a:t>
            </a:r>
            <a:r>
              <a:rPr lang="en-US" sz="2200" b="1" dirty="0"/>
              <a:t>:</a:t>
            </a:r>
            <a:r>
              <a:rPr lang="en-US" sz="2200" dirty="0"/>
              <a:t> AI ini </a:t>
            </a:r>
            <a:r>
              <a:rPr lang="en-US" sz="2200" dirty="0" err="1"/>
              <a:t>memiliki</a:t>
            </a:r>
            <a:r>
              <a:rPr lang="en-US" sz="2200" dirty="0"/>
              <a:t> </a:t>
            </a:r>
            <a:r>
              <a:rPr lang="en-US" sz="2200" dirty="0" err="1"/>
              <a:t>kemampuan</a:t>
            </a:r>
            <a:r>
              <a:rPr lang="en-US" sz="2200" dirty="0"/>
              <a:t> </a:t>
            </a:r>
            <a:r>
              <a:rPr lang="en-US" sz="2200" dirty="0" err="1"/>
              <a:t>kognitif</a:t>
            </a:r>
            <a:r>
              <a:rPr lang="en-US" sz="2200" dirty="0"/>
              <a:t> yang </a:t>
            </a:r>
            <a:r>
              <a:rPr lang="en-US" sz="2200" dirty="0" err="1"/>
              <a:t>sama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. </a:t>
            </a:r>
            <a:r>
              <a:rPr lang="en-US" sz="2200" dirty="0" err="1"/>
              <a:t>Ia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</a:t>
            </a:r>
            <a:r>
              <a:rPr lang="en-US" sz="2200" dirty="0" err="1"/>
              <a:t>belajar</a:t>
            </a:r>
            <a:r>
              <a:rPr lang="en-US" sz="2200" dirty="0"/>
              <a:t>, </a:t>
            </a:r>
            <a:r>
              <a:rPr lang="en-US" sz="2200" dirty="0" err="1"/>
              <a:t>memecahkan</a:t>
            </a:r>
            <a:r>
              <a:rPr lang="en-US" sz="2200" dirty="0"/>
              <a:t> </a:t>
            </a:r>
            <a:r>
              <a:rPr lang="en-US" sz="2200" dirty="0" err="1"/>
              <a:t>masalah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beradaptasi</a:t>
            </a:r>
            <a:r>
              <a:rPr lang="en-US" sz="2200" dirty="0"/>
              <a:t> </a:t>
            </a:r>
            <a:r>
              <a:rPr lang="en-US" sz="2200" dirty="0" err="1"/>
              <a:t>dengan</a:t>
            </a:r>
            <a:r>
              <a:rPr lang="en-US" sz="2200" dirty="0"/>
              <a:t> </a:t>
            </a:r>
            <a:r>
              <a:rPr lang="en-US" sz="2200" dirty="0" err="1"/>
              <a:t>tugas</a:t>
            </a:r>
            <a:r>
              <a:rPr lang="en-US" sz="2200" dirty="0"/>
              <a:t> baru </a:t>
            </a:r>
            <a:r>
              <a:rPr lang="en-US" sz="2200" dirty="0" err="1"/>
              <a:t>tanpa</a:t>
            </a:r>
            <a:r>
              <a:rPr lang="en-US" sz="2200" dirty="0"/>
              <a:t> </a:t>
            </a:r>
            <a:r>
              <a:rPr lang="en-US" sz="2200" dirty="0" err="1"/>
              <a:t>diprogram</a:t>
            </a:r>
            <a:r>
              <a:rPr lang="en-US" sz="2200" dirty="0"/>
              <a:t> </a:t>
            </a:r>
            <a:r>
              <a:rPr lang="en-US" sz="2200" dirty="0" err="1"/>
              <a:t>secara</a:t>
            </a:r>
            <a:r>
              <a:rPr lang="en-US" sz="2200" dirty="0"/>
              <a:t> </a:t>
            </a:r>
            <a:r>
              <a:rPr lang="en-US" sz="2200" dirty="0" err="1"/>
              <a:t>spesifik</a:t>
            </a:r>
            <a:r>
              <a:rPr lang="en-US" sz="2200" dirty="0"/>
              <a:t>. </a:t>
            </a:r>
            <a:r>
              <a:rPr lang="en-US" sz="2200" dirty="0" err="1"/>
              <a:t>Hingga</a:t>
            </a:r>
            <a:r>
              <a:rPr lang="en-US" sz="2200" dirty="0"/>
              <a:t> </a:t>
            </a:r>
            <a:r>
              <a:rPr lang="en-US" sz="2200" dirty="0" err="1"/>
              <a:t>saat</a:t>
            </a:r>
            <a:r>
              <a:rPr lang="en-US" sz="2200" dirty="0"/>
              <a:t> ini, AI ini </a:t>
            </a:r>
            <a:r>
              <a:rPr lang="en-US" sz="2200" dirty="0" err="1"/>
              <a:t>masih</a:t>
            </a:r>
            <a:r>
              <a:rPr lang="en-US" sz="2200" dirty="0"/>
              <a:t> </a:t>
            </a:r>
            <a:r>
              <a:rPr lang="en-US" sz="2200" dirty="0" err="1"/>
              <a:t>bersifat</a:t>
            </a:r>
            <a:r>
              <a:rPr lang="en-US" sz="2200" dirty="0"/>
              <a:t> </a:t>
            </a:r>
            <a:r>
              <a:rPr lang="en-US" sz="2200" dirty="0" err="1"/>
              <a:t>teoretis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belum</a:t>
            </a:r>
            <a:r>
              <a:rPr lang="en-US" sz="2200" dirty="0"/>
              <a:t> </a:t>
            </a:r>
            <a:r>
              <a:rPr lang="en-US" sz="2200" dirty="0" err="1" smtClean="0"/>
              <a:t>ada</a:t>
            </a:r>
            <a:r>
              <a:rPr lang="en-US" sz="2200" dirty="0" smtClean="0"/>
              <a:t>.</a:t>
            </a:r>
            <a:endParaRPr lang="en-US" sz="2200" dirty="0"/>
          </a:p>
          <a:p>
            <a:pPr marL="514350" lvl="0" indent="-514350">
              <a:buFont typeface="+mj-lt"/>
              <a:buAutoNum type="arabicPeriod"/>
            </a:pPr>
            <a:r>
              <a:rPr lang="en-US" sz="2200" b="1" dirty="0" smtClean="0"/>
              <a:t>AI </a:t>
            </a:r>
            <a:r>
              <a:rPr lang="en-US" sz="2200" b="1" dirty="0"/>
              <a:t>Super (Superintelligence):</a:t>
            </a:r>
            <a:r>
              <a:rPr lang="en-US" sz="2200" dirty="0"/>
              <a:t> AI ini </a:t>
            </a:r>
            <a:r>
              <a:rPr lang="en-US" sz="2200" dirty="0" err="1"/>
              <a:t>jauh</a:t>
            </a:r>
            <a:r>
              <a:rPr lang="en-US" sz="2200" dirty="0"/>
              <a:t> </a:t>
            </a:r>
            <a:r>
              <a:rPr lang="en-US" sz="2200" dirty="0" err="1"/>
              <a:t>lebih</a:t>
            </a:r>
            <a:r>
              <a:rPr lang="en-US" sz="2200" dirty="0"/>
              <a:t> </a:t>
            </a:r>
            <a:r>
              <a:rPr lang="en-US" sz="2200" dirty="0" err="1"/>
              <a:t>cerdas</a:t>
            </a:r>
            <a:r>
              <a:rPr lang="en-US" sz="2200" dirty="0"/>
              <a:t> </a:t>
            </a:r>
            <a:r>
              <a:rPr lang="en-US" sz="2200" dirty="0" err="1"/>
              <a:t>daripada</a:t>
            </a:r>
            <a:r>
              <a:rPr lang="en-US" sz="2200" dirty="0"/>
              <a:t> </a:t>
            </a:r>
            <a:r>
              <a:rPr lang="en-US" sz="2200" dirty="0" err="1"/>
              <a:t>manusia</a:t>
            </a:r>
            <a:r>
              <a:rPr lang="en-US" sz="2200" dirty="0"/>
              <a:t> paling </a:t>
            </a:r>
            <a:r>
              <a:rPr lang="en-US" sz="2200" dirty="0" err="1"/>
              <a:t>cerdas</a:t>
            </a:r>
            <a:r>
              <a:rPr lang="en-US" sz="2200" dirty="0"/>
              <a:t> di </a:t>
            </a:r>
            <a:r>
              <a:rPr lang="en-US" sz="2200" dirty="0" err="1"/>
              <a:t>setiap</a:t>
            </a:r>
            <a:r>
              <a:rPr lang="en-US" sz="2200" dirty="0"/>
              <a:t> </a:t>
            </a:r>
            <a:r>
              <a:rPr lang="en-US" sz="2200" dirty="0" err="1"/>
              <a:t>bidang</a:t>
            </a:r>
            <a:r>
              <a:rPr lang="en-US" sz="2200" dirty="0"/>
              <a:t>, </a:t>
            </a:r>
            <a:r>
              <a:rPr lang="en-US" sz="2200" dirty="0" err="1"/>
              <a:t>termasuk</a:t>
            </a:r>
            <a:r>
              <a:rPr lang="en-US" sz="2200" dirty="0"/>
              <a:t> </a:t>
            </a:r>
            <a:r>
              <a:rPr lang="en-US" sz="2200" dirty="0" err="1"/>
              <a:t>kreativitas</a:t>
            </a:r>
            <a:r>
              <a:rPr lang="en-US" sz="2200" dirty="0"/>
              <a:t> </a:t>
            </a:r>
            <a:r>
              <a:rPr lang="en-US" sz="2200" dirty="0" err="1"/>
              <a:t>ilmiah</a:t>
            </a:r>
            <a:r>
              <a:rPr lang="en-US" sz="2200" dirty="0"/>
              <a:t>, </a:t>
            </a:r>
            <a:r>
              <a:rPr lang="en-US" sz="2200" dirty="0" err="1"/>
              <a:t>kebijaksanaan</a:t>
            </a:r>
            <a:r>
              <a:rPr lang="en-US" sz="2200" dirty="0"/>
              <a:t> </a:t>
            </a:r>
            <a:r>
              <a:rPr lang="en-US" sz="2200" dirty="0" err="1"/>
              <a:t>umum</a:t>
            </a:r>
            <a:r>
              <a:rPr lang="en-US" sz="2200" dirty="0"/>
              <a:t>,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keterampilan</a:t>
            </a:r>
            <a:r>
              <a:rPr lang="en-US" sz="2200" dirty="0"/>
              <a:t> </a:t>
            </a:r>
            <a:r>
              <a:rPr lang="en-US" sz="2200" dirty="0" err="1"/>
              <a:t>sosial</a:t>
            </a:r>
            <a:r>
              <a:rPr lang="en-US" sz="2200" dirty="0"/>
              <a:t>. </a:t>
            </a:r>
            <a:r>
              <a:rPr lang="en-US" sz="2200" dirty="0" err="1"/>
              <a:t>Konsep</a:t>
            </a:r>
            <a:r>
              <a:rPr lang="en-US" sz="2200" dirty="0"/>
              <a:t> ini </a:t>
            </a:r>
            <a:r>
              <a:rPr lang="en-US" sz="2200" dirty="0" err="1"/>
              <a:t>masih</a:t>
            </a:r>
            <a:r>
              <a:rPr lang="en-US" sz="2200" dirty="0"/>
              <a:t> </a:t>
            </a:r>
            <a:r>
              <a:rPr lang="en-US" sz="2200" dirty="0" err="1"/>
              <a:t>spekulatif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sering</a:t>
            </a:r>
            <a:r>
              <a:rPr lang="en-US" sz="2200" dirty="0"/>
              <a:t> </a:t>
            </a:r>
            <a:r>
              <a:rPr lang="en-US" sz="2200" dirty="0" err="1"/>
              <a:t>menjadi</a:t>
            </a:r>
            <a:r>
              <a:rPr lang="en-US" sz="2200" dirty="0"/>
              <a:t> </a:t>
            </a:r>
            <a:r>
              <a:rPr lang="en-US" sz="2200" dirty="0" err="1"/>
              <a:t>subjek</a:t>
            </a:r>
            <a:r>
              <a:rPr lang="en-US" sz="2200" dirty="0"/>
              <a:t> film </a:t>
            </a:r>
            <a:r>
              <a:rPr lang="en-US" sz="2200" dirty="0" err="1"/>
              <a:t>fiksi</a:t>
            </a:r>
            <a:r>
              <a:rPr lang="en-US" sz="2200" dirty="0"/>
              <a:t> </a:t>
            </a:r>
            <a:r>
              <a:rPr lang="en-US" sz="2200" dirty="0" err="1"/>
              <a:t>ilmiah</a:t>
            </a:r>
            <a:r>
              <a:rPr lang="en-US" sz="2200" dirty="0"/>
              <a:t>.</a:t>
            </a:r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11350768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/>
          <p:cNvSpPr txBox="1">
            <a:spLocks noGrp="1"/>
          </p:cNvSpPr>
          <p:nvPr>
            <p:ph type="title"/>
          </p:nvPr>
        </p:nvSpPr>
        <p:spPr>
          <a:xfrm>
            <a:off x="838200" y="191068"/>
            <a:ext cx="10515600" cy="791573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 dirty="0" err="1"/>
              <a:t>Dampak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Tantangan</a:t>
            </a:r>
            <a:r>
              <a:rPr lang="en-US" dirty="0"/>
              <a:t> AI</a:t>
            </a:r>
            <a:endParaRPr dirty="0"/>
          </a:p>
        </p:txBody>
      </p:sp>
      <p:sp>
        <p:nvSpPr>
          <p:cNvPr id="42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1176531"/>
            <a:ext cx="10515600" cy="37199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AI </a:t>
            </a:r>
            <a:r>
              <a:rPr lang="en-US" sz="2000" dirty="0" err="1"/>
              <a:t>akan</a:t>
            </a:r>
            <a:r>
              <a:rPr lang="en-US" sz="2000" dirty="0"/>
              <a:t> </a:t>
            </a:r>
            <a:r>
              <a:rPr lang="en-US" sz="2000" dirty="0" err="1"/>
              <a:t>terus</a:t>
            </a:r>
            <a:r>
              <a:rPr lang="en-US" sz="2000" dirty="0"/>
              <a:t> </a:t>
            </a:r>
            <a:r>
              <a:rPr lang="en-US" sz="2000" dirty="0" err="1"/>
              <a:t>membentuk</a:t>
            </a:r>
            <a:r>
              <a:rPr lang="en-US" sz="2000" dirty="0"/>
              <a:t> masa </a:t>
            </a:r>
            <a:r>
              <a:rPr lang="en-US" sz="2000" dirty="0" err="1"/>
              <a:t>depan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. </a:t>
            </a:r>
            <a:r>
              <a:rPr lang="en-US" sz="2000" dirty="0" err="1"/>
              <a:t>Beberapa</a:t>
            </a:r>
            <a:r>
              <a:rPr lang="en-US" sz="2000" dirty="0"/>
              <a:t> </a:t>
            </a:r>
            <a:r>
              <a:rPr lang="en-US" sz="2000" dirty="0" err="1"/>
              <a:t>poin</a:t>
            </a:r>
            <a:r>
              <a:rPr lang="en-US" sz="2000" dirty="0"/>
              <a:t> </a:t>
            </a:r>
            <a:r>
              <a:rPr lang="en-US" sz="2000" dirty="0" err="1"/>
              <a:t>penting</a:t>
            </a:r>
            <a:r>
              <a:rPr lang="en-US" sz="2000" dirty="0"/>
              <a:t> yang </a:t>
            </a:r>
            <a:r>
              <a:rPr lang="en-US" sz="2000" dirty="0" err="1"/>
              <a:t>perlu</a:t>
            </a:r>
            <a:r>
              <a:rPr lang="en-US" sz="2000" dirty="0"/>
              <a:t> </a:t>
            </a:r>
            <a:r>
              <a:rPr lang="en-US" sz="2000" dirty="0" err="1"/>
              <a:t>kita</a:t>
            </a:r>
            <a:r>
              <a:rPr lang="en-US" sz="2000" dirty="0"/>
              <a:t> </a:t>
            </a:r>
            <a:r>
              <a:rPr lang="en-US" sz="2000" dirty="0" err="1"/>
              <a:t>pahami</a:t>
            </a:r>
            <a:r>
              <a:rPr lang="en-US" sz="2000" dirty="0"/>
              <a:t>:</a:t>
            </a:r>
          </a:p>
          <a:p>
            <a:pPr lvl="0"/>
            <a:r>
              <a:rPr lang="en-US" sz="2000" b="1" dirty="0" err="1"/>
              <a:t>Dampak</a:t>
            </a:r>
            <a:r>
              <a:rPr lang="en-US" sz="2000" b="1" dirty="0"/>
              <a:t> </a:t>
            </a:r>
            <a:r>
              <a:rPr lang="en-US" sz="2000" b="1" dirty="0" err="1"/>
              <a:t>Positif</a:t>
            </a:r>
            <a:r>
              <a:rPr lang="en-US" sz="2000" b="1" dirty="0"/>
              <a:t>:</a:t>
            </a:r>
            <a:endParaRPr lang="en-US" sz="2000" dirty="0"/>
          </a:p>
          <a:p>
            <a:pPr lvl="1"/>
            <a:r>
              <a:rPr lang="en-US" sz="2000" b="1" dirty="0" err="1"/>
              <a:t>Efisiensi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Produktivitas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Otomatisasi</a:t>
            </a:r>
            <a:r>
              <a:rPr lang="en-US" sz="2000" dirty="0"/>
              <a:t> </a:t>
            </a:r>
            <a:r>
              <a:rPr lang="en-US" sz="2000" dirty="0" err="1"/>
              <a:t>tugas</a:t>
            </a:r>
            <a:r>
              <a:rPr lang="en-US" sz="2000" dirty="0"/>
              <a:t> </a:t>
            </a:r>
            <a:r>
              <a:rPr lang="en-US" sz="2000" dirty="0" err="1"/>
              <a:t>repetitif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 err="1"/>
              <a:t>Inovasi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Penemuan</a:t>
            </a:r>
            <a:r>
              <a:rPr lang="en-US" sz="2000" dirty="0"/>
              <a:t> </a:t>
            </a:r>
            <a:r>
              <a:rPr lang="en-US" sz="2000" dirty="0" err="1"/>
              <a:t>obat</a:t>
            </a:r>
            <a:r>
              <a:rPr lang="en-US" sz="2000" dirty="0"/>
              <a:t>, material baru,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solusi</a:t>
            </a:r>
            <a:r>
              <a:rPr lang="en-US" sz="2000" dirty="0"/>
              <a:t> untuk </a:t>
            </a:r>
            <a:r>
              <a:rPr lang="en-US" sz="2000" dirty="0" err="1"/>
              <a:t>perubahan</a:t>
            </a:r>
            <a:r>
              <a:rPr lang="en-US" sz="2000" dirty="0"/>
              <a:t> </a:t>
            </a:r>
            <a:r>
              <a:rPr lang="en-US" sz="2000" dirty="0" err="1"/>
              <a:t>iklim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 err="1"/>
              <a:t>Personalisasi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Layanan</a:t>
            </a:r>
            <a:r>
              <a:rPr lang="en-US" sz="2000" dirty="0"/>
              <a:t> yang </a:t>
            </a:r>
            <a:r>
              <a:rPr lang="en-US" sz="2000" dirty="0" err="1"/>
              <a:t>lebih</a:t>
            </a:r>
            <a:r>
              <a:rPr lang="en-US" sz="2000" dirty="0"/>
              <a:t> sesuai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kebutuhan</a:t>
            </a:r>
            <a:r>
              <a:rPr lang="en-US" sz="2000" dirty="0"/>
              <a:t> </a:t>
            </a:r>
            <a:r>
              <a:rPr lang="en-US" sz="2000" dirty="0" err="1"/>
              <a:t>individu</a:t>
            </a:r>
            <a:r>
              <a:rPr lang="en-US" sz="2000" dirty="0"/>
              <a:t>.</a:t>
            </a:r>
          </a:p>
          <a:p>
            <a:pPr lvl="0"/>
            <a:r>
              <a:rPr lang="en-US" sz="2000" b="1" dirty="0" err="1"/>
              <a:t>Tantangan</a:t>
            </a:r>
            <a:r>
              <a:rPr lang="en-US" sz="2000" b="1" dirty="0"/>
              <a:t> </a:t>
            </a:r>
            <a:r>
              <a:rPr lang="en-US" sz="2000" b="1" dirty="0" err="1"/>
              <a:t>dan</a:t>
            </a:r>
            <a:r>
              <a:rPr lang="en-US" sz="2000" b="1" dirty="0"/>
              <a:t> </a:t>
            </a:r>
            <a:r>
              <a:rPr lang="en-US" sz="2000" b="1" dirty="0" err="1"/>
              <a:t>Risiko</a:t>
            </a:r>
            <a:r>
              <a:rPr lang="en-US" sz="2000" b="1" dirty="0"/>
              <a:t>:</a:t>
            </a:r>
            <a:endParaRPr lang="en-US" sz="2000" dirty="0"/>
          </a:p>
          <a:p>
            <a:pPr lvl="1"/>
            <a:r>
              <a:rPr lang="en-US" sz="2000" b="1" dirty="0" err="1"/>
              <a:t>Kekhawatiran</a:t>
            </a:r>
            <a:r>
              <a:rPr lang="en-US" sz="2000" b="1" dirty="0"/>
              <a:t> </a:t>
            </a:r>
            <a:r>
              <a:rPr lang="en-US" sz="2000" b="1" dirty="0" err="1"/>
              <a:t>Etika</a:t>
            </a:r>
            <a:r>
              <a:rPr lang="en-US" sz="2000" b="1" dirty="0"/>
              <a:t>:</a:t>
            </a:r>
            <a:r>
              <a:rPr lang="en-US" sz="2000" dirty="0"/>
              <a:t> Bias, </a:t>
            </a:r>
            <a:r>
              <a:rPr lang="en-US" sz="2000" dirty="0" err="1"/>
              <a:t>diskriminasi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kurangnya</a:t>
            </a:r>
            <a:r>
              <a:rPr lang="en-US" sz="2000" dirty="0"/>
              <a:t> </a:t>
            </a:r>
            <a:r>
              <a:rPr lang="en-US" sz="2000" dirty="0" err="1"/>
              <a:t>transparansi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 err="1"/>
              <a:t>Dampak</a:t>
            </a:r>
            <a:r>
              <a:rPr lang="en-US" sz="2000" b="1" dirty="0"/>
              <a:t> </a:t>
            </a:r>
            <a:r>
              <a:rPr lang="en-US" sz="2000" b="1" dirty="0" err="1"/>
              <a:t>Sosial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Pergeseran</a:t>
            </a:r>
            <a:r>
              <a:rPr lang="en-US" sz="2000" dirty="0"/>
              <a:t> </a:t>
            </a:r>
            <a:r>
              <a:rPr lang="en-US" sz="2000" dirty="0" err="1"/>
              <a:t>pekerjaan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ketidaksetaraan</a:t>
            </a:r>
            <a:r>
              <a:rPr lang="en-US" sz="2000" dirty="0"/>
              <a:t>.</a:t>
            </a:r>
          </a:p>
          <a:p>
            <a:pPr lvl="1"/>
            <a:r>
              <a:rPr lang="en-US" sz="2000" b="1" dirty="0" err="1"/>
              <a:t>Keamanan</a:t>
            </a:r>
            <a:r>
              <a:rPr lang="en-US" sz="2000" b="1" dirty="0"/>
              <a:t>:</a:t>
            </a:r>
            <a:r>
              <a:rPr lang="en-US" sz="2000" dirty="0"/>
              <a:t> </a:t>
            </a:r>
            <a:r>
              <a:rPr lang="en-US" sz="2000" dirty="0" err="1"/>
              <a:t>Penggunaan</a:t>
            </a:r>
            <a:r>
              <a:rPr lang="en-US" sz="2000" dirty="0"/>
              <a:t> AI untuk </a:t>
            </a:r>
            <a:r>
              <a:rPr lang="en-US" sz="2000" dirty="0" err="1"/>
              <a:t>tujuan</a:t>
            </a:r>
            <a:r>
              <a:rPr lang="en-US" sz="2000" dirty="0"/>
              <a:t> yang </a:t>
            </a:r>
            <a:r>
              <a:rPr lang="en-US" sz="2000" dirty="0" err="1"/>
              <a:t>tidak</a:t>
            </a:r>
            <a:r>
              <a:rPr lang="en-US" sz="2000" dirty="0"/>
              <a:t> baik (</a:t>
            </a:r>
            <a:r>
              <a:rPr lang="en-US" sz="2000" i="1" dirty="0" err="1"/>
              <a:t>deepfakes</a:t>
            </a:r>
            <a:r>
              <a:rPr lang="en-US" sz="2000" dirty="0"/>
              <a:t>, </a:t>
            </a:r>
            <a:r>
              <a:rPr lang="en-US" sz="2000" dirty="0" err="1"/>
              <a:t>serangan</a:t>
            </a:r>
            <a:r>
              <a:rPr lang="en-US" sz="2000" dirty="0"/>
              <a:t> </a:t>
            </a:r>
            <a:r>
              <a:rPr lang="en-US" sz="2000" dirty="0" err="1"/>
              <a:t>siber</a:t>
            </a:r>
            <a:r>
              <a:rPr lang="en-US" sz="2000" dirty="0" smtClean="0"/>
              <a:t>).</a:t>
            </a:r>
            <a:endParaRPr lang="en-US" sz="2000" dirty="0"/>
          </a:p>
        </p:txBody>
      </p:sp>
      <p:sp>
        <p:nvSpPr>
          <p:cNvPr id="43" name="TextBox 13"/>
          <p:cNvSpPr txBox="1"/>
          <p:nvPr/>
        </p:nvSpPr>
        <p:spPr>
          <a:xfrm>
            <a:off x="7341363" y="6528891"/>
            <a:ext cx="4763754" cy="3077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60959" tIns="60959" rIns="60959" bIns="60959">
            <a:spAutoFit/>
          </a:bodyPr>
          <a:lstStyle>
            <a:lvl1pPr algn="r" defTabSz="1219200">
              <a:defRPr sz="1200" b="1">
                <a:latin typeface="Palatino"/>
                <a:ea typeface="Palatino"/>
                <a:cs typeface="Palatino"/>
                <a:sym typeface="Palatino"/>
              </a:defRPr>
            </a:lvl1pPr>
          </a:lstStyle>
          <a:p>
            <a:r>
              <a:rPr lang="en-US" dirty="0" err="1" smtClean="0"/>
              <a:t>Suamanda</a:t>
            </a:r>
            <a:r>
              <a:rPr lang="en-US" dirty="0" smtClean="0"/>
              <a:t> </a:t>
            </a:r>
            <a:r>
              <a:rPr lang="en-US" dirty="0" err="1" smtClean="0"/>
              <a:t>Ika</a:t>
            </a:r>
            <a:r>
              <a:rPr lang="en-US" dirty="0" smtClean="0"/>
              <a:t> </a:t>
            </a:r>
            <a:r>
              <a:rPr lang="en-US" dirty="0" err="1" smtClean="0"/>
              <a:t>Novichasari,S.Kom</a:t>
            </a:r>
            <a:r>
              <a:rPr lang="en-US" dirty="0" smtClean="0"/>
              <a:t>., </a:t>
            </a:r>
            <a:r>
              <a:rPr lang="en-US" dirty="0" err="1" smtClean="0"/>
              <a:t>M.Kom</a:t>
            </a:r>
            <a:endParaRPr dirty="0"/>
          </a:p>
        </p:txBody>
      </p:sp>
      <p:pic>
        <p:nvPicPr>
          <p:cNvPr id="45" name="Picture 8" descr="Picture 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035444" y="283612"/>
            <a:ext cx="450639" cy="450639"/>
          </a:xfrm>
          <a:prstGeom prst="rect">
            <a:avLst/>
          </a:prstGeom>
          <a:ln w="12700">
            <a:miter lim="400000"/>
          </a:ln>
        </p:spPr>
      </p:pic>
      <p:pic>
        <p:nvPicPr>
          <p:cNvPr id="46" name="LOGO-BLU_SPEEDCIRCLE.png" descr="LOGO-BLU_SPEEDCIRCL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530714" y="270622"/>
            <a:ext cx="476620" cy="476620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Rectangle 1"/>
          <p:cNvSpPr/>
          <p:nvPr/>
        </p:nvSpPr>
        <p:spPr>
          <a:xfrm>
            <a:off x="4183626" y="5090355"/>
            <a:ext cx="7347088" cy="92333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b="1" dirty="0" err="1"/>
              <a:t>Aktivitas</a:t>
            </a:r>
            <a:r>
              <a:rPr lang="en-US" b="1" dirty="0"/>
              <a:t> Kelas:</a:t>
            </a:r>
            <a:r>
              <a:rPr lang="en-US" dirty="0"/>
              <a:t> </a:t>
            </a:r>
            <a:r>
              <a:rPr lang="en-US" dirty="0" err="1"/>
              <a:t>Diskusikan</a:t>
            </a:r>
            <a:r>
              <a:rPr lang="en-US" dirty="0"/>
              <a:t>, </a:t>
            </a:r>
            <a:r>
              <a:rPr lang="en-US" dirty="0" err="1"/>
              <a:t>menurut</a:t>
            </a:r>
            <a:r>
              <a:rPr lang="en-US" dirty="0"/>
              <a:t> kalian,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paling </a:t>
            </a:r>
            <a:r>
              <a:rPr lang="en-US" dirty="0" err="1"/>
              <a:t>mungkin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digantikan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AI </a:t>
            </a:r>
            <a:r>
              <a:rPr lang="en-US" dirty="0" err="1"/>
              <a:t>dalam</a:t>
            </a:r>
            <a:r>
              <a:rPr lang="en-US" dirty="0"/>
              <a:t> 10-20 </a:t>
            </a:r>
            <a:r>
              <a:rPr lang="en-US" dirty="0" err="1"/>
              <a:t>tahun</a:t>
            </a:r>
            <a:r>
              <a:rPr lang="en-US" dirty="0"/>
              <a:t> ke </a:t>
            </a:r>
            <a:r>
              <a:rPr lang="en-US" dirty="0" err="1"/>
              <a:t>depan</a:t>
            </a:r>
            <a:r>
              <a:rPr lang="en-US" dirty="0"/>
              <a:t>? Dan </a:t>
            </a:r>
            <a:r>
              <a:rPr lang="en-US" dirty="0" err="1"/>
              <a:t>pekerjaan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tergantikan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71559500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1606</Words>
  <Application>Microsoft Office PowerPoint</Application>
  <PresentationFormat>Widescreen</PresentationFormat>
  <Paragraphs>128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Helvetica</vt:lpstr>
      <vt:lpstr>Palatino</vt:lpstr>
      <vt:lpstr>Segoe UI Light</vt:lpstr>
      <vt:lpstr>Office Theme</vt:lpstr>
      <vt:lpstr>Pengantar Kecerdasan Buatan Agen Cerdas dan Lingkungan</vt:lpstr>
      <vt:lpstr>Pengantar Kecerdasan Buatan</vt:lpstr>
      <vt:lpstr>Pembahasan</vt:lpstr>
      <vt:lpstr>Apa itu Kecerdasan Buatan (AI)?</vt:lpstr>
      <vt:lpstr>Definisi Berdasarkan Empat Pendekatan</vt:lpstr>
      <vt:lpstr>Sejarah Singkat Kecerdasan Buatan</vt:lpstr>
      <vt:lpstr>1993-Sekarang (Era Modern)</vt:lpstr>
      <vt:lpstr>Kategori AI Berdasarkan Kemampuan</vt:lpstr>
      <vt:lpstr>Dampak dan Tantangan AI</vt:lpstr>
      <vt:lpstr>Agen Cerdas dan Lingkungan</vt:lpstr>
      <vt:lpstr>Apa itu Agen Cerdas?</vt:lpstr>
      <vt:lpstr>Contoh Agen Cerdas:</vt:lpstr>
      <vt:lpstr>Struktur Agen</vt:lpstr>
      <vt:lpstr>Tipe-Tipe Agen Cerdas</vt:lpstr>
      <vt:lpstr>Tipe-Tipe Agen Cerdas</vt:lpstr>
      <vt:lpstr>Tipe-Tipe Agen Cerdas</vt:lpstr>
      <vt:lpstr>Lingkungan Tugas (Task Environment)</vt:lpstr>
      <vt:lpstr>Lingkungan Tugas (Task Environment)</vt:lpstr>
      <vt:lpstr>Terimakasih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Kecerdasan Buatan</dc:title>
  <dc:creator>USER</dc:creator>
  <cp:lastModifiedBy>USER</cp:lastModifiedBy>
  <cp:revision>12</cp:revision>
  <dcterms:modified xsi:type="dcterms:W3CDTF">2025-08-28T16:33:48Z</dcterms:modified>
</cp:coreProperties>
</file>