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78" r:id="rId4"/>
    <p:sldId id="276" r:id="rId5"/>
    <p:sldId id="308" r:id="rId6"/>
    <p:sldId id="309" r:id="rId7"/>
    <p:sldId id="310" r:id="rId8"/>
    <p:sldId id="311" r:id="rId9"/>
    <p:sldId id="307" r:id="rId10"/>
    <p:sldId id="286" r:id="rId11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163" autoAdjust="0"/>
    <p:restoredTop sz="95946"/>
  </p:normalViewPr>
  <p:slideViewPr>
    <p:cSldViewPr snapToGrid="0">
      <p:cViewPr varScale="1">
        <p:scale>
          <a:sx n="68" d="100"/>
          <a:sy n="68" d="100"/>
        </p:scale>
        <p:origin x="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9D750C-A180-49A2-970D-F949D9B76D11}" type="doc">
      <dgm:prSet loTypeId="urn:microsoft.com/office/officeart/2005/8/layout/default" loCatId="list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60450C68-3290-4F7C-ABE4-63AFF40C52F9}">
      <dgm:prSet phldrT="[Text]" custT="1"/>
      <dgm:spPr/>
      <dgm:t>
        <a:bodyPr/>
        <a:lstStyle/>
        <a:p>
          <a:r>
            <a:rPr lang="en-US" sz="2800" dirty="0" err="1" smtClean="0"/>
            <a:t>Mahasiswa</a:t>
          </a:r>
          <a:r>
            <a:rPr lang="en-US" sz="2800" dirty="0" smtClean="0"/>
            <a:t> </a:t>
          </a:r>
          <a:r>
            <a:rPr lang="en-US" sz="2800" dirty="0" err="1" smtClean="0"/>
            <a:t>mampu</a:t>
          </a:r>
          <a:r>
            <a:rPr lang="en-US" sz="2800" dirty="0" smtClean="0"/>
            <a:t> </a:t>
          </a:r>
          <a:r>
            <a:rPr lang="en-US" sz="2800" dirty="0" err="1" smtClean="0"/>
            <a:t>mendeskripsikan</a:t>
          </a:r>
          <a:r>
            <a:rPr lang="en-US" sz="2800" dirty="0" smtClean="0"/>
            <a:t> </a:t>
          </a:r>
          <a:r>
            <a:rPr lang="en-US" sz="2800" dirty="0" err="1" smtClean="0"/>
            <a:t>tren</a:t>
          </a:r>
          <a:r>
            <a:rPr lang="en-US" sz="2800" dirty="0" smtClean="0"/>
            <a:t> </a:t>
          </a:r>
          <a:r>
            <a:rPr lang="en-US" sz="2800" dirty="0" err="1" smtClean="0"/>
            <a:t>dan</a:t>
          </a:r>
          <a:r>
            <a:rPr lang="en-US" sz="2800" dirty="0" smtClean="0"/>
            <a:t> </a:t>
          </a:r>
          <a:r>
            <a:rPr lang="en-US" sz="2800" dirty="0" err="1" smtClean="0"/>
            <a:t>isu</a:t>
          </a:r>
          <a:r>
            <a:rPr lang="en-US" sz="2800" dirty="0" smtClean="0"/>
            <a:t> </a:t>
          </a:r>
          <a:r>
            <a:rPr lang="en-US" sz="2800" dirty="0" err="1" smtClean="0"/>
            <a:t>terkini</a:t>
          </a:r>
          <a:endParaRPr lang="en-US" sz="2800" dirty="0"/>
        </a:p>
      </dgm:t>
    </dgm:pt>
    <dgm:pt modelId="{50F2767B-26FE-4625-958F-88F142212219}" type="parTrans" cxnId="{7AD81EAE-093E-44BD-9E06-7C3B2FBA9E88}">
      <dgm:prSet/>
      <dgm:spPr/>
      <dgm:t>
        <a:bodyPr/>
        <a:lstStyle/>
        <a:p>
          <a:endParaRPr lang="en-US" sz="1200"/>
        </a:p>
      </dgm:t>
    </dgm:pt>
    <dgm:pt modelId="{89BBC191-0C67-4FCB-AFE5-61D91907EAB7}" type="sibTrans" cxnId="{7AD81EAE-093E-44BD-9E06-7C3B2FBA9E88}">
      <dgm:prSet/>
      <dgm:spPr/>
      <dgm:t>
        <a:bodyPr/>
        <a:lstStyle/>
        <a:p>
          <a:endParaRPr lang="en-US" sz="1200"/>
        </a:p>
      </dgm:t>
    </dgm:pt>
    <dgm:pt modelId="{62306DFB-6EF2-4659-AF66-9F4080F578B5}" type="pres">
      <dgm:prSet presAssocID="{AD9D750C-A180-49A2-970D-F949D9B76D11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A9883A-EDB3-4E1C-9E6F-F40D6355B193}" type="pres">
      <dgm:prSet presAssocID="{60450C68-3290-4F7C-ABE4-63AFF40C52F9}" presName="node" presStyleLbl="node1" presStyleIdx="0" presStyleCnt="1" custScaleX="235945" custScaleY="6738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AD81EAE-093E-44BD-9E06-7C3B2FBA9E88}" srcId="{AD9D750C-A180-49A2-970D-F949D9B76D11}" destId="{60450C68-3290-4F7C-ABE4-63AFF40C52F9}" srcOrd="0" destOrd="0" parTransId="{50F2767B-26FE-4625-958F-88F142212219}" sibTransId="{89BBC191-0C67-4FCB-AFE5-61D91907EAB7}"/>
    <dgm:cxn modelId="{58E9262F-A8F7-4328-8201-8DA0AAE50892}" type="presOf" srcId="{60450C68-3290-4F7C-ABE4-63AFF40C52F9}" destId="{17A9883A-EDB3-4E1C-9E6F-F40D6355B193}" srcOrd="0" destOrd="0" presId="urn:microsoft.com/office/officeart/2005/8/layout/default"/>
    <dgm:cxn modelId="{3A76D635-F79D-462F-BD94-566B93C20A8C}" type="presOf" srcId="{AD9D750C-A180-49A2-970D-F949D9B76D11}" destId="{62306DFB-6EF2-4659-AF66-9F4080F578B5}" srcOrd="0" destOrd="0" presId="urn:microsoft.com/office/officeart/2005/8/layout/default"/>
    <dgm:cxn modelId="{7D4369CA-B1B1-4642-BEAA-7B686B100EB3}" type="presParOf" srcId="{62306DFB-6EF2-4659-AF66-9F4080F578B5}" destId="{17A9883A-EDB3-4E1C-9E6F-F40D6355B193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9883A-EDB3-4E1C-9E6F-F40D6355B193}">
      <dsp:nvSpPr>
        <dsp:cNvPr id="0" name=""/>
        <dsp:cNvSpPr/>
      </dsp:nvSpPr>
      <dsp:spPr>
        <a:xfrm>
          <a:off x="1192927" y="905"/>
          <a:ext cx="7336822" cy="1257277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err="1" smtClean="0"/>
            <a:t>Mahasiswa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mampu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mendeskripsikan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tren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dan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isu</a:t>
          </a:r>
          <a:r>
            <a:rPr lang="en-US" sz="2800" kern="1200" dirty="0" smtClean="0"/>
            <a:t> </a:t>
          </a:r>
          <a:r>
            <a:rPr lang="en-US" sz="2800" kern="1200" dirty="0" err="1" smtClean="0"/>
            <a:t>terkini</a:t>
          </a:r>
          <a:endParaRPr lang="en-US" sz="2800" kern="1200" dirty="0"/>
        </a:p>
      </dsp:txBody>
      <dsp:txXfrm>
        <a:off x="1192927" y="905"/>
        <a:ext cx="7336822" cy="12572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3CCB9-9219-3C97-B23D-A0A1C6207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DF4EA-24C6-32B1-4E57-743BE1C75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62C5C-ACE7-07D8-F724-60772299C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3703A-A46C-9031-B12E-CD965C437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824CE-5D23-5991-BE93-DD092054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63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305C-FDBB-ED50-C3F7-3861A4C7E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F138EF-56FD-EE8F-C45B-CFF097AB3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7BF4F-631A-C315-5871-C7BDF8065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616DE-78E1-B6CB-19E7-83B748DA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6098-650D-7D34-7BD4-5ECA1FEE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042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3496B-C275-0AA7-517B-05F8F05C7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4C973-E990-9D9D-853C-B0196B00E9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C8476-3468-A591-8B8D-6879CA91A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82FEF-4256-C936-E788-3E5F58DB8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BDB84-41A8-CE09-525B-0B7B46CD4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6F901-4B6B-E89D-6BE0-34747921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83BDF-88E1-8AD3-1138-CE113A3DC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E1192-901C-1166-F02E-330E2683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10A3A-DBA8-90AA-1433-D229ECD0E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F6E24-1B51-8335-1C2C-555657A7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6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3BA-CDB1-B949-EA77-89AFBC60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98B2B-A9D6-AD7D-5EDE-1772AF295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F8846-D635-6235-A8CF-BAC1D0D2B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8902-D0EF-1FA3-3C3C-1C1BFDEAF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D0F5B-CAF7-B291-A7D2-E695EFBE5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5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F7AEA-01FA-F3E5-C23C-D2935E306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76802-E2CC-59CB-248F-5561F566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81C5-5713-115E-2C9B-352A1663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AA5F9-8061-26E5-8BDC-20AA4B48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C39F5-F006-AF6B-078E-B690528E0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F731E-9A9B-94EA-2BE1-E30D62F7C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45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864DE-C820-D74A-CDD2-47ED97A2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60F77-C295-2333-B5C8-03B99274B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A66B9-9E4D-A6D5-0341-8443D8598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F215C4-14D2-C990-0F18-D7D4790E6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EEDDEA-C8AD-9360-7714-207300549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E31C5-17DE-3434-3063-E55168F42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F4720E-674F-2F80-61DC-05BDAB2E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9D9689-E105-C257-B437-0941EB23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5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8DAF5-F07C-A3AA-C992-A392A8A5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F8512-A988-3092-ACB5-D81C5C25F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7D2308-1253-1874-58B7-13AD422F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A17A0-838E-9F07-6AD1-33A825752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20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3F775-1E67-5DCA-2547-FCFD5611E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11BA6-8D28-6D1B-D480-4F6EE0BDA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05DAE3-B013-8A9E-DF32-9E40F8739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3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A0E32-8D5F-5E27-30C8-5C911CE8F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964EA-EAE6-72D1-C903-AB04EFC54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7B807-CFBB-440E-13AF-71F64E2406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553382-90E7-F3BE-2B84-1421ADA4B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130C-924C-727D-C985-5C9F349BA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B892-01F7-4715-E406-CFBD73B9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9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BF579-F5D2-AB49-ED37-1BAF6F7D7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01900-4166-3C3D-E2C2-10F5DA62D2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78D03-F2AA-DED6-B8BA-134124BC5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7550E-6EE9-AC80-CAE2-D383F4FE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79FD-A614-F6BD-343E-7D8D9EB9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1C02AE-667C-D911-1830-7BFE46F7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2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A710A-838F-D512-317B-60CB96614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750BE-577E-C961-884D-7CD7DD2BB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7AA8E-A53D-E328-2A89-CB75CE8F6F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5E199-8AFE-AB43-8F1F-F07DB5B9FF5F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FD0B7-D9BA-B5DE-11F5-DB72FF2BA6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ACA7-8A23-89A5-5DCE-4C10ECCD4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C9CF2-11CF-2D43-A87A-9F0CA08AB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5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37CD4-E201-145C-B9D7-A7F015A5B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8522" y="849827"/>
            <a:ext cx="5630251" cy="2387600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0070C0"/>
                </a:solidFill>
                <a:latin typeface="Bangla MN" pitchFamily="2" charset="0"/>
                <a:cs typeface="Bangla MN" pitchFamily="2" charset="0"/>
              </a:rPr>
              <a:t>PRAKTIK PROFESIONAL GLOBAL</a:t>
            </a:r>
            <a:endParaRPr lang="en-US" dirty="0">
              <a:solidFill>
                <a:srgbClr val="0070C0"/>
              </a:solidFill>
              <a:latin typeface="Bangla MN" pitchFamily="2" charset="0"/>
              <a:cs typeface="Bangla MN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5507D2-D7C0-7741-A805-02BDE5760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93187" y="4871798"/>
            <a:ext cx="5423833" cy="73866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Dosen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sz="19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pengampu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:</a:t>
            </a:r>
          </a:p>
          <a:p>
            <a:pPr algn="l"/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Suamanda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Ika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N,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S.Kom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M.Kom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E906E9-9995-4CAB-F211-4787F552946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50A14-E225-A44D-D3D1-5062A6DA5B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9327"/>
            <a:ext cx="6096000" cy="4373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F9EBC-BEFA-C9A6-0541-89C9D361A9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07829" y="6023612"/>
            <a:ext cx="681211" cy="6812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92B98F-CC3B-F41D-77EB-A14377897F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751" y="6066567"/>
            <a:ext cx="1778320" cy="682490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7E14979B-8D87-FC79-1E6B-492B3C2C21C4}"/>
              </a:ext>
            </a:extLst>
          </p:cNvPr>
          <p:cNvSpPr txBox="1">
            <a:spLocks/>
          </p:cNvSpPr>
          <p:nvPr/>
        </p:nvSpPr>
        <p:spPr>
          <a:xfrm>
            <a:off x="6653844" y="5735636"/>
            <a:ext cx="4193060" cy="867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3380A3-F684-4EB2-C639-CE695FC2B940}"/>
              </a:ext>
            </a:extLst>
          </p:cNvPr>
          <p:cNvSpPr txBox="1"/>
          <p:nvPr/>
        </p:nvSpPr>
        <p:spPr>
          <a:xfrm>
            <a:off x="6653844" y="6038480"/>
            <a:ext cx="44765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Palatino" pitchFamily="2" charset="77"/>
                <a:ea typeface="Palatino" pitchFamily="2" charset="77"/>
              </a:rPr>
              <a:t>Jl.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Kapten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Suparman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 No.39,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Tuguran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Potrobangsan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Kec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.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Magelang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 Utara, Kota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Magelang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, </a:t>
            </a:r>
            <a:r>
              <a:rPr lang="en-US" sz="1400" b="1" dirty="0" err="1">
                <a:latin typeface="Palatino" pitchFamily="2" charset="77"/>
                <a:ea typeface="Palatino" pitchFamily="2" charset="77"/>
              </a:rPr>
              <a:t>Jawa</a:t>
            </a:r>
            <a:r>
              <a:rPr lang="en-US" sz="1400" b="1" dirty="0">
                <a:latin typeface="Palatino" pitchFamily="2" charset="77"/>
                <a:ea typeface="Palatino" pitchFamily="2" charset="77"/>
              </a:rPr>
              <a:t> Tengah 56116</a:t>
            </a:r>
            <a:endParaRPr lang="en-US" sz="1400" dirty="0"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E8340-B098-CB1C-3B87-C3C40E1F64D1}"/>
              </a:ext>
            </a:extLst>
          </p:cNvPr>
          <p:cNvSpPr txBox="1"/>
          <p:nvPr/>
        </p:nvSpPr>
        <p:spPr>
          <a:xfrm>
            <a:off x="2218945" y="5607593"/>
            <a:ext cx="37536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Palatino" pitchFamily="2" charset="77"/>
                <a:ea typeface="Palatino" pitchFamily="2" charset="77"/>
              </a:rPr>
              <a:t>PRODI TEKNOLOGI INFORMASI</a:t>
            </a:r>
          </a:p>
          <a:p>
            <a:pPr algn="r"/>
            <a:r>
              <a:rPr lang="en-US" sz="1400" b="1" dirty="0">
                <a:latin typeface="Palatino" pitchFamily="2" charset="77"/>
                <a:ea typeface="Palatino" pitchFamily="2" charset="77"/>
              </a:rPr>
              <a:t>JURUSAN TEKNIK ELEKTRO, MEKATRONIKA, DAN INFORMASI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FAKULTAS TEKNIK</a:t>
            </a:r>
          </a:p>
          <a:p>
            <a:pPr algn="r"/>
            <a:r>
              <a:rPr lang="en-US" sz="1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UNIVERSITAS TIDAR</a:t>
            </a:r>
            <a:endParaRPr lang="en-US" sz="1400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A51DF-CC05-EBC2-6E47-C21D5611ABDC}"/>
              </a:ext>
            </a:extLst>
          </p:cNvPr>
          <p:cNvCxnSpPr>
            <a:cxnSpLocks/>
          </p:cNvCxnSpPr>
          <p:nvPr/>
        </p:nvCxnSpPr>
        <p:spPr>
          <a:xfrm>
            <a:off x="6285468" y="3321071"/>
            <a:ext cx="5613305" cy="2792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Subtitle 2">
            <a:extLst>
              <a:ext uri="{FF2B5EF4-FFF2-40B4-BE49-F238E27FC236}">
                <a16:creationId xmlns:a16="http://schemas.microsoft.com/office/drawing/2014/main" id="{75096D15-8B2C-2472-77F8-4531232ECC4A}"/>
              </a:ext>
            </a:extLst>
          </p:cNvPr>
          <p:cNvSpPr txBox="1">
            <a:spLocks/>
          </p:cNvSpPr>
          <p:nvPr/>
        </p:nvSpPr>
        <p:spPr>
          <a:xfrm>
            <a:off x="9005104" y="43677"/>
            <a:ext cx="3186896" cy="37309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Semester </a:t>
            </a:r>
            <a:r>
              <a:rPr lang="en-US" sz="190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GENAP </a:t>
            </a:r>
            <a:r>
              <a:rPr lang="en-US" sz="1900" dirty="0">
                <a:latin typeface="Cambria Math" panose="02040503050406030204" pitchFamily="18" charset="0"/>
                <a:ea typeface="Cambria Math" panose="02040503050406030204" pitchFamily="18" charset="0"/>
              </a:rPr>
              <a:t>- 2024/2025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BA428A6-2742-2860-FCB2-CC0CA7FB92CF}"/>
              </a:ext>
            </a:extLst>
          </p:cNvPr>
          <p:cNvSpPr txBox="1">
            <a:spLocks/>
          </p:cNvSpPr>
          <p:nvPr/>
        </p:nvSpPr>
        <p:spPr>
          <a:xfrm>
            <a:off x="6293187" y="3474171"/>
            <a:ext cx="5423833" cy="12860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err="1" smtClean="0">
                <a:latin typeface="Cambria Math" panose="02040503050406030204" pitchFamily="18" charset="0"/>
                <a:ea typeface="Cambria Math" panose="02040503050406030204" pitchFamily="18" charset="0"/>
              </a:rPr>
              <a:t>Minggu</a:t>
            </a:r>
            <a:r>
              <a:rPr lang="en-US" b="1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7 :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</a:p>
          <a:p>
            <a:pPr marL="342900" indent="-227013" algn="l">
              <a:buFont typeface="Arial" panose="020B0604020202020204" pitchFamily="34" charset="0"/>
              <a:buChar char="•"/>
            </a:pP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Tren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b="1" dirty="0" err="1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Teknologi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Modern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85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A350A14-E225-A44D-D3D1-5062A6DA5BB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17658"/>
            <a:ext cx="12192001" cy="686186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Flowchart: Alternate Process 7"/>
          <p:cNvSpPr/>
          <p:nvPr/>
        </p:nvSpPr>
        <p:spPr>
          <a:xfrm>
            <a:off x="0" y="2540000"/>
            <a:ext cx="12192000" cy="2017486"/>
          </a:xfrm>
          <a:prstGeom prst="flowChartAlternateProcess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50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b="1" dirty="0" smtClean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Sitka Text" pitchFamily="2" charset="0"/>
              </a:rPr>
              <a:t>TERIMAKASIH</a:t>
            </a:r>
            <a:endParaRPr lang="en-US" sz="72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Sitka Text" pitchFamily="2" charset="0"/>
            </a:endParaRPr>
          </a:p>
        </p:txBody>
      </p:sp>
      <p:grpSp>
        <p:nvGrpSpPr>
          <p:cNvPr id="4" name="object 3"/>
          <p:cNvGrpSpPr/>
          <p:nvPr/>
        </p:nvGrpSpPr>
        <p:grpSpPr>
          <a:xfrm>
            <a:off x="10848652" y="225364"/>
            <a:ext cx="1214120" cy="702310"/>
            <a:chOff x="7584947" y="347472"/>
            <a:chExt cx="1214120" cy="702310"/>
          </a:xfrm>
        </p:grpSpPr>
        <p:pic>
          <p:nvPicPr>
            <p:cNvPr id="5" name="object 4"/>
            <p:cNvPicPr/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584947" y="347472"/>
              <a:ext cx="1213866" cy="701801"/>
            </a:xfrm>
            <a:prstGeom prst="rect">
              <a:avLst/>
            </a:prstGeom>
          </p:spPr>
        </p:pic>
        <p:pic>
          <p:nvPicPr>
            <p:cNvPr id="6" name="object 5"/>
            <p:cNvPicPr/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644383" y="356616"/>
              <a:ext cx="1097279" cy="585215"/>
            </a:xfrm>
            <a:prstGeom prst="rect">
              <a:avLst/>
            </a:prstGeom>
          </p:spPr>
        </p:pic>
      </p:grpSp>
      <p:grpSp>
        <p:nvGrpSpPr>
          <p:cNvPr id="7" name="object 6"/>
          <p:cNvGrpSpPr/>
          <p:nvPr/>
        </p:nvGrpSpPr>
        <p:grpSpPr>
          <a:xfrm>
            <a:off x="5191759" y="1340563"/>
            <a:ext cx="1808480" cy="1808480"/>
            <a:chOff x="3803903" y="658368"/>
            <a:chExt cx="1808480" cy="1808480"/>
          </a:xfrm>
        </p:grpSpPr>
        <p:pic>
          <p:nvPicPr>
            <p:cNvPr id="9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03903" y="658368"/>
              <a:ext cx="1808226" cy="1808225"/>
            </a:xfrm>
            <a:prstGeom prst="rect">
              <a:avLst/>
            </a:prstGeom>
          </p:spPr>
        </p:pic>
        <p:pic>
          <p:nvPicPr>
            <p:cNvPr id="10" name="object 8"/>
            <p:cNvPicPr/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0499" y="854963"/>
              <a:ext cx="1220724" cy="1220724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120812" y="4102361"/>
            <a:ext cx="3950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Sitka Text" pitchFamily="2" charset="0"/>
              </a:rPr>
              <a:t>PRAKTIK</a:t>
            </a:r>
            <a:r>
              <a:rPr lang="en-US" b="1" dirty="0" smtClean="0">
                <a:latin typeface="Sitka Text" pitchFamily="2" charset="0"/>
              </a:rPr>
              <a:t> </a:t>
            </a:r>
            <a:r>
              <a:rPr lang="en-US" b="1" dirty="0" smtClean="0">
                <a:solidFill>
                  <a:srgbClr val="0070C0"/>
                </a:solidFill>
                <a:latin typeface="Sitka Text" pitchFamily="2" charset="0"/>
              </a:rPr>
              <a:t>PROFESIONAL</a:t>
            </a:r>
            <a:r>
              <a:rPr lang="en-US" b="1" dirty="0" smtClean="0">
                <a:latin typeface="Sitka Text" pitchFamily="2" charset="0"/>
              </a:rPr>
              <a:t>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Sitka Text" pitchFamily="2" charset="0"/>
              </a:rPr>
              <a:t>GLOBAL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Sitka Tex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4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>
                <a:latin typeface="Sitka Text" pitchFamily="2" charset="0"/>
                <a:ea typeface="Palatino" pitchFamily="2" charset="77"/>
                <a:cs typeface="Bangla MN" pitchFamily="2" charset="0"/>
              </a:rPr>
              <a:t>Tujuan</a:t>
            </a:r>
            <a:r>
              <a:rPr lang="en-US" b="1" dirty="0">
                <a:latin typeface="Sitka Text" pitchFamily="2" charset="0"/>
                <a:ea typeface="Palatino" pitchFamily="2" charset="77"/>
                <a:cs typeface="Bangla MN" pitchFamily="2" charset="0"/>
              </a:rPr>
              <a:t> </a:t>
            </a:r>
            <a:r>
              <a:rPr lang="en-US" b="1" dirty="0" err="1" smtClean="0">
                <a:latin typeface="Sitka Text" pitchFamily="2" charset="0"/>
                <a:ea typeface="Palatino" pitchFamily="2" charset="77"/>
                <a:cs typeface="Bangla MN" pitchFamily="2" charset="0"/>
              </a:rPr>
              <a:t>Pembelajaran</a:t>
            </a:r>
            <a:endParaRPr lang="en-US" b="1" dirty="0">
              <a:latin typeface="Sitka Text" pitchFamily="2" charset="0"/>
              <a:ea typeface="Palatino" pitchFamily="2" charset="77"/>
              <a:cs typeface="Bangla MN" pitchFamily="2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616765"/>
            <a:ext cx="11410121" cy="4560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ini,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mampu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004740898"/>
              </p:ext>
            </p:extLst>
          </p:nvPr>
        </p:nvGraphicFramePr>
        <p:xfrm>
          <a:off x="1553699" y="2333197"/>
          <a:ext cx="9722678" cy="1259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198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Sitka Text" pitchFamily="2" charset="0"/>
              </a:rPr>
              <a:t>Tren</a:t>
            </a:r>
            <a:r>
              <a:rPr lang="en-US" dirty="0" smtClean="0">
                <a:latin typeface="Sitka Text" pitchFamily="2" charset="0"/>
              </a:rPr>
              <a:t> </a:t>
            </a:r>
            <a:r>
              <a:rPr lang="en-US" dirty="0" err="1" smtClean="0">
                <a:latin typeface="Sitka Text" pitchFamily="2" charset="0"/>
              </a:rPr>
              <a:t>Teknologi</a:t>
            </a:r>
            <a:r>
              <a:rPr lang="en-US" dirty="0" smtClean="0">
                <a:latin typeface="Sitka Text" pitchFamily="2" charset="0"/>
              </a:rPr>
              <a:t> Modern</a:t>
            </a:r>
            <a:endParaRPr lang="en-US" dirty="0">
              <a:latin typeface="Sitka Text" pitchFamily="2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Sub </a:t>
            </a:r>
            <a:r>
              <a:rPr lang="en-US" dirty="0" err="1" smtClean="0"/>
              <a:t>bab</a:t>
            </a:r>
            <a:r>
              <a:rPr lang="en-US" dirty="0" smtClean="0"/>
              <a:t> ini </a:t>
            </a:r>
            <a:r>
              <a:rPr lang="en-US" dirty="0" err="1" smtClean="0"/>
              <a:t>membahas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781879" y="458946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055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Tren</a:t>
            </a:r>
            <a:r>
              <a:rPr lang="en-US" sz="3200" b="1" kern="100" dirty="0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3200" b="1" kern="100" dirty="0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Modern</a:t>
            </a:r>
            <a:endParaRPr lang="en-US" sz="3200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23709"/>
            <a:ext cx="11410121" cy="472053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Sitka Text" pitchFamily="2" charset="0"/>
              </a:rPr>
              <a:t>Artificial Intelligence (AI) &amp; Machine Learning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Digunakan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otomatisasi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analisis</a:t>
            </a:r>
            <a:r>
              <a:rPr lang="en-US" dirty="0">
                <a:latin typeface="Sitka Text" pitchFamily="2" charset="0"/>
              </a:rPr>
              <a:t> data,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pengambilan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keputusan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Chatbot</a:t>
            </a:r>
            <a:r>
              <a:rPr lang="en-US" dirty="0">
                <a:latin typeface="Sitka Text" pitchFamily="2" charset="0"/>
              </a:rPr>
              <a:t> AI, </a:t>
            </a:r>
            <a:r>
              <a:rPr lang="en-US" dirty="0" err="1">
                <a:latin typeface="Sitka Text" pitchFamily="2" charset="0"/>
              </a:rPr>
              <a:t>sistem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rekomendasi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analisis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prediktif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r>
              <a:rPr lang="en-US" b="1" dirty="0" err="1">
                <a:latin typeface="Sitka Text" pitchFamily="2" charset="0"/>
              </a:rPr>
              <a:t>Blockchain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Teknologi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desentralisasi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transaksi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lebih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aman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transparan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Cryptocurrency (Bitcoin, </a:t>
            </a:r>
            <a:r>
              <a:rPr lang="en-US" dirty="0" err="1">
                <a:latin typeface="Sitka Text" pitchFamily="2" charset="0"/>
              </a:rPr>
              <a:t>Ethereum</a:t>
            </a:r>
            <a:r>
              <a:rPr lang="en-US" dirty="0">
                <a:latin typeface="Sitka Text" pitchFamily="2" charset="0"/>
              </a:rPr>
              <a:t>), smart contracts.</a:t>
            </a:r>
          </a:p>
          <a:p>
            <a:r>
              <a:rPr lang="en-US" b="1" dirty="0">
                <a:latin typeface="Sitka Text" pitchFamily="2" charset="0"/>
              </a:rPr>
              <a:t>Internet of Things (</a:t>
            </a:r>
            <a:r>
              <a:rPr lang="en-US" b="1" dirty="0" err="1">
                <a:latin typeface="Sitka Text" pitchFamily="2" charset="0"/>
              </a:rPr>
              <a:t>IoT</a:t>
            </a:r>
            <a:r>
              <a:rPr lang="en-US" b="1" dirty="0">
                <a:latin typeface="Sitka Text" pitchFamily="2" charset="0"/>
              </a:rPr>
              <a:t>)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Jaringan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perangkat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saling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terhubung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berbagi</a:t>
            </a:r>
            <a:r>
              <a:rPr lang="en-US" dirty="0">
                <a:latin typeface="Sitka Text" pitchFamily="2" charset="0"/>
              </a:rPr>
              <a:t> data.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Smart home, sensor </a:t>
            </a:r>
            <a:r>
              <a:rPr lang="en-US" dirty="0" err="1">
                <a:latin typeface="Sitka Text" pitchFamily="2" charset="0"/>
              </a:rPr>
              <a:t>industri</a:t>
            </a:r>
            <a:r>
              <a:rPr lang="en-US" dirty="0">
                <a:latin typeface="Sitka Text" pitchFamily="2" charset="0"/>
              </a:rPr>
              <a:t>, smart cities.</a:t>
            </a:r>
          </a:p>
          <a:p>
            <a:r>
              <a:rPr lang="en-US" b="1" dirty="0">
                <a:latin typeface="Sitka Text" pitchFamily="2" charset="0"/>
              </a:rPr>
              <a:t>Edge Computing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Memproses</a:t>
            </a:r>
            <a:r>
              <a:rPr lang="en-US" dirty="0">
                <a:latin typeface="Sitka Text" pitchFamily="2" charset="0"/>
              </a:rPr>
              <a:t> data </a:t>
            </a:r>
            <a:r>
              <a:rPr lang="en-US" dirty="0" err="1">
                <a:latin typeface="Sitka Text" pitchFamily="2" charset="0"/>
              </a:rPr>
              <a:t>lebih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dekat</a:t>
            </a:r>
            <a:r>
              <a:rPr lang="en-US" dirty="0">
                <a:latin typeface="Sitka Text" pitchFamily="2" charset="0"/>
              </a:rPr>
              <a:t> ke </a:t>
            </a:r>
            <a:r>
              <a:rPr lang="en-US" dirty="0" err="1">
                <a:latin typeface="Sitka Text" pitchFamily="2" charset="0"/>
              </a:rPr>
              <a:t>sumbernya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mengurangi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latensi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Autonomous vehicles, </a:t>
            </a:r>
            <a:r>
              <a:rPr lang="en-US" dirty="0" err="1">
                <a:latin typeface="Sitka Text" pitchFamily="2" charset="0"/>
              </a:rPr>
              <a:t>pemantauan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kesehatan</a:t>
            </a:r>
            <a:r>
              <a:rPr lang="en-US" dirty="0">
                <a:latin typeface="Sitka Text" pitchFamily="2" charset="0"/>
              </a:rPr>
              <a:t> real-time.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06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Dampak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Baru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terhadap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Industri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dan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Masyarakat</a:t>
            </a:r>
            <a:endParaRPr lang="en-US" sz="2800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23709"/>
            <a:ext cx="11410121" cy="47205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Sitka Text" pitchFamily="2" charset="0"/>
              </a:rPr>
              <a:t>AI &amp; </a:t>
            </a:r>
            <a:r>
              <a:rPr lang="en-US" b="1" dirty="0" err="1">
                <a:latin typeface="Sitka Text" pitchFamily="2" charset="0"/>
              </a:rPr>
              <a:t>Otomatisasi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Mengurangi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pekerjaan</a:t>
            </a:r>
            <a:r>
              <a:rPr lang="en-US" dirty="0">
                <a:latin typeface="Sitka Text" pitchFamily="2" charset="0"/>
              </a:rPr>
              <a:t> manual, </a:t>
            </a:r>
            <a:r>
              <a:rPr lang="en-US" dirty="0" err="1">
                <a:latin typeface="Sitka Text" pitchFamily="2" charset="0"/>
              </a:rPr>
              <a:t>meningkatkan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efisiensi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Pengangguran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akibat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otomasi</a:t>
            </a:r>
            <a:r>
              <a:rPr lang="en-US" dirty="0">
                <a:latin typeface="Sitka Text" pitchFamily="2" charset="0"/>
              </a:rPr>
              <a:t>, bias </a:t>
            </a:r>
            <a:r>
              <a:rPr lang="en-US" dirty="0" err="1">
                <a:latin typeface="Sitka Text" pitchFamily="2" charset="0"/>
              </a:rPr>
              <a:t>dalam</a:t>
            </a:r>
            <a:r>
              <a:rPr lang="en-US" dirty="0">
                <a:latin typeface="Sitka Text" pitchFamily="2" charset="0"/>
              </a:rPr>
              <a:t> AI.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Blockchain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Keamanan</a:t>
            </a:r>
            <a:r>
              <a:rPr lang="en-US" b="1" dirty="0">
                <a:latin typeface="Sitka Text" pitchFamily="2" charset="0"/>
              </a:rPr>
              <a:t> Data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Digunakan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transparansi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transaksi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keamanan</a:t>
            </a:r>
            <a:r>
              <a:rPr lang="en-US" dirty="0">
                <a:latin typeface="Sitka Text" pitchFamily="2" charset="0"/>
              </a:rPr>
              <a:t> digital.</a:t>
            </a: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Regulasi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masih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berkembang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adopsi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belum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luas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IoT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Smart Cities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Meningkatkan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efisiensi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transportasi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listrik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keamanan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kota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Keamanan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privasi</a:t>
            </a:r>
            <a:r>
              <a:rPr lang="en-US" dirty="0">
                <a:latin typeface="Sitka Text" pitchFamily="2" charset="0"/>
              </a:rPr>
              <a:t> data yang </a:t>
            </a:r>
            <a:r>
              <a:rPr lang="en-US" dirty="0" err="1">
                <a:latin typeface="Sitka Text" pitchFamily="2" charset="0"/>
              </a:rPr>
              <a:t>rentan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Sitka Text" pitchFamily="2" charset="0"/>
              </a:rPr>
              <a:t>Edge Computing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Industri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Meningkatkan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kecepatan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pemrosesan</a:t>
            </a:r>
            <a:r>
              <a:rPr lang="en-US" dirty="0">
                <a:latin typeface="Sitka Text" pitchFamily="2" charset="0"/>
              </a:rPr>
              <a:t> data, </a:t>
            </a:r>
            <a:r>
              <a:rPr lang="en-US" dirty="0" err="1">
                <a:latin typeface="Sitka Text" pitchFamily="2" charset="0"/>
              </a:rPr>
              <a:t>mengurangi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ketergantungan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pada</a:t>
            </a:r>
            <a:r>
              <a:rPr lang="en-US" dirty="0">
                <a:latin typeface="Sitka Text" pitchFamily="2" charset="0"/>
              </a:rPr>
              <a:t> cloud.</a:t>
            </a: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Infrastruktur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masih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terbatas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biaya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investasi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awal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tinggi</a:t>
            </a:r>
            <a:r>
              <a:rPr lang="en-US" dirty="0">
                <a:latin typeface="Sitka Text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8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Isu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Terkini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Teknologi</a:t>
            </a:r>
            <a:r>
              <a:rPr lang="en-US" sz="2800" b="1" kern="100" dirty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Informasi</a:t>
            </a:r>
            <a:endParaRPr lang="en-US" sz="2800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23709"/>
            <a:ext cx="11410121" cy="4720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Privasi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Perlindungan</a:t>
            </a:r>
            <a:r>
              <a:rPr lang="en-US" b="1" dirty="0">
                <a:latin typeface="Sitka Text" pitchFamily="2" charset="0"/>
              </a:rPr>
              <a:t> Data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Regulasi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seperti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b="1" dirty="0">
                <a:latin typeface="Sitka Text" pitchFamily="2" charset="0"/>
              </a:rPr>
              <a:t>GDPR (</a:t>
            </a:r>
            <a:r>
              <a:rPr lang="en-US" b="1" dirty="0" err="1">
                <a:latin typeface="Sitka Text" pitchFamily="2" charset="0"/>
              </a:rPr>
              <a:t>Eropa</a:t>
            </a:r>
            <a:r>
              <a:rPr lang="en-US" b="1" dirty="0">
                <a:latin typeface="Sitka Text" pitchFamily="2" charset="0"/>
              </a:rPr>
              <a:t>)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b="1" dirty="0">
                <a:latin typeface="Sitka Text" pitchFamily="2" charset="0"/>
              </a:rPr>
              <a:t>UU PDP (Indonesia)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: </a:t>
            </a:r>
            <a:r>
              <a:rPr lang="en-US" dirty="0" err="1">
                <a:latin typeface="Sitka Text" pitchFamily="2" charset="0"/>
              </a:rPr>
              <a:t>Kepatuhan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perusahaan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terhadap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regulasi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hak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pengguna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terhadap</a:t>
            </a:r>
            <a:r>
              <a:rPr lang="en-US" dirty="0">
                <a:latin typeface="Sitka Text" pitchFamily="2" charset="0"/>
              </a:rPr>
              <a:t> data.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Keamanan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Siber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Peningkatan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serangan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siber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terhadap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perusahaan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pemerintah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Ransomware, phishing, </a:t>
            </a:r>
            <a:r>
              <a:rPr lang="en-US" dirty="0" err="1">
                <a:latin typeface="Sitka Text" pitchFamily="2" charset="0"/>
              </a:rPr>
              <a:t>kebocoran</a:t>
            </a:r>
            <a:r>
              <a:rPr lang="en-US" dirty="0">
                <a:latin typeface="Sitka Text" pitchFamily="2" charset="0"/>
              </a:rPr>
              <a:t> data.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Etika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AI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Tantangan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dalam</a:t>
            </a:r>
            <a:r>
              <a:rPr lang="en-US" dirty="0">
                <a:latin typeface="Sitka Text" pitchFamily="2" charset="0"/>
              </a:rPr>
              <a:t> bias </a:t>
            </a:r>
            <a:r>
              <a:rPr lang="en-US" dirty="0" err="1">
                <a:latin typeface="Sitka Text" pitchFamily="2" charset="0"/>
              </a:rPr>
              <a:t>algoritma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dampaknya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terhadap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masyarakat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Contoh</a:t>
            </a:r>
            <a:r>
              <a:rPr lang="en-US" dirty="0">
                <a:latin typeface="Sitka Text" pitchFamily="2" charset="0"/>
              </a:rPr>
              <a:t>: Bias </a:t>
            </a:r>
            <a:r>
              <a:rPr lang="en-US" dirty="0" err="1">
                <a:latin typeface="Sitka Text" pitchFamily="2" charset="0"/>
              </a:rPr>
              <a:t>dalam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rekrutmen</a:t>
            </a:r>
            <a:r>
              <a:rPr lang="en-US" dirty="0">
                <a:latin typeface="Sitka Text" pitchFamily="2" charset="0"/>
              </a:rPr>
              <a:t> AI, </a:t>
            </a:r>
            <a:r>
              <a:rPr lang="en-US" dirty="0" err="1">
                <a:latin typeface="Sitka Text" pitchFamily="2" charset="0"/>
              </a:rPr>
              <a:t>pengawasan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berbasis</a:t>
            </a:r>
            <a:r>
              <a:rPr lang="en-US" dirty="0">
                <a:latin typeface="Sitka Text" pitchFamily="2" charset="0"/>
              </a:rPr>
              <a:t> AI yang </a:t>
            </a:r>
            <a:r>
              <a:rPr lang="en-US" dirty="0" err="1">
                <a:latin typeface="Sitka Text" pitchFamily="2" charset="0"/>
              </a:rPr>
              <a:t>kontroversial</a:t>
            </a:r>
            <a:r>
              <a:rPr lang="en-US" dirty="0">
                <a:latin typeface="Sitka Text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22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US" sz="2800" b="1" kern="100" dirty="0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endParaRPr lang="en-US" sz="2800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23709"/>
            <a:ext cx="11410121" cy="472053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itka Text" pitchFamily="2" charset="0"/>
              </a:rPr>
              <a:t>Implementasi</a:t>
            </a:r>
            <a:r>
              <a:rPr lang="en-US" b="1" dirty="0">
                <a:latin typeface="Sitka Text" pitchFamily="2" charset="0"/>
              </a:rPr>
              <a:t> AI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Industri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Kesehatan</a:t>
            </a:r>
            <a:endParaRPr lang="en-US" b="1" dirty="0">
              <a:latin typeface="Sitka Text" pitchFamily="2" charset="0"/>
            </a:endParaRPr>
          </a:p>
          <a:p>
            <a:r>
              <a:rPr lang="en-US" b="1" dirty="0" err="1">
                <a:latin typeface="Sitka Text" pitchFamily="2" charset="0"/>
              </a:rPr>
              <a:t>Contoh</a:t>
            </a:r>
            <a:r>
              <a:rPr lang="en-US" b="1" dirty="0">
                <a:latin typeface="Sitka Text" pitchFamily="2" charset="0"/>
              </a:rPr>
              <a:t>: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Diagnosa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otomatis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menggunakan</a:t>
            </a:r>
            <a:r>
              <a:rPr lang="en-US" dirty="0">
                <a:latin typeface="Sitka Text" pitchFamily="2" charset="0"/>
              </a:rPr>
              <a:t> AI.</a:t>
            </a:r>
          </a:p>
          <a:p>
            <a:r>
              <a:rPr lang="en-US" b="1" dirty="0" err="1">
                <a:latin typeface="Sitka Text" pitchFamily="2" charset="0"/>
              </a:rPr>
              <a:t>Manfaat</a:t>
            </a:r>
            <a:r>
              <a:rPr lang="en-US" b="1" dirty="0">
                <a:latin typeface="Sitka Text" pitchFamily="2" charset="0"/>
              </a:rPr>
              <a:t>: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Meningkatkan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akurasi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diagnosa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Mempercepat</a:t>
            </a:r>
            <a:r>
              <a:rPr lang="en-US" dirty="0">
                <a:latin typeface="Sitka Text" pitchFamily="2" charset="0"/>
              </a:rPr>
              <a:t> proses </a:t>
            </a:r>
            <a:r>
              <a:rPr lang="en-US" dirty="0" err="1">
                <a:latin typeface="Sitka Text" pitchFamily="2" charset="0"/>
              </a:rPr>
              <a:t>identifikasi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penyakit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r>
              <a:rPr lang="en-US" b="1" dirty="0" err="1">
                <a:latin typeface="Sitka Text" pitchFamily="2" charset="0"/>
              </a:rPr>
              <a:t>Tantangan</a:t>
            </a:r>
            <a:r>
              <a:rPr lang="en-US" b="1" dirty="0">
                <a:latin typeface="Sitka Text" pitchFamily="2" charset="0"/>
              </a:rPr>
              <a:t>: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Kebutuhan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akan</a:t>
            </a:r>
            <a:r>
              <a:rPr lang="en-US" dirty="0">
                <a:latin typeface="Sitka Text" pitchFamily="2" charset="0"/>
              </a:rPr>
              <a:t> data </a:t>
            </a:r>
            <a:r>
              <a:rPr lang="en-US" dirty="0" err="1">
                <a:latin typeface="Sitka Text" pitchFamily="2" charset="0"/>
              </a:rPr>
              <a:t>medis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akurat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Isu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etika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dalam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keputusan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berbasis</a:t>
            </a:r>
            <a:r>
              <a:rPr lang="en-US" dirty="0">
                <a:latin typeface="Sitka Text" pitchFamily="2" charset="0"/>
              </a:rPr>
              <a:t> AI.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96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28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Studi</a:t>
            </a:r>
            <a:r>
              <a:rPr lang="en-US" sz="2800" b="1" kern="100" dirty="0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Kasus</a:t>
            </a:r>
            <a:endParaRPr lang="en-US" sz="2800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723709"/>
            <a:ext cx="11410121" cy="4720539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Sitka Text" pitchFamily="2" charset="0"/>
              </a:rPr>
              <a:t>Penggunaan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Blockchain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dalam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Transparansi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Perbankan</a:t>
            </a:r>
            <a:endParaRPr lang="en-US" b="1" dirty="0">
              <a:latin typeface="Sitka Text" pitchFamily="2" charset="0"/>
            </a:endParaRPr>
          </a:p>
          <a:p>
            <a:r>
              <a:rPr lang="en-US" b="1" dirty="0" err="1">
                <a:latin typeface="Sitka Text" pitchFamily="2" charset="0"/>
              </a:rPr>
              <a:t>Contoh</a:t>
            </a:r>
            <a:r>
              <a:rPr lang="en-US" b="1" dirty="0">
                <a:latin typeface="Sitka Text" pitchFamily="2" charset="0"/>
              </a:rPr>
              <a:t>: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Sistem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transaksi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perbankan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berbasis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blockchain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r>
              <a:rPr lang="en-US" b="1" dirty="0" err="1">
                <a:latin typeface="Sitka Text" pitchFamily="2" charset="0"/>
              </a:rPr>
              <a:t>Manfaat</a:t>
            </a:r>
            <a:r>
              <a:rPr lang="en-US" b="1" dirty="0">
                <a:latin typeface="Sitka Text" pitchFamily="2" charset="0"/>
              </a:rPr>
              <a:t>: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Meningkatkan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transparansi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keamanan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transaksi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Mengurangi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risiko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penipuan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keuangan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r>
              <a:rPr lang="en-US" b="1" dirty="0" err="1">
                <a:latin typeface="Sitka Text" pitchFamily="2" charset="0"/>
              </a:rPr>
              <a:t>Tantangan</a:t>
            </a:r>
            <a:r>
              <a:rPr lang="en-US" b="1" dirty="0">
                <a:latin typeface="Sitka Text" pitchFamily="2" charset="0"/>
              </a:rPr>
              <a:t>: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Regulasi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masih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berkembang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lvl="1"/>
            <a:r>
              <a:rPr lang="en-US" dirty="0" err="1">
                <a:latin typeface="Sitka Text" pitchFamily="2" charset="0"/>
              </a:rPr>
              <a:t>Skalabilitas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teknologi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blockchain</a:t>
            </a:r>
            <a:r>
              <a:rPr lang="en-US" dirty="0">
                <a:latin typeface="Sitka Text" pitchFamily="2" charset="0"/>
              </a:rPr>
              <a:t> untuk </a:t>
            </a:r>
            <a:r>
              <a:rPr lang="en-US" dirty="0" err="1">
                <a:latin typeface="Sitka Text" pitchFamily="2" charset="0"/>
              </a:rPr>
              <a:t>transaksi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besar</a:t>
            </a:r>
            <a:r>
              <a:rPr lang="en-US" dirty="0">
                <a:latin typeface="Sitka Text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622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30D77A-18F3-0C95-028E-3F706D2BBF9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alphaModFix amt="8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5896" y="1878494"/>
            <a:ext cx="4028662" cy="40286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880B54-0E9F-B059-2192-0A8627496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497646"/>
            <a:ext cx="11406808" cy="986598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kern="100" dirty="0" err="1" smtClean="0">
                <a:solidFill>
                  <a:srgbClr val="C00000"/>
                </a:solidFill>
                <a:latin typeface="Sitka Text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Kesimpulan</a:t>
            </a:r>
            <a:endParaRPr lang="en-US" sz="3200" b="1" kern="100" dirty="0">
              <a:solidFill>
                <a:srgbClr val="C00000"/>
              </a:solidFill>
              <a:latin typeface="Sitka Text" pitchFamily="2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DB9CF2-EFA6-E00B-3627-13E3BACBC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57" y="1590050"/>
            <a:ext cx="11410121" cy="45601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Teknologi</a:t>
            </a:r>
            <a:r>
              <a:rPr lang="en-US" b="1" dirty="0">
                <a:latin typeface="Sitka Text" pitchFamily="2" charset="0"/>
              </a:rPr>
              <a:t> baru </a:t>
            </a:r>
            <a:r>
              <a:rPr lang="en-US" b="1" dirty="0" err="1">
                <a:latin typeface="Sitka Text" pitchFamily="2" charset="0"/>
              </a:rPr>
              <a:t>terus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berkembang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memberikan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dampak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besar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bagi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industri</a:t>
            </a:r>
            <a:r>
              <a:rPr lang="en-US" b="1" dirty="0">
                <a:latin typeface="Sitka Text" pitchFamily="2" charset="0"/>
              </a:rPr>
              <a:t>.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>
                <a:latin typeface="Sitka Text" pitchFamily="2" charset="0"/>
              </a:rPr>
              <a:t>AI, </a:t>
            </a:r>
            <a:r>
              <a:rPr lang="en-US" dirty="0" err="1">
                <a:latin typeface="Sitka Text" pitchFamily="2" charset="0"/>
              </a:rPr>
              <a:t>blockchain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IoT</a:t>
            </a:r>
            <a:r>
              <a:rPr lang="en-US" dirty="0">
                <a:latin typeface="Sitka Text" pitchFamily="2" charset="0"/>
              </a:rPr>
              <a:t>,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edge computing </a:t>
            </a:r>
            <a:r>
              <a:rPr lang="en-US" dirty="0" err="1">
                <a:latin typeface="Sitka Text" pitchFamily="2" charset="0"/>
              </a:rPr>
              <a:t>menjadi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pendorong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utama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inovasi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Setiap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teknologi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memiliki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manfaat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tantangan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tersendiri</a:t>
            </a:r>
            <a:r>
              <a:rPr lang="en-US" b="1" dirty="0">
                <a:latin typeface="Sitka Text" pitchFamily="2" charset="0"/>
              </a:rPr>
              <a:t>.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Perlu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analisis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mendalam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sebelum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diimplementasikan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dalam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skala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besar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Keamanan</a:t>
            </a:r>
            <a:r>
              <a:rPr lang="en-US" b="1" dirty="0">
                <a:latin typeface="Sitka Text" pitchFamily="2" charset="0"/>
              </a:rPr>
              <a:t> data </a:t>
            </a:r>
            <a:r>
              <a:rPr lang="en-US" b="1" dirty="0" err="1">
                <a:latin typeface="Sitka Text" pitchFamily="2" charset="0"/>
              </a:rPr>
              <a:t>dan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etika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teknologi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menjadi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perhatian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utama</a:t>
            </a:r>
            <a:r>
              <a:rPr lang="en-US" b="1" dirty="0">
                <a:latin typeface="Sitka Text" pitchFamily="2" charset="0"/>
              </a:rPr>
              <a:t>.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Perlindungan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privasi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etika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penggunaan</a:t>
            </a:r>
            <a:r>
              <a:rPr lang="en-US" dirty="0">
                <a:latin typeface="Sitka Text" pitchFamily="2" charset="0"/>
              </a:rPr>
              <a:t> AI </a:t>
            </a:r>
            <a:r>
              <a:rPr lang="en-US" dirty="0" err="1">
                <a:latin typeface="Sitka Text" pitchFamily="2" charset="0"/>
              </a:rPr>
              <a:t>harus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menjadi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prioritas</a:t>
            </a:r>
            <a:r>
              <a:rPr lang="en-US" dirty="0">
                <a:latin typeface="Sitka Text" pitchFamily="2" charset="0"/>
              </a:rPr>
              <a:t>.</a:t>
            </a:r>
          </a:p>
          <a:p>
            <a:pPr marL="0" indent="0">
              <a:buNone/>
            </a:pPr>
            <a:r>
              <a:rPr lang="en-US" b="1" dirty="0" err="1">
                <a:latin typeface="Sitka Text" pitchFamily="2" charset="0"/>
              </a:rPr>
              <a:t>Penting</a:t>
            </a:r>
            <a:r>
              <a:rPr lang="en-US" b="1" dirty="0">
                <a:latin typeface="Sitka Text" pitchFamily="2" charset="0"/>
              </a:rPr>
              <a:t> untuk </a:t>
            </a:r>
            <a:r>
              <a:rPr lang="en-US" b="1" dirty="0" err="1">
                <a:latin typeface="Sitka Text" pitchFamily="2" charset="0"/>
              </a:rPr>
              <a:t>terus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mengikuti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perkembangan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teknologi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dan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memahami</a:t>
            </a:r>
            <a:r>
              <a:rPr lang="en-US" b="1" dirty="0">
                <a:latin typeface="Sitka Text" pitchFamily="2" charset="0"/>
              </a:rPr>
              <a:t> </a:t>
            </a:r>
            <a:r>
              <a:rPr lang="en-US" b="1" dirty="0" err="1">
                <a:latin typeface="Sitka Text" pitchFamily="2" charset="0"/>
              </a:rPr>
              <a:t>dampaknya</a:t>
            </a:r>
            <a:r>
              <a:rPr lang="en-US" b="1" dirty="0">
                <a:latin typeface="Sitka Text" pitchFamily="2" charset="0"/>
              </a:rPr>
              <a:t>.</a:t>
            </a:r>
            <a:endParaRPr lang="en-US" dirty="0">
              <a:latin typeface="Sitka Text" pitchFamily="2" charset="0"/>
            </a:endParaRPr>
          </a:p>
          <a:p>
            <a:pPr lvl="1"/>
            <a:r>
              <a:rPr lang="en-US" dirty="0" err="1">
                <a:latin typeface="Sitka Text" pitchFamily="2" charset="0"/>
              </a:rPr>
              <a:t>Mempersiapkan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diri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terhadap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perubahan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dan</a:t>
            </a:r>
            <a:r>
              <a:rPr lang="en-US" dirty="0">
                <a:latin typeface="Sitka Text" pitchFamily="2" charset="0"/>
              </a:rPr>
              <a:t> </a:t>
            </a:r>
            <a:r>
              <a:rPr lang="en-US" dirty="0" err="1">
                <a:latin typeface="Sitka Text" pitchFamily="2" charset="0"/>
              </a:rPr>
              <a:t>peluang</a:t>
            </a:r>
            <a:r>
              <a:rPr lang="en-US" dirty="0">
                <a:latin typeface="Sitka Text" pitchFamily="2" charset="0"/>
              </a:rPr>
              <a:t> yang </a:t>
            </a:r>
            <a:r>
              <a:rPr lang="en-US" dirty="0" err="1">
                <a:latin typeface="Sitka Text" pitchFamily="2" charset="0"/>
              </a:rPr>
              <a:t>muncul</a:t>
            </a:r>
            <a:r>
              <a:rPr lang="en-US" dirty="0">
                <a:latin typeface="Sitka Text" pitchFamily="2" charset="0"/>
              </a:rPr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757D78-3A2C-5A5A-95B4-D30A1384E10F}"/>
              </a:ext>
            </a:extLst>
          </p:cNvPr>
          <p:cNvSpPr/>
          <p:nvPr/>
        </p:nvSpPr>
        <p:spPr>
          <a:xfrm>
            <a:off x="-1" y="6492874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C89C0-8B4B-7AD7-4744-7FEA3CDBB7AF}"/>
              </a:ext>
            </a:extLst>
          </p:cNvPr>
          <p:cNvSpPr/>
          <p:nvPr/>
        </p:nvSpPr>
        <p:spPr>
          <a:xfrm>
            <a:off x="-1" y="0"/>
            <a:ext cx="12192000" cy="3651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DA5F51-AE6B-6A9F-30DB-9286E1A08F5C}"/>
              </a:ext>
            </a:extLst>
          </p:cNvPr>
          <p:cNvSpPr txBox="1"/>
          <p:nvPr/>
        </p:nvSpPr>
        <p:spPr>
          <a:xfrm>
            <a:off x="26505" y="6514273"/>
            <a:ext cx="51441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TEKNOLOGI INFORMASI | FAKULTAS TEKNIK | UNIVERSITAS TIDAR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C45B3F-55D4-B795-7202-80C346A2ACC8}"/>
              </a:ext>
            </a:extLst>
          </p:cNvPr>
          <p:cNvSpPr txBox="1"/>
          <p:nvPr/>
        </p:nvSpPr>
        <p:spPr>
          <a:xfrm>
            <a:off x="13252" y="29529"/>
            <a:ext cx="502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cs typeface="Bangla MN" pitchFamily="2" charset="0"/>
              </a:rPr>
              <a:t>PRAKTIK PROFESIONAL GLOBAL </a:t>
            </a:r>
            <a:r>
              <a:rPr lang="en-US" sz="1400" b="1" dirty="0">
                <a:cs typeface="Bangla MN" pitchFamily="2" charset="0"/>
              </a:rPr>
              <a:t>| SEMESTER </a:t>
            </a:r>
            <a:r>
              <a:rPr lang="en-US" sz="1400" b="1" dirty="0" smtClean="0">
                <a:cs typeface="Bangla MN" pitchFamily="2" charset="0"/>
              </a:rPr>
              <a:t>GENAP </a:t>
            </a:r>
            <a:r>
              <a:rPr lang="en-US" sz="1400" b="1" dirty="0">
                <a:cs typeface="Bangla MN" pitchFamily="2" charset="0"/>
              </a:rPr>
              <a:t>– 2024/2025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E208B5-D635-4527-6C57-108430A26C23}"/>
              </a:ext>
            </a:extLst>
          </p:cNvPr>
          <p:cNvCxnSpPr>
            <a:cxnSpLocks/>
          </p:cNvCxnSpPr>
          <p:nvPr/>
        </p:nvCxnSpPr>
        <p:spPr>
          <a:xfrm>
            <a:off x="344557" y="1484243"/>
            <a:ext cx="1141012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D691CF0-1784-0CC3-2D9C-64DF7BBA4C4E}"/>
              </a:ext>
            </a:extLst>
          </p:cNvPr>
          <p:cNvSpPr txBox="1"/>
          <p:nvPr/>
        </p:nvSpPr>
        <p:spPr>
          <a:xfrm>
            <a:off x="10610454" y="6514272"/>
            <a:ext cx="1555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bg1"/>
                </a:solidFill>
              </a:rPr>
              <a:t>www.untidar.ac.id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551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TIDAR" id="{B5CCFF9E-7D8C-5248-9F61-B3976C571A8B}" vid="{B9F8738F-FA31-E341-987D-062494C57AF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668</Words>
  <Application>Microsoft Office PowerPoint</Application>
  <PresentationFormat>Widescreen</PresentationFormat>
  <Paragraphs>105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Bangla MN</vt:lpstr>
      <vt:lpstr>Calibri</vt:lpstr>
      <vt:lpstr>Calibri Light</vt:lpstr>
      <vt:lpstr>Cambria Math</vt:lpstr>
      <vt:lpstr>Palatino</vt:lpstr>
      <vt:lpstr>Sitka Text</vt:lpstr>
      <vt:lpstr>Times New Roman</vt:lpstr>
      <vt:lpstr>Office Theme</vt:lpstr>
      <vt:lpstr>PRAKTIK PROFESIONAL GLOBAL</vt:lpstr>
      <vt:lpstr>Tujuan Pembelajaran</vt:lpstr>
      <vt:lpstr>Tren Teknologi Modern</vt:lpstr>
      <vt:lpstr>Tren Teknologi Modern</vt:lpstr>
      <vt:lpstr>Dampak Teknologi Baru terhadap Industri dan Masyarakat</vt:lpstr>
      <vt:lpstr>Isu Terkini dalam Teknologi Informasi</vt:lpstr>
      <vt:lpstr>Studi Kasus</vt:lpstr>
      <vt:lpstr>Studi Kasus</vt:lpstr>
      <vt:lpstr>Kesimpulan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NAMA MATA KULIAH</dc:title>
  <dc:creator>Restu Rakhmawati</dc:creator>
  <cp:lastModifiedBy>USER</cp:lastModifiedBy>
  <cp:revision>105</cp:revision>
  <cp:lastPrinted>2025-03-05T04:01:07Z</cp:lastPrinted>
  <dcterms:created xsi:type="dcterms:W3CDTF">2022-08-21T03:19:28Z</dcterms:created>
  <dcterms:modified xsi:type="dcterms:W3CDTF">2025-04-10T00:58:16Z</dcterms:modified>
</cp:coreProperties>
</file>