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Poppi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7VT8ZRopB2wc58jDqK/Q9lPZ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SemiBold-bold.fntdata"/><Relationship Id="rId27" Type="http://schemas.openxmlformats.org/officeDocument/2006/relationships/font" Target="fonts/PoppinsSemiBo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SemiBol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PoppinsSemi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fewire.com/what-is-wi-fi-direct-2378225" TargetMode="External"/><Relationship Id="rId3" Type="http://schemas.openxmlformats.org/officeDocument/2006/relationships/hyperlink" Target="https://www.lifewire.com/what-is-google-assistant-4120911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3a6b347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33a6b3471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3a6b347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33a6b3471f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devices have similar characteristics.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 Wi-Fi 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Wireless Communication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 battery that powers the device for several hours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 physical or onscreen keyboard for entering information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Ukuran dan berat yang bisa dibawa dengan satu tangan dan dapat dimanipulasi dengan tangan lainnya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Hampir secara keseluruhan mobile device saat ini memiliki interface touchscreen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Adanya virtual assistant, seperti Siri, Cortana atau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Assistant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The ability to download data from the internet, including apps and books</a:t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33a6b3471f_0_26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g333a6b3471f_0_268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g333a6b3471f_0_26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g333a6b3471f_0_26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g333a6b3471f_0_2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a6b3471f_0_3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333a6b3471f_0_3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g333a6b3471f_0_3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g333a6b3471f_0_3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g333a6b3471f_0_3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a6b3471f_0_3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333a6b3471f_0_3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g333a6b3471f_0_3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333a6b3471f_0_3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g333a6b3471f_0_3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7830" y="0"/>
            <a:ext cx="1356168" cy="5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0"/>
            <a:ext cx="377761" cy="35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3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 txBox="1"/>
          <p:nvPr>
            <p:ph idx="3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3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3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3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4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4"/>
          <p:cNvSpPr txBox="1"/>
          <p:nvPr>
            <p:ph idx="2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33a6b3471f_0_2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333a6b3471f_0_2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g333a6b3471f_0_2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g333a6b3471f_0_2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33a6b3471f_0_2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g333a6b3471f_0_2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g333a6b3471f_0_27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g333a6b3471f_0_2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g333a6b3471f_0_2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3a6b3471f_0_28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g333a6b3471f_0_28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g333a6b3471f_0_28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g333a6b3471f_0_28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g333a6b3471f_0_28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33a6b3471f_0_2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g333a6b3471f_0_29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g333a6b3471f_0_29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g333a6b3471f_0_29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g333a6b3471f_0_29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g333a6b3471f_0_29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3a6b3471f_0_29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g333a6b3471f_0_29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g333a6b3471f_0_29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g333a6b3471f_0_29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g333a6b3471f_0_29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g333a6b3471f_0_29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g333a6b3471f_0_2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333a6b3471f_0_2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a6b3471f_0_30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g333a6b3471f_0_30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333a6b3471f_0_30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3a6b3471f_0_31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g333a6b3471f_0_3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g333a6b3471f_0_31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g333a6b3471f_0_3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333a6b3471f_0_3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g333a6b3471f_0_3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3a6b3471f_0_31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g333a6b3471f_0_31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333a6b3471f_0_31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g333a6b3471f_0_3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g333a6b3471f_0_3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333a6b3471f_0_3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jp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3a6b3471f_0_2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33a6b3471f_0_2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33a6b3471f_0_26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33a6b3471f_0_2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33a6b3471f_0_2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81" name="Google Shape;81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33a6b3471f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287" y="-190837"/>
            <a:ext cx="1561766" cy="157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33a6b3471f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650" y="122400"/>
            <a:ext cx="1347656" cy="95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33a6b3471f_0_81"/>
          <p:cNvPicPr preferRelativeResize="0"/>
          <p:nvPr/>
        </p:nvPicPr>
        <p:blipFill rotWithShape="1">
          <a:blip r:embed="rId6">
            <a:alphaModFix/>
          </a:blip>
          <a:srcRect b="37202" l="6154" r="5917" t="32938"/>
          <a:stretch/>
        </p:blipFill>
        <p:spPr>
          <a:xfrm>
            <a:off x="6937913" y="521438"/>
            <a:ext cx="1601418" cy="27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33a6b3471f_0_81"/>
          <p:cNvSpPr txBox="1"/>
          <p:nvPr>
            <p:ph type="ctrTitle"/>
          </p:nvPr>
        </p:nvSpPr>
        <p:spPr>
          <a:xfrm>
            <a:off x="1200650" y="1089493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" name="Google Shape;189;g333a6b3471f_0_81"/>
          <p:cNvSpPr txBox="1"/>
          <p:nvPr>
            <p:ph idx="1" type="subTitle"/>
          </p:nvPr>
        </p:nvSpPr>
        <p:spPr>
          <a:xfrm>
            <a:off x="1358375" y="2250925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Mobile Programmer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333a6b3471f_0_81"/>
          <p:cNvSpPr txBox="1"/>
          <p:nvPr>
            <p:ph idx="1" type="subTitle"/>
          </p:nvPr>
        </p:nvSpPr>
        <p:spPr>
          <a:xfrm>
            <a:off x="1371300" y="2631925"/>
            <a:ext cx="663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19"/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Pertemuan #5- : PROJECT: DESAIN MOBILE INTERFACE (Pemanfaatan pattern, UI komponen) Design Mockup Aplikasi Android.</a:t>
            </a:r>
            <a:endParaRPr/>
          </a:p>
        </p:txBody>
      </p:sp>
      <p:sp>
        <p:nvSpPr>
          <p:cNvPr id="191" name="Google Shape;191;g333a6b3471f_0_81"/>
          <p:cNvSpPr txBox="1"/>
          <p:nvPr>
            <p:ph idx="1" type="subTitle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Perguruan Tinggi: … (Tuliskan nama PT)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g333a6b3471f_0_81"/>
          <p:cNvGrpSpPr/>
          <p:nvPr/>
        </p:nvGrpSpPr>
        <p:grpSpPr>
          <a:xfrm>
            <a:off x="2625147" y="206522"/>
            <a:ext cx="712275" cy="728165"/>
            <a:chOff x="2655627" y="285750"/>
            <a:chExt cx="712275" cy="728165"/>
          </a:xfrm>
        </p:grpSpPr>
        <p:sp>
          <p:nvSpPr>
            <p:cNvPr id="193" name="Google Shape;193;g333a6b3471f_0_81"/>
            <p:cNvSpPr/>
            <p:nvPr/>
          </p:nvSpPr>
          <p:spPr>
            <a:xfrm>
              <a:off x="2655627" y="285750"/>
              <a:ext cx="712275" cy="72816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" name="Google Shape;194;g333a6b3471f_0_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5627" y="301640"/>
              <a:ext cx="712275" cy="71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/>
          <p:nvPr/>
        </p:nvSpPr>
        <p:spPr>
          <a:xfrm>
            <a:off x="-707950" y="231963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331181" y="231963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Aplikasi Kalkulator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4460488" y="761117"/>
            <a:ext cx="433472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Akhir Aplikasi Kalkulator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313" y="761117"/>
            <a:ext cx="2031225" cy="39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0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/>
        </p:nvSpPr>
        <p:spPr>
          <a:xfrm>
            <a:off x="-707950" y="284215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331181" y="284215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Aplikasi List View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4460488" y="813369"/>
            <a:ext cx="433472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Akhir Aplikasi List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631" y="813369"/>
            <a:ext cx="2003002" cy="391355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/>
        </p:nvSpPr>
        <p:spPr>
          <a:xfrm>
            <a:off x="-707950" y="292924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331181" y="292924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331181" y="822078"/>
            <a:ext cx="8464027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“  “, Java </a:t>
            </a:r>
            <a:r>
              <a:rPr b="0" baseline="3000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TM</a:t>
            </a: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 Programming Language, Oracle America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Android Cook Book, McGraw-Hill/Osborne, 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Herbert Schildt, </a:t>
            </a:r>
            <a:r>
              <a:rPr b="0" i="1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Java2 : A beginner’s Guide, </a:t>
            </a: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 Second Edition, McGraw-Hill/Osborne</a:t>
            </a:r>
            <a:endParaRPr b="0" i="0" sz="1800" u="none" cap="none" strike="noStrike">
              <a:solidFill>
                <a:srgbClr val="122B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Matthew Mathias, Swift Programming, 2nd edition, Big Nerd 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https://developer.apple.com/library/archive/referencelibrary/GettingStarted/DevelopiOSAppsSwift/index.html/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https://developer.android.com/topic/libraries/architecture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2B6A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rgbClr val="122B6A"/>
                </a:solidFill>
                <a:latin typeface="Arial"/>
                <a:ea typeface="Arial"/>
                <a:cs typeface="Arial"/>
                <a:sym typeface="Arial"/>
              </a:rPr>
              <a:t>https://www.oracle.com/technetwork/java/javase/overview/index.html</a:t>
            </a:r>
            <a:endParaRPr b="0" i="0" sz="1800" u="none" cap="none" strike="noStrike">
              <a:solidFill>
                <a:srgbClr val="122B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383435" y="214547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Tim Penyusun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332725" y="654400"/>
            <a:ext cx="77760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Alif Akbar Fitrawan, S.Pd, M. Kom (Politeknik Negeri Banyuwangi);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Anwar, S.Si, MCs.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Lhokseumawe);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Eddo Fajar Nugroho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(BPPTIK Cikarang);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Eddy Tungadi, S.T., M.T.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Ujung Pandang);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Fitri Wibowo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Pontianak);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Ghifari Munawar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Bandung); 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Hetty Meileni, S.Kom., M.T.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Sriwijaya)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I Wayan Candra Winetra, S.Kom., M.Kom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Bali)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Irkham Huda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(Vokasi UGM)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Josseano Amakora Koli Parera, S.Kom., M.T.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Ambon)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I Komang Sugiartha, S.Kom., MMSI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(Universitas Gunadarma)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Lucia Sri Istiyowati, M.Kom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(Institut Perbanas)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Maksy Sendiang,ST,MIT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(Politeknik Negeri Manado)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Medi Noviana (Universitas Gunadarma)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Muhammad Nashrullah (Politeknik Negeri Batam)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Nat. I Made Wiryana, S.Si., S.Kom., M.Sc. (Universitas Gunadarma)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Rika Idmayanti, ST, M.Kom (Politeknik Negeri Padang)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Rizky Yuniar Hakkun (Politeknik Elektronik Negeri Surabaya)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Robinson A.Wadu,ST.,MT (Politeknik Negeri Kupang)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Roslina. M.IT (Politeknik Negeri Medan)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Sukamto, SKom., MT. (Politeknik Negeri Semarang)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Syamsi Dwi Cahya, M.Kom. (Politeknik Negeri Jakarta)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Syamsul Arifin, S.Kom, M.Cs (Politeknik Negeri Jember)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Usmanudin (Universitas Gunadarma) ;</a:t>
            </a:r>
            <a:endParaRPr b="0" i="0" sz="1050" u="none" cap="none" strike="noStrik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050"/>
              <a:buFont typeface="Arial"/>
              <a:buChar char="•"/>
            </a:pPr>
            <a:r>
              <a:rPr b="1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Wandy Alifha Saputra (Politeknik Negeri Banjarmasin) ;</a:t>
            </a:r>
            <a:r>
              <a:rPr b="0" i="0" lang="en-US" sz="1050" u="none" cap="none" strike="noStrik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3a6b3471f_0_255"/>
          <p:cNvSpPr txBox="1"/>
          <p:nvPr/>
        </p:nvSpPr>
        <p:spPr>
          <a:xfrm>
            <a:off x="762900" y="1795950"/>
            <a:ext cx="423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SemiBold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Terima Kasih</a:t>
            </a:r>
            <a:endParaRPr b="1" i="0" sz="45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15" name="Google Shape;315;g333a6b3471f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287" y="-190837"/>
            <a:ext cx="1561766" cy="157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33a6b3471f_0_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612" y="1551374"/>
            <a:ext cx="2996469" cy="268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33a6b3471f_0_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650" y="122400"/>
            <a:ext cx="1347656" cy="95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g333a6b3471f_0_255"/>
          <p:cNvGrpSpPr/>
          <p:nvPr/>
        </p:nvGrpSpPr>
        <p:grpSpPr>
          <a:xfrm>
            <a:off x="2625147" y="206522"/>
            <a:ext cx="712275" cy="728165"/>
            <a:chOff x="2655627" y="285750"/>
            <a:chExt cx="712275" cy="728165"/>
          </a:xfrm>
        </p:grpSpPr>
        <p:sp>
          <p:nvSpPr>
            <p:cNvPr id="319" name="Google Shape;319;g333a6b3471f_0_255"/>
            <p:cNvSpPr/>
            <p:nvPr/>
          </p:nvSpPr>
          <p:spPr>
            <a:xfrm>
              <a:off x="2655627" y="285750"/>
              <a:ext cx="712275" cy="72816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" name="Google Shape;320;g333a6b3471f_0_2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5627" y="301640"/>
              <a:ext cx="712275" cy="71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/>
        </p:nvSpPr>
        <p:spPr>
          <a:xfrm>
            <a:off x="251101" y="913144"/>
            <a:ext cx="19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27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 Pengajar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103693" y="1105606"/>
            <a:ext cx="5403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103688" y="2194875"/>
            <a:ext cx="54033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103688" y="4141407"/>
            <a:ext cx="5403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1"/>
          <p:cNvGrpSpPr/>
          <p:nvPr/>
        </p:nvGrpSpPr>
        <p:grpSpPr>
          <a:xfrm>
            <a:off x="3158378" y="1116544"/>
            <a:ext cx="5296275" cy="790953"/>
            <a:chOff x="5735170" y="2041582"/>
            <a:chExt cx="7061700" cy="1054604"/>
          </a:xfrm>
        </p:grpSpPr>
        <p:sp>
          <p:nvSpPr>
            <p:cNvPr id="204" name="Google Shape;204;p1"/>
            <p:cNvSpPr txBox="1"/>
            <p:nvPr/>
          </p:nvSpPr>
          <p:spPr>
            <a:xfrm>
              <a:off x="5735170" y="2041582"/>
              <a:ext cx="7061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Latar Belakang Pendidikan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 txBox="1"/>
            <p:nvPr/>
          </p:nvSpPr>
          <p:spPr>
            <a:xfrm>
              <a:off x="5735170" y="2552487"/>
              <a:ext cx="7061700" cy="54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Gadjah Mada (S2)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Negeri Semarang (S1)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"/>
          <p:cNvGrpSpPr/>
          <p:nvPr/>
        </p:nvGrpSpPr>
        <p:grpSpPr>
          <a:xfrm>
            <a:off x="3158400" y="2206015"/>
            <a:ext cx="5296294" cy="1975895"/>
            <a:chOff x="5735185" y="3560735"/>
            <a:chExt cx="5266800" cy="2634525"/>
          </a:xfrm>
        </p:grpSpPr>
        <p:sp>
          <p:nvSpPr>
            <p:cNvPr id="207" name="Google Shape;207;p1"/>
            <p:cNvSpPr txBox="1"/>
            <p:nvPr/>
          </p:nvSpPr>
          <p:spPr>
            <a:xfrm>
              <a:off x="5735185" y="3560735"/>
              <a:ext cx="52668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Riwayat Pekerjaan dan Pengalaman Profesional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5735185" y="4071644"/>
              <a:ext cx="5266800" cy="2123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Axar Digital as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(2021-2024)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Bunda Mulia as Lecturer (2021-2024)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Lokatani as Digital Marketing Manager (2023-2024)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Dattabot/HARA as Project Manager and Copywriter (2021)</a:t>
              </a:r>
              <a:endParaRPr/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Hamparan Stone as Digital Marketing and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Mercury Agency as Digital Marketing Planner (2019-2020)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Yello Agency as Digital Marketing and Copywriter (2019)</a:t>
              </a:r>
              <a:endParaRPr/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Rak Kerja Agency as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(2018-2020)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"/>
          <p:cNvGrpSpPr/>
          <p:nvPr/>
        </p:nvGrpSpPr>
        <p:grpSpPr>
          <a:xfrm>
            <a:off x="3158378" y="4152825"/>
            <a:ext cx="5296277" cy="791104"/>
            <a:chOff x="4211170" y="5079899"/>
            <a:chExt cx="7061703" cy="1054805"/>
          </a:xfrm>
        </p:grpSpPr>
        <p:sp>
          <p:nvSpPr>
            <p:cNvPr id="210" name="Google Shape;210;p1"/>
            <p:cNvSpPr txBox="1"/>
            <p:nvPr/>
          </p:nvSpPr>
          <p:spPr>
            <a:xfrm>
              <a:off x="4211170" y="5079899"/>
              <a:ext cx="7061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Kontak Pengajar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4211173" y="5590804"/>
              <a:ext cx="7061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Alamat Email: affixmareta@untidar.ac.id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Nomor Telepon/HP: 081230555391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"/>
          <p:cNvSpPr txBox="1"/>
          <p:nvPr/>
        </p:nvSpPr>
        <p:spPr>
          <a:xfrm>
            <a:off x="3051449" y="570244"/>
            <a:ext cx="54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2700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Affix Mareta, M. Eng.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01" y="1557692"/>
            <a:ext cx="2058962" cy="20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331181" y="231963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Deskripsi Singkat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365049" y="722050"/>
            <a:ext cx="864340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Peserta pelatihan melakukan praktek mengerjakan project berupa pemanfaatan pattern dan UI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komponen  dengan menggunakan tools Pencil. Aplikasi Pencil ini sering digunakan untuk membuat sebuah rancangan ataupun desain aplikasi desktop, mobile dan juga aplikasi berbasis web.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Peserta pelatihan dapat mengerjakan tugas yang diberikan sesuai dengan persyaratan yang ditentukan. 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 instalasi alat bantu pengembangan aplikasi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Merancang user interface dengan alat bantu prototype sesuai dengan spesifikasi projek yang diberikan.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/>
        </p:nvSpPr>
        <p:spPr>
          <a:xfrm>
            <a:off x="-707950" y="284215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331181" y="284215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Mockup Aplikasi Android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331180" y="768765"/>
            <a:ext cx="8464028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Aplikasi Pencil untuk Mockup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Mockup Aplikasi Input Nama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Mockup Aplikasi Kalkulator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Mockup Aplikasi List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/>
        </p:nvSpPr>
        <p:spPr>
          <a:xfrm>
            <a:off x="-707950" y="258089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331181" y="258089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Pencil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460488" y="787243"/>
            <a:ext cx="4334720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Aplikasi Pencil ini sering digunakan untuk membuat sebuah rancangan ataupun desain aplikasi desktop, mobile dan juga aplikasi berbasis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 menggunakan Pencil, kalian hanya perlu fokus pada desainnya saja, tanpa perlu memikirkan coding terlebih dahulu.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0" y="787243"/>
            <a:ext cx="4129308" cy="370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/>
        </p:nvSpPr>
        <p:spPr>
          <a:xfrm>
            <a:off x="-707950" y="284215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331181" y="284215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Pencil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4460488" y="813369"/>
            <a:ext cx="433472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Aplikasi ini juga dapat digunakan untuk membuat flowchart.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yang dibuat, dapat langsung di export menjadi sebuah gambar (.png), halaman web (.html), .pdf, hingga .svg.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813370"/>
            <a:ext cx="4129307" cy="35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/>
        </p:nvSpPr>
        <p:spPr>
          <a:xfrm>
            <a:off x="-707950" y="249381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331181" y="249381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Aplikasi Input Nama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4460488" y="778535"/>
            <a:ext cx="433472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Pilih tab Mobile – Android 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Masukkan shape Phone kedalam document seperti pada gambar disamping.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77" y="966748"/>
            <a:ext cx="3753915" cy="376425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7"/>
          <p:cNvSpPr/>
          <p:nvPr/>
        </p:nvSpPr>
        <p:spPr>
          <a:xfrm>
            <a:off x="479228" y="2991270"/>
            <a:ext cx="424136" cy="48472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/>
        </p:nvSpPr>
        <p:spPr>
          <a:xfrm>
            <a:off x="-707950" y="258089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331181" y="258089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Aplikasi Input Nama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4460488" y="787243"/>
            <a:ext cx="433472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Masukkan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Masukkan TextField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Masukkan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787243"/>
            <a:ext cx="4129307" cy="3603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/>
        </p:nvSpPr>
        <p:spPr>
          <a:xfrm>
            <a:off x="-707950" y="266798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331181" y="266798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Design Aplikasi Input Nama</a:t>
            </a:r>
            <a:endParaRPr b="0" i="0" sz="24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4460488" y="795952"/>
            <a:ext cx="433472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Akhir Aplikasi Input Nama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815" y="795952"/>
            <a:ext cx="2031225" cy="39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