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Lst>
  <p:sldSz cy="5143500" cx="9144000"/>
  <p:notesSz cx="6858000" cy="9144000"/>
  <p:embeddedFontLst>
    <p:embeddedFont>
      <p:font typeface="Roboto"/>
      <p:regular r:id="rId91"/>
      <p:bold r:id="rId92"/>
      <p:italic r:id="rId93"/>
      <p:boldItalic r:id="rId94"/>
    </p:embeddedFont>
    <p:embeddedFont>
      <p:font typeface="Bebas Neue"/>
      <p:regular r:id="rId95"/>
    </p:embeddedFont>
    <p:embeddedFont>
      <p:font typeface="Poppins SemiBold"/>
      <p:regular r:id="rId96"/>
      <p:bold r:id="rId97"/>
      <p:italic r:id="rId98"/>
      <p:boldItalic r:id="rId9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00" roundtripDataSignature="AMtx7mguegbaoLp3PcjppMs1qmKuwNoQ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0" Type="http://customschemas.google.com/relationships/presentationmetadata" Target="meta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font" Target="fonts/BebasNeue-regular.fntdata"/><Relationship Id="rId94" Type="http://schemas.openxmlformats.org/officeDocument/2006/relationships/font" Target="fonts/Roboto-boldItalic.fntdata"/><Relationship Id="rId97" Type="http://schemas.openxmlformats.org/officeDocument/2006/relationships/font" Target="fonts/PoppinsSemiBold-bold.fntdata"/><Relationship Id="rId96" Type="http://schemas.openxmlformats.org/officeDocument/2006/relationships/font" Target="fonts/PoppinsSemiBold-regular.fntdata"/><Relationship Id="rId11" Type="http://schemas.openxmlformats.org/officeDocument/2006/relationships/slide" Target="slides/slide4.xml"/><Relationship Id="rId99" Type="http://schemas.openxmlformats.org/officeDocument/2006/relationships/font" Target="fonts/PoppinsSemiBold-boldItalic.fntdata"/><Relationship Id="rId10" Type="http://schemas.openxmlformats.org/officeDocument/2006/relationships/slide" Target="slides/slide3.xml"/><Relationship Id="rId98" Type="http://schemas.openxmlformats.org/officeDocument/2006/relationships/font" Target="fonts/PoppinsSemiBold-italic.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font" Target="fonts/Roboto-regular.fntdata"/><Relationship Id="rId90" Type="http://schemas.openxmlformats.org/officeDocument/2006/relationships/slide" Target="slides/slide83.xml"/><Relationship Id="rId93" Type="http://schemas.openxmlformats.org/officeDocument/2006/relationships/font" Target="fonts/Roboto-italic.fntdata"/><Relationship Id="rId92" Type="http://schemas.openxmlformats.org/officeDocument/2006/relationships/font" Target="fonts/Roboto-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orkflow"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orkflow"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orkflow"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orkflow" TargetMode="External"/><Relationship Id="rId3" Type="http://schemas.openxmlformats.org/officeDocument/2006/relationships/hyperlink" Target="https://developer.android.com/studio/test/index.html" TargetMode="External"/><Relationship Id="rId4" Type="http://schemas.openxmlformats.org/officeDocument/2006/relationships/hyperlink" Target="https://developer.android.com/studio/test/index.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publish/index.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fundamental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fundamental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33a88ac18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2" name="Google Shape;182;g333a88ac18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sz="1100">
                <a:solidFill>
                  <a:srgbClr val="000000"/>
                </a:solidFill>
              </a:rPr>
              <a:t>Daftar berikut memberikan ikhtisar proses untuk membangun aplikasi Android dan menyertakan tautan ke beberapa alat Android Studio yang harus Anda gunakan selama setiap fase pengembangan</a:t>
            </a:r>
            <a:endParaRPr sz="1100">
              <a:solidFill>
                <a:srgbClr val="000000"/>
              </a:solidFill>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Resource: </a:t>
            </a:r>
            <a:r>
              <a:rPr lang="en-US" u="sng">
                <a:solidFill>
                  <a:schemeClr val="hlink"/>
                </a:solidFill>
                <a:hlinkClick r:id="rId2"/>
              </a:rPr>
              <a:t>https://developer.android.com/studio/workflow</a:t>
            </a:r>
            <a:endParaRPr/>
          </a:p>
          <a:p>
            <a:pPr indent="0" lvl="0" marL="15875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400"/>
              <a:buNone/>
            </a:pPr>
            <a:r>
              <a:t/>
            </a:r>
            <a:endParaRPr/>
          </a:p>
        </p:txBody>
      </p:sp>
      <p:sp>
        <p:nvSpPr>
          <p:cNvPr id="293" name="Google Shape;29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Resource: </a:t>
            </a:r>
            <a:r>
              <a:rPr lang="en-US" u="sng">
                <a:solidFill>
                  <a:schemeClr val="hlink"/>
                </a:solidFill>
                <a:hlinkClick r:id="rId2"/>
              </a:rPr>
              <a:t>https://developer.android.com/studio/workflow</a:t>
            </a:r>
            <a:endParaRPr/>
          </a:p>
          <a:p>
            <a:pPr indent="0" lvl="0" marL="0" rtl="0" algn="l">
              <a:lnSpc>
                <a:spcPct val="100000"/>
              </a:lnSpc>
              <a:spcBef>
                <a:spcPts val="0"/>
              </a:spcBef>
              <a:spcAft>
                <a:spcPts val="0"/>
              </a:spcAft>
              <a:buSzPts val="1400"/>
              <a:buNone/>
            </a:pPr>
            <a:r>
              <a:t/>
            </a:r>
            <a:endParaRPr/>
          </a:p>
        </p:txBody>
      </p:sp>
      <p:sp>
        <p:nvSpPr>
          <p:cNvPr id="302" name="Google Shape;30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Resource: </a:t>
            </a:r>
            <a:r>
              <a:rPr lang="en-US" u="sng">
                <a:solidFill>
                  <a:schemeClr val="hlink"/>
                </a:solidFill>
                <a:hlinkClick r:id="rId2"/>
              </a:rPr>
              <a:t>https://developer.android.com/studio/workflow</a:t>
            </a:r>
            <a:endParaRPr/>
          </a:p>
        </p:txBody>
      </p:sp>
      <p:sp>
        <p:nvSpPr>
          <p:cNvPr id="311" name="Google Shape;31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Resource: </a:t>
            </a:r>
            <a:r>
              <a:rPr lang="en-US" u="sng">
                <a:solidFill>
                  <a:schemeClr val="hlink"/>
                </a:solidFill>
                <a:hlinkClick r:id="rId2"/>
              </a:rPr>
              <a:t>https://developer.android.com/studio/workflow</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u="sng">
                <a:solidFill>
                  <a:schemeClr val="hlink"/>
                </a:solidFill>
                <a:hlinkClick r:id="rId3"/>
              </a:rPr>
              <a:t>https://developer.android.com/studio/test/index.html</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US">
                <a:solidFill>
                  <a:srgbClr val="000000"/>
                </a:solidFill>
              </a:rPr>
              <a:t>Kurang bug dan tingkatkan kinerja aplikasi.</a:t>
            </a:r>
            <a:endParaRPr/>
          </a:p>
          <a:p>
            <a:pPr indent="-285750" lvl="0" marL="285750" rtl="0" algn="l">
              <a:lnSpc>
                <a:spcPct val="150000"/>
              </a:lnSpc>
              <a:spcBef>
                <a:spcPts val="0"/>
              </a:spcBef>
              <a:spcAft>
                <a:spcPts val="0"/>
              </a:spcAft>
              <a:buSzPts val="1100"/>
              <a:buFont typeface="Noto Sans Symbols"/>
              <a:buChar char="❑"/>
            </a:pPr>
            <a:r>
              <a:rPr lang="en-US">
                <a:solidFill>
                  <a:srgbClr val="000000"/>
                </a:solidFill>
              </a:rPr>
              <a:t>Pada fase ini anda akan berusaha untuk mengurangi bug pada aplikasi serta meningkatkan kinerja dari aplikasi. </a:t>
            </a:r>
            <a:endParaRPr/>
          </a:p>
          <a:p>
            <a:pPr indent="-298450" lvl="0" marL="457200" rtl="0" algn="l">
              <a:lnSpc>
                <a:spcPct val="150000"/>
              </a:lnSpc>
              <a:spcBef>
                <a:spcPts val="0"/>
              </a:spcBef>
              <a:spcAft>
                <a:spcPts val="0"/>
              </a:spcAft>
              <a:buSzPts val="1100"/>
              <a:buChar char="●"/>
            </a:pPr>
            <a:r>
              <a:rPr lang="en-US">
                <a:solidFill>
                  <a:srgbClr val="000000"/>
                </a:solidFill>
              </a:rPr>
              <a:t>Profile akan digunakan untuk melihat dan menganalisis berbagai metrik kinerja seperti penggunaan memori, lalu lintas jaringan, dampak CPU, dan lainnya.</a:t>
            </a:r>
            <a:endParaRPr/>
          </a:p>
          <a:p>
            <a:pPr indent="-298450" lvl="0" marL="457200" rtl="0" algn="l">
              <a:lnSpc>
                <a:spcPct val="150000"/>
              </a:lnSpc>
              <a:spcBef>
                <a:spcPts val="0"/>
              </a:spcBef>
              <a:spcAft>
                <a:spcPts val="0"/>
              </a:spcAft>
              <a:buSzPts val="1100"/>
              <a:buChar char="●"/>
            </a:pPr>
            <a:r>
              <a:rPr lang="en-US">
                <a:solidFill>
                  <a:srgbClr val="000000"/>
                </a:solidFill>
              </a:rPr>
              <a:t>Anda dapat mencoba melakukan testing aplikasi, lebih detail pada link berikut ini </a:t>
            </a:r>
            <a:r>
              <a:rPr lang="en-US" u="sng">
                <a:solidFill>
                  <a:schemeClr val="hlink"/>
                </a:solidFill>
                <a:hlinkClick r:id="rId4"/>
              </a:rPr>
              <a:t>https://developer.android.com/studio/test/index.html</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320" name="Google Shape;32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85750" lvl="0" marL="285750" rtl="0" algn="l">
              <a:lnSpc>
                <a:spcPct val="150000"/>
              </a:lnSpc>
              <a:spcBef>
                <a:spcPts val="0"/>
              </a:spcBef>
              <a:spcAft>
                <a:spcPts val="0"/>
              </a:spcAft>
              <a:buSzPts val="1100"/>
              <a:buFont typeface="Noto Sans Symbols"/>
              <a:buChar char="❑"/>
            </a:pPr>
            <a:r>
              <a:rPr lang="en-US" sz="1100">
                <a:solidFill>
                  <a:srgbClr val="000000"/>
                </a:solidFill>
              </a:rPr>
              <a:t>Saat Anda siap untuk merilis aplikasi kepada pengguna, ada beberapa hal yang perlu dipertimbangkan, seperti membuat versi aplikasi dan menandatanganinya dengan kunci.</a:t>
            </a:r>
            <a:endParaRPr/>
          </a:p>
          <a:p>
            <a:pPr indent="-228600" lvl="0" marL="457200" rtl="0" algn="l">
              <a:lnSpc>
                <a:spcPct val="150000"/>
              </a:lnSpc>
              <a:spcBef>
                <a:spcPts val="0"/>
              </a:spcBef>
              <a:spcAft>
                <a:spcPts val="0"/>
              </a:spcAft>
              <a:buSzPts val="1100"/>
              <a:buNone/>
            </a:pPr>
            <a:r>
              <a:t/>
            </a:r>
            <a:endParaRPr sz="1100">
              <a:solidFill>
                <a:srgbClr val="000000"/>
              </a:solidFill>
            </a:endParaRPr>
          </a:p>
          <a:p>
            <a:pPr indent="-298450" lvl="0" marL="457200" rtl="0" algn="l">
              <a:lnSpc>
                <a:spcPct val="150000"/>
              </a:lnSpc>
              <a:spcBef>
                <a:spcPts val="0"/>
              </a:spcBef>
              <a:spcAft>
                <a:spcPts val="0"/>
              </a:spcAft>
              <a:buSzPts val="1100"/>
              <a:buChar char="●"/>
            </a:pPr>
            <a:r>
              <a:rPr lang="en-US" sz="1100">
                <a:solidFill>
                  <a:srgbClr val="000000"/>
                </a:solidFill>
              </a:rPr>
              <a:t>Lebih detail pada link berikut ini </a:t>
            </a:r>
            <a:r>
              <a:rPr lang="en-US" sz="1100" u="sng">
                <a:solidFill>
                  <a:schemeClr val="hlink"/>
                </a:solidFill>
                <a:hlinkClick r:id="rId2"/>
              </a:rPr>
              <a:t>https://developer.android.com/studio/publish/index.html</a:t>
            </a:r>
            <a:endParaRPr sz="1100"/>
          </a:p>
        </p:txBody>
      </p:sp>
      <p:sp>
        <p:nvSpPr>
          <p:cNvPr id="329" name="Google Shape;32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346" name="Google Shape;34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354" name="Google Shape;35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362" name="Google Shape;36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t>Gambar berikut merupakan alur dalam pengoperasian activity</a:t>
            </a:r>
            <a:endParaRPr/>
          </a:p>
          <a:p>
            <a:pPr indent="0" lvl="0" marL="0" rtl="0" algn="l">
              <a:lnSpc>
                <a:spcPct val="100000"/>
              </a:lnSpc>
              <a:spcBef>
                <a:spcPts val="0"/>
              </a:spcBef>
              <a:spcAft>
                <a:spcPts val="0"/>
              </a:spcAft>
              <a:buSzPts val="1400"/>
              <a:buNone/>
            </a:pPr>
            <a:r>
              <a:t/>
            </a:r>
            <a:endParaRPr/>
          </a:p>
        </p:txBody>
      </p:sp>
      <p:sp>
        <p:nvSpPr>
          <p:cNvPr id="370" name="Google Shape;37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378" name="Google Shape;37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386" name="Google Shape;38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394" name="Google Shape;39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02" name="Google Shape;40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10" name="Google Shape;41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18" name="Google Shape;41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Modul Basic Java For Android, 2016</a:t>
            </a:r>
            <a:endParaRPr/>
          </a:p>
          <a:p>
            <a:pPr indent="-298450" lvl="0" marL="457200" marR="0" rtl="0" algn="l">
              <a:lnSpc>
                <a:spcPct val="100000"/>
              </a:lnSpc>
              <a:spcBef>
                <a:spcPts val="0"/>
              </a:spcBef>
              <a:spcAft>
                <a:spcPts val="0"/>
              </a:spcAft>
              <a:buClr>
                <a:srgbClr val="000000"/>
              </a:buClr>
              <a:buSzPts val="1100"/>
              <a:buFont typeface="Arial"/>
              <a:buChar char="●"/>
            </a:pPr>
            <a:r>
              <a:rPr lang="en-US" u="sng">
                <a:solidFill>
                  <a:schemeClr val="hlink"/>
                </a:solidFill>
                <a:hlinkClick r:id="rId2"/>
              </a:rPr>
              <a:t>https://developer.android.com/guide/components/fundamentals</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27" name="Google Shape;42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Modul Basic Java For Android, 2016</a:t>
            </a:r>
            <a:endParaRPr/>
          </a:p>
          <a:p>
            <a:pPr indent="-298450" lvl="0" marL="457200" marR="0" rtl="0" algn="l">
              <a:lnSpc>
                <a:spcPct val="100000"/>
              </a:lnSpc>
              <a:spcBef>
                <a:spcPts val="0"/>
              </a:spcBef>
              <a:spcAft>
                <a:spcPts val="0"/>
              </a:spcAft>
              <a:buClr>
                <a:srgbClr val="000000"/>
              </a:buClr>
              <a:buSzPts val="1100"/>
              <a:buFont typeface="Arial"/>
              <a:buChar char="●"/>
            </a:pPr>
            <a:r>
              <a:rPr lang="en-US" u="sng">
                <a:solidFill>
                  <a:schemeClr val="hlink"/>
                </a:solidFill>
                <a:hlinkClick r:id="rId2"/>
              </a:rPr>
              <a:t>https://developer.android.com/guide/components/fundamentals</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35" name="Google Shape;43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52" name="Google Shape;45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460" name="Google Shape;46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a:t>
            </a:r>
            <a:r>
              <a:rPr b="1" lang="en-US"/>
              <a:t>Public class myclass”  </a:t>
            </a:r>
            <a:r>
              <a:rPr b="0" lang="en-US"/>
              <a:t>merupakan pembuatan class dengan nama Myclass yang bersifat Publik(bias diakses siapa saja)</a:t>
            </a:r>
            <a:endParaRPr/>
          </a:p>
          <a:p>
            <a:pPr indent="-298450" lvl="0" marL="457200" marR="0" rtl="0" algn="l">
              <a:lnSpc>
                <a:spcPct val="100000"/>
              </a:lnSpc>
              <a:spcBef>
                <a:spcPts val="0"/>
              </a:spcBef>
              <a:spcAft>
                <a:spcPts val="0"/>
              </a:spcAft>
              <a:buClr>
                <a:srgbClr val="000000"/>
              </a:buClr>
              <a:buSzPts val="1100"/>
              <a:buFont typeface="Arial"/>
              <a:buChar char="●"/>
            </a:pPr>
            <a:r>
              <a:rPr b="0" lang="en-US"/>
              <a:t>“</a:t>
            </a:r>
            <a:r>
              <a:rPr b="1" lang="en-US"/>
              <a:t>Public static void main(string[] args)” </a:t>
            </a:r>
            <a:r>
              <a:rPr b="0" lang="en-US"/>
              <a:t>pembuatan void main yang akan dieksekusi dengan tpie data string</a:t>
            </a:r>
            <a:endParaRPr/>
          </a:p>
          <a:p>
            <a:pPr indent="-298450" lvl="0" marL="457200" marR="0" rtl="0" algn="l">
              <a:lnSpc>
                <a:spcPct val="100000"/>
              </a:lnSpc>
              <a:spcBef>
                <a:spcPts val="0"/>
              </a:spcBef>
              <a:spcAft>
                <a:spcPts val="0"/>
              </a:spcAft>
              <a:buClr>
                <a:srgbClr val="000000"/>
              </a:buClr>
              <a:buSzPts val="1100"/>
              <a:buFont typeface="Arial"/>
              <a:buChar char="●"/>
            </a:pPr>
            <a:r>
              <a:rPr b="0" lang="en-US"/>
              <a:t>{</a:t>
            </a:r>
            <a:r>
              <a:rPr b="1" lang="en-US"/>
              <a:t>system.out.println(“hello world”); </a:t>
            </a:r>
            <a:r>
              <a:rPr b="0" lang="en-US"/>
              <a:t>merupakan isi dari void main, yaitu perintah untuk system agar mencetak kalimat “Hello World”</a:t>
            </a:r>
            <a:endParaRPr b="1"/>
          </a:p>
        </p:txBody>
      </p:sp>
      <p:sp>
        <p:nvSpPr>
          <p:cNvPr id="468" name="Google Shape;46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476" name="Google Shape;476;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484" name="Google Shape;48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492" name="Google Shape;49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500" name="Google Shape;50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Where </a:t>
            </a:r>
            <a:r>
              <a:rPr i="1" lang="en-US"/>
              <a:t>type</a:t>
            </a:r>
            <a:r>
              <a:rPr lang="en-US"/>
              <a:t> is one of Java's types (such as int or String), and </a:t>
            </a:r>
            <a:r>
              <a:rPr i="1" lang="en-US"/>
              <a:t>variable</a:t>
            </a:r>
            <a:r>
              <a:rPr lang="en-US"/>
              <a:t> is the name of the variable (such as </a:t>
            </a:r>
            <a:r>
              <a:rPr b="1" lang="en-US"/>
              <a:t>x</a:t>
            </a:r>
            <a:r>
              <a:rPr lang="en-US"/>
              <a:t> or </a:t>
            </a:r>
            <a:r>
              <a:rPr b="1" lang="en-US"/>
              <a:t>name</a:t>
            </a:r>
            <a:r>
              <a:rPr lang="en-US"/>
              <a:t>). The </a:t>
            </a:r>
            <a:r>
              <a:rPr b="1" lang="en-US"/>
              <a:t>equal sign</a:t>
            </a:r>
            <a:r>
              <a:rPr lang="en-US"/>
              <a:t> is used to assign values to the variable.</a:t>
            </a:r>
            <a:endParaRPr/>
          </a:p>
        </p:txBody>
      </p:sp>
      <p:sp>
        <p:nvSpPr>
          <p:cNvPr id="508" name="Google Shape;50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516" name="Google Shape;51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524" name="Google Shape;52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532" name="Google Shape;532;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540" name="Google Shape;54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548" name="Google Shape;548;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Long</a:t>
            </a:r>
            <a:endParaRPr/>
          </a:p>
          <a:p>
            <a:pPr indent="-298450" lvl="0" marL="457200" marR="0" rtl="0" algn="l">
              <a:lnSpc>
                <a:spcPct val="100000"/>
              </a:lnSpc>
              <a:spcBef>
                <a:spcPts val="0"/>
              </a:spcBef>
              <a:spcAft>
                <a:spcPts val="0"/>
              </a:spcAft>
              <a:buClr>
                <a:srgbClr val="000000"/>
              </a:buClr>
              <a:buSzPts val="1100"/>
              <a:buFont typeface="Arial"/>
              <a:buChar char="●"/>
            </a:pPr>
            <a:r>
              <a:rPr lang="en-US"/>
              <a:t>The long data type can store whole numbers from -9223372036854775808 to 9223372036854775807. This is used when int is not large enough to store the value. Note that you should end the value with an "L":</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Floating Point Types</a:t>
            </a:r>
            <a:endParaRPr/>
          </a:p>
          <a:p>
            <a:pPr indent="-298450" lvl="0" marL="457200" marR="0" rtl="0" algn="l">
              <a:lnSpc>
                <a:spcPct val="100000"/>
              </a:lnSpc>
              <a:spcBef>
                <a:spcPts val="0"/>
              </a:spcBef>
              <a:spcAft>
                <a:spcPts val="0"/>
              </a:spcAft>
              <a:buClr>
                <a:srgbClr val="000000"/>
              </a:buClr>
              <a:buSzPts val="1100"/>
              <a:buFont typeface="Arial"/>
              <a:buChar char="●"/>
            </a:pPr>
            <a:r>
              <a:rPr lang="en-US"/>
              <a:t>You should use a floating point type whenever you need a number with a decimal, such as 9.99 or 3.14515.</a:t>
            </a:r>
            <a:endParaRPr/>
          </a:p>
          <a:p>
            <a:pPr indent="-298450" lvl="0" marL="457200" marR="0" rtl="0" algn="l">
              <a:lnSpc>
                <a:spcPct val="100000"/>
              </a:lnSpc>
              <a:spcBef>
                <a:spcPts val="0"/>
              </a:spcBef>
              <a:spcAft>
                <a:spcPts val="0"/>
              </a:spcAft>
              <a:buClr>
                <a:srgbClr val="000000"/>
              </a:buClr>
              <a:buSzPts val="1100"/>
              <a:buFont typeface="Arial"/>
              <a:buChar char="●"/>
            </a:pPr>
            <a:r>
              <a:rPr lang="en-US"/>
              <a:t>Float</a:t>
            </a:r>
            <a:endParaRPr/>
          </a:p>
          <a:p>
            <a:pPr indent="-298450" lvl="0" marL="457200" marR="0" rtl="0" algn="l">
              <a:lnSpc>
                <a:spcPct val="100000"/>
              </a:lnSpc>
              <a:spcBef>
                <a:spcPts val="0"/>
              </a:spcBef>
              <a:spcAft>
                <a:spcPts val="0"/>
              </a:spcAft>
              <a:buClr>
                <a:srgbClr val="000000"/>
              </a:buClr>
              <a:buSzPts val="1100"/>
              <a:buFont typeface="Arial"/>
              <a:buChar char="●"/>
            </a:pPr>
            <a:r>
              <a:rPr lang="en-US"/>
              <a:t>The float data type can store fractional numbers from 3.4e−038 to 3.4e+038. Note that you should end the value with an "f":</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Double</a:t>
            </a:r>
            <a:endParaRPr/>
          </a:p>
          <a:p>
            <a:pPr indent="-298450" lvl="0" marL="457200" marR="0" rtl="0" algn="l">
              <a:lnSpc>
                <a:spcPct val="100000"/>
              </a:lnSpc>
              <a:spcBef>
                <a:spcPts val="0"/>
              </a:spcBef>
              <a:spcAft>
                <a:spcPts val="0"/>
              </a:spcAft>
              <a:buClr>
                <a:srgbClr val="000000"/>
              </a:buClr>
              <a:buSzPts val="1100"/>
              <a:buFont typeface="Arial"/>
              <a:buChar char="●"/>
            </a:pPr>
            <a:r>
              <a:rPr lang="en-US"/>
              <a:t>The double data type can store fractional numbers from 1.7e−308 to 1.7e+038. Note that you should end the value with a "d":</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Characters</a:t>
            </a:r>
            <a:endParaRPr/>
          </a:p>
          <a:p>
            <a:pPr indent="-298450" lvl="0" marL="457200" marR="0" rtl="0" algn="l">
              <a:lnSpc>
                <a:spcPct val="100000"/>
              </a:lnSpc>
              <a:spcBef>
                <a:spcPts val="0"/>
              </a:spcBef>
              <a:spcAft>
                <a:spcPts val="0"/>
              </a:spcAft>
              <a:buClr>
                <a:srgbClr val="000000"/>
              </a:buClr>
              <a:buSzPts val="1100"/>
              <a:buFont typeface="Arial"/>
              <a:buChar char="●"/>
            </a:pPr>
            <a:r>
              <a:rPr lang="en-US"/>
              <a:t>The char data type is used to store a </a:t>
            </a:r>
            <a:r>
              <a:rPr b="1" lang="en-US"/>
              <a:t>single</a:t>
            </a:r>
            <a:r>
              <a:rPr lang="en-US"/>
              <a:t> character. The character must be surrounded by single quotes, like 'A' or 'c':</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298450" lvl="0" marL="457200" marR="0" rtl="0" algn="l">
              <a:lnSpc>
                <a:spcPct val="100000"/>
              </a:lnSpc>
              <a:spcBef>
                <a:spcPts val="0"/>
              </a:spcBef>
              <a:spcAft>
                <a:spcPts val="0"/>
              </a:spcAft>
              <a:buClr>
                <a:srgbClr val="000000"/>
              </a:buClr>
              <a:buSzPts val="1100"/>
              <a:buFont typeface="Arial"/>
              <a:buChar char="●"/>
            </a:pPr>
            <a:r>
              <a:rPr lang="en-US"/>
              <a:t>Strings</a:t>
            </a:r>
            <a:endParaRPr/>
          </a:p>
          <a:p>
            <a:pPr indent="-298450" lvl="0" marL="457200" marR="0" rtl="0" algn="l">
              <a:lnSpc>
                <a:spcPct val="100000"/>
              </a:lnSpc>
              <a:spcBef>
                <a:spcPts val="0"/>
              </a:spcBef>
              <a:spcAft>
                <a:spcPts val="0"/>
              </a:spcAft>
              <a:buClr>
                <a:srgbClr val="000000"/>
              </a:buClr>
              <a:buSzPts val="1100"/>
              <a:buFont typeface="Arial"/>
              <a:buChar char="●"/>
            </a:pPr>
            <a:r>
              <a:rPr lang="en-US"/>
              <a:t>The String data type is used to store a sequence of characters (text). String values must be surrounded by double quotes:</a:t>
            </a:r>
            <a:endParaRPr/>
          </a:p>
        </p:txBody>
      </p:sp>
      <p:sp>
        <p:nvSpPr>
          <p:cNvPr id="556" name="Google Shape;55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564" name="Google Shape;56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72" name="Google Shape;572;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580" name="Google Shape;58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588" name="Google Shape;588;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597" name="Google Shape;59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605" name="Google Shape;60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613" name="Google Shape;61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621" name="Google Shape;621;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629" name="Google Shape;629;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637" name="Google Shape;637;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645" name="Google Shape;645;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653" name="Google Shape;653;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661" name="Google Shape;661;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669" name="Google Shape;669;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677" name="Google Shape;677;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5" name="Google Shape;685;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
        <p:nvSpPr>
          <p:cNvPr id="693" name="Google Shape;693;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02" name="Google Shape;702;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10" name="Google Shape;710;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18" name="Google Shape;718;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26" name="Google Shape;726;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34" name="Google Shape;734;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42" name="Google Shape;742;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50" name="Google Shape;750;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58" name="Google Shape;758;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72" name="Google Shape;772;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82" name="Google Shape;782;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91" name="Google Shape;791;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799" name="Google Shape;799;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808" name="Google Shape;808;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818" name="Google Shape;818;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826" name="Google Shape;826;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98450" lvl="0" marL="457200" marR="0" rtl="0" algn="l">
              <a:lnSpc>
                <a:spcPct val="100000"/>
              </a:lnSpc>
              <a:spcBef>
                <a:spcPts val="0"/>
              </a:spcBef>
              <a:spcAft>
                <a:spcPts val="0"/>
              </a:spcAft>
              <a:buClr>
                <a:srgbClr val="000000"/>
              </a:buClr>
              <a:buSzPts val="1100"/>
              <a:buFont typeface="Arial"/>
              <a:buChar char="●"/>
            </a:pPr>
            <a:r>
              <a:rPr lang="en-US"/>
              <a:t>Contraint = batasan</a:t>
            </a:r>
            <a:endParaRPr/>
          </a:p>
          <a:p>
            <a:pPr indent="-298450" lvl="0" marL="457200" marR="0" rtl="0" algn="l">
              <a:lnSpc>
                <a:spcPct val="100000"/>
              </a:lnSpc>
              <a:spcBef>
                <a:spcPts val="0"/>
              </a:spcBef>
              <a:spcAft>
                <a:spcPts val="0"/>
              </a:spcAft>
              <a:buClr>
                <a:srgbClr val="000000"/>
              </a:buClr>
              <a:buSzPts val="1100"/>
              <a:buFont typeface="Arial"/>
              <a:buChar char="●"/>
            </a:pPr>
            <a:r>
              <a:rPr lang="en-US"/>
              <a:t>A memiliki constraint ke layout kiri, layout atas.</a:t>
            </a:r>
            <a:endParaRPr/>
          </a:p>
          <a:p>
            <a:pPr indent="-298450" lvl="0" marL="457200" marR="0" rtl="0" algn="l">
              <a:lnSpc>
                <a:spcPct val="100000"/>
              </a:lnSpc>
              <a:spcBef>
                <a:spcPts val="0"/>
              </a:spcBef>
              <a:spcAft>
                <a:spcPts val="0"/>
              </a:spcAft>
              <a:buClr>
                <a:srgbClr val="000000"/>
              </a:buClr>
              <a:buSzPts val="1100"/>
              <a:buFont typeface="Arial"/>
              <a:buChar char="●"/>
            </a:pPr>
            <a:r>
              <a:rPr lang="en-US"/>
              <a:t>b memiliki constraint ke layout kanan, </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0" lvl="0" marL="158750" rtl="0" algn="l">
              <a:lnSpc>
                <a:spcPct val="100000"/>
              </a:lnSpc>
              <a:spcBef>
                <a:spcPts val="0"/>
              </a:spcBef>
              <a:spcAft>
                <a:spcPts val="0"/>
              </a:spcAft>
              <a:buSzPts val="1100"/>
              <a:buNone/>
            </a:pPr>
            <a:r>
              <a:t/>
            </a:r>
            <a:endParaRPr/>
          </a:p>
        </p:txBody>
      </p:sp>
      <p:sp>
        <p:nvSpPr>
          <p:cNvPr id="834" name="Google Shape;834;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845" name="Google Shape;845;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853" name="Google Shape;853;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861" name="Google Shape;861;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lang="en-US"/>
              <a:t>Pada pertemuan pertama seharusnya kita sudah menginstall SDK</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267" name="Google Shape;26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58750" rtl="0" algn="l">
              <a:lnSpc>
                <a:spcPct val="100000"/>
              </a:lnSpc>
              <a:spcBef>
                <a:spcPts val="0"/>
              </a:spcBef>
              <a:spcAft>
                <a:spcPts val="0"/>
              </a:spcAft>
              <a:buSzPts val="1100"/>
              <a:buNone/>
            </a:pPr>
            <a:r>
              <a:t/>
            </a:r>
            <a:endParaRPr/>
          </a:p>
        </p:txBody>
      </p:sp>
      <p:sp>
        <p:nvSpPr>
          <p:cNvPr id="869" name="Google Shape;869;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7" name="Google Shape;877;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5" name="Google Shape;885;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333a88ac18e_0_1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93" name="Google Shape;893;g333a88ac18e_0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lang="en-US"/>
              <a:t>Pada pertemuan pertama seharusnya kita sudah menginstall SDK</a:t>
            </a:r>
            <a:endParaRPr/>
          </a:p>
          <a:p>
            <a:pPr indent="-228600" lvl="0" marL="457200" marR="0" rtl="0" algn="l">
              <a:lnSpc>
                <a:spcPct val="100000"/>
              </a:lnSpc>
              <a:spcBef>
                <a:spcPts val="0"/>
              </a:spcBef>
              <a:spcAft>
                <a:spcPts val="0"/>
              </a:spcAft>
              <a:buClr>
                <a:srgbClr val="000000"/>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276" name="Google Shape;2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8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8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9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9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9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55" name="Shape 55"/>
        <p:cNvGrpSpPr/>
        <p:nvPr/>
      </p:nvGrpSpPr>
      <p:grpSpPr>
        <a:xfrm>
          <a:off x="0" y="0"/>
          <a:ext cx="0" cy="0"/>
          <a:chOff x="0" y="0"/>
          <a:chExt cx="0" cy="0"/>
        </a:xfrm>
      </p:grpSpPr>
      <p:pic>
        <p:nvPicPr>
          <p:cNvPr id="56" name="Google Shape;56;p2"/>
          <p:cNvPicPr preferRelativeResize="0"/>
          <p:nvPr/>
        </p:nvPicPr>
        <p:blipFill rotWithShape="1">
          <a:blip r:embed="rId2">
            <a:alphaModFix/>
          </a:blip>
          <a:srcRect b="0" l="0" r="0" t="0"/>
          <a:stretch/>
        </p:blipFill>
        <p:spPr>
          <a:xfrm>
            <a:off x="7787830" y="0"/>
            <a:ext cx="1356168" cy="516636"/>
          </a:xfrm>
          <a:prstGeom prst="rect">
            <a:avLst/>
          </a:prstGeom>
          <a:noFill/>
          <a:ln>
            <a:noFill/>
          </a:ln>
        </p:spPr>
      </p:pic>
      <p:pic>
        <p:nvPicPr>
          <p:cNvPr id="57" name="Google Shape;57;p2"/>
          <p:cNvPicPr preferRelativeResize="0"/>
          <p:nvPr/>
        </p:nvPicPr>
        <p:blipFill rotWithShape="1">
          <a:blip r:embed="rId3">
            <a:alphaModFix/>
          </a:blip>
          <a:srcRect b="0" l="0" r="0" t="0"/>
          <a:stretch/>
        </p:blipFill>
        <p:spPr>
          <a:xfrm>
            <a:off x="57150" y="0"/>
            <a:ext cx="377761" cy="35204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88"/>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8"/>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8"/>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88"/>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88"/>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7" name="Google Shape;67;p87"/>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 name="Google Shape;68;p87"/>
          <p:cNvPicPr preferRelativeResize="0"/>
          <p:nvPr/>
        </p:nvPicPr>
        <p:blipFill rotWithShape="1">
          <a:blip r:embed="rId2">
            <a:alphaModFix/>
          </a:blip>
          <a:srcRect b="0" l="0" r="0" t="0"/>
          <a:stretch/>
        </p:blipFill>
        <p:spPr>
          <a:xfrm>
            <a:off x="7831000" y="-228600"/>
            <a:ext cx="1301194" cy="707624"/>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9" name="Shape 69"/>
        <p:cNvGrpSpPr/>
        <p:nvPr/>
      </p:nvGrpSpPr>
      <p:grpSpPr>
        <a:xfrm>
          <a:off x="0" y="0"/>
          <a:ext cx="0" cy="0"/>
          <a:chOff x="0" y="0"/>
          <a:chExt cx="0" cy="0"/>
        </a:xfrm>
      </p:grpSpPr>
      <p:sp>
        <p:nvSpPr>
          <p:cNvPr id="70" name="Google Shape;70;p8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1" name="Google Shape;71;p8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0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10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7" name="Google Shape;77;p10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101"/>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01"/>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US" sz="1500" u="none" cap="none" strike="noStrike">
                <a:solidFill>
                  <a:srgbClr val="00F4AD"/>
                </a:solidFill>
                <a:latin typeface="Bebas Neue"/>
                <a:ea typeface="Bebas Neue"/>
                <a:cs typeface="Bebas Neue"/>
                <a:sym typeface="Bebas Neue"/>
              </a:rPr>
              <a:t>#Jadi</a:t>
            </a:r>
            <a:r>
              <a:rPr b="0" i="0" lang="en-US" sz="1500" u="none" cap="none" strike="noStrike">
                <a:solidFill>
                  <a:srgbClr val="0F3570"/>
                </a:solidFill>
                <a:latin typeface="Bebas Neue"/>
                <a:ea typeface="Bebas Neue"/>
                <a:cs typeface="Bebas Neue"/>
                <a:sym typeface="Bebas Neue"/>
              </a:rPr>
              <a:t>jagoandigital</a:t>
            </a:r>
            <a:endParaRPr b="0" i="0" sz="1400" u="none" cap="none" strike="noStrike">
              <a:solidFill>
                <a:srgbClr val="000000"/>
              </a:solidFill>
              <a:latin typeface="Arial"/>
              <a:ea typeface="Arial"/>
              <a:cs typeface="Arial"/>
              <a:sym typeface="Arial"/>
            </a:endParaRPr>
          </a:p>
        </p:txBody>
      </p:sp>
      <p:sp>
        <p:nvSpPr>
          <p:cNvPr id="80" name="Google Shape;80;p101"/>
          <p:cNvSpPr txBox="1"/>
          <p:nvPr>
            <p:ph idx="3"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Char char="●"/>
              <a:defRPr/>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3" name="Google Shape;83;p102"/>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02"/>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US" sz="1500" u="none" cap="none" strike="noStrike">
                <a:solidFill>
                  <a:srgbClr val="00F4AD"/>
                </a:solidFill>
                <a:latin typeface="Bebas Neue"/>
                <a:ea typeface="Bebas Neue"/>
                <a:cs typeface="Bebas Neue"/>
                <a:sym typeface="Bebas Neue"/>
              </a:rPr>
              <a:t>#Jadi</a:t>
            </a:r>
            <a:r>
              <a:rPr b="0" i="0" lang="en-US" sz="1500" u="none" cap="none" strike="noStrike">
                <a:solidFill>
                  <a:srgbClr val="0F3570"/>
                </a:solidFill>
                <a:latin typeface="Bebas Neue"/>
                <a:ea typeface="Bebas Neue"/>
                <a:cs typeface="Bebas Neue"/>
                <a:sym typeface="Bebas Neue"/>
              </a:rPr>
              <a:t>jagoandigital</a:t>
            </a:r>
            <a:endParaRPr b="0" i="0" sz="1400" u="none" cap="none" strike="noStrike">
              <a:solidFill>
                <a:srgbClr val="000000"/>
              </a:solidFill>
              <a:latin typeface="Arial"/>
              <a:ea typeface="Arial"/>
              <a:cs typeface="Arial"/>
              <a:sym typeface="Arial"/>
            </a:endParaRPr>
          </a:p>
        </p:txBody>
      </p:sp>
      <p:sp>
        <p:nvSpPr>
          <p:cNvPr id="85" name="Google Shape;85;p102"/>
          <p:cNvSpPr txBox="1"/>
          <p:nvPr>
            <p:ph idx="1"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Char char="●"/>
              <a:defRPr/>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10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8" name="Google Shape;88;p10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9" name="Google Shape;89;p103"/>
          <p:cNvSpPr/>
          <p:nvPr/>
        </p:nvSpPr>
        <p:spPr>
          <a:xfrm>
            <a:off x="0" y="400"/>
            <a:ext cx="9161700" cy="312000"/>
          </a:xfrm>
          <a:prstGeom prst="rect">
            <a:avLst/>
          </a:prstGeom>
          <a:solidFill>
            <a:srgbClr val="0F357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3"/>
          <p:cNvSpPr txBox="1"/>
          <p:nvPr/>
        </p:nvSpPr>
        <p:spPr>
          <a:xfrm>
            <a:off x="7752400" y="4864000"/>
            <a:ext cx="1398900" cy="194700"/>
          </a:xfrm>
          <a:prstGeom prst="rect">
            <a:avLst/>
          </a:prstGeom>
          <a:noFill/>
          <a:ln>
            <a:noFill/>
          </a:ln>
        </p:spPr>
        <p:txBody>
          <a:bodyPr anchorCtr="0" anchor="t" bIns="91425" lIns="91425" spcFirstLastPara="1" rIns="91425" wrap="square" tIns="91425">
            <a:noAutofit/>
          </a:bodyPr>
          <a:lstStyle/>
          <a:p>
            <a:pPr indent="0" lvl="0" marL="0" marR="0" rtl="0" algn="l">
              <a:lnSpc>
                <a:spcPct val="80000"/>
              </a:lnSpc>
              <a:spcBef>
                <a:spcPts val="0"/>
              </a:spcBef>
              <a:spcAft>
                <a:spcPts val="0"/>
              </a:spcAft>
              <a:buClr>
                <a:schemeClr val="dk2"/>
              </a:buClr>
              <a:buSzPts val="275"/>
              <a:buFont typeface="Arial"/>
              <a:buNone/>
            </a:pPr>
            <a:r>
              <a:rPr b="0" i="0" lang="en-US" sz="1500" u="none" cap="none" strike="noStrike">
                <a:solidFill>
                  <a:srgbClr val="00F4AD"/>
                </a:solidFill>
                <a:latin typeface="Bebas Neue"/>
                <a:ea typeface="Bebas Neue"/>
                <a:cs typeface="Bebas Neue"/>
                <a:sym typeface="Bebas Neue"/>
              </a:rPr>
              <a:t>#Jadi</a:t>
            </a:r>
            <a:r>
              <a:rPr b="0" i="0" lang="en-US" sz="1500" u="none" cap="none" strike="noStrike">
                <a:solidFill>
                  <a:srgbClr val="0F3570"/>
                </a:solidFill>
                <a:latin typeface="Bebas Neue"/>
                <a:ea typeface="Bebas Neue"/>
                <a:cs typeface="Bebas Neue"/>
                <a:sym typeface="Bebas Neue"/>
              </a:rPr>
              <a:t>jagoandigital</a:t>
            </a:r>
            <a:endParaRPr b="0" i="0" sz="1400" u="none" cap="none" strike="noStrike">
              <a:solidFill>
                <a:srgbClr val="000000"/>
              </a:solidFill>
              <a:latin typeface="Arial"/>
              <a:ea typeface="Arial"/>
              <a:cs typeface="Arial"/>
              <a:sym typeface="Arial"/>
            </a:endParaRPr>
          </a:p>
        </p:txBody>
      </p:sp>
      <p:sp>
        <p:nvSpPr>
          <p:cNvPr id="91" name="Google Shape;91;p103"/>
          <p:cNvSpPr txBox="1"/>
          <p:nvPr>
            <p:ph idx="2" type="subTitle"/>
          </p:nvPr>
        </p:nvSpPr>
        <p:spPr>
          <a:xfrm>
            <a:off x="-32225" y="4787425"/>
            <a:ext cx="3735900" cy="194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Char char="●"/>
              <a:defRPr/>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9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2" name="Shape 92"/>
        <p:cNvGrpSpPr/>
        <p:nvPr/>
      </p:nvGrpSpPr>
      <p:grpSpPr>
        <a:xfrm>
          <a:off x="0" y="0"/>
          <a:ext cx="0" cy="0"/>
          <a:chOff x="0" y="0"/>
          <a:chExt cx="0" cy="0"/>
        </a:xfrm>
      </p:grpSpPr>
      <p:sp>
        <p:nvSpPr>
          <p:cNvPr id="93" name="Google Shape;93;p10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10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0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7" name="Google Shape;97;p10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8" name="Google Shape;98;p10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10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3" name="Google Shape;103;p10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sp>
        <p:nvSpPr>
          <p:cNvPr id="112" name="Google Shape;112;g333a88ac18e_0_18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g333a88ac18e_0_188"/>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14" name="Google Shape;114;g333a88ac18e_0_18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g333a88ac18e_0_18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g333a88ac18e_0_18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g333a88ac18e_0_19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g333a88ac18e_0_19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g333a88ac18e_0_19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g333a88ac18e_0_19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g333a88ac18e_0_19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g333a88ac18e_0_19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g333a88ac18e_0_19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g333a88ac18e_0_19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g333a88ac18e_0_19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g333a88ac18e_0_205"/>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g333a88ac18e_0_205"/>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31" name="Google Shape;131;g333a88ac18e_0_20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g333a88ac18e_0_20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g333a88ac18e_0_20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4" name="Shape 134"/>
        <p:cNvGrpSpPr/>
        <p:nvPr/>
      </p:nvGrpSpPr>
      <p:grpSpPr>
        <a:xfrm>
          <a:off x="0" y="0"/>
          <a:ext cx="0" cy="0"/>
          <a:chOff x="0" y="0"/>
          <a:chExt cx="0" cy="0"/>
        </a:xfrm>
      </p:grpSpPr>
      <p:sp>
        <p:nvSpPr>
          <p:cNvPr id="135" name="Google Shape;135;g333a88ac18e_0_21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g333a88ac18e_0_21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7" name="Google Shape;137;g333a88ac18e_0_21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g333a88ac18e_0_2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g333a88ac18e_0_2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g333a88ac18e_0_21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9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1" name="Shape 141"/>
        <p:cNvGrpSpPr/>
        <p:nvPr/>
      </p:nvGrpSpPr>
      <p:grpSpPr>
        <a:xfrm>
          <a:off x="0" y="0"/>
          <a:ext cx="0" cy="0"/>
          <a:chOff x="0" y="0"/>
          <a:chExt cx="0" cy="0"/>
        </a:xfrm>
      </p:grpSpPr>
      <p:sp>
        <p:nvSpPr>
          <p:cNvPr id="142" name="Google Shape;142;g333a88ac18e_0_2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g333a88ac18e_0_2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44" name="Google Shape;144;g333a88ac18e_0_2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g333a88ac18e_0_2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46" name="Google Shape;146;g333a88ac18e_0_2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7" name="Google Shape;147;g333a88ac18e_0_2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8" name="Google Shape;148;g333a88ac18e_0_2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g333a88ac18e_0_2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0" name="Shape 150"/>
        <p:cNvGrpSpPr/>
        <p:nvPr/>
      </p:nvGrpSpPr>
      <p:grpSpPr>
        <a:xfrm>
          <a:off x="0" y="0"/>
          <a:ext cx="0" cy="0"/>
          <a:chOff x="0" y="0"/>
          <a:chExt cx="0" cy="0"/>
        </a:xfrm>
      </p:grpSpPr>
      <p:sp>
        <p:nvSpPr>
          <p:cNvPr id="151" name="Google Shape;151;g333a88ac18e_0_2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g333a88ac18e_0_2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g333a88ac18e_0_2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4" name="Shape 154"/>
        <p:cNvGrpSpPr/>
        <p:nvPr/>
      </p:nvGrpSpPr>
      <p:grpSpPr>
        <a:xfrm>
          <a:off x="0" y="0"/>
          <a:ext cx="0" cy="0"/>
          <a:chOff x="0" y="0"/>
          <a:chExt cx="0" cy="0"/>
        </a:xfrm>
      </p:grpSpPr>
      <p:sp>
        <p:nvSpPr>
          <p:cNvPr id="155" name="Google Shape;155;g333a88ac18e_0_23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g333a88ac18e_0_23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57" name="Google Shape;157;g333a88ac18e_0_23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58" name="Google Shape;158;g333a88ac18e_0_2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g333a88ac18e_0_2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g333a88ac18e_0_2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1" name="Shape 161"/>
        <p:cNvGrpSpPr/>
        <p:nvPr/>
      </p:nvGrpSpPr>
      <p:grpSpPr>
        <a:xfrm>
          <a:off x="0" y="0"/>
          <a:ext cx="0" cy="0"/>
          <a:chOff x="0" y="0"/>
          <a:chExt cx="0" cy="0"/>
        </a:xfrm>
      </p:grpSpPr>
      <p:sp>
        <p:nvSpPr>
          <p:cNvPr id="162" name="Google Shape;162;g333a88ac18e_0_238"/>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g333a88ac18e_0_238"/>
          <p:cNvSpPr/>
          <p:nvPr>
            <p:ph idx="2" type="pic"/>
          </p:nvPr>
        </p:nvSpPr>
        <p:spPr>
          <a:xfrm>
            <a:off x="3887391" y="740569"/>
            <a:ext cx="4629300" cy="3655200"/>
          </a:xfrm>
          <a:prstGeom prst="rect">
            <a:avLst/>
          </a:prstGeom>
          <a:noFill/>
          <a:ln>
            <a:noFill/>
          </a:ln>
        </p:spPr>
      </p:sp>
      <p:sp>
        <p:nvSpPr>
          <p:cNvPr id="164" name="Google Shape;164;g333a88ac18e_0_238"/>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65" name="Google Shape;165;g333a88ac18e_0_23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6" name="Google Shape;166;g333a88ac18e_0_23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g333a88ac18e_0_23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8" name="Shape 168"/>
        <p:cNvGrpSpPr/>
        <p:nvPr/>
      </p:nvGrpSpPr>
      <p:grpSpPr>
        <a:xfrm>
          <a:off x="0" y="0"/>
          <a:ext cx="0" cy="0"/>
          <a:chOff x="0" y="0"/>
          <a:chExt cx="0" cy="0"/>
        </a:xfrm>
      </p:grpSpPr>
      <p:sp>
        <p:nvSpPr>
          <p:cNvPr id="169" name="Google Shape;169;g333a88ac18e_0_24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0" name="Google Shape;170;g333a88ac18e_0_24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1" name="Google Shape;171;g333a88ac18e_0_24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g333a88ac18e_0_24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g333a88ac18e_0_24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4" name="Shape 174"/>
        <p:cNvGrpSpPr/>
        <p:nvPr/>
      </p:nvGrpSpPr>
      <p:grpSpPr>
        <a:xfrm>
          <a:off x="0" y="0"/>
          <a:ext cx="0" cy="0"/>
          <a:chOff x="0" y="0"/>
          <a:chExt cx="0" cy="0"/>
        </a:xfrm>
      </p:grpSpPr>
      <p:sp>
        <p:nvSpPr>
          <p:cNvPr id="175" name="Google Shape;175;g333a88ac18e_0_251"/>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g333a88ac18e_0_251"/>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g333a88ac18e_0_25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8" name="Google Shape;178;g333a88ac18e_0_25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g333a88ac18e_0_25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9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9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9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9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9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9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9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9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jpg"/><Relationship Id="rId2" Type="http://schemas.openxmlformats.org/officeDocument/2006/relationships/image" Target="../media/image8.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6" Type="http://schemas.openxmlformats.org/officeDocument/2006/relationships/theme" Target="../theme/theme2.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2"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pic>
        <p:nvPicPr>
          <p:cNvPr descr="Picture 4" id="51" name="Google Shape;51;p86"/>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3" name="Google Shape;53;p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pic>
        <p:nvPicPr>
          <p:cNvPr id="54" name="Google Shape;54;p86"/>
          <p:cNvPicPr preferRelativeResize="0"/>
          <p:nvPr/>
        </p:nvPicPr>
        <p:blipFill rotWithShape="1">
          <a:blip r:embed="rId2">
            <a:alphaModFix/>
          </a:blip>
          <a:srcRect b="0" l="0" r="0" t="0"/>
          <a:stretch/>
        </p:blipFill>
        <p:spPr>
          <a:xfrm>
            <a:off x="7831000" y="-228600"/>
            <a:ext cx="1301194" cy="70762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g333a88ac18e_0_18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7" name="Google Shape;107;g333a88ac18e_0_18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08" name="Google Shape;108;g333a88ac18e_0_18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9" name="Google Shape;109;g333a88ac18e_0_18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0" name="Google Shape;110;g333a88ac18e_0_18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image" Target="../media/image21.png"/><Relationship Id="rId6" Type="http://schemas.openxmlformats.org/officeDocument/2006/relationships/image" Target="../media/image3.png"/><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developer.android.com/studio/publish/index.html" TargetMode="Externa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 Id="rId3"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 Id="rId3" Type="http://schemas.openxmlformats.org/officeDocument/2006/relationships/image" Target="../media/image2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hyperlink" Target="https://developer.android.com/reference/android/view/View.html" TargetMode="External"/><Relationship Id="rId4" Type="http://schemas.openxmlformats.org/officeDocument/2006/relationships/hyperlink" Target="https://developer.android.com/reference/android/app/Activity.html" TargetMode="External"/><Relationship Id="rId5" Type="http://schemas.openxmlformats.org/officeDocument/2006/relationships/hyperlink" Target="https://developer.android.com/reference/android/app/Activity.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2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 Id="rId3" Type="http://schemas.openxmlformats.org/officeDocument/2006/relationships/image" Target="../media/image28.png"/><Relationship Id="rId4"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4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 Id="rId3" Type="http://schemas.openxmlformats.org/officeDocument/2006/relationships/image" Target="../media/image3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 Id="rId3" Type="http://schemas.openxmlformats.org/officeDocument/2006/relationships/image" Target="../media/image39.png"/><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37.png"/><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 Id="rId3" Type="http://schemas.openxmlformats.org/officeDocument/2006/relationships/hyperlink" Target="https://www.w3schools.com/java/default.asp" TargetMode="External"/><Relationship Id="rId4" Type="http://schemas.openxmlformats.org/officeDocument/2006/relationships/hyperlink" Target="https://developer.android.com/guide/topics/ui" TargetMode="External"/><Relationship Id="rId5" Type="http://schemas.openxmlformats.org/officeDocument/2006/relationships/hyperlink" Target="https://google-developer-training.github.io/android-developer-fundamentals-course-concepts/idn/Unit%201/12_c_layouts,_views_and_resources.html"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3.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image" Target="../media/image38.png"/><Relationship Id="rId6" Type="http://schemas.openxmlformats.org/officeDocument/2006/relationships/image" Target="../media/image21.png"/><Relationship Id="rId7"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pic>
        <p:nvPicPr>
          <p:cNvPr id="184" name="Google Shape;184;g333a88ac18e_0_0"/>
          <p:cNvPicPr preferRelativeResize="0"/>
          <p:nvPr/>
        </p:nvPicPr>
        <p:blipFill rotWithShape="1">
          <a:blip r:embed="rId4">
            <a:alphaModFix/>
          </a:blip>
          <a:srcRect b="0" l="0" r="0" t="0"/>
          <a:stretch/>
        </p:blipFill>
        <p:spPr>
          <a:xfrm>
            <a:off x="1143287" y="-190837"/>
            <a:ext cx="1561766" cy="1579314"/>
          </a:xfrm>
          <a:prstGeom prst="rect">
            <a:avLst/>
          </a:prstGeom>
          <a:noFill/>
          <a:ln>
            <a:noFill/>
          </a:ln>
        </p:spPr>
      </p:pic>
      <p:pic>
        <p:nvPicPr>
          <p:cNvPr id="185" name="Google Shape;185;g333a88ac18e_0_0"/>
          <p:cNvPicPr preferRelativeResize="0"/>
          <p:nvPr/>
        </p:nvPicPr>
        <p:blipFill rotWithShape="1">
          <a:blip r:embed="rId5">
            <a:alphaModFix/>
          </a:blip>
          <a:srcRect b="0" l="0" r="0" t="0"/>
          <a:stretch/>
        </p:blipFill>
        <p:spPr>
          <a:xfrm>
            <a:off x="184650" y="122400"/>
            <a:ext cx="1347656" cy="952838"/>
          </a:xfrm>
          <a:prstGeom prst="rect">
            <a:avLst/>
          </a:prstGeom>
          <a:noFill/>
          <a:ln>
            <a:noFill/>
          </a:ln>
        </p:spPr>
      </p:pic>
      <p:pic>
        <p:nvPicPr>
          <p:cNvPr id="186" name="Google Shape;186;g333a88ac18e_0_0"/>
          <p:cNvPicPr preferRelativeResize="0"/>
          <p:nvPr/>
        </p:nvPicPr>
        <p:blipFill rotWithShape="1">
          <a:blip r:embed="rId6">
            <a:alphaModFix/>
          </a:blip>
          <a:srcRect b="37202" l="6154" r="5917" t="32938"/>
          <a:stretch/>
        </p:blipFill>
        <p:spPr>
          <a:xfrm>
            <a:off x="6937913" y="521438"/>
            <a:ext cx="1601418" cy="272681"/>
          </a:xfrm>
          <a:prstGeom prst="rect">
            <a:avLst/>
          </a:prstGeom>
          <a:noFill/>
          <a:ln>
            <a:noFill/>
          </a:ln>
        </p:spPr>
      </p:pic>
      <p:sp>
        <p:nvSpPr>
          <p:cNvPr id="187" name="Google Shape;187;g333a88ac18e_0_0"/>
          <p:cNvSpPr txBox="1"/>
          <p:nvPr>
            <p:ph type="ctrTitle"/>
          </p:nvPr>
        </p:nvSpPr>
        <p:spPr>
          <a:xfrm>
            <a:off x="1091225" y="1139431"/>
            <a:ext cx="7125600" cy="11472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lang="en-US" sz="4000">
                <a:solidFill>
                  <a:schemeClr val="lt1"/>
                </a:solidFill>
                <a:latin typeface="Bebas Neue"/>
                <a:ea typeface="Bebas Neue"/>
                <a:cs typeface="Bebas Neue"/>
                <a:sym typeface="Bebas Neue"/>
              </a:rPr>
              <a:t>Vocational school graduate academy</a:t>
            </a:r>
            <a:endParaRPr sz="4000">
              <a:solidFill>
                <a:schemeClr val="lt1"/>
              </a:solidFill>
              <a:latin typeface="Bebas Neue"/>
              <a:ea typeface="Bebas Neue"/>
              <a:cs typeface="Bebas Neue"/>
              <a:sym typeface="Bebas Neue"/>
            </a:endParaRPr>
          </a:p>
        </p:txBody>
      </p:sp>
      <p:sp>
        <p:nvSpPr>
          <p:cNvPr id="188" name="Google Shape;188;g333a88ac18e_0_0"/>
          <p:cNvSpPr txBox="1"/>
          <p:nvPr>
            <p:ph idx="1" type="subTitle"/>
          </p:nvPr>
        </p:nvSpPr>
        <p:spPr>
          <a:xfrm>
            <a:off x="1358375" y="2250925"/>
            <a:ext cx="6060600" cy="5142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8107"/>
              <a:buNone/>
            </a:pPr>
            <a:r>
              <a:rPr b="1" lang="en-US">
                <a:solidFill>
                  <a:schemeClr val="lt1"/>
                </a:solidFill>
                <a:latin typeface="Roboto"/>
                <a:ea typeface="Roboto"/>
                <a:cs typeface="Roboto"/>
                <a:sym typeface="Roboto"/>
              </a:rPr>
              <a:t>Junior Mobile Programmer</a:t>
            </a:r>
            <a:endParaRPr b="1">
              <a:solidFill>
                <a:schemeClr val="lt1"/>
              </a:solidFill>
              <a:latin typeface="Roboto"/>
              <a:ea typeface="Roboto"/>
              <a:cs typeface="Roboto"/>
              <a:sym typeface="Roboto"/>
            </a:endParaRPr>
          </a:p>
        </p:txBody>
      </p:sp>
      <p:sp>
        <p:nvSpPr>
          <p:cNvPr id="189" name="Google Shape;189;g333a88ac18e_0_0"/>
          <p:cNvSpPr txBox="1"/>
          <p:nvPr>
            <p:ph idx="1" type="subTitle"/>
          </p:nvPr>
        </p:nvSpPr>
        <p:spPr>
          <a:xfrm>
            <a:off x="1371300" y="2631925"/>
            <a:ext cx="6635100" cy="5142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ctr">
              <a:lnSpc>
                <a:spcPct val="100000"/>
              </a:lnSpc>
              <a:spcBef>
                <a:spcPts val="0"/>
              </a:spcBef>
              <a:spcAft>
                <a:spcPts val="0"/>
              </a:spcAft>
              <a:buSzPct val="212119"/>
              <a:buNone/>
            </a:pPr>
            <a:r>
              <a:rPr b="1" lang="en-US" sz="2400">
                <a:solidFill>
                  <a:srgbClr val="FFFFFF"/>
                </a:solidFill>
                <a:latin typeface="Roboto"/>
                <a:ea typeface="Roboto"/>
                <a:cs typeface="Roboto"/>
                <a:sym typeface="Roboto"/>
              </a:rPr>
              <a:t>Pertemuan #6- : Menunjukkan Platform Operating System dan Bahasa Pemrograman di Dalam Perangkat Lunak</a:t>
            </a:r>
            <a:endParaRPr b="1" sz="2400">
              <a:solidFill>
                <a:srgbClr val="FFFFFF"/>
              </a:solidFill>
              <a:latin typeface="Roboto"/>
              <a:ea typeface="Roboto"/>
              <a:cs typeface="Roboto"/>
              <a:sym typeface="Roboto"/>
            </a:endParaRPr>
          </a:p>
        </p:txBody>
      </p:sp>
      <p:sp>
        <p:nvSpPr>
          <p:cNvPr id="190" name="Google Shape;190;g333a88ac18e_0_0"/>
          <p:cNvSpPr txBox="1"/>
          <p:nvPr>
            <p:ph idx="1" type="subTitle"/>
          </p:nvPr>
        </p:nvSpPr>
        <p:spPr>
          <a:xfrm>
            <a:off x="1371300" y="3241525"/>
            <a:ext cx="6297300" cy="5142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00000"/>
              </a:lnSpc>
              <a:spcBef>
                <a:spcPts val="0"/>
              </a:spcBef>
              <a:spcAft>
                <a:spcPts val="0"/>
              </a:spcAft>
              <a:buSzPts val="2800"/>
              <a:buNone/>
            </a:pPr>
            <a:r>
              <a:rPr b="1" lang="en-US" sz="2400">
                <a:solidFill>
                  <a:srgbClr val="FFFFFF"/>
                </a:solidFill>
                <a:latin typeface="Roboto"/>
                <a:ea typeface="Roboto"/>
                <a:cs typeface="Roboto"/>
                <a:sym typeface="Roboto"/>
              </a:rPr>
              <a:t>Perguruan Tinggi: … (Tuliskan nama PT)</a:t>
            </a:r>
            <a:endParaRPr b="1" sz="2400">
              <a:solidFill>
                <a:srgbClr val="FFFFFF"/>
              </a:solidFill>
              <a:latin typeface="Roboto"/>
              <a:ea typeface="Roboto"/>
              <a:cs typeface="Roboto"/>
              <a:sym typeface="Roboto"/>
            </a:endParaRPr>
          </a:p>
        </p:txBody>
      </p:sp>
      <p:grpSp>
        <p:nvGrpSpPr>
          <p:cNvPr id="191" name="Google Shape;191;g333a88ac18e_0_0"/>
          <p:cNvGrpSpPr/>
          <p:nvPr/>
        </p:nvGrpSpPr>
        <p:grpSpPr>
          <a:xfrm>
            <a:off x="2625147" y="206522"/>
            <a:ext cx="712275" cy="728165"/>
            <a:chOff x="2655627" y="285750"/>
            <a:chExt cx="712275" cy="728165"/>
          </a:xfrm>
        </p:grpSpPr>
        <p:sp>
          <p:nvSpPr>
            <p:cNvPr id="192" name="Google Shape;192;g333a88ac18e_0_0"/>
            <p:cNvSpPr/>
            <p:nvPr/>
          </p:nvSpPr>
          <p:spPr>
            <a:xfrm>
              <a:off x="2655627" y="285750"/>
              <a:ext cx="712275" cy="728165"/>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93" name="Google Shape;193;g333a88ac18e_0_0"/>
            <p:cNvPicPr preferRelativeResize="0"/>
            <p:nvPr/>
          </p:nvPicPr>
          <p:blipFill rotWithShape="1">
            <a:blip r:embed="rId7">
              <a:alphaModFix/>
            </a:blip>
            <a:srcRect b="0" l="0" r="0" t="0"/>
            <a:stretch/>
          </p:blipFill>
          <p:spPr>
            <a:xfrm>
              <a:off x="2655627" y="301640"/>
              <a:ext cx="712275" cy="71227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8" name="Google Shape;288;p10"/>
          <p:cNvSpPr/>
          <p:nvPr/>
        </p:nvSpPr>
        <p:spPr>
          <a:xfrm>
            <a:off x="571683" y="2169635"/>
            <a:ext cx="798302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Alur Pengembangan Aplikasi</a:t>
            </a:r>
            <a:endParaRPr b="0" i="0" sz="2800" u="none" cap="none" strike="noStrike">
              <a:solidFill>
                <a:srgbClr val="243A62"/>
              </a:solidFill>
              <a:latin typeface="Arial"/>
              <a:ea typeface="Arial"/>
              <a:cs typeface="Arial"/>
              <a:sym typeface="Arial"/>
            </a:endParaRPr>
          </a:p>
        </p:txBody>
      </p:sp>
      <p:sp>
        <p:nvSpPr>
          <p:cNvPr id="289" name="Google Shape;289;p10"/>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10"/>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6" name="Google Shape;296;p11"/>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Dasar Alur Kerja</a:t>
            </a:r>
            <a:endParaRPr b="1" i="0" sz="2800" u="none" cap="none" strike="noStrike">
              <a:solidFill>
                <a:srgbClr val="243A62"/>
              </a:solidFill>
              <a:latin typeface="Arial"/>
              <a:ea typeface="Arial"/>
              <a:cs typeface="Arial"/>
              <a:sym typeface="Arial"/>
            </a:endParaRPr>
          </a:p>
        </p:txBody>
      </p:sp>
      <p:sp>
        <p:nvSpPr>
          <p:cNvPr id="297" name="Google Shape;297;p11"/>
          <p:cNvSpPr/>
          <p:nvPr/>
        </p:nvSpPr>
        <p:spPr>
          <a:xfrm>
            <a:off x="331181" y="1215864"/>
            <a:ext cx="8464028" cy="369327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Alur kerja untuk mengembangkan aplikasi untuk Android secara konseptual sama dengan platform aplikasi lainnya. Namun, untuk secara efisien membangun aplikasi yang dirancang dengan baik untuk Android, Anda memerlukan beberapa alat khusus..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a:t>
            </a:r>
            <a:r>
              <a:rPr b="1" i="0" lang="en-US" sz="1800" u="none" cap="none" strike="noStrike">
                <a:solidFill>
                  <a:srgbClr val="000000"/>
                </a:solidFill>
                <a:latin typeface="Arial"/>
                <a:ea typeface="Arial"/>
                <a:cs typeface="Arial"/>
                <a:sym typeface="Arial"/>
              </a:rPr>
              <a:t>. Siapkan ruang kerja anda</a:t>
            </a:r>
            <a:endParaRPr b="1" i="0" sz="18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Instalasi Android Studio, dan membuat project baru.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98" name="Google Shape;298;p11"/>
          <p:cNvPicPr preferRelativeResize="0"/>
          <p:nvPr/>
        </p:nvPicPr>
        <p:blipFill rotWithShape="1">
          <a:blip r:embed="rId3">
            <a:alphaModFix/>
          </a:blip>
          <a:srcRect b="0" l="0" r="0" t="0"/>
          <a:stretch/>
        </p:blipFill>
        <p:spPr>
          <a:xfrm>
            <a:off x="5680795" y="3047048"/>
            <a:ext cx="3463205" cy="1368296"/>
          </a:xfrm>
          <a:prstGeom prst="rect">
            <a:avLst/>
          </a:prstGeom>
          <a:noFill/>
          <a:ln>
            <a:noFill/>
          </a:ln>
        </p:spPr>
      </p:pic>
      <p:sp>
        <p:nvSpPr>
          <p:cNvPr id="299" name="Google Shape;299;p11"/>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p12"/>
          <p:cNvSpPr/>
          <p:nvPr/>
        </p:nvSpPr>
        <p:spPr>
          <a:xfrm>
            <a:off x="331181" y="451383"/>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Dasar Alur Kerja</a:t>
            </a:r>
            <a:endParaRPr b="1" i="0" sz="2800" u="none" cap="none" strike="noStrike">
              <a:solidFill>
                <a:srgbClr val="243A62"/>
              </a:solidFill>
              <a:latin typeface="Arial"/>
              <a:ea typeface="Arial"/>
              <a:cs typeface="Arial"/>
              <a:sym typeface="Arial"/>
            </a:endParaRPr>
          </a:p>
        </p:txBody>
      </p:sp>
      <p:sp>
        <p:nvSpPr>
          <p:cNvPr id="306" name="Google Shape;306;p12"/>
          <p:cNvSpPr/>
          <p:nvPr/>
        </p:nvSpPr>
        <p:spPr>
          <a:xfrm>
            <a:off x="331181" y="1215864"/>
            <a:ext cx="8464028" cy="2169784"/>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2. Menulis code pada aplikasi anda dan menambahkan sumber daya</a:t>
            </a:r>
            <a:endParaRPr b="1" i="0" sz="18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Mulailah mengerjakan aplikasi.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Android Studio memiliki berbagai alat yang dapat membantu Anda bekerja lebih cepat, menulis kode kualitas, merancang UI, dan membuat sumber daya untuk berbagai jenis perangkat.</a:t>
            </a:r>
            <a:endParaRPr b="0" i="0" sz="1400" u="none" cap="none" strike="noStrike">
              <a:solidFill>
                <a:srgbClr val="000000"/>
              </a:solidFill>
              <a:latin typeface="Arial"/>
              <a:ea typeface="Arial"/>
              <a:cs typeface="Arial"/>
              <a:sym typeface="Arial"/>
            </a:endParaRPr>
          </a:p>
        </p:txBody>
      </p:sp>
      <p:pic>
        <p:nvPicPr>
          <p:cNvPr id="307" name="Google Shape;307;p12"/>
          <p:cNvPicPr preferRelativeResize="0"/>
          <p:nvPr/>
        </p:nvPicPr>
        <p:blipFill rotWithShape="1">
          <a:blip r:embed="rId3">
            <a:alphaModFix/>
          </a:blip>
          <a:srcRect b="0" l="0" r="0" t="0"/>
          <a:stretch/>
        </p:blipFill>
        <p:spPr>
          <a:xfrm>
            <a:off x="3156289" y="3626949"/>
            <a:ext cx="4994980" cy="1076266"/>
          </a:xfrm>
          <a:prstGeom prst="rect">
            <a:avLst/>
          </a:prstGeom>
          <a:noFill/>
          <a:ln>
            <a:noFill/>
          </a:ln>
        </p:spPr>
      </p:pic>
      <p:sp>
        <p:nvSpPr>
          <p:cNvPr id="308" name="Google Shape;308;p12"/>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4" name="Google Shape;314;p13"/>
          <p:cNvSpPr/>
          <p:nvPr/>
        </p:nvSpPr>
        <p:spPr>
          <a:xfrm>
            <a:off x="331181" y="35938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Dasar Alur Kerja</a:t>
            </a:r>
            <a:endParaRPr b="1" i="0" sz="2800" u="none" cap="none" strike="noStrike">
              <a:solidFill>
                <a:srgbClr val="243A62"/>
              </a:solidFill>
              <a:latin typeface="Arial"/>
              <a:ea typeface="Arial"/>
              <a:cs typeface="Arial"/>
              <a:sym typeface="Arial"/>
            </a:endParaRPr>
          </a:p>
        </p:txBody>
      </p:sp>
      <p:sp>
        <p:nvSpPr>
          <p:cNvPr id="315" name="Google Shape;315;p13"/>
          <p:cNvSpPr/>
          <p:nvPr/>
        </p:nvSpPr>
        <p:spPr>
          <a:xfrm>
            <a:off x="331181" y="1215864"/>
            <a:ext cx="8464028" cy="244678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3. Membangun dan menjalankan aplikasi anda</a:t>
            </a:r>
            <a:endParaRPr b="1" i="0" sz="18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Jalankan aplikasi pada smarphone atau emulator.</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Customize build untuk membentuk ukuran aplikasi yang lebih kecil.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16" name="Google Shape;316;p13"/>
          <p:cNvPicPr preferRelativeResize="0"/>
          <p:nvPr/>
        </p:nvPicPr>
        <p:blipFill rotWithShape="1">
          <a:blip r:embed="rId3">
            <a:alphaModFix/>
          </a:blip>
          <a:srcRect b="0" l="0" r="0" t="0"/>
          <a:stretch/>
        </p:blipFill>
        <p:spPr>
          <a:xfrm>
            <a:off x="3522686" y="2937396"/>
            <a:ext cx="4622747" cy="1765993"/>
          </a:xfrm>
          <a:prstGeom prst="rect">
            <a:avLst/>
          </a:prstGeom>
          <a:noFill/>
          <a:ln>
            <a:noFill/>
          </a:ln>
        </p:spPr>
      </p:pic>
      <p:sp>
        <p:nvSpPr>
          <p:cNvPr id="317" name="Google Shape;317;p13"/>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3" name="Google Shape;323;p14"/>
          <p:cNvSpPr/>
          <p:nvPr/>
        </p:nvSpPr>
        <p:spPr>
          <a:xfrm>
            <a:off x="331181" y="329863"/>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Dasar Alur Kerja</a:t>
            </a:r>
            <a:endParaRPr b="1" i="0" sz="2800" u="none" cap="none" strike="noStrike">
              <a:solidFill>
                <a:srgbClr val="243A62"/>
              </a:solidFill>
              <a:latin typeface="Arial"/>
              <a:ea typeface="Arial"/>
              <a:cs typeface="Arial"/>
              <a:sym typeface="Arial"/>
            </a:endParaRPr>
          </a:p>
        </p:txBody>
      </p:sp>
      <p:sp>
        <p:nvSpPr>
          <p:cNvPr id="324" name="Google Shape;324;p14"/>
          <p:cNvSpPr/>
          <p:nvPr/>
        </p:nvSpPr>
        <p:spPr>
          <a:xfrm>
            <a:off x="331181" y="1215864"/>
            <a:ext cx="8464028" cy="258528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4. Step perulangan</a:t>
            </a:r>
            <a:endParaRPr b="1" i="0" sz="18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Temukan bug dan tingkatkan kinerja aplikasi.</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Profile berguna untuk menganalisis kinerja seperti penggunaan memori, lalu lintas jaringan, dampak CPU, dan lainnya.</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Testing aplikasi anda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pic>
        <p:nvPicPr>
          <p:cNvPr id="325" name="Google Shape;325;p14"/>
          <p:cNvPicPr preferRelativeResize="0"/>
          <p:nvPr/>
        </p:nvPicPr>
        <p:blipFill rotWithShape="1">
          <a:blip r:embed="rId3">
            <a:alphaModFix/>
          </a:blip>
          <a:srcRect b="0" l="0" r="0" t="0"/>
          <a:stretch/>
        </p:blipFill>
        <p:spPr>
          <a:xfrm>
            <a:off x="3655560" y="2915145"/>
            <a:ext cx="4489873" cy="1772003"/>
          </a:xfrm>
          <a:prstGeom prst="rect">
            <a:avLst/>
          </a:prstGeom>
          <a:noFill/>
          <a:ln>
            <a:noFill/>
          </a:ln>
        </p:spPr>
      </p:pic>
      <p:sp>
        <p:nvSpPr>
          <p:cNvPr id="326" name="Google Shape;326;p14"/>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2" name="Google Shape;332;p15"/>
          <p:cNvSpPr/>
          <p:nvPr/>
        </p:nvSpPr>
        <p:spPr>
          <a:xfrm>
            <a:off x="331181" y="431569"/>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Dasar Alur Kerja</a:t>
            </a:r>
            <a:endParaRPr b="1" i="0" sz="2800" u="none" cap="none" strike="noStrike">
              <a:solidFill>
                <a:srgbClr val="243A62"/>
              </a:solidFill>
              <a:latin typeface="Arial"/>
              <a:ea typeface="Arial"/>
              <a:cs typeface="Arial"/>
              <a:sym typeface="Arial"/>
            </a:endParaRPr>
          </a:p>
        </p:txBody>
      </p:sp>
      <p:sp>
        <p:nvSpPr>
          <p:cNvPr id="333" name="Google Shape;333;p15"/>
          <p:cNvSpPr/>
          <p:nvPr/>
        </p:nvSpPr>
        <p:spPr>
          <a:xfrm>
            <a:off x="331181" y="1215864"/>
            <a:ext cx="8464028" cy="383177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5. Pasarkan aplikasi anda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Atur versi aplikasi anda.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Buat key dan tanda tangani aplikasi.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Ketika update aplikasi, pastikan versi diatur lebih tinggai dan gunakan key yang sama.</a:t>
            </a:r>
            <a:endParaRPr b="0" i="0" sz="1400" u="none" cap="none" strike="noStrike">
              <a:solidFill>
                <a:srgbClr val="000000"/>
              </a:solidFill>
              <a:latin typeface="Arial"/>
              <a:ea typeface="Arial"/>
              <a:cs typeface="Arial"/>
              <a:sym typeface="Arial"/>
            </a:endParaRPr>
          </a:p>
          <a:p>
            <a:pPr indent="-171450" lvl="0" marL="285750" marR="0" rtl="0" algn="just">
              <a:lnSpc>
                <a:spcPct val="15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Lebih detail pada link berikut ini </a:t>
            </a:r>
            <a:r>
              <a:rPr b="0" i="0" lang="en-US" sz="1800" u="sng" cap="none" strike="noStrike">
                <a:solidFill>
                  <a:srgbClr val="000000"/>
                </a:solidFill>
                <a:latin typeface="Arial"/>
                <a:ea typeface="Arial"/>
                <a:cs typeface="Arial"/>
                <a:sym typeface="Arial"/>
                <a:hlinkClick r:id="rId3">
                  <a:extLst>
                    <a:ext uri="{A12FA001-AC4F-418D-AE19-62706E023703}">
                      <ahyp:hlinkClr val="tx"/>
                    </a:ext>
                  </a:extLst>
                </a:hlinkClick>
              </a:rPr>
              <a:t>https://developer.android.com/studio/publish/index.html</a:t>
            </a:r>
            <a:endParaRPr b="0" i="0" sz="1800" u="none" cap="none" strike="noStrike">
              <a:solidFill>
                <a:srgbClr val="000000"/>
              </a:solidFill>
              <a:latin typeface="Arial"/>
              <a:ea typeface="Arial"/>
              <a:cs typeface="Arial"/>
              <a:sym typeface="Arial"/>
            </a:endParaRPr>
          </a:p>
        </p:txBody>
      </p:sp>
      <p:pic>
        <p:nvPicPr>
          <p:cNvPr id="334" name="Google Shape;334;p15"/>
          <p:cNvPicPr preferRelativeResize="0"/>
          <p:nvPr/>
        </p:nvPicPr>
        <p:blipFill rotWithShape="1">
          <a:blip r:embed="rId4">
            <a:alphaModFix/>
          </a:blip>
          <a:srcRect b="0" l="0" r="0" t="0"/>
          <a:stretch/>
        </p:blipFill>
        <p:spPr>
          <a:xfrm>
            <a:off x="4007899" y="3201063"/>
            <a:ext cx="4480132" cy="1200248"/>
          </a:xfrm>
          <a:prstGeom prst="rect">
            <a:avLst/>
          </a:prstGeom>
          <a:noFill/>
          <a:ln>
            <a:noFill/>
          </a:ln>
        </p:spPr>
      </p:pic>
      <p:sp>
        <p:nvSpPr>
          <p:cNvPr id="335" name="Google Shape;335;p15"/>
          <p:cNvSpPr txBox="1"/>
          <p:nvPr/>
        </p:nvSpPr>
        <p:spPr>
          <a:xfrm>
            <a:off x="0" y="4824178"/>
            <a:ext cx="1810200" cy="223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1" name="Google Shape;341;p16"/>
          <p:cNvSpPr/>
          <p:nvPr/>
        </p:nvSpPr>
        <p:spPr>
          <a:xfrm>
            <a:off x="571683" y="2169635"/>
            <a:ext cx="798302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Dasar</a:t>
            </a:r>
            <a:endParaRPr b="0" i="0" sz="2800" u="none" cap="none" strike="noStrike">
              <a:solidFill>
                <a:srgbClr val="243A62"/>
              </a:solidFill>
              <a:latin typeface="Arial"/>
              <a:ea typeface="Arial"/>
              <a:cs typeface="Arial"/>
              <a:sym typeface="Arial"/>
            </a:endParaRPr>
          </a:p>
        </p:txBody>
      </p:sp>
      <p:sp>
        <p:nvSpPr>
          <p:cNvPr id="342" name="Google Shape;342;p16"/>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3" name="Google Shape;343;p16"/>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9" name="Google Shape;349;p17"/>
          <p:cNvSpPr/>
          <p:nvPr/>
        </p:nvSpPr>
        <p:spPr>
          <a:xfrm>
            <a:off x="331181" y="35938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Dasar</a:t>
            </a:r>
            <a:endParaRPr b="1" i="0" sz="2800" u="none" cap="none" strike="noStrike">
              <a:solidFill>
                <a:srgbClr val="243A62"/>
              </a:solidFill>
              <a:latin typeface="Arial"/>
              <a:ea typeface="Arial"/>
              <a:cs typeface="Arial"/>
              <a:sym typeface="Arial"/>
            </a:endParaRPr>
          </a:p>
        </p:txBody>
      </p:sp>
      <p:sp>
        <p:nvSpPr>
          <p:cNvPr id="350" name="Google Shape;350;p17"/>
          <p:cNvSpPr/>
          <p:nvPr/>
        </p:nvSpPr>
        <p:spPr>
          <a:xfrm>
            <a:off x="331181" y="1215864"/>
            <a:ext cx="8464028" cy="383177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Arial"/>
                <a:ea typeface="Arial"/>
                <a:cs typeface="Arial"/>
                <a:sym typeface="Arial"/>
              </a:rPr>
              <a:t>Aplikasi android dapat dibuat dengan menggunakan Bahasa java, kotlin dan c++.</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Arial"/>
                <a:ea typeface="Arial"/>
                <a:cs typeface="Arial"/>
                <a:sym typeface="Arial"/>
              </a:rPr>
              <a:t>Android SDK mengkompilasi kode, data dan file sumber daya apa pun ke dalam APK (Android application package), yang merupakan file arsip dengan akhiran .apk.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chemeClr val="dk1"/>
                </a:solidFill>
                <a:latin typeface="Arial"/>
                <a:ea typeface="Arial"/>
                <a:cs typeface="Arial"/>
                <a:sym typeface="Arial"/>
              </a:rPr>
              <a:t>Satu file apk memiliki semua konten dari aplikasi android dan dapat digunakan untuk menginstal aplikasi.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1" name="Google Shape;351;p17"/>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7" name="Google Shape;357;p18"/>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Dasar</a:t>
            </a:r>
            <a:endParaRPr b="1" i="0" sz="2800" u="none" cap="none" strike="noStrike">
              <a:solidFill>
                <a:srgbClr val="243A62"/>
              </a:solidFill>
              <a:latin typeface="Arial"/>
              <a:ea typeface="Arial"/>
              <a:cs typeface="Arial"/>
              <a:sym typeface="Arial"/>
            </a:endParaRPr>
          </a:p>
        </p:txBody>
      </p:sp>
      <p:sp>
        <p:nvSpPr>
          <p:cNvPr id="358" name="Google Shape;358;p18"/>
          <p:cNvSpPr/>
          <p:nvPr/>
        </p:nvSpPr>
        <p:spPr>
          <a:xfrm>
            <a:off x="314356" y="1203264"/>
            <a:ext cx="8463900" cy="3277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Komponen</a:t>
            </a:r>
            <a:endParaRPr b="1"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Terdapat 4 buah tipe komponen</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Activities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Broadcast receivers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Content providers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9" name="Google Shape;359;p18"/>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5" name="Google Shape;365;p19"/>
          <p:cNvSpPr/>
          <p:nvPr/>
        </p:nvSpPr>
        <p:spPr>
          <a:xfrm>
            <a:off x="331181" y="35938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Activities</a:t>
            </a:r>
            <a:endParaRPr b="1" i="0" sz="2800" u="none" cap="none" strike="noStrike">
              <a:solidFill>
                <a:srgbClr val="243A62"/>
              </a:solidFill>
              <a:latin typeface="Arial"/>
              <a:ea typeface="Arial"/>
              <a:cs typeface="Arial"/>
              <a:sym typeface="Arial"/>
            </a:endParaRPr>
          </a:p>
        </p:txBody>
      </p:sp>
      <p:sp>
        <p:nvSpPr>
          <p:cNvPr id="366" name="Google Shape;366;p19"/>
          <p:cNvSpPr/>
          <p:nvPr/>
        </p:nvSpPr>
        <p:spPr>
          <a:xfrm>
            <a:off x="331181" y="1215864"/>
            <a:ext cx="8464028" cy="286228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Sebuah activity akan menyajikan user interface (UI) kepada pengguna, sehingga pengguna dapat melakukan interaksi.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Satu activity biasanya dipakai untuk menampilkan aplikasi atau bertindak sebagai user interface (UI) saat aplikasi diperlihatkan kepada user.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Untuk pindah dari satu activity ke activity lain, dapat dilakukan dengan satu even, misalnya klik tombol, memilih opsi atau menggunakan triggers tertentu.</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7" name="Google Shape;367;p19"/>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
          <p:cNvSpPr txBox="1"/>
          <p:nvPr/>
        </p:nvSpPr>
        <p:spPr>
          <a:xfrm>
            <a:off x="251101" y="913144"/>
            <a:ext cx="1972200" cy="369300"/>
          </a:xfrm>
          <a:prstGeom prst="rect">
            <a:avLst/>
          </a:prstGeom>
          <a:noFill/>
          <a:ln>
            <a:noFill/>
          </a:ln>
        </p:spPr>
        <p:txBody>
          <a:bodyPr anchorCtr="0" anchor="t" bIns="0" lIns="54000" spcFirstLastPara="1" rIns="27000" wrap="square" tIns="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Profil Pengajar</a:t>
            </a:r>
            <a:endParaRPr b="0" i="0" sz="2400" u="none" cap="none" strike="noStrike">
              <a:solidFill>
                <a:schemeClr val="dk1"/>
              </a:solidFill>
              <a:latin typeface="Calibri"/>
              <a:ea typeface="Calibri"/>
              <a:cs typeface="Calibri"/>
              <a:sym typeface="Calibri"/>
            </a:endParaRPr>
          </a:p>
        </p:txBody>
      </p:sp>
      <p:sp>
        <p:nvSpPr>
          <p:cNvPr id="199" name="Google Shape;199;p1"/>
          <p:cNvSpPr/>
          <p:nvPr/>
        </p:nvSpPr>
        <p:spPr>
          <a:xfrm>
            <a:off x="3103693" y="1105606"/>
            <a:ext cx="5403300" cy="9906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200" name="Google Shape;200;p1"/>
          <p:cNvSpPr/>
          <p:nvPr/>
        </p:nvSpPr>
        <p:spPr>
          <a:xfrm>
            <a:off x="3103688" y="2194875"/>
            <a:ext cx="5403300" cy="18006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201" name="Google Shape;201;p1"/>
          <p:cNvSpPr/>
          <p:nvPr/>
        </p:nvSpPr>
        <p:spPr>
          <a:xfrm>
            <a:off x="3103688" y="4141407"/>
            <a:ext cx="5403300" cy="8241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pSp>
        <p:nvGrpSpPr>
          <p:cNvPr id="202" name="Google Shape;202;p1"/>
          <p:cNvGrpSpPr/>
          <p:nvPr/>
        </p:nvGrpSpPr>
        <p:grpSpPr>
          <a:xfrm>
            <a:off x="3158378" y="1116544"/>
            <a:ext cx="5296275" cy="790953"/>
            <a:chOff x="5735170" y="2041582"/>
            <a:chExt cx="7061700" cy="1054604"/>
          </a:xfrm>
        </p:grpSpPr>
        <p:sp>
          <p:nvSpPr>
            <p:cNvPr id="203" name="Google Shape;203;p1"/>
            <p:cNvSpPr txBox="1"/>
            <p:nvPr/>
          </p:nvSpPr>
          <p:spPr>
            <a:xfrm>
              <a:off x="5735170" y="2041582"/>
              <a:ext cx="7061700" cy="482400"/>
            </a:xfrm>
            <a:prstGeom prst="rect">
              <a:avLst/>
            </a:prstGeom>
            <a:noFill/>
            <a:ln>
              <a:noFill/>
            </a:ln>
          </p:spPr>
          <p:txBody>
            <a:bodyPr anchorCtr="0" anchor="t" bIns="34275" lIns="67500" spcFirstLastPara="1" rIns="81000" wrap="square" tIns="3427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Calibri"/>
                  <a:ea typeface="Calibri"/>
                  <a:cs typeface="Calibri"/>
                  <a:sym typeface="Calibri"/>
                </a:rPr>
                <a:t>Latar Belakang Pendidikan</a:t>
              </a:r>
              <a:endParaRPr b="1" i="0" sz="1900" u="none" cap="none" strike="noStrike">
                <a:solidFill>
                  <a:schemeClr val="dk1"/>
                </a:solidFill>
                <a:latin typeface="Calibri"/>
                <a:ea typeface="Calibri"/>
                <a:cs typeface="Calibri"/>
                <a:sym typeface="Calibri"/>
              </a:endParaRPr>
            </a:p>
          </p:txBody>
        </p:sp>
        <p:sp>
          <p:nvSpPr>
            <p:cNvPr id="204" name="Google Shape;204;p1"/>
            <p:cNvSpPr txBox="1"/>
            <p:nvPr/>
          </p:nvSpPr>
          <p:spPr>
            <a:xfrm>
              <a:off x="5735170" y="2552487"/>
              <a:ext cx="7061700" cy="543699"/>
            </a:xfrm>
            <a:prstGeom prst="rect">
              <a:avLst/>
            </a:prstGeom>
            <a:noFill/>
            <a:ln>
              <a:noFill/>
            </a:ln>
          </p:spPr>
          <p:txBody>
            <a:bodyPr anchorCtr="0" anchor="t" bIns="34275" lIns="54000" spcFirstLastPara="1" rIns="81000" wrap="square" tIns="34275">
              <a:spAutoFit/>
            </a:bodyPr>
            <a:lstStyle/>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Universitas Gadjah Mada (S2)</a:t>
              </a:r>
              <a:endParaRPr b="0" i="0" sz="1100" u="none" cap="none" strike="noStrike">
                <a:solidFill>
                  <a:schemeClr val="dk1"/>
                </a:solidFill>
                <a:latin typeface="Calibri"/>
                <a:ea typeface="Calibri"/>
                <a:cs typeface="Calibri"/>
                <a:sym typeface="Calibri"/>
              </a:endParaRPr>
            </a:p>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Universitas Negeri Semarang (S1)</a:t>
              </a:r>
              <a:endParaRPr b="0" i="0" sz="1100" u="none" cap="none" strike="noStrike">
                <a:solidFill>
                  <a:schemeClr val="dk1"/>
                </a:solidFill>
                <a:latin typeface="Calibri"/>
                <a:ea typeface="Calibri"/>
                <a:cs typeface="Calibri"/>
                <a:sym typeface="Calibri"/>
              </a:endParaRPr>
            </a:p>
          </p:txBody>
        </p:sp>
      </p:grpSp>
      <p:grpSp>
        <p:nvGrpSpPr>
          <p:cNvPr id="205" name="Google Shape;205;p1"/>
          <p:cNvGrpSpPr/>
          <p:nvPr/>
        </p:nvGrpSpPr>
        <p:grpSpPr>
          <a:xfrm>
            <a:off x="3158400" y="2206015"/>
            <a:ext cx="5296294" cy="1975895"/>
            <a:chOff x="5735185" y="3560735"/>
            <a:chExt cx="5266800" cy="2634525"/>
          </a:xfrm>
        </p:grpSpPr>
        <p:sp>
          <p:nvSpPr>
            <p:cNvPr id="206" name="Google Shape;206;p1"/>
            <p:cNvSpPr txBox="1"/>
            <p:nvPr/>
          </p:nvSpPr>
          <p:spPr>
            <a:xfrm>
              <a:off x="5735185" y="3560735"/>
              <a:ext cx="5266800" cy="482400"/>
            </a:xfrm>
            <a:prstGeom prst="rect">
              <a:avLst/>
            </a:prstGeom>
            <a:noFill/>
            <a:ln>
              <a:noFill/>
            </a:ln>
          </p:spPr>
          <p:txBody>
            <a:bodyPr anchorCtr="0" anchor="t" bIns="34275" lIns="67500" spcFirstLastPara="1" rIns="81000" wrap="square" tIns="3427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Calibri"/>
                  <a:ea typeface="Calibri"/>
                  <a:cs typeface="Calibri"/>
                  <a:sym typeface="Calibri"/>
                </a:rPr>
                <a:t>Riwayat Pekerjaan dan Pengalaman Profesional</a:t>
              </a:r>
              <a:endParaRPr b="1" i="0" sz="1900" u="none" cap="none" strike="noStrike">
                <a:solidFill>
                  <a:schemeClr val="dk1"/>
                </a:solidFill>
                <a:latin typeface="Calibri"/>
                <a:ea typeface="Calibri"/>
                <a:cs typeface="Calibri"/>
                <a:sym typeface="Calibri"/>
              </a:endParaRPr>
            </a:p>
          </p:txBody>
        </p:sp>
        <p:sp>
          <p:nvSpPr>
            <p:cNvPr id="207" name="Google Shape;207;p1"/>
            <p:cNvSpPr txBox="1"/>
            <p:nvPr/>
          </p:nvSpPr>
          <p:spPr>
            <a:xfrm>
              <a:off x="5735185" y="4071644"/>
              <a:ext cx="5266800" cy="2123616"/>
            </a:xfrm>
            <a:prstGeom prst="rect">
              <a:avLst/>
            </a:prstGeom>
            <a:noFill/>
            <a:ln>
              <a:noFill/>
            </a:ln>
          </p:spPr>
          <p:txBody>
            <a:bodyPr anchorCtr="0" anchor="t" bIns="34275" lIns="54000" spcFirstLastPara="1" rIns="81000" wrap="square" tIns="34275">
              <a:spAutoFit/>
            </a:bodyPr>
            <a:lstStyle/>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Axar Digital as Project Manager </a:t>
              </a:r>
              <a:r>
                <a:rPr b="1" i="0" lang="en-US" sz="1100" u="none" cap="none" strike="noStrike">
                  <a:solidFill>
                    <a:schemeClr val="dk1"/>
                  </a:solidFill>
                  <a:latin typeface="Calibri"/>
                  <a:ea typeface="Calibri"/>
                  <a:cs typeface="Calibri"/>
                  <a:sym typeface="Calibri"/>
                </a:rPr>
                <a:t>Web Development</a:t>
              </a:r>
              <a:r>
                <a:rPr b="0" i="0" lang="en-US" sz="1100" u="none" cap="none" strike="noStrike">
                  <a:solidFill>
                    <a:schemeClr val="dk1"/>
                  </a:solidFill>
                  <a:latin typeface="Calibri"/>
                  <a:ea typeface="Calibri"/>
                  <a:cs typeface="Calibri"/>
                  <a:sym typeface="Calibri"/>
                </a:rPr>
                <a:t>(2021-2024)</a:t>
              </a:r>
              <a:endParaRPr b="0" i="0" sz="1100" u="none" cap="none" strike="noStrike">
                <a:solidFill>
                  <a:schemeClr val="dk1"/>
                </a:solidFill>
                <a:latin typeface="Calibri"/>
                <a:ea typeface="Calibri"/>
                <a:cs typeface="Calibri"/>
                <a:sym typeface="Calibri"/>
              </a:endParaRPr>
            </a:p>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Universitas Bunda Mulia as Lecturer (2021-2024)</a:t>
              </a:r>
              <a:endParaRPr b="0" i="0" sz="1100" u="none" cap="none" strike="noStrike">
                <a:solidFill>
                  <a:schemeClr val="dk1"/>
                </a:solidFill>
                <a:latin typeface="Calibri"/>
                <a:ea typeface="Calibri"/>
                <a:cs typeface="Calibri"/>
                <a:sym typeface="Calibri"/>
              </a:endParaRPr>
            </a:p>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Lokatani as Digital Marketing Manager (2023-2024)</a:t>
              </a:r>
              <a:endParaRPr b="0" i="0" sz="1100" u="none" cap="none" strike="noStrike">
                <a:solidFill>
                  <a:schemeClr val="dk1"/>
                </a:solidFill>
                <a:latin typeface="Calibri"/>
                <a:ea typeface="Calibri"/>
                <a:cs typeface="Calibri"/>
                <a:sym typeface="Calibri"/>
              </a:endParaRPr>
            </a:p>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Dattabot/HARA as Project Manager and Copywriter (2021)</a:t>
              </a:r>
              <a:endParaRPr/>
            </a:p>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Hamparan Stone as Digital Marketing and Project Manager </a:t>
              </a:r>
              <a:r>
                <a:rPr b="1" i="0" lang="en-US" sz="1100" u="none" cap="none" strike="noStrike">
                  <a:solidFill>
                    <a:schemeClr val="dk1"/>
                  </a:solidFill>
                  <a:latin typeface="Calibri"/>
                  <a:ea typeface="Calibri"/>
                  <a:cs typeface="Calibri"/>
                  <a:sym typeface="Calibri"/>
                </a:rPr>
                <a:t>Web Development</a:t>
              </a:r>
              <a:r>
                <a:rPr b="0" i="0" lang="en-US" sz="1100" u="none" cap="none" strike="noStrike">
                  <a:solidFill>
                    <a:schemeClr val="dk1"/>
                  </a:solidFill>
                  <a:latin typeface="Calibri"/>
                  <a:ea typeface="Calibri"/>
                  <a:cs typeface="Calibri"/>
                  <a:sym typeface="Calibri"/>
                </a:rPr>
                <a:t>(2020)</a:t>
              </a:r>
              <a:endParaRPr b="0" i="0" sz="1100" u="none" cap="none" strike="noStrike">
                <a:solidFill>
                  <a:schemeClr val="dk1"/>
                </a:solidFill>
                <a:latin typeface="Calibri"/>
                <a:ea typeface="Calibri"/>
                <a:cs typeface="Calibri"/>
                <a:sym typeface="Calibri"/>
              </a:endParaRPr>
            </a:p>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Mercury Agency as Digital Marketing Planner (2019-2020)</a:t>
              </a:r>
              <a:endParaRPr b="0" i="0" sz="1100" u="none" cap="none" strike="noStrike">
                <a:solidFill>
                  <a:schemeClr val="dk1"/>
                </a:solidFill>
                <a:latin typeface="Calibri"/>
                <a:ea typeface="Calibri"/>
                <a:cs typeface="Calibri"/>
                <a:sym typeface="Calibri"/>
              </a:endParaRPr>
            </a:p>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Yello Agency as Digital Marketing and Copywriter (2019)</a:t>
              </a:r>
              <a:endParaRPr/>
            </a:p>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Rak Kerja Agency as Project Manager </a:t>
              </a:r>
              <a:r>
                <a:rPr b="1" i="0" lang="en-US" sz="1100" u="none" cap="none" strike="noStrike">
                  <a:solidFill>
                    <a:schemeClr val="dk1"/>
                  </a:solidFill>
                  <a:latin typeface="Calibri"/>
                  <a:ea typeface="Calibri"/>
                  <a:cs typeface="Calibri"/>
                  <a:sym typeface="Calibri"/>
                </a:rPr>
                <a:t>Web Development</a:t>
              </a:r>
              <a:r>
                <a:rPr b="0" i="0" lang="en-US" sz="1100" u="none" cap="none" strike="noStrike">
                  <a:solidFill>
                    <a:schemeClr val="dk1"/>
                  </a:solidFill>
                  <a:latin typeface="Calibri"/>
                  <a:ea typeface="Calibri"/>
                  <a:cs typeface="Calibri"/>
                  <a:sym typeface="Calibri"/>
                </a:rPr>
                <a:t> (2018-2020)</a:t>
              </a:r>
              <a:endParaRPr b="0" i="0" sz="1100" u="none" cap="none" strike="noStrike">
                <a:solidFill>
                  <a:schemeClr val="dk1"/>
                </a:solidFill>
                <a:latin typeface="Calibri"/>
                <a:ea typeface="Calibri"/>
                <a:cs typeface="Calibri"/>
                <a:sym typeface="Calibri"/>
              </a:endParaRPr>
            </a:p>
          </p:txBody>
        </p:sp>
      </p:grpSp>
      <p:grpSp>
        <p:nvGrpSpPr>
          <p:cNvPr id="208" name="Google Shape;208;p1"/>
          <p:cNvGrpSpPr/>
          <p:nvPr/>
        </p:nvGrpSpPr>
        <p:grpSpPr>
          <a:xfrm>
            <a:off x="3158378" y="4152825"/>
            <a:ext cx="5296277" cy="791104"/>
            <a:chOff x="4211170" y="5079899"/>
            <a:chExt cx="7061703" cy="1054805"/>
          </a:xfrm>
        </p:grpSpPr>
        <p:sp>
          <p:nvSpPr>
            <p:cNvPr id="209" name="Google Shape;209;p1"/>
            <p:cNvSpPr txBox="1"/>
            <p:nvPr/>
          </p:nvSpPr>
          <p:spPr>
            <a:xfrm>
              <a:off x="4211170" y="5079899"/>
              <a:ext cx="7061700" cy="482400"/>
            </a:xfrm>
            <a:prstGeom prst="rect">
              <a:avLst/>
            </a:prstGeom>
            <a:noFill/>
            <a:ln>
              <a:noFill/>
            </a:ln>
          </p:spPr>
          <p:txBody>
            <a:bodyPr anchorCtr="0" anchor="t" bIns="34275" lIns="67500" spcFirstLastPara="1" rIns="81000" wrap="square" tIns="3427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Calibri"/>
                  <a:ea typeface="Calibri"/>
                  <a:cs typeface="Calibri"/>
                  <a:sym typeface="Calibri"/>
                </a:rPr>
                <a:t>Kontak Pengajar</a:t>
              </a:r>
              <a:endParaRPr b="1" i="0" sz="1900" u="none" cap="none" strike="noStrike">
                <a:solidFill>
                  <a:schemeClr val="dk1"/>
                </a:solidFill>
                <a:latin typeface="Calibri"/>
                <a:ea typeface="Calibri"/>
                <a:cs typeface="Calibri"/>
                <a:sym typeface="Calibri"/>
              </a:endParaRPr>
            </a:p>
          </p:txBody>
        </p:sp>
        <p:sp>
          <p:nvSpPr>
            <p:cNvPr id="210" name="Google Shape;210;p1"/>
            <p:cNvSpPr txBox="1"/>
            <p:nvPr/>
          </p:nvSpPr>
          <p:spPr>
            <a:xfrm>
              <a:off x="4211173" y="5590804"/>
              <a:ext cx="7061700" cy="543900"/>
            </a:xfrm>
            <a:prstGeom prst="rect">
              <a:avLst/>
            </a:prstGeom>
            <a:noFill/>
            <a:ln>
              <a:noFill/>
            </a:ln>
          </p:spPr>
          <p:txBody>
            <a:bodyPr anchorCtr="0" anchor="t" bIns="34275" lIns="54000" spcFirstLastPara="1" rIns="81000" wrap="square" tIns="34275">
              <a:spAutoFit/>
            </a:bodyPr>
            <a:lstStyle/>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Alamat Email: affixmareta@untidar.ac.id</a:t>
              </a:r>
              <a:endParaRPr b="0" i="0" sz="1100" u="none" cap="none" strike="noStrike">
                <a:solidFill>
                  <a:schemeClr val="dk1"/>
                </a:solidFill>
                <a:latin typeface="Calibri"/>
                <a:ea typeface="Calibri"/>
                <a:cs typeface="Calibri"/>
                <a:sym typeface="Calibri"/>
              </a:endParaRPr>
            </a:p>
            <a:p>
              <a:pPr indent="-234950" lvl="0" marL="342900" marR="0" rtl="0" algn="l">
                <a:lnSpc>
                  <a:spcPct val="100000"/>
                </a:lnSpc>
                <a:spcBef>
                  <a:spcPts val="0"/>
                </a:spcBef>
                <a:spcAft>
                  <a:spcPts val="0"/>
                </a:spcAft>
                <a:buClr>
                  <a:schemeClr val="dk1"/>
                </a:buClr>
                <a:buSzPts val="1100"/>
                <a:buFont typeface="Calibri"/>
                <a:buChar char="●"/>
              </a:pPr>
              <a:r>
                <a:rPr b="0" i="0" lang="en-US" sz="1100" u="none" cap="none" strike="noStrike">
                  <a:solidFill>
                    <a:schemeClr val="dk1"/>
                  </a:solidFill>
                  <a:latin typeface="Calibri"/>
                  <a:ea typeface="Calibri"/>
                  <a:cs typeface="Calibri"/>
                  <a:sym typeface="Calibri"/>
                </a:rPr>
                <a:t>Nomor Telepon/HP: 081230555391</a:t>
              </a:r>
              <a:endParaRPr b="0" i="0" sz="1100" u="none" cap="none" strike="noStrike">
                <a:solidFill>
                  <a:schemeClr val="dk1"/>
                </a:solidFill>
                <a:latin typeface="Calibri"/>
                <a:ea typeface="Calibri"/>
                <a:cs typeface="Calibri"/>
                <a:sym typeface="Calibri"/>
              </a:endParaRPr>
            </a:p>
          </p:txBody>
        </p:sp>
      </p:grpSp>
      <p:sp>
        <p:nvSpPr>
          <p:cNvPr id="211" name="Google Shape;211;p1"/>
          <p:cNvSpPr txBox="1"/>
          <p:nvPr/>
        </p:nvSpPr>
        <p:spPr>
          <a:xfrm>
            <a:off x="3051449" y="570244"/>
            <a:ext cx="5403300" cy="369300"/>
          </a:xfrm>
          <a:prstGeom prst="rect">
            <a:avLst/>
          </a:prstGeom>
          <a:noFill/>
          <a:ln>
            <a:noFill/>
          </a:ln>
        </p:spPr>
        <p:txBody>
          <a:bodyPr anchorCtr="0" anchor="t" bIns="0" lIns="54000" spcFirstLastPara="1" rIns="27000" wrap="square" tIns="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Affix Mareta, M. Eng.</a:t>
            </a:r>
            <a:endParaRPr b="1" i="0" sz="2400" u="none" cap="none" strike="noStrike">
              <a:solidFill>
                <a:schemeClr val="dk1"/>
              </a:solidFill>
              <a:latin typeface="Calibri"/>
              <a:ea typeface="Calibri"/>
              <a:cs typeface="Calibri"/>
              <a:sym typeface="Calibri"/>
            </a:endParaRPr>
          </a:p>
        </p:txBody>
      </p:sp>
      <p:pic>
        <p:nvPicPr>
          <p:cNvPr id="212" name="Google Shape;212;p1"/>
          <p:cNvPicPr preferRelativeResize="0"/>
          <p:nvPr/>
        </p:nvPicPr>
        <p:blipFill rotWithShape="1">
          <a:blip r:embed="rId3">
            <a:alphaModFix/>
          </a:blip>
          <a:srcRect b="0" l="0" r="0" t="0"/>
          <a:stretch/>
        </p:blipFill>
        <p:spPr>
          <a:xfrm>
            <a:off x="251101" y="1557692"/>
            <a:ext cx="2058962" cy="20589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3" name="Google Shape;373;p20"/>
          <p:cNvSpPr/>
          <p:nvPr/>
        </p:nvSpPr>
        <p:spPr>
          <a:xfrm>
            <a:off x="331180" y="1422466"/>
            <a:ext cx="8464028" cy="2308284"/>
          </a:xfrm>
          <a:prstGeom prst="rect">
            <a:avLst/>
          </a:prstGeom>
          <a:noFill/>
          <a:ln>
            <a:noFill/>
          </a:ln>
        </p:spPr>
        <p:txBody>
          <a:bodyPr anchorCtr="0" anchor="t" bIns="45700" lIns="91425" spcFirstLastPara="1" rIns="91425" wrap="square" tIns="45700">
            <a:spAutoFit/>
          </a:bodyPr>
          <a:lstStyle/>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286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descr="https://developer.android.com/guide/components/images/activity_lifecycle.png" id="374" name="Google Shape;374;p20"/>
          <p:cNvPicPr preferRelativeResize="0"/>
          <p:nvPr/>
        </p:nvPicPr>
        <p:blipFill rotWithShape="1">
          <a:blip r:embed="rId3">
            <a:alphaModFix/>
          </a:blip>
          <a:srcRect b="0" l="0" r="0" t="0"/>
          <a:stretch/>
        </p:blipFill>
        <p:spPr>
          <a:xfrm>
            <a:off x="2591037" y="282791"/>
            <a:ext cx="3635101" cy="4697997"/>
          </a:xfrm>
          <a:prstGeom prst="rect">
            <a:avLst/>
          </a:prstGeom>
          <a:noFill/>
          <a:ln>
            <a:noFill/>
          </a:ln>
        </p:spPr>
      </p:pic>
      <p:sp>
        <p:nvSpPr>
          <p:cNvPr id="375" name="Google Shape;375;p20"/>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1" name="Google Shape;381;p21"/>
          <p:cNvSpPr/>
          <p:nvPr/>
        </p:nvSpPr>
        <p:spPr>
          <a:xfrm>
            <a:off x="331181" y="311254"/>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Service</a:t>
            </a:r>
            <a:endParaRPr b="1" i="0" sz="2800" u="none" cap="none" strike="noStrike">
              <a:solidFill>
                <a:srgbClr val="243A62"/>
              </a:solidFill>
              <a:latin typeface="Arial"/>
              <a:ea typeface="Arial"/>
              <a:cs typeface="Arial"/>
              <a:sym typeface="Arial"/>
            </a:endParaRPr>
          </a:p>
        </p:txBody>
      </p:sp>
      <p:sp>
        <p:nvSpPr>
          <p:cNvPr id="382" name="Google Shape;382;p21"/>
          <p:cNvSpPr/>
          <p:nvPr/>
        </p:nvSpPr>
        <p:spPr>
          <a:xfrm>
            <a:off x="331181" y="1215864"/>
            <a:ext cx="8464028" cy="2031285"/>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Service merupakan sebuah komponen yang digunakan untuk membuat aplikasi tetap menjalankan fungsi pada background.</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Service tidak memiliki user interface.</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Contoh dari pengunaan service adalah ketika memainkan music.</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 name="Google Shape;383;p21"/>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9" name="Google Shape;389;p22"/>
          <p:cNvSpPr/>
          <p:nvPr/>
        </p:nvSpPr>
        <p:spPr>
          <a:xfrm>
            <a:off x="331181" y="388266"/>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Contoh Penerapan</a:t>
            </a:r>
            <a:endParaRPr b="1" i="0" sz="2800" u="none" cap="none" strike="noStrike">
              <a:solidFill>
                <a:srgbClr val="243A62"/>
              </a:solidFill>
              <a:latin typeface="Arial"/>
              <a:ea typeface="Arial"/>
              <a:cs typeface="Arial"/>
              <a:sym typeface="Arial"/>
            </a:endParaRPr>
          </a:p>
        </p:txBody>
      </p:sp>
      <p:sp>
        <p:nvSpPr>
          <p:cNvPr id="390" name="Google Shape;390;p22"/>
          <p:cNvSpPr/>
          <p:nvPr/>
        </p:nvSpPr>
        <p:spPr>
          <a:xfrm>
            <a:off x="331181" y="1215864"/>
            <a:ext cx="8464028" cy="327778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Transaksi jaringan</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Memutar music</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Melakukan file I/O</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Berinteraksi dengan penyedia materi</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1" name="Google Shape;391;p22"/>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7" name="Google Shape;397;p23"/>
          <p:cNvSpPr/>
          <p:nvPr/>
        </p:nvSpPr>
        <p:spPr>
          <a:xfrm>
            <a:off x="331181" y="2306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Karakteristik Layanan</a:t>
            </a:r>
            <a:endParaRPr b="1" i="0" sz="2800" u="none" cap="none" strike="noStrike">
              <a:solidFill>
                <a:srgbClr val="243A62"/>
              </a:solidFill>
              <a:latin typeface="Arial"/>
              <a:ea typeface="Arial"/>
              <a:cs typeface="Arial"/>
              <a:sym typeface="Arial"/>
            </a:endParaRPr>
          </a:p>
        </p:txBody>
      </p:sp>
      <p:sp>
        <p:nvSpPr>
          <p:cNvPr id="398" name="Google Shape;398;p23"/>
          <p:cNvSpPr/>
          <p:nvPr/>
        </p:nvSpPr>
        <p:spPr>
          <a:xfrm>
            <a:off x="331181" y="1215864"/>
            <a:ext cx="8464028" cy="203128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Dimulai dengan Intent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Bisa tetap berjalan ketika pengguna beralih aplikasi</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Berjalan di thread utama dari proses hosting-nya</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Daur hidup yang harus Anda kelola, jika tidak dihentikan, akan terus berjalan.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9" name="Google Shape;399;p23"/>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05" name="Google Shape;405;p24"/>
          <p:cNvSpPr/>
          <p:nvPr/>
        </p:nvSpPr>
        <p:spPr>
          <a:xfrm>
            <a:off x="331181" y="299583"/>
            <a:ext cx="7465282" cy="5924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Service Tidak Terikat (Unbound Service)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243A62"/>
              </a:solidFill>
              <a:latin typeface="Arial"/>
              <a:ea typeface="Arial"/>
              <a:cs typeface="Arial"/>
              <a:sym typeface="Arial"/>
            </a:endParaRPr>
          </a:p>
        </p:txBody>
      </p:sp>
      <p:sp>
        <p:nvSpPr>
          <p:cNvPr id="406" name="Google Shape;406;p24"/>
          <p:cNvSpPr/>
          <p:nvPr/>
        </p:nvSpPr>
        <p:spPr>
          <a:xfrm>
            <a:off x="331181" y="1215864"/>
            <a:ext cx="8464028" cy="203128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Dimulai dengan Intent</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Bisa tetap berjalan ketika pengguna beralih aplikasi</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Berjalan di thread utama dari proses hosting-nya</a:t>
            </a:r>
            <a:endParaRPr b="0" i="0" sz="1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Daur hidup yang harus Anda kelola, jika tidak dihentikan, akan terus berjalan.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7" name="Google Shape;407;p24"/>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13" name="Google Shape;413;p25"/>
          <p:cNvSpPr/>
          <p:nvPr/>
        </p:nvSpPr>
        <p:spPr>
          <a:xfrm>
            <a:off x="331181" y="1215864"/>
            <a:ext cx="8464028" cy="1754286"/>
          </a:xfrm>
          <a:prstGeom prst="rect">
            <a:avLst/>
          </a:prstGeom>
          <a:noFill/>
          <a:ln>
            <a:noFill/>
          </a:ln>
        </p:spPr>
        <p:txBody>
          <a:bodyPr anchorCtr="0" anchor="t" bIns="45700" lIns="91425" spcFirstLastPara="1" rIns="91425" wrap="square" tIns="45700">
            <a:spAutoFit/>
          </a:bodyPr>
          <a:lstStyle/>
          <a:p>
            <a:pPr indent="-381000" lvl="0" marL="457200" marR="0" rtl="0" algn="l">
              <a:lnSpc>
                <a:spcPct val="150000"/>
              </a:lnSpc>
              <a:spcBef>
                <a:spcPts val="0"/>
              </a:spcBef>
              <a:spcAft>
                <a:spcPts val="0"/>
              </a:spcAft>
              <a:buClr>
                <a:srgbClr val="424242"/>
              </a:buClr>
              <a:buSzPts val="1800"/>
              <a:buFont typeface="Roboto"/>
              <a:buChar char="●"/>
            </a:pPr>
            <a:r>
              <a:rPr b="0" i="0" lang="en-US" sz="1800" u="none" cap="none" strike="noStrike">
                <a:solidFill>
                  <a:srgbClr val="424242"/>
                </a:solidFill>
                <a:latin typeface="Roboto"/>
                <a:ea typeface="Roboto"/>
                <a:cs typeface="Roboto"/>
                <a:sym typeface="Roboto"/>
              </a:rPr>
              <a:t>Dimulai dengan startService()</a:t>
            </a:r>
            <a:endParaRPr b="0" i="0" sz="1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424242"/>
              </a:buClr>
              <a:buSzPts val="1800"/>
              <a:buFont typeface="Roboto"/>
              <a:buChar char="●"/>
            </a:pPr>
            <a:r>
              <a:rPr b="0" i="0" lang="en-US" sz="1800" u="none" cap="none" strike="noStrike">
                <a:solidFill>
                  <a:srgbClr val="424242"/>
                </a:solidFill>
                <a:latin typeface="Roboto"/>
                <a:ea typeface="Roboto"/>
                <a:cs typeface="Roboto"/>
                <a:sym typeface="Roboto"/>
              </a:rPr>
              <a:t>Berjalan tanpa batas waktu sampai berhenti sendiri </a:t>
            </a:r>
            <a:endParaRPr b="0" i="0" sz="1400" u="none" cap="none" strike="noStrike">
              <a:solidFill>
                <a:srgbClr val="000000"/>
              </a:solidFill>
              <a:latin typeface="Arial"/>
              <a:ea typeface="Arial"/>
              <a:cs typeface="Arial"/>
              <a:sym typeface="Arial"/>
            </a:endParaRPr>
          </a:p>
          <a:p>
            <a:pPr indent="-381000" lvl="0" marL="457200" marR="0" rtl="0" algn="l">
              <a:lnSpc>
                <a:spcPct val="150000"/>
              </a:lnSpc>
              <a:spcBef>
                <a:spcPts val="0"/>
              </a:spcBef>
              <a:spcAft>
                <a:spcPts val="0"/>
              </a:spcAft>
              <a:buClr>
                <a:srgbClr val="424242"/>
              </a:buClr>
              <a:buSzPts val="1800"/>
              <a:buFont typeface="Roboto"/>
              <a:buChar char="●"/>
            </a:pPr>
            <a:r>
              <a:rPr b="0" i="0" lang="en-US" sz="1800" u="none" cap="none" strike="noStrike">
                <a:solidFill>
                  <a:srgbClr val="424242"/>
                </a:solidFill>
                <a:latin typeface="Roboto"/>
                <a:ea typeface="Roboto"/>
                <a:cs typeface="Roboto"/>
                <a:sym typeface="Roboto"/>
              </a:rPr>
              <a:t>Biasanya tidak memperbarui UI</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424242"/>
              </a:solidFill>
              <a:latin typeface="Roboto"/>
              <a:ea typeface="Roboto"/>
              <a:cs typeface="Roboto"/>
              <a:sym typeface="Roboto"/>
            </a:endParaRPr>
          </a:p>
        </p:txBody>
      </p:sp>
      <p:pic>
        <p:nvPicPr>
          <p:cNvPr id="414" name="Google Shape;414;p25"/>
          <p:cNvPicPr preferRelativeResize="0"/>
          <p:nvPr/>
        </p:nvPicPr>
        <p:blipFill rotWithShape="1">
          <a:blip r:embed="rId3">
            <a:alphaModFix/>
          </a:blip>
          <a:srcRect b="0" l="0" r="42801" t="0"/>
          <a:stretch/>
        </p:blipFill>
        <p:spPr>
          <a:xfrm>
            <a:off x="6627445" y="387267"/>
            <a:ext cx="1870507" cy="4251371"/>
          </a:xfrm>
          <a:prstGeom prst="rect">
            <a:avLst/>
          </a:prstGeom>
          <a:noFill/>
          <a:ln>
            <a:noFill/>
          </a:ln>
        </p:spPr>
      </p:pic>
      <p:sp>
        <p:nvSpPr>
          <p:cNvPr id="415" name="Google Shape;415;p25"/>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21" name="Google Shape;421;p26"/>
          <p:cNvSpPr/>
          <p:nvPr/>
        </p:nvSpPr>
        <p:spPr>
          <a:xfrm>
            <a:off x="331181" y="118750"/>
            <a:ext cx="5650217" cy="73862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Service Terikat (Bound Service)</a:t>
            </a:r>
            <a:endParaRPr b="0" i="0" sz="1400" u="none" cap="none" strike="noStrike">
              <a:solidFill>
                <a:srgbClr val="000000"/>
              </a:solidFill>
              <a:latin typeface="Arial"/>
              <a:ea typeface="Arial"/>
              <a:cs typeface="Arial"/>
              <a:sym typeface="Arial"/>
            </a:endParaRPr>
          </a:p>
        </p:txBody>
      </p:sp>
      <p:sp>
        <p:nvSpPr>
          <p:cNvPr id="422" name="Google Shape;422;p26"/>
          <p:cNvSpPr/>
          <p:nvPr/>
        </p:nvSpPr>
        <p:spPr>
          <a:xfrm>
            <a:off x="331181" y="1215864"/>
            <a:ext cx="8464028" cy="24467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Menawarkan antarmuka klien-server yang memungkinkan</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komponen untuk berinteraksi dengan service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Klien mengirimkan permintaan dan mendapatkan hasil</a:t>
            </a:r>
            <a:endParaRPr b="0" i="0" sz="18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Dimulai dengan bindService()</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Berakhir ketika semua klien melepaskan kaitan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23" name="Google Shape;423;p26"/>
          <p:cNvPicPr preferRelativeResize="0"/>
          <p:nvPr/>
        </p:nvPicPr>
        <p:blipFill rotWithShape="1">
          <a:blip r:embed="rId3">
            <a:alphaModFix/>
          </a:blip>
          <a:srcRect b="0" l="42945" r="0" t="0"/>
          <a:stretch/>
        </p:blipFill>
        <p:spPr>
          <a:xfrm>
            <a:off x="6783003" y="544554"/>
            <a:ext cx="1848148" cy="4211077"/>
          </a:xfrm>
          <a:prstGeom prst="rect">
            <a:avLst/>
          </a:prstGeom>
          <a:noFill/>
          <a:ln>
            <a:noFill/>
          </a:ln>
        </p:spPr>
      </p:pic>
      <p:sp>
        <p:nvSpPr>
          <p:cNvPr id="424" name="Google Shape;424;p26"/>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0" name="Google Shape;430;p27"/>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Broadcast Receivers</a:t>
            </a:r>
            <a:endParaRPr b="1" i="0" sz="2800" u="none" cap="none" strike="noStrike">
              <a:solidFill>
                <a:srgbClr val="243A62"/>
              </a:solidFill>
              <a:latin typeface="Arial"/>
              <a:ea typeface="Arial"/>
              <a:cs typeface="Arial"/>
              <a:sym typeface="Arial"/>
            </a:endParaRPr>
          </a:p>
        </p:txBody>
      </p:sp>
      <p:sp>
        <p:nvSpPr>
          <p:cNvPr id="431" name="Google Shape;431;p27"/>
          <p:cNvSpPr/>
          <p:nvPr/>
        </p:nvSpPr>
        <p:spPr>
          <a:xfrm>
            <a:off x="331181" y="1215864"/>
            <a:ext cx="8464028" cy="175428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Broadcast receiver berfungsi menerima dan berekasi untuk menyampaikan notifikasi.</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Contohnya adalah menampilkan notifikasi zona waktu berubah, baterai lemah, atau pengubahan referensi bahasa yang digunakan.</a:t>
            </a:r>
            <a:endParaRPr b="0" i="0" sz="1400" u="none" cap="none" strike="noStrike">
              <a:solidFill>
                <a:srgbClr val="000000"/>
              </a:solidFill>
              <a:latin typeface="Arial"/>
              <a:ea typeface="Arial"/>
              <a:cs typeface="Arial"/>
              <a:sym typeface="Arial"/>
            </a:endParaRPr>
          </a:p>
        </p:txBody>
      </p:sp>
      <p:sp>
        <p:nvSpPr>
          <p:cNvPr id="432" name="Google Shape;432;p27"/>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8" name="Google Shape;438;p28"/>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Content Providers</a:t>
            </a:r>
            <a:endParaRPr b="1" i="0" sz="2800" u="none" cap="none" strike="noStrike">
              <a:solidFill>
                <a:srgbClr val="243A62"/>
              </a:solidFill>
              <a:latin typeface="Arial"/>
              <a:ea typeface="Arial"/>
              <a:cs typeface="Arial"/>
              <a:sym typeface="Arial"/>
            </a:endParaRPr>
          </a:p>
        </p:txBody>
      </p:sp>
      <p:sp>
        <p:nvSpPr>
          <p:cNvPr id="439" name="Google Shape;439;p28"/>
          <p:cNvSpPr/>
          <p:nvPr/>
        </p:nvSpPr>
        <p:spPr>
          <a:xfrm>
            <a:off x="331181" y="1215864"/>
            <a:ext cx="8464028" cy="216978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Komponen pengambil data yang diminta aplikasi dari repository</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Aplikasi ini tidak perlu mengetahui di mana atau bagaimana data disimpan, diformat, atau diakses</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440" name="Google Shape;440;p28"/>
          <p:cNvPicPr preferRelativeResize="0"/>
          <p:nvPr/>
        </p:nvPicPr>
        <p:blipFill rotWithShape="1">
          <a:blip r:embed="rId3">
            <a:alphaModFix/>
          </a:blip>
          <a:srcRect b="0" l="0" r="0" t="0"/>
          <a:stretch/>
        </p:blipFill>
        <p:spPr>
          <a:xfrm>
            <a:off x="4398095" y="2197494"/>
            <a:ext cx="3870945" cy="2665115"/>
          </a:xfrm>
          <a:prstGeom prst="rect">
            <a:avLst/>
          </a:prstGeom>
          <a:noFill/>
          <a:ln>
            <a:noFill/>
          </a:ln>
        </p:spPr>
      </p:pic>
      <p:sp>
        <p:nvSpPr>
          <p:cNvPr id="441" name="Google Shape;441;p28"/>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47" name="Google Shape;447;p29"/>
          <p:cNvSpPr/>
          <p:nvPr/>
        </p:nvSpPr>
        <p:spPr>
          <a:xfrm>
            <a:off x="571683" y="2169635"/>
            <a:ext cx="7983021"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2060"/>
                </a:solidFill>
                <a:latin typeface="Arial"/>
                <a:ea typeface="Arial"/>
                <a:cs typeface="Arial"/>
                <a:sym typeface="Arial"/>
              </a:rPr>
              <a:t>Java (Konsep variabel, Kondisi dan Perulangan)</a:t>
            </a:r>
            <a:endParaRPr b="0" i="0" sz="1400" u="none" cap="none" strike="noStrike">
              <a:solidFill>
                <a:srgbClr val="000000"/>
              </a:solidFill>
              <a:latin typeface="Arial"/>
              <a:ea typeface="Arial"/>
              <a:cs typeface="Arial"/>
              <a:sym typeface="Arial"/>
            </a:endParaRPr>
          </a:p>
        </p:txBody>
      </p:sp>
      <p:sp>
        <p:nvSpPr>
          <p:cNvPr id="448" name="Google Shape;448;p29"/>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49" name="Google Shape;449;p29"/>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8" name="Google Shape;218;p3"/>
          <p:cNvSpPr/>
          <p:nvPr/>
        </p:nvSpPr>
        <p:spPr>
          <a:xfrm>
            <a:off x="583731" y="268713"/>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Deskripsi Singkat</a:t>
            </a:r>
            <a:endParaRPr b="0" i="0" sz="2800" u="none" cap="none" strike="noStrike">
              <a:solidFill>
                <a:srgbClr val="243A62"/>
              </a:solidFill>
              <a:latin typeface="Arial"/>
              <a:ea typeface="Arial"/>
              <a:cs typeface="Arial"/>
              <a:sym typeface="Arial"/>
            </a:endParaRPr>
          </a:p>
        </p:txBody>
      </p:sp>
      <p:sp>
        <p:nvSpPr>
          <p:cNvPr id="219" name="Google Shape;219;p3"/>
          <p:cNvSpPr/>
          <p:nvPr/>
        </p:nvSpPr>
        <p:spPr>
          <a:xfrm>
            <a:off x="583725" y="711495"/>
            <a:ext cx="8463900" cy="3709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Deskripsi Singkat mengenai Topik</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Topik ini menjelaskan bahasa pemrograman berbasis mobile (Dasar Java untuk mobile programming)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Tujuan Pelatihan</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Peserta mampu menentukan mobile pemrograman berbasis mobile jenis bahasa pemrogrammannya.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Peserta mampu membandingkan perbedaannya bahasa pemrograman berbasis mobile.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Peserta mampu Mengkonfigurasikan Perangkat lunak terkait penggunaan bahasa pemrograman berbasis mobile sesuai dengan spesifikasinya.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Peserta mampu Menghasilkan Alur program untuk pembuatan aplikasi berbasis mobile.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Menentukan tipe-data variabel dan konstanta dalam salah satu bahasa pemrograman berbasis mobile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Menentukan konsep struktur kondisi dan perulangan dalam salah satu bahasa pemrograman berbasis mobile.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Menjelaskan Konsep layout dan objek dalam salah satu bahasa pemrograman berbasis mobile.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Membangun aplikasi mobile sederhana dengan bahasa pemrograman mobile.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300"/>
              <a:buFont typeface="Arial"/>
              <a:buNone/>
            </a:pPr>
            <a:r>
              <a:t/>
            </a:r>
            <a:endParaRPr b="1" i="0" sz="13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Materi Yang akan disampaikan: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Kategori dan Jenis Bahasa Pemrograman</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Pengaturan Ruang Kerja</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Dasar Alur Pembuatan Software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Konsep Variabel dan Konstanta</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Struktur Kondisi dan Perulangan</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Konsep Layout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Membuat Sebuah Aplikasi Sederhana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55" name="Google Shape;455;p30"/>
          <p:cNvSpPr/>
          <p:nvPr/>
        </p:nvSpPr>
        <p:spPr>
          <a:xfrm>
            <a:off x="331181" y="366613"/>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Dasar Java Android</a:t>
            </a:r>
            <a:endParaRPr b="1" i="0" sz="2800" u="none" cap="none" strike="noStrike">
              <a:solidFill>
                <a:srgbClr val="243A62"/>
              </a:solidFill>
              <a:latin typeface="Arial"/>
              <a:ea typeface="Arial"/>
              <a:cs typeface="Arial"/>
              <a:sym typeface="Arial"/>
            </a:endParaRPr>
          </a:p>
        </p:txBody>
      </p:sp>
      <p:sp>
        <p:nvSpPr>
          <p:cNvPr id="456" name="Google Shape;456;p30"/>
          <p:cNvSpPr/>
          <p:nvPr/>
        </p:nvSpPr>
        <p:spPr>
          <a:xfrm>
            <a:off x="331181" y="1215864"/>
            <a:ext cx="8464028" cy="39702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Apa itu Java?</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Java adalah bahasa pemrograman yang terkenal, dibuat pada tahun 1995.</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Dimiliki oleh Oracle.</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Digunakan untuk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Aplikasi Mobile (spesial Android apps)</a:t>
            </a:r>
            <a:endParaRPr b="0" i="0" sz="12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Aplikasi Desktop</a:t>
            </a:r>
            <a:endParaRPr b="0" i="0" sz="12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Aplikasi Web</a:t>
            </a:r>
            <a:endParaRPr b="0" i="0" sz="12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Web Server dan Application server</a:t>
            </a:r>
            <a:endParaRPr b="0" i="0" sz="12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Game</a:t>
            </a:r>
            <a:endParaRPr b="0" i="0" sz="12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Koneksi Basisdata</a:t>
            </a:r>
            <a:endParaRPr b="0" i="0" sz="16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Dan lain-lain</a:t>
            </a:r>
            <a:endParaRPr b="0" i="0" sz="1200" u="none" cap="none" strike="noStrike">
              <a:solidFill>
                <a:srgbClr val="000000"/>
              </a:solidFill>
              <a:latin typeface="Arial"/>
              <a:ea typeface="Arial"/>
              <a:cs typeface="Arial"/>
              <a:sym typeface="Arial"/>
            </a:endParaRPr>
          </a:p>
        </p:txBody>
      </p:sp>
      <p:sp>
        <p:nvSpPr>
          <p:cNvPr id="457" name="Google Shape;457;p30"/>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63" name="Google Shape;463;p31"/>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Dasar Java Android</a:t>
            </a:r>
            <a:endParaRPr b="1" i="0" sz="2800" u="none" cap="none" strike="noStrike">
              <a:solidFill>
                <a:srgbClr val="243A62"/>
              </a:solidFill>
              <a:latin typeface="Arial"/>
              <a:ea typeface="Arial"/>
              <a:cs typeface="Arial"/>
              <a:sym typeface="Arial"/>
            </a:endParaRPr>
          </a:p>
        </p:txBody>
      </p:sp>
      <p:sp>
        <p:nvSpPr>
          <p:cNvPr id="464" name="Google Shape;464;p31"/>
          <p:cNvSpPr/>
          <p:nvPr/>
        </p:nvSpPr>
        <p:spPr>
          <a:xfrm>
            <a:off x="331181" y="1215864"/>
            <a:ext cx="8464028" cy="258528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Mengapa Menggunakan Java?</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Java berfungsi pada berbagai platform (Windows, Mac, Linux, Raspberry Pi, dll.)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Salah satu bahasa pemrograman paling populer di dunia</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Mudah dipelajari dan mudah digunakan</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Open-source dan gratis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Aman, cepat dan kuat</a:t>
            </a:r>
            <a:endParaRPr b="0" i="0" sz="1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Memiliki dukungan komunitas yang sangat besar (puluhan juta pengembang)</a:t>
            </a:r>
            <a:endParaRPr b="0" i="0" sz="1400" u="none" cap="none" strike="noStrike">
              <a:solidFill>
                <a:srgbClr val="000000"/>
              </a:solidFill>
              <a:latin typeface="Arial"/>
              <a:ea typeface="Arial"/>
              <a:cs typeface="Arial"/>
              <a:sym typeface="Arial"/>
            </a:endParaRPr>
          </a:p>
        </p:txBody>
      </p:sp>
      <p:sp>
        <p:nvSpPr>
          <p:cNvPr id="465" name="Google Shape;465;p31"/>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1" name="Google Shape;471;p32"/>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Sintaks Java</a:t>
            </a:r>
            <a:endParaRPr b="1" i="0" sz="2800" u="none" cap="none" strike="noStrike">
              <a:solidFill>
                <a:srgbClr val="243A62"/>
              </a:solidFill>
              <a:latin typeface="Arial"/>
              <a:ea typeface="Arial"/>
              <a:cs typeface="Arial"/>
              <a:sym typeface="Arial"/>
            </a:endParaRPr>
          </a:p>
        </p:txBody>
      </p:sp>
      <p:sp>
        <p:nvSpPr>
          <p:cNvPr id="472" name="Google Shape;472;p32"/>
          <p:cNvSpPr/>
          <p:nvPr/>
        </p:nvSpPr>
        <p:spPr>
          <a:xfrm>
            <a:off x="331181" y="1215864"/>
            <a:ext cx="8464028" cy="26776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Kode berikut untuk mencetak "Hello World" ke layar: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ourier New"/>
              <a:ea typeface="Courier New"/>
              <a:cs typeface="Courier New"/>
              <a:sym typeface="Courier New"/>
            </a:endParaRPr>
          </a:p>
          <a:p>
            <a:pPr indent="0" lvl="1"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ourier New"/>
                <a:ea typeface="Courier New"/>
                <a:cs typeface="Courier New"/>
                <a:sym typeface="Courier New"/>
              </a:rPr>
              <a:t>public class MyClass {</a:t>
            </a:r>
            <a:br>
              <a:rPr b="0" i="0" lang="en-US" sz="2400" u="none" cap="none" strike="noStrike">
                <a:solidFill>
                  <a:srgbClr val="000000"/>
                </a:solidFill>
                <a:latin typeface="Courier New"/>
                <a:ea typeface="Courier New"/>
                <a:cs typeface="Courier New"/>
                <a:sym typeface="Courier New"/>
              </a:rPr>
            </a:br>
            <a:r>
              <a:rPr b="0" i="0" lang="en-US" sz="2400" u="none" cap="none" strike="noStrike">
                <a:solidFill>
                  <a:srgbClr val="000000"/>
                </a:solidFill>
                <a:latin typeface="Courier New"/>
                <a:ea typeface="Courier New"/>
                <a:cs typeface="Courier New"/>
                <a:sym typeface="Courier New"/>
              </a:rPr>
              <a:t>  public static void main(String[] args) {</a:t>
            </a:r>
            <a:br>
              <a:rPr b="0" i="0" lang="en-US" sz="2400" u="none" cap="none" strike="noStrike">
                <a:solidFill>
                  <a:srgbClr val="000000"/>
                </a:solidFill>
                <a:latin typeface="Courier New"/>
                <a:ea typeface="Courier New"/>
                <a:cs typeface="Courier New"/>
                <a:sym typeface="Courier New"/>
              </a:rPr>
            </a:br>
            <a:r>
              <a:rPr b="0" i="0" lang="en-US" sz="2400" u="none" cap="none" strike="noStrike">
                <a:solidFill>
                  <a:srgbClr val="000000"/>
                </a:solidFill>
                <a:latin typeface="Courier New"/>
                <a:ea typeface="Courier New"/>
                <a:cs typeface="Courier New"/>
                <a:sym typeface="Courier New"/>
              </a:rPr>
              <a:t>    System.out.println("Hello World");</a:t>
            </a:r>
            <a:br>
              <a:rPr b="0" i="0" lang="en-US" sz="2400" u="none" cap="none" strike="noStrike">
                <a:solidFill>
                  <a:srgbClr val="000000"/>
                </a:solidFill>
                <a:latin typeface="Courier New"/>
                <a:ea typeface="Courier New"/>
                <a:cs typeface="Courier New"/>
                <a:sym typeface="Courier New"/>
              </a:rPr>
            </a:br>
            <a:r>
              <a:rPr b="0" i="0" lang="en-US" sz="2400" u="none" cap="none" strike="noStrike">
                <a:solidFill>
                  <a:srgbClr val="000000"/>
                </a:solidFill>
                <a:latin typeface="Courier New"/>
                <a:ea typeface="Courier New"/>
                <a:cs typeface="Courier New"/>
                <a:sym typeface="Courier New"/>
              </a:rPr>
              <a:t>  }</a:t>
            </a:r>
            <a:br>
              <a:rPr b="0" i="0" lang="en-US" sz="2400" u="none" cap="none" strike="noStrike">
                <a:solidFill>
                  <a:srgbClr val="000000"/>
                </a:solidFill>
                <a:latin typeface="Courier New"/>
                <a:ea typeface="Courier New"/>
                <a:cs typeface="Courier New"/>
                <a:sym typeface="Courier New"/>
              </a:rPr>
            </a:br>
            <a:r>
              <a:rPr b="0" i="0" lang="en-US" sz="2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473" name="Google Shape;473;p32"/>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79" name="Google Shape;479;p33"/>
          <p:cNvSpPr/>
          <p:nvPr/>
        </p:nvSpPr>
        <p:spPr>
          <a:xfrm>
            <a:off x="331181" y="485485"/>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Java Comment</a:t>
            </a:r>
            <a:endParaRPr b="1" i="0" sz="2800" u="none" cap="none" strike="noStrike">
              <a:solidFill>
                <a:srgbClr val="243A62"/>
              </a:solidFill>
              <a:latin typeface="Arial"/>
              <a:ea typeface="Arial"/>
              <a:cs typeface="Arial"/>
              <a:sym typeface="Arial"/>
            </a:endParaRPr>
          </a:p>
        </p:txBody>
      </p:sp>
      <p:sp>
        <p:nvSpPr>
          <p:cNvPr id="480" name="Google Shape;480;p33"/>
          <p:cNvSpPr/>
          <p:nvPr/>
        </p:nvSpPr>
        <p:spPr>
          <a:xfrm>
            <a:off x="331181" y="1239927"/>
            <a:ext cx="8464028" cy="332394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Java Comments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Komentar dapat digunakan untuk menjelaskan kode Java, dan membuatnya lebih mudah dibaca. Juga dapat digunakan untuk mencegah eksekusi ketika menguji kode alternatif.</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Komentar baris tunggal dimulai dengan dua garis miring (//).</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Teks apa pun antara // dan akhir baris diabaikan oleh Java (tidak akan dieksekusi). </a:t>
            </a:r>
            <a:endParaRPr b="0" i="0" sz="1800" u="none" cap="none" strike="noStrike">
              <a:solidFill>
                <a:srgbClr val="000000"/>
              </a:solidFill>
              <a:latin typeface="Courier New"/>
              <a:ea typeface="Courier New"/>
              <a:cs typeface="Courier New"/>
              <a:sym typeface="Courier New"/>
            </a:endParaRPr>
          </a:p>
        </p:txBody>
      </p:sp>
      <p:sp>
        <p:nvSpPr>
          <p:cNvPr id="481" name="Google Shape;481;p33"/>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87" name="Google Shape;487;p34"/>
          <p:cNvSpPr/>
          <p:nvPr/>
        </p:nvSpPr>
        <p:spPr>
          <a:xfrm>
            <a:off x="331181" y="382901"/>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Java Comment</a:t>
            </a:r>
            <a:endParaRPr b="1" i="0" sz="2800" u="none" cap="none" strike="noStrike">
              <a:solidFill>
                <a:srgbClr val="243A62"/>
              </a:solidFill>
              <a:latin typeface="Arial"/>
              <a:ea typeface="Arial"/>
              <a:cs typeface="Arial"/>
              <a:sym typeface="Arial"/>
            </a:endParaRPr>
          </a:p>
        </p:txBody>
      </p:sp>
      <p:sp>
        <p:nvSpPr>
          <p:cNvPr id="488" name="Google Shape;488;p34"/>
          <p:cNvSpPr/>
          <p:nvPr/>
        </p:nvSpPr>
        <p:spPr>
          <a:xfrm>
            <a:off x="331181" y="1215864"/>
            <a:ext cx="8464028" cy="373944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Java Multi-line Comments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Komentar banyak baris dimulai dengan / * dan diakhiri dengan * /.</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Teks apa pun antara / * dan * / akan diabaikan oleh Java.</a:t>
            </a:r>
            <a:endParaRPr b="0" i="0" sz="18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This is a comment</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The code below will print the words Hello World</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to the screen, and it is amazing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System.out.println("Hello World");</a:t>
            </a:r>
            <a:endParaRPr b="0" i="0" sz="1400" u="none" cap="none" strike="noStrike">
              <a:solidFill>
                <a:srgbClr val="000000"/>
              </a:solidFill>
              <a:latin typeface="Arial"/>
              <a:ea typeface="Arial"/>
              <a:cs typeface="Arial"/>
              <a:sym typeface="Arial"/>
            </a:endParaRPr>
          </a:p>
        </p:txBody>
      </p:sp>
      <p:sp>
        <p:nvSpPr>
          <p:cNvPr id="489" name="Google Shape;489;p34"/>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95" name="Google Shape;495;p35"/>
          <p:cNvSpPr/>
          <p:nvPr/>
        </p:nvSpPr>
        <p:spPr>
          <a:xfrm>
            <a:off x="331181" y="431569"/>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496" name="Google Shape;496;p35"/>
          <p:cNvSpPr/>
          <p:nvPr/>
        </p:nvSpPr>
        <p:spPr>
          <a:xfrm>
            <a:off x="331181" y="1215864"/>
            <a:ext cx="8464028" cy="350861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Variabel Java</a:t>
            </a:r>
            <a:endParaRPr b="0" i="0" sz="14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Variabel adalah wadah untuk menyimpan nilai data.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Ada berbagai jenis variabel, misalnya:</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String - menyimpan teks, seperti "Halo". Nilai string ditandai oleh tanda kutip ganda</a:t>
            </a:r>
            <a:endParaRPr b="0" i="0" sz="18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int - Integer (bilangan bulat), tanpa desimal, seperti 123 atau -123</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float - menyimpan angka floating point, dengan desimal, seperti 19,99 atau -19,99</a:t>
            </a:r>
            <a:endParaRPr b="0" i="0" sz="14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char - menyimpan karakter tunggal, seperti 'a' atau 'B'. Nilai-nilai Char ditandai oleh tanda kutip tunggal</a:t>
            </a:r>
            <a:endParaRPr b="0" i="0" sz="1800" u="none" cap="none" strike="noStrike">
              <a:solidFill>
                <a:srgbClr val="000000"/>
              </a:solidFill>
              <a:latin typeface="Arial"/>
              <a:ea typeface="Arial"/>
              <a:cs typeface="Arial"/>
              <a:sym typeface="Arial"/>
            </a:endParaRPr>
          </a:p>
          <a:p>
            <a:pPr indent="-457200" lvl="0" marL="4572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boolean - menyimpan nilai dengan dua status: benar atau salah</a:t>
            </a:r>
            <a:endParaRPr b="0" i="0" sz="1800" u="none" cap="none" strike="noStrike">
              <a:solidFill>
                <a:srgbClr val="000000"/>
              </a:solidFill>
              <a:latin typeface="Arial"/>
              <a:ea typeface="Arial"/>
              <a:cs typeface="Arial"/>
              <a:sym typeface="Arial"/>
            </a:endParaRPr>
          </a:p>
        </p:txBody>
      </p:sp>
      <p:sp>
        <p:nvSpPr>
          <p:cNvPr id="497" name="Google Shape;497;p35"/>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03" name="Google Shape;503;p36"/>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504" name="Google Shape;504;p36"/>
          <p:cNvSpPr/>
          <p:nvPr/>
        </p:nvSpPr>
        <p:spPr>
          <a:xfrm>
            <a:off x="331175" y="1215874"/>
            <a:ext cx="8463900" cy="3558300"/>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Mendeklarasikan (Membuat) Variabel </a:t>
            </a:r>
            <a:endParaRPr b="1" i="0" sz="1800" u="none" cap="none" strike="noStrike">
              <a:solidFill>
                <a:srgbClr val="000000"/>
              </a:solidFill>
              <a:latin typeface="Arial"/>
              <a:ea typeface="Arial"/>
              <a:cs typeface="Arial"/>
              <a:sym typeface="Arial"/>
            </a:endParaRPr>
          </a:p>
          <a:p>
            <a:pPr indent="-457200" lvl="0" marL="4572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Untuk membuat variabel, Anda harus menentukan tipe dan memberinya nilai: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Sintaksis: </a:t>
            </a:r>
            <a:r>
              <a:rPr b="0" i="1" lang="en-US" sz="1800" u="none" cap="none" strike="noStrike">
                <a:solidFill>
                  <a:srgbClr val="000000"/>
                </a:solidFill>
                <a:latin typeface="Courier New"/>
                <a:ea typeface="Courier New"/>
                <a:cs typeface="Courier New"/>
                <a:sym typeface="Courier New"/>
              </a:rPr>
              <a:t>type</a:t>
            </a:r>
            <a:r>
              <a:rPr b="0" i="0" lang="en-US" sz="1800" u="none" cap="none" strike="noStrike">
                <a:solidFill>
                  <a:srgbClr val="000000"/>
                </a:solidFill>
                <a:latin typeface="Courier New"/>
                <a:ea typeface="Courier New"/>
                <a:cs typeface="Courier New"/>
                <a:sym typeface="Courier New"/>
              </a:rPr>
              <a:t> </a:t>
            </a:r>
            <a:r>
              <a:rPr b="0" i="1" lang="en-US" sz="1800" u="none" cap="none" strike="noStrike">
                <a:solidFill>
                  <a:srgbClr val="000000"/>
                </a:solidFill>
                <a:latin typeface="Courier New"/>
                <a:ea typeface="Courier New"/>
                <a:cs typeface="Courier New"/>
                <a:sym typeface="Courier New"/>
              </a:rPr>
              <a:t>variable</a:t>
            </a:r>
            <a:r>
              <a:rPr b="0" i="0" lang="en-US" sz="1800" u="none" cap="none" strike="noStrike">
                <a:solidFill>
                  <a:srgbClr val="000000"/>
                </a:solidFill>
                <a:latin typeface="Courier New"/>
                <a:ea typeface="Courier New"/>
                <a:cs typeface="Courier New"/>
                <a:sym typeface="Courier New"/>
              </a:rPr>
              <a:t> = </a:t>
            </a:r>
            <a:r>
              <a:rPr b="0" i="1" lang="en-US" sz="1800" u="none" cap="none" strike="noStrike">
                <a:solidFill>
                  <a:srgbClr val="000000"/>
                </a:solidFill>
                <a:latin typeface="Courier New"/>
                <a:ea typeface="Courier New"/>
                <a:cs typeface="Courier New"/>
                <a:sym typeface="Courier New"/>
              </a:rPr>
              <a:t>value</a:t>
            </a:r>
            <a:r>
              <a:rPr b="0" i="0" lang="en-US" sz="18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457200" lvl="0" marL="457200" marR="0" rtl="0" algn="just">
              <a:lnSpc>
                <a:spcPct val="150000"/>
              </a:lnSpc>
              <a:spcBef>
                <a:spcPts val="0"/>
              </a:spcBef>
              <a:spcAft>
                <a:spcPts val="0"/>
              </a:spcAft>
              <a:buClr>
                <a:srgbClr val="000000"/>
              </a:buClr>
              <a:buSzPts val="1800"/>
              <a:buFont typeface="Arial"/>
              <a:buAutoNum type="arabicPeriod" startAt="2"/>
            </a:pPr>
            <a:r>
              <a:rPr b="0" i="0" lang="en-US" sz="1800" u="none" cap="none" strike="noStrike">
                <a:solidFill>
                  <a:srgbClr val="000000"/>
                </a:solidFill>
                <a:latin typeface="Arial"/>
                <a:ea typeface="Arial"/>
                <a:cs typeface="Arial"/>
                <a:sym typeface="Arial"/>
              </a:rPr>
              <a:t>Untuk membuat variabel yang harus menyimpan teks, lihat contoh berikut: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Contoh Buat variabel bernama nama tipe String dan berikan nilai "John":</a:t>
            </a:r>
            <a:endParaRPr b="0" i="0" sz="1800" u="none" cap="none" strike="noStrike">
              <a:solidFill>
                <a:srgbClr val="000000"/>
              </a:solidFill>
              <a:latin typeface="Courier New"/>
              <a:ea typeface="Courier New"/>
              <a:cs typeface="Courier New"/>
              <a:sym typeface="Courier New"/>
            </a:endParaRPr>
          </a:p>
          <a:p>
            <a:pPr indent="0" lvl="1"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String name = "John";</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System.out.println(name);</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5" name="Google Shape;505;p36"/>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1" name="Google Shape;511;p37"/>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512" name="Google Shape;512;p37"/>
          <p:cNvSpPr/>
          <p:nvPr/>
        </p:nvSpPr>
        <p:spPr>
          <a:xfrm>
            <a:off x="331181" y="1215864"/>
            <a:ext cx="8464028" cy="2723782"/>
          </a:xfrm>
          <a:prstGeom prst="rect">
            <a:avLst/>
          </a:prstGeom>
          <a:noFill/>
          <a:ln>
            <a:noFill/>
          </a:ln>
        </p:spPr>
        <p:txBody>
          <a:bodyPr anchorCtr="0" anchor="t" bIns="45700" lIns="91425" spcFirstLastPara="1" rIns="91425" wrap="square" tIns="45700">
            <a:spAutoFit/>
          </a:bodyPr>
          <a:lstStyle/>
          <a:p>
            <a:pPr indent="0" lvl="1" marL="3175"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Contoh Lain : </a:t>
            </a:r>
            <a:endParaRPr b="0" i="0" sz="1400" u="none" cap="none" strike="noStrike">
              <a:solidFill>
                <a:srgbClr val="000000"/>
              </a:solidFill>
              <a:latin typeface="Arial"/>
              <a:ea typeface="Arial"/>
              <a:cs typeface="Arial"/>
              <a:sym typeface="Arial"/>
            </a:endParaRPr>
          </a:p>
          <a:p>
            <a:pPr indent="0" lvl="1" marL="3175"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int myNum = 5;</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float myFloatNum = 5.99f;</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char myLetter = 'D';</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boolean myBool = true;</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String myText = "Hello“</a:t>
            </a:r>
            <a:endParaRPr b="0" i="0" sz="1800" u="none" cap="none" strike="noStrike">
              <a:solidFill>
                <a:srgbClr val="000000"/>
              </a:solidFill>
              <a:latin typeface="Arial"/>
              <a:ea typeface="Arial"/>
              <a:cs typeface="Arial"/>
              <a:sym typeface="Arial"/>
            </a:endParaRPr>
          </a:p>
        </p:txBody>
      </p:sp>
      <p:sp>
        <p:nvSpPr>
          <p:cNvPr id="513" name="Google Shape;513;p37"/>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19" name="Google Shape;519;p38"/>
          <p:cNvSpPr/>
          <p:nvPr/>
        </p:nvSpPr>
        <p:spPr>
          <a:xfrm>
            <a:off x="331181" y="35938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520" name="Google Shape;520;p38"/>
          <p:cNvSpPr/>
          <p:nvPr/>
        </p:nvSpPr>
        <p:spPr>
          <a:xfrm>
            <a:off x="331181" y="1215864"/>
            <a:ext cx="8464028" cy="2985392"/>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Menampilkan Variabel</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457200" lvl="0" marL="4572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Metode  </a:t>
            </a:r>
            <a:r>
              <a:rPr b="0" i="0" lang="en-US" sz="1800" u="none" cap="none" strike="noStrike">
                <a:solidFill>
                  <a:srgbClr val="000000"/>
                </a:solidFill>
                <a:latin typeface="Courier New"/>
                <a:ea typeface="Courier New"/>
                <a:cs typeface="Courier New"/>
                <a:sym typeface="Courier New"/>
              </a:rPr>
              <a:t>println () </a:t>
            </a:r>
            <a:r>
              <a:rPr b="0" i="0" lang="en-US" sz="1800" u="none" cap="none" strike="noStrike">
                <a:solidFill>
                  <a:srgbClr val="000000"/>
                </a:solidFill>
                <a:latin typeface="Arial"/>
                <a:ea typeface="Arial"/>
                <a:cs typeface="Arial"/>
                <a:sym typeface="Arial"/>
              </a:rPr>
              <a:t>sering digunakan untuk menampilkan variabel.</a:t>
            </a:r>
            <a:endParaRPr b="0" i="0" sz="1400" u="none" cap="none" strike="noStrike">
              <a:solidFill>
                <a:srgbClr val="000000"/>
              </a:solidFill>
              <a:latin typeface="Arial"/>
              <a:ea typeface="Arial"/>
              <a:cs typeface="Arial"/>
              <a:sym typeface="Arial"/>
            </a:endParaRPr>
          </a:p>
          <a:p>
            <a:pPr indent="-457200" lvl="0" marL="4572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Untuk menggabungkan teks dan variabel, gunakan karakter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String name = "John";</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System.out.println("Hello " + name);</a:t>
            </a:r>
            <a:endParaRPr b="0" i="0" sz="1400" u="none" cap="none" strike="noStrike">
              <a:solidFill>
                <a:srgbClr val="000000"/>
              </a:solidFill>
              <a:latin typeface="Arial"/>
              <a:ea typeface="Arial"/>
              <a:cs typeface="Arial"/>
              <a:sym typeface="Arial"/>
            </a:endParaRPr>
          </a:p>
        </p:txBody>
      </p:sp>
      <p:sp>
        <p:nvSpPr>
          <p:cNvPr id="521" name="Google Shape;521;p38"/>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27" name="Google Shape;527;p39"/>
          <p:cNvSpPr/>
          <p:nvPr/>
        </p:nvSpPr>
        <p:spPr>
          <a:xfrm>
            <a:off x="331181" y="35938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528" name="Google Shape;528;p39"/>
          <p:cNvSpPr/>
          <p:nvPr/>
        </p:nvSpPr>
        <p:spPr>
          <a:xfrm>
            <a:off x="331181" y="1215864"/>
            <a:ext cx="8464028" cy="341627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Noto Sans Symbols"/>
              <a:buChar char="❑"/>
            </a:pPr>
            <a:r>
              <a:rPr b="1" i="0" lang="en-US" sz="2400" u="none" cap="none" strike="noStrike">
                <a:solidFill>
                  <a:srgbClr val="000000"/>
                </a:solidFill>
                <a:latin typeface="Arial"/>
                <a:ea typeface="Arial"/>
                <a:cs typeface="Arial"/>
                <a:sym typeface="Arial"/>
              </a:rPr>
              <a:t>Java Identifiers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Semua variabel Java harus diidentifikasi dengan nama unik.</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Arial"/>
                <a:ea typeface="Arial"/>
                <a:cs typeface="Arial"/>
                <a:sym typeface="Arial"/>
              </a:rPr>
              <a:t>Nama-nama unik ini disebut </a:t>
            </a:r>
            <a:r>
              <a:rPr b="1" i="0" lang="en-US" sz="2400" u="none" cap="none" strike="noStrike">
                <a:solidFill>
                  <a:srgbClr val="000000"/>
                </a:solidFill>
                <a:latin typeface="Arial"/>
                <a:ea typeface="Arial"/>
                <a:cs typeface="Arial"/>
                <a:sym typeface="Arial"/>
              </a:rPr>
              <a:t>identifiers</a:t>
            </a: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AutoNum type="arabicPeriod"/>
            </a:pPr>
            <a:r>
              <a:rPr b="1" i="0" lang="en-US" sz="2400" u="none" cap="none" strike="noStrike">
                <a:solidFill>
                  <a:srgbClr val="000000"/>
                </a:solidFill>
                <a:latin typeface="Arial"/>
                <a:ea typeface="Arial"/>
                <a:cs typeface="Arial"/>
                <a:sym typeface="Arial"/>
              </a:rPr>
              <a:t>identifiers </a:t>
            </a:r>
            <a:r>
              <a:rPr b="0" i="0" lang="en-US" sz="2400" u="none" cap="none" strike="noStrike">
                <a:solidFill>
                  <a:srgbClr val="000000"/>
                </a:solidFill>
                <a:latin typeface="Arial"/>
                <a:ea typeface="Arial"/>
                <a:cs typeface="Arial"/>
                <a:sym typeface="Arial"/>
              </a:rPr>
              <a:t>dapat berupa nama pendek (seperti x dan y) atau nama yang lebih deskriptif (usia, jumlah, total Volume).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29" name="Google Shape;529;p39"/>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5" name="Google Shape;225;p4"/>
          <p:cNvSpPr/>
          <p:nvPr/>
        </p:nvSpPr>
        <p:spPr>
          <a:xfrm>
            <a:off x="571683" y="2169635"/>
            <a:ext cx="7983021" cy="13849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Kategori Aplikasi dan Jenis Bahasa Pemrograman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243A62"/>
              </a:solidFill>
              <a:latin typeface="Arial"/>
              <a:ea typeface="Arial"/>
              <a:cs typeface="Arial"/>
              <a:sym typeface="Arial"/>
            </a:endParaRPr>
          </a:p>
        </p:txBody>
      </p:sp>
      <p:sp>
        <p:nvSpPr>
          <p:cNvPr id="226" name="Google Shape;226;p4"/>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7" name="Google Shape;227;p4"/>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35" name="Google Shape;535;p40"/>
          <p:cNvSpPr/>
          <p:nvPr/>
        </p:nvSpPr>
        <p:spPr>
          <a:xfrm>
            <a:off x="331181" y="35938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536" name="Google Shape;536;p40"/>
          <p:cNvSpPr/>
          <p:nvPr/>
        </p:nvSpPr>
        <p:spPr>
          <a:xfrm>
            <a:off x="331181" y="1215864"/>
            <a:ext cx="8464028" cy="383177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Aturan umum untuk membuat nama untuk variabel (unique identifiers) adalah:</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Nama dapat berisi huruf, angka, garis bawah, dan tanda dolar</a:t>
            </a:r>
            <a:endParaRPr b="0" i="0" sz="18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Nama harus dimulai dengan huruf</a:t>
            </a:r>
            <a:endParaRPr b="0" i="0" sz="18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Nama juga dapat dimulai dengan $ dan _ (tetapi tidak dalam tutorial ini)</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Case-sensitive ("myVar" dan "myvar" adalah variabel yang berbeda)</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Nama harus dimulai dengan huruf kecil dan tidak boleh mengandung spasi</a:t>
            </a:r>
            <a:endParaRPr b="0" i="0" sz="18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Kata-kata yang dicadangkan (seperti kata kunci Java, seperti int atau String) tidak dapat digunakan sebagai nama</a:t>
            </a:r>
            <a:endParaRPr b="0" i="0" sz="1800" u="none" cap="none" strike="noStrike">
              <a:solidFill>
                <a:srgbClr val="000000"/>
              </a:solidFill>
              <a:latin typeface="Arial"/>
              <a:ea typeface="Arial"/>
              <a:cs typeface="Arial"/>
              <a:sym typeface="Arial"/>
            </a:endParaRPr>
          </a:p>
        </p:txBody>
      </p:sp>
      <p:sp>
        <p:nvSpPr>
          <p:cNvPr id="537" name="Google Shape;537;p40"/>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4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43" name="Google Shape;543;p41"/>
          <p:cNvSpPr/>
          <p:nvPr/>
        </p:nvSpPr>
        <p:spPr>
          <a:xfrm>
            <a:off x="331181" y="431569"/>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544" name="Google Shape;544;p41"/>
          <p:cNvSpPr/>
          <p:nvPr/>
        </p:nvSpPr>
        <p:spPr>
          <a:xfrm>
            <a:off x="331181" y="1215864"/>
            <a:ext cx="8464028" cy="369327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Arial"/>
                <a:ea typeface="Arial"/>
                <a:cs typeface="Arial"/>
                <a:sym typeface="Arial"/>
              </a:rPr>
              <a:t>Tipe Data Java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Jenis Tipe data dibagi menjadi dua kelompok:</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Tipe data primitif - termasuk byte, short, int, long, float, double, boolean dan char</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Tipe data non-primitif - seperti String, Array, dan Class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800"/>
              <a:buFont typeface="Noto Sans Symbols"/>
              <a:buChar char="❑"/>
            </a:pPr>
            <a:r>
              <a:rPr b="1" i="0" lang="en-US" sz="1800" u="none" cap="none" strike="noStrike">
                <a:solidFill>
                  <a:srgbClr val="000000"/>
                </a:solidFill>
                <a:latin typeface="Arial"/>
                <a:ea typeface="Arial"/>
                <a:cs typeface="Arial"/>
                <a:sym typeface="Arial"/>
              </a:rPr>
              <a:t>Jenis Tipe data Primitif</a:t>
            </a:r>
            <a:endParaRPr b="1" i="0" sz="1800" u="none" cap="none" strike="noStrike">
              <a:solidFill>
                <a:srgbClr val="000000"/>
              </a:solidFill>
              <a:latin typeface="Arial"/>
              <a:ea typeface="Arial"/>
              <a:cs typeface="Arial"/>
              <a:sym typeface="Arial"/>
            </a:endParaRPr>
          </a:p>
          <a:p>
            <a:pPr indent="-171450" lvl="0" marL="285750" marR="0" rtl="0" algn="just">
              <a:lnSpc>
                <a:spcPct val="100000"/>
              </a:lnSpc>
              <a:spcBef>
                <a:spcPts val="0"/>
              </a:spcBef>
              <a:spcAft>
                <a:spcPts val="0"/>
              </a:spcAft>
              <a:buClr>
                <a:srgbClr val="000000"/>
              </a:buClr>
              <a:buSzPts val="1800"/>
              <a:buFont typeface="Noto Sans Symbols"/>
              <a:buNone/>
            </a:pPr>
            <a:r>
              <a:t/>
            </a:r>
            <a:endParaRPr b="1"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Tipe data primitif menentukan ukuran dan jenis nilai variabel, tidak memiliki metode tambahan.</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Ada delapan tipe data primitif di Jawa: </a:t>
            </a:r>
            <a:endParaRPr b="0" i="0" sz="1400" u="none" cap="none" strike="noStrike">
              <a:solidFill>
                <a:srgbClr val="000000"/>
              </a:solidFill>
              <a:latin typeface="Arial"/>
              <a:ea typeface="Arial"/>
              <a:cs typeface="Arial"/>
              <a:sym typeface="Arial"/>
            </a:endParaRPr>
          </a:p>
        </p:txBody>
      </p:sp>
      <p:sp>
        <p:nvSpPr>
          <p:cNvPr id="545" name="Google Shape;545;p41"/>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1" name="Google Shape;551;p42"/>
          <p:cNvSpPr/>
          <p:nvPr/>
        </p:nvSpPr>
        <p:spPr>
          <a:xfrm>
            <a:off x="331181" y="35938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pic>
        <p:nvPicPr>
          <p:cNvPr id="552" name="Google Shape;552;p42"/>
          <p:cNvPicPr preferRelativeResize="0"/>
          <p:nvPr/>
        </p:nvPicPr>
        <p:blipFill rotWithShape="1">
          <a:blip r:embed="rId3">
            <a:alphaModFix/>
          </a:blip>
          <a:srcRect b="0" l="0" r="0" t="0"/>
          <a:stretch/>
        </p:blipFill>
        <p:spPr>
          <a:xfrm>
            <a:off x="695982" y="1297075"/>
            <a:ext cx="7813018" cy="3414156"/>
          </a:xfrm>
          <a:prstGeom prst="rect">
            <a:avLst/>
          </a:prstGeom>
          <a:noFill/>
          <a:ln>
            <a:noFill/>
          </a:ln>
        </p:spPr>
      </p:pic>
      <p:sp>
        <p:nvSpPr>
          <p:cNvPr id="553" name="Google Shape;553;p42"/>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4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59" name="Google Shape;559;p43"/>
          <p:cNvSpPr/>
          <p:nvPr/>
        </p:nvSpPr>
        <p:spPr>
          <a:xfrm>
            <a:off x="331181" y="335317"/>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560" name="Google Shape;560;p43"/>
          <p:cNvSpPr/>
          <p:nvPr/>
        </p:nvSpPr>
        <p:spPr>
          <a:xfrm>
            <a:off x="331181" y="1215864"/>
            <a:ext cx="8464028" cy="34162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Contoh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byte myNum = 100;</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short myNum = 5000;</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int myNum = 100000;</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long myNum = 15000000000L;</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float myNum = 5.75f;</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double myNum = 19.99d;</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boolean isJavaFun = true;</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boolean isFishTasty = false;</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char myGrade = 'B';</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String greeting = "Hello World";</a:t>
            </a:r>
            <a:endParaRPr b="0" i="0" sz="1400" u="none" cap="none" strike="noStrike">
              <a:solidFill>
                <a:srgbClr val="000000"/>
              </a:solidFill>
              <a:latin typeface="Arial"/>
              <a:ea typeface="Arial"/>
              <a:cs typeface="Arial"/>
              <a:sym typeface="Arial"/>
            </a:endParaRPr>
          </a:p>
        </p:txBody>
      </p:sp>
      <p:sp>
        <p:nvSpPr>
          <p:cNvPr id="561" name="Google Shape;561;p43"/>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67" name="Google Shape;567;p44"/>
          <p:cNvSpPr/>
          <p:nvPr/>
        </p:nvSpPr>
        <p:spPr>
          <a:xfrm>
            <a:off x="331181" y="263128"/>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568" name="Google Shape;568;p44"/>
          <p:cNvSpPr/>
          <p:nvPr/>
        </p:nvSpPr>
        <p:spPr>
          <a:xfrm>
            <a:off x="191400" y="896224"/>
            <a:ext cx="8464028" cy="4247276"/>
          </a:xfrm>
          <a:prstGeom prst="rect">
            <a:avLst/>
          </a:prstGeom>
          <a:noFill/>
          <a:ln>
            <a:noFill/>
          </a:ln>
        </p:spPr>
        <p:txBody>
          <a:bodyPr anchorCtr="0" anchor="t" bIns="45700" lIns="91425" spcFirstLastPara="1" rIns="91425" wrap="square" tIns="45700">
            <a:spAutoFit/>
          </a:bodyPr>
          <a:lstStyle/>
          <a:p>
            <a:pPr indent="-273050" lvl="0" marL="285750" marR="0" rtl="0" algn="just">
              <a:lnSpc>
                <a:spcPct val="100000"/>
              </a:lnSpc>
              <a:spcBef>
                <a:spcPts val="0"/>
              </a:spcBef>
              <a:spcAft>
                <a:spcPts val="0"/>
              </a:spcAft>
              <a:buClr>
                <a:srgbClr val="000000"/>
              </a:buClr>
              <a:buSzPts val="1600"/>
              <a:buFont typeface="Noto Sans Symbols"/>
              <a:buChar char="❑"/>
            </a:pPr>
            <a:r>
              <a:rPr b="1" i="0" lang="en-US" sz="1600" u="none" cap="none" strike="noStrike">
                <a:solidFill>
                  <a:srgbClr val="000000"/>
                </a:solidFill>
                <a:latin typeface="Arial"/>
                <a:ea typeface="Arial"/>
                <a:cs typeface="Arial"/>
                <a:sym typeface="Arial"/>
              </a:rPr>
              <a:t>Tipe Data Non-Primitif</a:t>
            </a:r>
            <a:endParaRPr b="1"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Tipe data non-primitif disebut tipe referensi karena merujuk pada objek.</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Perbedaan utama antara tipe data primitif dan non-primitif adalah:</a:t>
            </a:r>
            <a:endParaRPr b="0" i="0" sz="12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Tipe primitif sudah ditentukan sebelumnya (sudah ditentukan) di Jawa. Tipe non-primitif dibuat oleh programmer dan tidak didefinisikan oleh Java (kecuali untuk String).</a:t>
            </a:r>
            <a:endParaRPr b="0" i="0" sz="12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Tipe non-primitif dapat digunakan untuk memanggil metode untuk melakukan operasi tertentu, sedangkan tipe primitif tidak bisa.</a:t>
            </a:r>
            <a:endParaRPr b="0" i="0" sz="12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Tipe primitif selalu memiliki nilai, sedangkan tipe non-primitif bisa menjadi nol.</a:t>
            </a:r>
            <a:endParaRPr b="0" i="0" sz="12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Tipe primitif dimulai dengan huruf kecil, sedangkan tipe non-primitif dimulai dengan huruf besar.</a:t>
            </a:r>
            <a:endParaRPr b="0" i="0" sz="12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Ukuran tipe primitif tergantung pada tipe data, sedangkan tipe non-primitif memiliki semua ukuran yang sama.</a:t>
            </a:r>
            <a:endParaRPr b="0" i="0" sz="1200" u="none" cap="none" strike="noStrike">
              <a:solidFill>
                <a:srgbClr val="000000"/>
              </a:solidFill>
              <a:latin typeface="Arial"/>
              <a:ea typeface="Arial"/>
              <a:cs typeface="Arial"/>
              <a:sym typeface="Arial"/>
            </a:endParaRPr>
          </a:p>
          <a:p>
            <a:pPr indent="-3302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Contoh tipe non-primitif adalah String, Array, Class, Interface, dll.</a:t>
            </a:r>
            <a:endParaRPr b="0" i="0" sz="1200" u="none" cap="none" strike="noStrike">
              <a:solidFill>
                <a:srgbClr val="000000"/>
              </a:solidFill>
              <a:latin typeface="Arial"/>
              <a:ea typeface="Arial"/>
              <a:cs typeface="Arial"/>
              <a:sym typeface="Arial"/>
            </a:endParaRPr>
          </a:p>
        </p:txBody>
      </p:sp>
      <p:sp>
        <p:nvSpPr>
          <p:cNvPr id="569" name="Google Shape;569;p44"/>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75" name="Google Shape;575;p45"/>
          <p:cNvSpPr/>
          <p:nvPr/>
        </p:nvSpPr>
        <p:spPr>
          <a:xfrm>
            <a:off x="331181" y="311254"/>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576" name="Google Shape;576;p45"/>
          <p:cNvSpPr/>
          <p:nvPr/>
        </p:nvSpPr>
        <p:spPr>
          <a:xfrm>
            <a:off x="331181" y="1215864"/>
            <a:ext cx="8464028" cy="313928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Keyword final</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Pengubah non-akses yang digunakan untuk kelas, atribut, dan metode, yang membuatnya tidak dapat diubah (tidak mungkin diwariskan atau ditimpa)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Final pada variable</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class Lingkaran {   </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    final double PI = 3.14; </a:t>
            </a:r>
            <a:endParaRPr b="0" i="0" sz="1400" u="none" cap="none" strike="noStrike">
              <a:solidFill>
                <a:srgbClr val="000000"/>
              </a:solidFill>
              <a:latin typeface="Arial"/>
              <a:ea typeface="Arial"/>
              <a:cs typeface="Arial"/>
              <a:sym typeface="Arial"/>
            </a:endParaRPr>
          </a:p>
          <a:p>
            <a:pPr indent="0" lvl="1"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577" name="Google Shape;577;p45"/>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83" name="Google Shape;583;p46"/>
          <p:cNvSpPr/>
          <p:nvPr/>
        </p:nvSpPr>
        <p:spPr>
          <a:xfrm>
            <a:off x="331181" y="35938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584" name="Google Shape;584;p46"/>
          <p:cNvSpPr/>
          <p:nvPr/>
        </p:nvSpPr>
        <p:spPr>
          <a:xfrm>
            <a:off x="431074" y="1402199"/>
            <a:ext cx="8229600" cy="3416320"/>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Final Pada Method</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a:p>
            <a:pPr indent="0" lvl="3"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	class Kampus {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  	final void tampil() {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  	System.out.println(“I LOVE JAVA”) }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ourier New"/>
              <a:ea typeface="Courier New"/>
              <a:cs typeface="Courier New"/>
              <a:sym typeface="Courier New"/>
            </a:endParaRPr>
          </a:p>
          <a:p>
            <a:pPr indent="0" lvl="1" marL="3175"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Final pada class</a:t>
            </a:r>
            <a:endParaRPr b="0" i="0" sz="1400" u="none" cap="none" strike="noStrike">
              <a:solidFill>
                <a:srgbClr val="000000"/>
              </a:solidFill>
              <a:latin typeface="Arial"/>
              <a:ea typeface="Arial"/>
              <a:cs typeface="Arial"/>
              <a:sym typeface="Arial"/>
            </a:endParaRPr>
          </a:p>
          <a:p>
            <a:pPr indent="0" lvl="1" marL="3175"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	class Kampus {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 	 final void tampil() {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 	 System.out.println(“I LOVE JAVA”) }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urier New"/>
              <a:ea typeface="Courier New"/>
              <a:cs typeface="Courier New"/>
              <a:sym typeface="Courier New"/>
            </a:endParaRPr>
          </a:p>
        </p:txBody>
      </p:sp>
      <p:sp>
        <p:nvSpPr>
          <p:cNvPr id="585" name="Google Shape;585;p46"/>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591" name="Google Shape;591;p47"/>
          <p:cNvSpPr/>
          <p:nvPr/>
        </p:nvSpPr>
        <p:spPr>
          <a:xfrm>
            <a:off x="331181" y="431569"/>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Konsep Variabel</a:t>
            </a:r>
            <a:endParaRPr b="1" i="0" sz="2800" u="none" cap="none" strike="noStrike">
              <a:solidFill>
                <a:srgbClr val="243A62"/>
              </a:solidFill>
              <a:latin typeface="Arial"/>
              <a:ea typeface="Arial"/>
              <a:cs typeface="Arial"/>
              <a:sym typeface="Arial"/>
            </a:endParaRPr>
          </a:p>
        </p:txBody>
      </p:sp>
      <p:sp>
        <p:nvSpPr>
          <p:cNvPr id="592" name="Google Shape;592;p47"/>
          <p:cNvSpPr/>
          <p:nvPr/>
        </p:nvSpPr>
        <p:spPr>
          <a:xfrm>
            <a:off x="331181" y="954739"/>
            <a:ext cx="8463900"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Operator Java</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Operator Aritmatika digunakan untuk melakukan operasi matematika umum.</a:t>
            </a:r>
            <a:endParaRPr b="0" i="0" sz="1400" u="none" cap="none" strike="noStrike">
              <a:solidFill>
                <a:srgbClr val="000000"/>
              </a:solidFill>
              <a:latin typeface="Arial"/>
              <a:ea typeface="Arial"/>
              <a:cs typeface="Arial"/>
              <a:sym typeface="Arial"/>
            </a:endParaRPr>
          </a:p>
        </p:txBody>
      </p:sp>
      <p:pic>
        <p:nvPicPr>
          <p:cNvPr id="593" name="Google Shape;593;p47"/>
          <p:cNvPicPr preferRelativeResize="0"/>
          <p:nvPr/>
        </p:nvPicPr>
        <p:blipFill rotWithShape="1">
          <a:blip r:embed="rId3">
            <a:alphaModFix/>
          </a:blip>
          <a:srcRect b="0" l="0" r="0" t="0"/>
          <a:stretch/>
        </p:blipFill>
        <p:spPr>
          <a:xfrm>
            <a:off x="287106" y="1753381"/>
            <a:ext cx="8301334" cy="2892533"/>
          </a:xfrm>
          <a:prstGeom prst="rect">
            <a:avLst/>
          </a:prstGeom>
          <a:noFill/>
          <a:ln>
            <a:noFill/>
          </a:ln>
        </p:spPr>
      </p:pic>
      <p:sp>
        <p:nvSpPr>
          <p:cNvPr id="594" name="Google Shape;594;p47"/>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0" name="Google Shape;600;p48"/>
          <p:cNvSpPr/>
          <p:nvPr/>
        </p:nvSpPr>
        <p:spPr>
          <a:xfrm>
            <a:off x="331181" y="311254"/>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Kondisi</a:t>
            </a:r>
            <a:endParaRPr b="1" i="0" sz="2800" u="none" cap="none" strike="noStrike">
              <a:solidFill>
                <a:srgbClr val="243A62"/>
              </a:solidFill>
              <a:latin typeface="Arial"/>
              <a:ea typeface="Arial"/>
              <a:cs typeface="Arial"/>
              <a:sym typeface="Arial"/>
            </a:endParaRPr>
          </a:p>
        </p:txBody>
      </p:sp>
      <p:sp>
        <p:nvSpPr>
          <p:cNvPr id="601" name="Google Shape;601;p48"/>
          <p:cNvSpPr/>
          <p:nvPr/>
        </p:nvSpPr>
        <p:spPr>
          <a:xfrm>
            <a:off x="339993" y="834414"/>
            <a:ext cx="8463900" cy="4016400"/>
          </a:xfrm>
          <a:prstGeom prst="rect">
            <a:avLst/>
          </a:prstGeom>
          <a:noFill/>
          <a:ln>
            <a:noFill/>
          </a:ln>
        </p:spPr>
        <p:txBody>
          <a:bodyPr anchorCtr="0" anchor="t" bIns="45700" lIns="91425" spcFirstLastPara="1" rIns="91425" wrap="square" tIns="45700">
            <a:spAutoFit/>
          </a:bodyPr>
          <a:lstStyle/>
          <a:p>
            <a:pPr indent="-8890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 Kondisi Java dan Pernyataan</a:t>
            </a:r>
            <a:r>
              <a:rPr b="0" i="0" lang="en-US" sz="1400" u="none" cap="none" strike="noStrike">
                <a:solidFill>
                  <a:srgbClr val="000000"/>
                </a:solidFill>
                <a:latin typeface="Courier New"/>
                <a:ea typeface="Courier New"/>
                <a:cs typeface="Courier New"/>
                <a:sym typeface="Courier New"/>
              </a:rPr>
              <a:t> if</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Arial"/>
                <a:ea typeface="Arial"/>
                <a:cs typeface="Arial"/>
                <a:sym typeface="Arial"/>
              </a:rPr>
              <a:t>Java mendukung kondisi logis yang biasa dari matematika:</a:t>
            </a:r>
            <a:endParaRPr b="0" i="0" sz="13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Kurang dari: </a:t>
            </a:r>
            <a:r>
              <a:rPr b="0" i="0" lang="en-US" sz="1400" u="none" cap="none" strike="noStrike">
                <a:solidFill>
                  <a:srgbClr val="000000"/>
                </a:solidFill>
                <a:latin typeface="Courier New"/>
                <a:ea typeface="Courier New"/>
                <a:cs typeface="Courier New"/>
                <a:sym typeface="Courier New"/>
              </a:rPr>
              <a:t>a &lt; b</a:t>
            </a:r>
            <a:endParaRPr b="0" i="0" sz="13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Kurang dari atau sama dengan: </a:t>
            </a:r>
            <a:r>
              <a:rPr b="0" i="0" lang="en-US" sz="1400" u="none" cap="none" strike="noStrike">
                <a:solidFill>
                  <a:srgbClr val="000000"/>
                </a:solidFill>
                <a:latin typeface="Courier New"/>
                <a:ea typeface="Courier New"/>
                <a:cs typeface="Courier New"/>
                <a:sym typeface="Courier New"/>
              </a:rPr>
              <a:t>a &lt;= b</a:t>
            </a:r>
            <a:endParaRPr b="0" i="0" sz="13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Lebih besar dari: </a:t>
            </a:r>
            <a:r>
              <a:rPr b="0" i="0" lang="en-US" sz="1400" u="none" cap="none" strike="noStrike">
                <a:solidFill>
                  <a:srgbClr val="000000"/>
                </a:solidFill>
                <a:latin typeface="Courier New"/>
                <a:ea typeface="Courier New"/>
                <a:cs typeface="Courier New"/>
                <a:sym typeface="Courier New"/>
              </a:rPr>
              <a:t>a &gt; b</a:t>
            </a:r>
            <a:endParaRPr b="0" i="0" sz="13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Lebih besar atau sama dengan: </a:t>
            </a:r>
            <a:r>
              <a:rPr b="0" i="0" lang="en-US" sz="1400" u="none" cap="none" strike="noStrike">
                <a:solidFill>
                  <a:srgbClr val="000000"/>
                </a:solidFill>
                <a:latin typeface="Courier New"/>
                <a:ea typeface="Courier New"/>
                <a:cs typeface="Courier New"/>
                <a:sym typeface="Courier New"/>
              </a:rPr>
              <a:t>a &gt;= b</a:t>
            </a:r>
            <a:endParaRPr b="0" i="0" sz="13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Sama dengan </a:t>
            </a:r>
            <a:r>
              <a:rPr b="0" i="0" lang="en-US" sz="1400" u="none" cap="none" strike="noStrike">
                <a:solidFill>
                  <a:srgbClr val="000000"/>
                </a:solidFill>
                <a:latin typeface="Courier New"/>
                <a:ea typeface="Courier New"/>
                <a:cs typeface="Courier New"/>
                <a:sym typeface="Courier New"/>
              </a:rPr>
              <a:t>a == b</a:t>
            </a:r>
            <a:endParaRPr b="0" i="0" sz="13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Tidak sama dengan: </a:t>
            </a:r>
            <a:r>
              <a:rPr b="0" i="0" lang="en-US" sz="1400" u="none" cap="none" strike="noStrike">
                <a:solidFill>
                  <a:srgbClr val="000000"/>
                </a:solidFill>
                <a:latin typeface="Courier New"/>
                <a:ea typeface="Courier New"/>
                <a:cs typeface="Courier New"/>
                <a:sym typeface="Courier New"/>
              </a:rPr>
              <a:t>a != B</a:t>
            </a:r>
            <a:endParaRPr b="0" i="0" sz="1300" u="none" cap="none" strike="noStrike">
              <a:solidFill>
                <a:srgbClr val="000000"/>
              </a:solidFill>
              <a:latin typeface="Arial"/>
              <a:ea typeface="Arial"/>
              <a:cs typeface="Arial"/>
              <a:sym typeface="Arial"/>
            </a:endParaRPr>
          </a:p>
          <a:p>
            <a:pPr indent="-247650" lvl="0" marL="342900" marR="0" rtl="0" algn="just">
              <a:lnSpc>
                <a:spcPct val="100000"/>
              </a:lnSpc>
              <a:spcBef>
                <a:spcPts val="0"/>
              </a:spcBef>
              <a:spcAft>
                <a:spcPts val="0"/>
              </a:spcAft>
              <a:buClr>
                <a:srgbClr val="000000"/>
              </a:buClr>
              <a:buSzPts val="15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500"/>
              <a:buFont typeface="Arial"/>
              <a:buNone/>
            </a:pPr>
            <a:r>
              <a:rPr b="0" i="0" lang="en-US" sz="1400" u="none" cap="none" strike="noStrike">
                <a:solidFill>
                  <a:srgbClr val="000000"/>
                </a:solidFill>
                <a:latin typeface="Arial"/>
                <a:ea typeface="Arial"/>
                <a:cs typeface="Arial"/>
                <a:sym typeface="Arial"/>
              </a:rPr>
              <a:t>Anda dapat menggunakan kondisi ini untuk melakukan tindakan berbeda untuk keputusan yang berbeda. Java memiliki pernyataan kondisional berikut:</a:t>
            </a:r>
            <a:endParaRPr b="0" i="0" sz="13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Gunakan </a:t>
            </a:r>
            <a:r>
              <a:rPr b="0" i="0" lang="en-US" sz="1400" u="none" cap="none" strike="noStrike">
                <a:solidFill>
                  <a:srgbClr val="000000"/>
                </a:solidFill>
                <a:latin typeface="Courier New"/>
                <a:ea typeface="Courier New"/>
                <a:cs typeface="Courier New"/>
                <a:sym typeface="Courier New"/>
              </a:rPr>
              <a:t>if</a:t>
            </a:r>
            <a:r>
              <a:rPr b="0" i="0" lang="en-US" sz="1400" u="none" cap="none" strike="noStrike">
                <a:solidFill>
                  <a:srgbClr val="000000"/>
                </a:solidFill>
                <a:latin typeface="Arial"/>
                <a:ea typeface="Arial"/>
                <a:cs typeface="Arial"/>
                <a:sym typeface="Arial"/>
              </a:rPr>
              <a:t> untuk menentukan blok kode yang akan dieksekusi, jika kondisi yang ditentukan benar</a:t>
            </a:r>
            <a:endParaRPr b="0" i="0" sz="14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Gunakan </a:t>
            </a:r>
            <a:r>
              <a:rPr b="0" i="0" lang="en-US" sz="1400" u="none" cap="none" strike="noStrike">
                <a:solidFill>
                  <a:srgbClr val="000000"/>
                </a:solidFill>
                <a:latin typeface="Courier New"/>
                <a:ea typeface="Courier New"/>
                <a:cs typeface="Courier New"/>
                <a:sym typeface="Courier New"/>
              </a:rPr>
              <a:t>else</a:t>
            </a:r>
            <a:r>
              <a:rPr b="0" i="0" lang="en-US" sz="1400" u="none" cap="none" strike="noStrike">
                <a:solidFill>
                  <a:srgbClr val="000000"/>
                </a:solidFill>
                <a:latin typeface="Arial"/>
                <a:ea typeface="Arial"/>
                <a:cs typeface="Arial"/>
                <a:sym typeface="Arial"/>
              </a:rPr>
              <a:t> untuk menentukan blok kode yang akan dieksekusi, jika kondisi yang sama salah</a:t>
            </a:r>
            <a:endParaRPr b="0" i="0" sz="14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Gunakan </a:t>
            </a:r>
            <a:r>
              <a:rPr b="0" i="0" lang="en-US" sz="1400" u="none" cap="none" strike="noStrike">
                <a:solidFill>
                  <a:srgbClr val="000000"/>
                </a:solidFill>
                <a:latin typeface="Courier New"/>
                <a:ea typeface="Courier New"/>
                <a:cs typeface="Courier New"/>
                <a:sym typeface="Courier New"/>
              </a:rPr>
              <a:t>else if </a:t>
            </a:r>
            <a:r>
              <a:rPr b="0" i="0" lang="en-US" sz="1400" u="none" cap="none" strike="noStrike">
                <a:solidFill>
                  <a:srgbClr val="000000"/>
                </a:solidFill>
                <a:latin typeface="Arial"/>
                <a:ea typeface="Arial"/>
                <a:cs typeface="Arial"/>
                <a:sym typeface="Arial"/>
              </a:rPr>
              <a:t>menentukan kondisi baru untuk diuji, jika kondisi pertama salah</a:t>
            </a:r>
            <a:endParaRPr b="0" i="0" sz="1400" u="none" cap="none" strike="noStrike">
              <a:solidFill>
                <a:srgbClr val="000000"/>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Gunakan </a:t>
            </a:r>
            <a:r>
              <a:rPr b="0" i="0" lang="en-US" sz="1400" u="none" cap="none" strike="noStrike">
                <a:solidFill>
                  <a:srgbClr val="000000"/>
                </a:solidFill>
                <a:latin typeface="Courier New"/>
                <a:ea typeface="Courier New"/>
                <a:cs typeface="Courier New"/>
                <a:sym typeface="Courier New"/>
              </a:rPr>
              <a:t>switch</a:t>
            </a:r>
            <a:r>
              <a:rPr b="0" i="0" lang="en-US" sz="1400" u="none" cap="none" strike="noStrike">
                <a:solidFill>
                  <a:srgbClr val="000000"/>
                </a:solidFill>
                <a:latin typeface="Arial"/>
                <a:ea typeface="Arial"/>
                <a:cs typeface="Arial"/>
                <a:sym typeface="Arial"/>
              </a:rPr>
              <a:t> menentukan banyak blok kode alternatif yang akan dieksekusi</a:t>
            </a:r>
            <a:endParaRPr b="0" i="0" sz="1400" u="none" cap="none" strike="noStrike">
              <a:solidFill>
                <a:srgbClr val="000000"/>
              </a:solidFill>
              <a:latin typeface="Arial"/>
              <a:ea typeface="Arial"/>
              <a:cs typeface="Arial"/>
              <a:sym typeface="Arial"/>
            </a:endParaRPr>
          </a:p>
        </p:txBody>
      </p:sp>
      <p:sp>
        <p:nvSpPr>
          <p:cNvPr id="602" name="Google Shape;602;p48"/>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08" name="Google Shape;608;p49"/>
          <p:cNvSpPr/>
          <p:nvPr/>
        </p:nvSpPr>
        <p:spPr>
          <a:xfrm>
            <a:off x="331181" y="54053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Kondisi</a:t>
            </a:r>
            <a:endParaRPr b="1" i="0" sz="2800" u="none" cap="none" strike="noStrike">
              <a:solidFill>
                <a:srgbClr val="243A62"/>
              </a:solidFill>
              <a:latin typeface="Arial"/>
              <a:ea typeface="Arial"/>
              <a:cs typeface="Arial"/>
              <a:sym typeface="Arial"/>
            </a:endParaRPr>
          </a:p>
        </p:txBody>
      </p:sp>
      <p:sp>
        <p:nvSpPr>
          <p:cNvPr id="609" name="Google Shape;609;p49"/>
          <p:cNvSpPr/>
          <p:nvPr/>
        </p:nvSpPr>
        <p:spPr>
          <a:xfrm>
            <a:off x="339993" y="995414"/>
            <a:ext cx="8463900" cy="397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Pernyataan if</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int x = 20;</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int y = 18;</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if (x &gt; y)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System.out.println("x is greater than y");</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1"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ourier New"/>
                <a:ea typeface="Courier New"/>
                <a:cs typeface="Courier New"/>
                <a:sym typeface="Courier New"/>
              </a:rPr>
              <a:t> </a:t>
            </a:r>
            <a:r>
              <a:rPr b="0" i="0" lang="en-US" sz="1800" u="none" cap="none" strike="noStrike">
                <a:solidFill>
                  <a:srgbClr val="000000"/>
                </a:solidFill>
                <a:latin typeface="Arial"/>
                <a:ea typeface="Arial"/>
                <a:cs typeface="Arial"/>
                <a:sym typeface="Arial"/>
              </a:rPr>
              <a:t>Pernyataan else</a:t>
            </a:r>
            <a:endParaRPr b="0" i="0" sz="1400" u="none" cap="none" strike="noStrike">
              <a:solidFill>
                <a:srgbClr val="000000"/>
              </a:solidFill>
              <a:latin typeface="Arial"/>
              <a:ea typeface="Arial"/>
              <a:cs typeface="Arial"/>
              <a:sym typeface="Arial"/>
            </a:endParaRPr>
          </a:p>
          <a:p>
            <a:pPr indent="0" lvl="2"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int time = 20;</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if (time &lt; 18)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System.out.println("Good day.");</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else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System.out.println("Good evening.");</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610" name="Google Shape;610;p49"/>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3" name="Google Shape;233;p5"/>
          <p:cNvSpPr/>
          <p:nvPr/>
        </p:nvSpPr>
        <p:spPr>
          <a:xfrm>
            <a:off x="331181" y="231963"/>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Kategori Aplikasi</a:t>
            </a:r>
            <a:endParaRPr b="0" i="0" sz="2800" u="none" cap="none" strike="noStrike">
              <a:solidFill>
                <a:srgbClr val="243A62"/>
              </a:solidFill>
              <a:latin typeface="Arial"/>
              <a:ea typeface="Arial"/>
              <a:cs typeface="Arial"/>
              <a:sym typeface="Arial"/>
            </a:endParaRPr>
          </a:p>
        </p:txBody>
      </p:sp>
      <p:sp>
        <p:nvSpPr>
          <p:cNvPr id="234" name="Google Shape;234;p5"/>
          <p:cNvSpPr/>
          <p:nvPr/>
        </p:nvSpPr>
        <p:spPr>
          <a:xfrm>
            <a:off x="331180" y="876953"/>
            <a:ext cx="8464028" cy="674026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Native mobile application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dikembangkan dalam bahasa pemrograman yang berasal dari perangkat dan sistem operasi, dan perlu membuat sebuah aplikasi untuk platform tertentu.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Hybrid mobile application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adalah aplikasi lintas platform namun membuat antarmuka pengguna menggunakan browser web, memanfaatkan HTML, CSS, dan Javascript.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Cross-platform mobile application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dikembangkan menggunakan Bahasa seperti Javascript, dan bukan native terhadap sistem operasi smartphone.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5"/>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16" name="Google Shape;616;p50"/>
          <p:cNvSpPr/>
          <p:nvPr/>
        </p:nvSpPr>
        <p:spPr>
          <a:xfrm>
            <a:off x="331181" y="350422"/>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Kondisi</a:t>
            </a:r>
            <a:endParaRPr b="1" i="0" sz="2800" u="none" cap="none" strike="noStrike">
              <a:solidFill>
                <a:srgbClr val="243A62"/>
              </a:solidFill>
              <a:latin typeface="Arial"/>
              <a:ea typeface="Arial"/>
              <a:cs typeface="Arial"/>
              <a:sym typeface="Arial"/>
            </a:endParaRPr>
          </a:p>
        </p:txBody>
      </p:sp>
      <p:sp>
        <p:nvSpPr>
          <p:cNvPr id="617" name="Google Shape;617;p50"/>
          <p:cNvSpPr/>
          <p:nvPr/>
        </p:nvSpPr>
        <p:spPr>
          <a:xfrm>
            <a:off x="331181" y="1215864"/>
            <a:ext cx="8464028" cy="28622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Pernyataan else if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int time = 22;</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if (time &lt; 10)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System.out.println("Good morning.");</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else if (time &lt; 20)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System.out.println("Good day.");</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else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System.out.println("Good evening.");</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618" name="Google Shape;618;p50"/>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24" name="Google Shape;624;p51"/>
          <p:cNvSpPr/>
          <p:nvPr/>
        </p:nvSpPr>
        <p:spPr>
          <a:xfrm>
            <a:off x="331181" y="382901"/>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Kondisi</a:t>
            </a:r>
            <a:endParaRPr b="1" i="0" sz="2800" u="none" cap="none" strike="noStrike">
              <a:solidFill>
                <a:srgbClr val="243A62"/>
              </a:solidFill>
              <a:latin typeface="Arial"/>
              <a:ea typeface="Arial"/>
              <a:cs typeface="Arial"/>
              <a:sym typeface="Arial"/>
            </a:endParaRPr>
          </a:p>
        </p:txBody>
      </p:sp>
      <p:sp>
        <p:nvSpPr>
          <p:cNvPr id="625" name="Google Shape;625;p51"/>
          <p:cNvSpPr/>
          <p:nvPr/>
        </p:nvSpPr>
        <p:spPr>
          <a:xfrm>
            <a:off x="331181" y="1215864"/>
            <a:ext cx="8464028" cy="341627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Pernyataan Switch Java</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Gunakan pernyataan </a:t>
            </a:r>
            <a:r>
              <a:rPr b="0" i="0" lang="en-US" sz="1800" u="none" cap="none" strike="noStrike">
                <a:solidFill>
                  <a:srgbClr val="000000"/>
                </a:solidFill>
                <a:latin typeface="Courier New"/>
                <a:ea typeface="Courier New"/>
                <a:cs typeface="Courier New"/>
                <a:sym typeface="Courier New"/>
              </a:rPr>
              <a:t>switch</a:t>
            </a:r>
            <a:r>
              <a:rPr b="0" i="0" lang="en-US" sz="1800" u="none" cap="none" strike="noStrike">
                <a:solidFill>
                  <a:srgbClr val="000000"/>
                </a:solidFill>
                <a:latin typeface="Arial"/>
                <a:ea typeface="Arial"/>
                <a:cs typeface="Arial"/>
                <a:sym typeface="Arial"/>
              </a:rPr>
              <a:t>  untuk memilih salah satu dari banyak blok kode yang akan dieksekusi.</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Ekspresi </a:t>
            </a:r>
            <a:r>
              <a:rPr b="0" i="0" lang="en-US" sz="1800" u="none" cap="none" strike="noStrike">
                <a:solidFill>
                  <a:srgbClr val="000000"/>
                </a:solidFill>
                <a:latin typeface="Courier New"/>
                <a:ea typeface="Courier New"/>
                <a:cs typeface="Courier New"/>
                <a:sym typeface="Courier New"/>
              </a:rPr>
              <a:t>switch</a:t>
            </a:r>
            <a:r>
              <a:rPr b="0" i="0" lang="en-US" sz="1800" u="none" cap="none" strike="noStrike">
                <a:solidFill>
                  <a:srgbClr val="000000"/>
                </a:solidFill>
                <a:latin typeface="Arial"/>
                <a:ea typeface="Arial"/>
                <a:cs typeface="Arial"/>
                <a:sym typeface="Arial"/>
              </a:rPr>
              <a:t> dievaluasi sekali.</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Nilai ekspresi dibandingkan dengan nilai setiap kasus.</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Jika ada kecocokan, blok kode terkait dijalankan.</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Courier New"/>
                <a:ea typeface="Courier New"/>
                <a:cs typeface="Courier New"/>
                <a:sym typeface="Courier New"/>
              </a:rPr>
              <a:t>break</a:t>
            </a:r>
            <a:r>
              <a:rPr b="0" i="0" lang="en-US" sz="1800" u="none" cap="none" strike="noStrike">
                <a:solidFill>
                  <a:srgbClr val="000000"/>
                </a:solidFill>
                <a:latin typeface="Arial"/>
                <a:ea typeface="Arial"/>
                <a:cs typeface="Arial"/>
                <a:sym typeface="Arial"/>
              </a:rPr>
              <a:t> dan kata kunci </a:t>
            </a:r>
            <a:r>
              <a:rPr b="0" i="0" lang="en-US" sz="1800" u="none" cap="none" strike="noStrike">
                <a:solidFill>
                  <a:srgbClr val="000000"/>
                </a:solidFill>
                <a:latin typeface="Courier New"/>
                <a:ea typeface="Courier New"/>
                <a:cs typeface="Courier New"/>
                <a:sym typeface="Courier New"/>
              </a:rPr>
              <a:t>default</a:t>
            </a:r>
            <a:r>
              <a:rPr b="0" i="0" lang="en-US" sz="1800" u="none" cap="none" strike="noStrike">
                <a:solidFill>
                  <a:srgbClr val="000000"/>
                </a:solidFill>
                <a:latin typeface="Arial"/>
                <a:ea typeface="Arial"/>
                <a:cs typeface="Arial"/>
                <a:sym typeface="Arial"/>
              </a:rPr>
              <a:t> adalah opsional.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26" name="Google Shape;626;p51"/>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32" name="Google Shape;632;p52"/>
          <p:cNvSpPr/>
          <p:nvPr/>
        </p:nvSpPr>
        <p:spPr>
          <a:xfrm>
            <a:off x="382606" y="409007"/>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Kondisi</a:t>
            </a:r>
            <a:endParaRPr b="1" i="0" sz="2800" u="none" cap="none" strike="noStrike">
              <a:solidFill>
                <a:srgbClr val="243A62"/>
              </a:solidFill>
              <a:latin typeface="Arial"/>
              <a:ea typeface="Arial"/>
              <a:cs typeface="Arial"/>
              <a:sym typeface="Arial"/>
            </a:endParaRPr>
          </a:p>
        </p:txBody>
      </p:sp>
      <p:sp>
        <p:nvSpPr>
          <p:cNvPr id="633" name="Google Shape;633;p52"/>
          <p:cNvSpPr/>
          <p:nvPr/>
        </p:nvSpPr>
        <p:spPr>
          <a:xfrm>
            <a:off x="382606" y="1006552"/>
            <a:ext cx="8463900" cy="3693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Kata kunci </a:t>
            </a:r>
            <a:r>
              <a:rPr b="0" i="0" lang="en-US" sz="1800" u="none" cap="none" strike="noStrike">
                <a:solidFill>
                  <a:srgbClr val="000000"/>
                </a:solidFill>
                <a:latin typeface="Courier New"/>
                <a:ea typeface="Courier New"/>
                <a:cs typeface="Courier New"/>
                <a:sym typeface="Courier New"/>
              </a:rPr>
              <a:t>break</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Ketika Java mencapai kata kunci </a:t>
            </a:r>
            <a:r>
              <a:rPr b="0" i="0" lang="en-US" sz="1800" u="none" cap="none" strike="noStrike">
                <a:solidFill>
                  <a:srgbClr val="000000"/>
                </a:solidFill>
                <a:latin typeface="Courier New"/>
                <a:ea typeface="Courier New"/>
                <a:cs typeface="Courier New"/>
                <a:sym typeface="Courier New"/>
              </a:rPr>
              <a:t>break</a:t>
            </a:r>
            <a:r>
              <a:rPr b="0" i="0" lang="en-US" sz="1800" u="none" cap="none" strike="noStrike">
                <a:solidFill>
                  <a:srgbClr val="000000"/>
                </a:solidFill>
                <a:latin typeface="Arial"/>
                <a:ea typeface="Arial"/>
                <a:cs typeface="Arial"/>
                <a:sym typeface="Arial"/>
              </a:rPr>
              <a:t>, maka keluar dari blok </a:t>
            </a:r>
            <a:r>
              <a:rPr b="0" i="0" lang="en-US" sz="1800" u="none" cap="none" strike="noStrike">
                <a:solidFill>
                  <a:srgbClr val="000000"/>
                </a:solidFill>
                <a:latin typeface="Courier New"/>
                <a:ea typeface="Courier New"/>
                <a:cs typeface="Courier New"/>
                <a:sym typeface="Courier New"/>
              </a:rPr>
              <a:t>switch</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Ini akan menghentikan pelaksanaan lebih banyak kode dan pengujian kasus di dalam blok.</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Ketika kecocokan ditemukan, dan pekerjaan selesai, saatnya </a:t>
            </a:r>
            <a:r>
              <a:rPr b="0" i="0" lang="en-US" sz="1800" u="none" cap="none" strike="noStrike">
                <a:solidFill>
                  <a:srgbClr val="000000"/>
                </a:solidFill>
                <a:latin typeface="Courier New"/>
                <a:ea typeface="Courier New"/>
                <a:cs typeface="Courier New"/>
                <a:sym typeface="Courier New"/>
              </a:rPr>
              <a:t>break </a:t>
            </a:r>
            <a:r>
              <a:rPr b="0" i="0" lang="en-US" sz="1800" u="none" cap="none" strike="noStrike">
                <a:solidFill>
                  <a:srgbClr val="000000"/>
                </a:solidFill>
                <a:latin typeface="Arial"/>
                <a:ea typeface="Arial"/>
                <a:cs typeface="Arial"/>
                <a:sym typeface="Arial"/>
              </a:rPr>
              <a:t>(dihentikan). Tidak perlu pengujian lebih lanjut.</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ourier New"/>
                <a:ea typeface="Courier New"/>
                <a:cs typeface="Courier New"/>
                <a:sym typeface="Courier New"/>
              </a:rPr>
              <a:t>Break </a:t>
            </a:r>
            <a:r>
              <a:rPr b="0" i="0" lang="en-US" sz="1800" u="none" cap="none" strike="noStrike">
                <a:solidFill>
                  <a:srgbClr val="000000"/>
                </a:solidFill>
                <a:latin typeface="Arial"/>
                <a:ea typeface="Arial"/>
                <a:cs typeface="Arial"/>
                <a:sym typeface="Arial"/>
              </a:rPr>
              <a:t>dapat menghemat banyak waktu eksekusi karena "mengabaikan" eksekusi semua kode lainnya di blok </a:t>
            </a:r>
            <a:r>
              <a:rPr b="0" i="0" lang="en-US" sz="1800" u="none" cap="none" strike="noStrike">
                <a:solidFill>
                  <a:srgbClr val="000000"/>
                </a:solidFill>
                <a:latin typeface="Courier New"/>
                <a:ea typeface="Courier New"/>
                <a:cs typeface="Courier New"/>
                <a:sym typeface="Courier New"/>
              </a:rPr>
              <a:t>switch</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Kata Kunci default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Kata kunci  </a:t>
            </a:r>
            <a:r>
              <a:rPr b="0" i="0" lang="en-US" sz="1800" u="none" cap="none" strike="noStrike">
                <a:solidFill>
                  <a:srgbClr val="000000"/>
                </a:solidFill>
                <a:latin typeface="Courier New"/>
                <a:ea typeface="Courier New"/>
                <a:cs typeface="Courier New"/>
                <a:sym typeface="Courier New"/>
              </a:rPr>
              <a:t>default </a:t>
            </a:r>
            <a:r>
              <a:rPr b="0" i="0" lang="en-US" sz="1800" u="none" cap="none" strike="noStrike">
                <a:solidFill>
                  <a:srgbClr val="000000"/>
                </a:solidFill>
                <a:latin typeface="Arial"/>
                <a:ea typeface="Arial"/>
                <a:cs typeface="Arial"/>
                <a:sym typeface="Arial"/>
              </a:rPr>
              <a:t>untuk dijalankan jika tidak ada kecocokan .</a:t>
            </a:r>
            <a:endParaRPr b="0" i="0" sz="1400" u="none" cap="none" strike="noStrike">
              <a:solidFill>
                <a:srgbClr val="000000"/>
              </a:solidFill>
              <a:latin typeface="Arial"/>
              <a:ea typeface="Arial"/>
              <a:cs typeface="Arial"/>
              <a:sym typeface="Arial"/>
            </a:endParaRPr>
          </a:p>
        </p:txBody>
      </p:sp>
      <p:sp>
        <p:nvSpPr>
          <p:cNvPr id="634" name="Google Shape;634;p52"/>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0" name="Google Shape;640;p53"/>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Kondisi</a:t>
            </a:r>
            <a:endParaRPr b="1" i="0" sz="2800" u="none" cap="none" strike="noStrike">
              <a:solidFill>
                <a:srgbClr val="243A62"/>
              </a:solidFill>
              <a:latin typeface="Arial"/>
              <a:ea typeface="Arial"/>
              <a:cs typeface="Arial"/>
              <a:sym typeface="Arial"/>
            </a:endParaRPr>
          </a:p>
        </p:txBody>
      </p:sp>
      <p:sp>
        <p:nvSpPr>
          <p:cNvPr id="641" name="Google Shape;641;p53"/>
          <p:cNvSpPr/>
          <p:nvPr/>
        </p:nvSpPr>
        <p:spPr>
          <a:xfrm>
            <a:off x="331181" y="1215864"/>
            <a:ext cx="8464028" cy="3693278"/>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Contoh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int day = 4;</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switch (day)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case 6:</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System.out.println("Today is Saturday");</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break;</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case 7:</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System.out.println("Today is Sunday");</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break;</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default:</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System.out.println("Looking forward to the Weekend");</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642" name="Google Shape;642;p53"/>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48" name="Google Shape;648;p54"/>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Perulangan</a:t>
            </a:r>
            <a:endParaRPr b="1" i="0" sz="2800" u="none" cap="none" strike="noStrike">
              <a:solidFill>
                <a:srgbClr val="243A62"/>
              </a:solidFill>
              <a:latin typeface="Arial"/>
              <a:ea typeface="Arial"/>
              <a:cs typeface="Arial"/>
              <a:sym typeface="Arial"/>
            </a:endParaRPr>
          </a:p>
        </p:txBody>
      </p:sp>
      <p:sp>
        <p:nvSpPr>
          <p:cNvPr id="649" name="Google Shape;649;p54"/>
          <p:cNvSpPr/>
          <p:nvPr/>
        </p:nvSpPr>
        <p:spPr>
          <a:xfrm>
            <a:off x="331181" y="1215864"/>
            <a:ext cx="8464028" cy="28622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Perulangan  </a:t>
            </a:r>
            <a:r>
              <a:rPr b="0" i="0" lang="en-US" sz="1800" u="none" cap="none" strike="noStrike">
                <a:solidFill>
                  <a:srgbClr val="000000"/>
                </a:solidFill>
                <a:latin typeface="Courier New"/>
                <a:ea typeface="Courier New"/>
                <a:cs typeface="Courier New"/>
                <a:sym typeface="Courier New"/>
              </a:rPr>
              <a:t>while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Perulangan </a:t>
            </a:r>
            <a:r>
              <a:rPr b="0" i="0" lang="en-US" sz="1800" u="none" cap="none" strike="noStrike">
                <a:solidFill>
                  <a:srgbClr val="000000"/>
                </a:solidFill>
                <a:latin typeface="Courier New"/>
                <a:ea typeface="Courier New"/>
                <a:cs typeface="Courier New"/>
                <a:sym typeface="Courier New"/>
              </a:rPr>
              <a:t>while</a:t>
            </a:r>
            <a:r>
              <a:rPr b="0" i="0" lang="en-US" sz="1800" u="none" cap="none" strike="noStrike">
                <a:solidFill>
                  <a:srgbClr val="000000"/>
                </a:solidFill>
                <a:latin typeface="Arial"/>
                <a:ea typeface="Arial"/>
                <a:cs typeface="Arial"/>
                <a:sym typeface="Arial"/>
              </a:rPr>
              <a:t> dikerjakan selama kondisi yang ditentukan benar.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int i = 0;</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while (i &lt; 5)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System.out.println(i);</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i++;</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p:txBody>
      </p:sp>
      <p:sp>
        <p:nvSpPr>
          <p:cNvPr id="650" name="Google Shape;650;p54"/>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56" name="Google Shape;656;p55"/>
          <p:cNvSpPr/>
          <p:nvPr/>
        </p:nvSpPr>
        <p:spPr>
          <a:xfrm>
            <a:off x="331181" y="612719"/>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Perulangan</a:t>
            </a:r>
            <a:endParaRPr b="1" i="0" sz="2800" u="none" cap="none" strike="noStrike">
              <a:solidFill>
                <a:srgbClr val="243A62"/>
              </a:solidFill>
              <a:latin typeface="Arial"/>
              <a:ea typeface="Arial"/>
              <a:cs typeface="Arial"/>
              <a:sym typeface="Arial"/>
            </a:endParaRPr>
          </a:p>
        </p:txBody>
      </p:sp>
      <p:sp>
        <p:nvSpPr>
          <p:cNvPr id="657" name="Google Shape;657;p55"/>
          <p:cNvSpPr/>
          <p:nvPr/>
        </p:nvSpPr>
        <p:spPr>
          <a:xfrm>
            <a:off x="502800" y="1135899"/>
            <a:ext cx="8138400" cy="3470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Perulangan  </a:t>
            </a:r>
            <a:r>
              <a:rPr b="0" i="0" lang="en-US" sz="1800" u="none" cap="none" strike="noStrike">
                <a:solidFill>
                  <a:srgbClr val="000000"/>
                </a:solidFill>
                <a:latin typeface="Courier New"/>
                <a:ea typeface="Courier New"/>
                <a:cs typeface="Courier New"/>
                <a:sym typeface="Courier New"/>
              </a:rPr>
              <a:t>Do/While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ourier New"/>
              <a:ea typeface="Courier New"/>
              <a:cs typeface="Courier New"/>
              <a:sym typeface="Courier New"/>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Do / while loop adalah varian dari perulangan </a:t>
            </a:r>
            <a:r>
              <a:rPr b="0" i="0" lang="en-US" sz="1800" u="none" cap="none" strike="noStrike">
                <a:solidFill>
                  <a:srgbClr val="000000"/>
                </a:solidFill>
                <a:latin typeface="Courier New"/>
                <a:ea typeface="Courier New"/>
                <a:cs typeface="Courier New"/>
                <a:sym typeface="Courier New"/>
              </a:rPr>
              <a:t>while</a:t>
            </a: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Perulangan ini akan mengeksekusi blok kode sekali, sebelum memeriksa apakah kondisinya benar, akan mengulang loop selama kondisinya benar.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int i = 0;</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do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System.out.println(i);</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i++;</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while (i &lt; 5);</a:t>
            </a:r>
            <a:endParaRPr b="0" i="0" sz="1400" u="none" cap="none" strike="noStrike">
              <a:solidFill>
                <a:srgbClr val="000000"/>
              </a:solidFill>
              <a:latin typeface="Arial"/>
              <a:ea typeface="Arial"/>
              <a:cs typeface="Arial"/>
              <a:sym typeface="Arial"/>
            </a:endParaRPr>
          </a:p>
        </p:txBody>
      </p:sp>
      <p:sp>
        <p:nvSpPr>
          <p:cNvPr id="658" name="Google Shape;658;p55"/>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64" name="Google Shape;664;p56"/>
          <p:cNvSpPr/>
          <p:nvPr/>
        </p:nvSpPr>
        <p:spPr>
          <a:xfrm>
            <a:off x="331181" y="382901"/>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Perulangan</a:t>
            </a:r>
            <a:endParaRPr b="1" i="0" sz="2800" u="none" cap="none" strike="noStrike">
              <a:solidFill>
                <a:srgbClr val="243A62"/>
              </a:solidFill>
              <a:latin typeface="Arial"/>
              <a:ea typeface="Arial"/>
              <a:cs typeface="Arial"/>
              <a:sym typeface="Arial"/>
            </a:endParaRPr>
          </a:p>
        </p:txBody>
      </p:sp>
      <p:sp>
        <p:nvSpPr>
          <p:cNvPr id="665" name="Google Shape;665;p56"/>
          <p:cNvSpPr/>
          <p:nvPr/>
        </p:nvSpPr>
        <p:spPr>
          <a:xfrm>
            <a:off x="331181" y="927039"/>
            <a:ext cx="8463900" cy="3847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Perulangan For</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for (int i = 0; i &lt;= 10; i = i + 2) {</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  System.out.println(i);</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1"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700"/>
              <a:buFont typeface="Arial"/>
              <a:buAutoNum type="arabicPeriod"/>
            </a:pPr>
            <a:r>
              <a:rPr b="0" i="0" lang="en-US" sz="1700" u="none" cap="none" strike="noStrike">
                <a:solidFill>
                  <a:srgbClr val="000000"/>
                </a:solidFill>
                <a:latin typeface="Arial"/>
                <a:ea typeface="Arial"/>
                <a:cs typeface="Arial"/>
                <a:sym typeface="Arial"/>
              </a:rPr>
              <a:t>Pernyataan 1 dieksekusi (satu kali) sebelum eksekusi blok kode. Menetapkan variabel sebelum perulangan dimulai (</a:t>
            </a:r>
            <a:r>
              <a:rPr b="0" i="0" lang="en-US" sz="1700" u="none" cap="none" strike="noStrike">
                <a:solidFill>
                  <a:srgbClr val="000000"/>
                </a:solidFill>
                <a:latin typeface="Courier New"/>
                <a:ea typeface="Courier New"/>
                <a:cs typeface="Courier New"/>
                <a:sym typeface="Courier New"/>
              </a:rPr>
              <a:t>int i = 0</a:t>
            </a:r>
            <a:r>
              <a:rPr b="0" i="0" lang="en-US" sz="17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700"/>
              <a:buFont typeface="Arial"/>
              <a:buAutoNum type="arabicPeriod"/>
            </a:pPr>
            <a:r>
              <a:rPr b="0" i="0" lang="en-US" sz="1700" u="none" cap="none" strike="noStrike">
                <a:solidFill>
                  <a:srgbClr val="000000"/>
                </a:solidFill>
                <a:latin typeface="Arial"/>
                <a:ea typeface="Arial"/>
                <a:cs typeface="Arial"/>
                <a:sym typeface="Arial"/>
              </a:rPr>
              <a:t>Pernyataan 2 mendefinisikan kondisi untuk mengeksekusi blok kode. Mendefinisikan kondisi untuk menjalankan perulangan ( harus kurang dari sama dengan  10). Jika kondisinya benar, perulangan akan memulai lagi, jika itu salah, perulangan akan berakhir.</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700"/>
              <a:buFont typeface="Arial"/>
              <a:buAutoNum type="arabicPeriod"/>
            </a:pPr>
            <a:r>
              <a:rPr b="0" i="0" lang="en-US" sz="1700" u="none" cap="none" strike="noStrike">
                <a:solidFill>
                  <a:srgbClr val="000000"/>
                </a:solidFill>
                <a:latin typeface="Arial"/>
                <a:ea typeface="Arial"/>
                <a:cs typeface="Arial"/>
                <a:sym typeface="Arial"/>
              </a:rPr>
              <a:t>Pernyataan 3 dieksekusi (setiap kali) setelah blok kode dieksekusi. Meningkatkan nilai (i ++) setiap kali blok kode dalam perulangan telah dieksekusi.</a:t>
            </a:r>
            <a:endParaRPr b="0" i="0" sz="1400" u="none" cap="none" strike="noStrike">
              <a:solidFill>
                <a:srgbClr val="000000"/>
              </a:solidFill>
              <a:latin typeface="Arial"/>
              <a:ea typeface="Arial"/>
              <a:cs typeface="Arial"/>
              <a:sym typeface="Arial"/>
            </a:endParaRPr>
          </a:p>
        </p:txBody>
      </p:sp>
      <p:sp>
        <p:nvSpPr>
          <p:cNvPr id="666" name="Google Shape;666;p56"/>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72" name="Google Shape;672;p57"/>
          <p:cNvSpPr/>
          <p:nvPr/>
        </p:nvSpPr>
        <p:spPr>
          <a:xfrm>
            <a:off x="331181" y="588656"/>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Perulangan</a:t>
            </a:r>
            <a:endParaRPr b="1" i="0" sz="2800" u="none" cap="none" strike="noStrike">
              <a:solidFill>
                <a:srgbClr val="243A62"/>
              </a:solidFill>
              <a:latin typeface="Arial"/>
              <a:ea typeface="Arial"/>
              <a:cs typeface="Arial"/>
              <a:sym typeface="Arial"/>
            </a:endParaRPr>
          </a:p>
        </p:txBody>
      </p:sp>
      <p:sp>
        <p:nvSpPr>
          <p:cNvPr id="673" name="Google Shape;673;p57"/>
          <p:cNvSpPr/>
          <p:nvPr/>
        </p:nvSpPr>
        <p:spPr>
          <a:xfrm>
            <a:off x="331181" y="1215864"/>
            <a:ext cx="8464028" cy="258528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Perulangan For-Each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Perulangan </a:t>
            </a:r>
            <a:r>
              <a:rPr b="1" i="0" lang="en-US" sz="1800" u="none" cap="none" strike="noStrike">
                <a:solidFill>
                  <a:srgbClr val="000000"/>
                </a:solidFill>
                <a:latin typeface="Arial"/>
                <a:ea typeface="Arial"/>
                <a:cs typeface="Arial"/>
                <a:sym typeface="Arial"/>
              </a:rPr>
              <a:t>for-each</a:t>
            </a:r>
            <a:r>
              <a:rPr b="0" i="0" lang="en-US" sz="1800" u="none" cap="none" strike="noStrike">
                <a:solidFill>
                  <a:srgbClr val="000000"/>
                </a:solidFill>
                <a:latin typeface="Arial"/>
                <a:ea typeface="Arial"/>
                <a:cs typeface="Arial"/>
                <a:sym typeface="Arial"/>
              </a:rPr>
              <a:t>, digunakan secara eksklusif untuk mengulang elemen-elemen dalam array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String[] cars = {"Volvo", "BMW", "Ford", "Mazda"};</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for (String i : cars)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System.out.println(i);</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
        <p:nvSpPr>
          <p:cNvPr id="674" name="Google Shape;674;p57"/>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0" name="Google Shape;680;p58"/>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Perulangan</a:t>
            </a:r>
            <a:endParaRPr b="1" i="0" sz="2800" u="none" cap="none" strike="noStrike">
              <a:solidFill>
                <a:srgbClr val="243A62"/>
              </a:solidFill>
              <a:latin typeface="Arial"/>
              <a:ea typeface="Arial"/>
              <a:cs typeface="Arial"/>
              <a:sym typeface="Arial"/>
            </a:endParaRPr>
          </a:p>
        </p:txBody>
      </p:sp>
      <p:sp>
        <p:nvSpPr>
          <p:cNvPr id="681" name="Google Shape;681;p58"/>
          <p:cNvSpPr/>
          <p:nvPr/>
        </p:nvSpPr>
        <p:spPr>
          <a:xfrm>
            <a:off x="331181" y="1215864"/>
            <a:ext cx="8464028" cy="23082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Java break pada perulangan for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2"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for (int i = 0; i &lt; 10; i++)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if (i == 4)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break;</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System.out.println(i);</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a:t>
            </a:r>
            <a:endParaRPr b="0" i="0" sz="1800" u="none" cap="none" strike="noStrike">
              <a:solidFill>
                <a:srgbClr val="000000"/>
              </a:solidFill>
              <a:latin typeface="Arial"/>
              <a:ea typeface="Arial"/>
              <a:cs typeface="Arial"/>
              <a:sym typeface="Arial"/>
            </a:endParaRPr>
          </a:p>
        </p:txBody>
      </p:sp>
      <p:sp>
        <p:nvSpPr>
          <p:cNvPr id="682" name="Google Shape;682;p58"/>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8" name="Google Shape;688;p59"/>
          <p:cNvSpPr/>
          <p:nvPr/>
        </p:nvSpPr>
        <p:spPr>
          <a:xfrm>
            <a:off x="571683" y="2169635"/>
            <a:ext cx="7983021"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F273C"/>
                </a:solidFill>
                <a:latin typeface="Arial"/>
                <a:ea typeface="Arial"/>
                <a:cs typeface="Arial"/>
                <a:sym typeface="Arial"/>
              </a:rPr>
              <a:t>Konsep Layout</a:t>
            </a:r>
            <a:endParaRPr b="1" i="0" sz="2800" u="none" cap="none" strike="noStrike">
              <a:solidFill>
                <a:srgbClr val="000000"/>
              </a:solidFill>
              <a:latin typeface="Arial"/>
              <a:ea typeface="Arial"/>
              <a:cs typeface="Arial"/>
              <a:sym typeface="Arial"/>
            </a:endParaRPr>
          </a:p>
        </p:txBody>
      </p:sp>
      <p:sp>
        <p:nvSpPr>
          <p:cNvPr id="689" name="Google Shape;689;p59"/>
          <p:cNvSpPr/>
          <p:nvPr/>
        </p:nvSpPr>
        <p:spPr>
          <a:xfrm>
            <a:off x="331180" y="876953"/>
            <a:ext cx="8464028"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0" name="Google Shape;690;p59"/>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41" name="Google Shape;241;p6"/>
          <p:cNvSpPr/>
          <p:nvPr/>
        </p:nvSpPr>
        <p:spPr>
          <a:xfrm>
            <a:off x="331181" y="263128"/>
            <a:ext cx="5650217" cy="9540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Kategori dan Jenis Bahasa Pemrograman</a:t>
            </a:r>
            <a:endParaRPr b="0" i="0" sz="1400" u="none" cap="none" strike="noStrike">
              <a:solidFill>
                <a:srgbClr val="000000"/>
              </a:solidFill>
              <a:latin typeface="Arial"/>
              <a:ea typeface="Arial"/>
              <a:cs typeface="Arial"/>
              <a:sym typeface="Arial"/>
            </a:endParaRPr>
          </a:p>
        </p:txBody>
      </p:sp>
      <p:sp>
        <p:nvSpPr>
          <p:cNvPr id="242" name="Google Shape;242;p6"/>
          <p:cNvSpPr/>
          <p:nvPr/>
        </p:nvSpPr>
        <p:spPr>
          <a:xfrm>
            <a:off x="331180" y="876953"/>
            <a:ext cx="8464028" cy="36932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243" name="Google Shape;243;p6"/>
          <p:cNvGrpSpPr/>
          <p:nvPr/>
        </p:nvGrpSpPr>
        <p:grpSpPr>
          <a:xfrm>
            <a:off x="863457" y="1702431"/>
            <a:ext cx="7101310" cy="2593046"/>
            <a:chOff x="2220" y="190665"/>
            <a:chExt cx="7101310" cy="2593046"/>
          </a:xfrm>
        </p:grpSpPr>
        <p:sp>
          <p:nvSpPr>
            <p:cNvPr id="244" name="Google Shape;244;p6"/>
            <p:cNvSpPr/>
            <p:nvPr/>
          </p:nvSpPr>
          <p:spPr>
            <a:xfrm>
              <a:off x="2220" y="190665"/>
              <a:ext cx="2165033" cy="656792"/>
            </a:xfrm>
            <a:prstGeom prst="rect">
              <a:avLst/>
            </a:prstGeom>
            <a:solidFill>
              <a:srgbClr val="4C77BE"/>
            </a:solidFill>
            <a:ln cap="flat" cmpd="sng" w="9525">
              <a:solidFill>
                <a:srgbClr val="4C77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
            <p:cNvSpPr txBox="1"/>
            <p:nvPr/>
          </p:nvSpPr>
          <p:spPr>
            <a:xfrm>
              <a:off x="2220" y="190665"/>
              <a:ext cx="2165033" cy="656792"/>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Native mobile apps</a:t>
              </a:r>
              <a:endParaRPr b="0" i="0" sz="1400" u="none" cap="none" strike="noStrike">
                <a:solidFill>
                  <a:srgbClr val="000000"/>
                </a:solidFill>
                <a:latin typeface="Arial"/>
                <a:ea typeface="Arial"/>
                <a:cs typeface="Arial"/>
                <a:sym typeface="Arial"/>
              </a:endParaRPr>
            </a:p>
          </p:txBody>
        </p:sp>
        <p:sp>
          <p:nvSpPr>
            <p:cNvPr id="246" name="Google Shape;246;p6"/>
            <p:cNvSpPr/>
            <p:nvPr/>
          </p:nvSpPr>
          <p:spPr>
            <a:xfrm>
              <a:off x="2220" y="847457"/>
              <a:ext cx="2165033" cy="1936254"/>
            </a:xfrm>
            <a:prstGeom prst="rect">
              <a:avLst/>
            </a:prstGeom>
            <a:solidFill>
              <a:srgbClr val="CFD5E7">
                <a:alpha val="8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
            <p:cNvSpPr txBox="1"/>
            <p:nvPr/>
          </p:nvSpPr>
          <p:spPr>
            <a:xfrm>
              <a:off x="2220" y="847457"/>
              <a:ext cx="2165033" cy="1936254"/>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iOS (Objective-c or Swift)</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Android (Java)</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Windows Phone (C#/Visual Basic &amp; XAML).</a:t>
              </a:r>
              <a:endParaRPr b="0" i="0" sz="1400" u="none" cap="none" strike="noStrike">
                <a:solidFill>
                  <a:srgbClr val="000000"/>
                </a:solidFill>
                <a:latin typeface="Arial"/>
                <a:ea typeface="Arial"/>
                <a:cs typeface="Arial"/>
                <a:sym typeface="Arial"/>
              </a:endParaRPr>
            </a:p>
          </p:txBody>
        </p:sp>
        <p:sp>
          <p:nvSpPr>
            <p:cNvPr id="248" name="Google Shape;248;p6"/>
            <p:cNvSpPr/>
            <p:nvPr/>
          </p:nvSpPr>
          <p:spPr>
            <a:xfrm>
              <a:off x="2470359" y="190665"/>
              <a:ext cx="2165033" cy="656792"/>
            </a:xfrm>
            <a:prstGeom prst="rect">
              <a:avLst/>
            </a:prstGeom>
            <a:solidFill>
              <a:srgbClr val="4C77BE"/>
            </a:solidFill>
            <a:ln cap="flat" cmpd="sng" w="9525">
              <a:solidFill>
                <a:srgbClr val="4C77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
            <p:cNvSpPr txBox="1"/>
            <p:nvPr/>
          </p:nvSpPr>
          <p:spPr>
            <a:xfrm>
              <a:off x="2470359" y="190665"/>
              <a:ext cx="2165033" cy="656792"/>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Cross-platform apps</a:t>
              </a:r>
              <a:endParaRPr b="0" i="0" sz="1400" u="none" cap="none" strike="noStrike">
                <a:solidFill>
                  <a:srgbClr val="000000"/>
                </a:solidFill>
                <a:latin typeface="Arial"/>
                <a:ea typeface="Arial"/>
                <a:cs typeface="Arial"/>
                <a:sym typeface="Arial"/>
              </a:endParaRPr>
            </a:p>
          </p:txBody>
        </p:sp>
        <p:sp>
          <p:nvSpPr>
            <p:cNvPr id="250" name="Google Shape;250;p6"/>
            <p:cNvSpPr/>
            <p:nvPr/>
          </p:nvSpPr>
          <p:spPr>
            <a:xfrm>
              <a:off x="2470359" y="847457"/>
              <a:ext cx="2165033" cy="1936254"/>
            </a:xfrm>
            <a:prstGeom prst="rect">
              <a:avLst/>
            </a:prstGeom>
            <a:solidFill>
              <a:srgbClr val="CFD5E7">
                <a:alpha val="8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
            <p:cNvSpPr txBox="1"/>
            <p:nvPr/>
          </p:nvSpPr>
          <p:spPr>
            <a:xfrm>
              <a:off x="2470359" y="847457"/>
              <a:ext cx="2165033" cy="1936254"/>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Unity</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Xamarin</a:t>
              </a:r>
              <a:endParaRPr b="0" i="0" sz="19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Appcelerator</a:t>
              </a:r>
              <a:endParaRPr b="0" i="0" sz="19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React Native</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NativeScript</a:t>
              </a:r>
              <a:endParaRPr b="0" i="0" sz="1900" u="none" cap="none" strike="noStrike">
                <a:solidFill>
                  <a:srgbClr val="000000"/>
                </a:solidFill>
                <a:latin typeface="Arial"/>
                <a:ea typeface="Arial"/>
                <a:cs typeface="Arial"/>
                <a:sym typeface="Arial"/>
              </a:endParaRPr>
            </a:p>
          </p:txBody>
        </p:sp>
        <p:sp>
          <p:nvSpPr>
            <p:cNvPr id="252" name="Google Shape;252;p6"/>
            <p:cNvSpPr/>
            <p:nvPr/>
          </p:nvSpPr>
          <p:spPr>
            <a:xfrm>
              <a:off x="4938497" y="190665"/>
              <a:ext cx="2165033" cy="656792"/>
            </a:xfrm>
            <a:prstGeom prst="rect">
              <a:avLst/>
            </a:prstGeom>
            <a:solidFill>
              <a:srgbClr val="4C77BE"/>
            </a:solidFill>
            <a:ln cap="flat" cmpd="sng" w="9525">
              <a:solidFill>
                <a:srgbClr val="4C77B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
            <p:cNvSpPr txBox="1"/>
            <p:nvPr/>
          </p:nvSpPr>
          <p:spPr>
            <a:xfrm>
              <a:off x="4938497" y="190665"/>
              <a:ext cx="2165033" cy="656792"/>
            </a:xfrm>
            <a:prstGeom prst="rect">
              <a:avLst/>
            </a:prstGeom>
            <a:noFill/>
            <a:ln>
              <a:noFill/>
            </a:ln>
          </p:spPr>
          <p:txBody>
            <a:bodyPr anchorCtr="0" anchor="ctr" bIns="77200" lIns="135125" spcFirstLastPara="1" rIns="135125" wrap="square" tIns="77200">
              <a:noAutofit/>
            </a:bodyPr>
            <a:lstStyle/>
            <a:p>
              <a:pPr indent="0" lvl="0" marL="0" marR="0" rtl="0" algn="ctr">
                <a:lnSpc>
                  <a:spcPct val="90000"/>
                </a:lnSpc>
                <a:spcBef>
                  <a:spcPts val="0"/>
                </a:spcBef>
                <a:spcAft>
                  <a:spcPts val="0"/>
                </a:spcAft>
                <a:buClr>
                  <a:srgbClr val="000000"/>
                </a:buClr>
                <a:buSzPts val="1900"/>
                <a:buFont typeface="Arial"/>
                <a:buNone/>
              </a:pPr>
              <a:r>
                <a:rPr b="0" i="0" lang="en-US" sz="1900" u="none" cap="none" strike="noStrike">
                  <a:solidFill>
                    <a:schemeClr val="lt1"/>
                  </a:solidFill>
                  <a:latin typeface="Arial"/>
                  <a:ea typeface="Arial"/>
                  <a:cs typeface="Arial"/>
                  <a:sym typeface="Arial"/>
                </a:rPr>
                <a:t>Hybrid apps</a:t>
              </a:r>
              <a:endParaRPr b="0" i="0" sz="1400" u="none" cap="none" strike="noStrike">
                <a:solidFill>
                  <a:srgbClr val="000000"/>
                </a:solidFill>
                <a:latin typeface="Arial"/>
                <a:ea typeface="Arial"/>
                <a:cs typeface="Arial"/>
                <a:sym typeface="Arial"/>
              </a:endParaRPr>
            </a:p>
          </p:txBody>
        </p:sp>
        <p:sp>
          <p:nvSpPr>
            <p:cNvPr id="254" name="Google Shape;254;p6"/>
            <p:cNvSpPr/>
            <p:nvPr/>
          </p:nvSpPr>
          <p:spPr>
            <a:xfrm>
              <a:off x="4938497" y="847457"/>
              <a:ext cx="2165033" cy="1936254"/>
            </a:xfrm>
            <a:prstGeom prst="rect">
              <a:avLst/>
            </a:prstGeom>
            <a:solidFill>
              <a:srgbClr val="CFD5E7">
                <a:alpha val="8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
            <p:cNvSpPr txBox="1"/>
            <p:nvPr/>
          </p:nvSpPr>
          <p:spPr>
            <a:xfrm>
              <a:off x="4938497" y="847457"/>
              <a:ext cx="2165033" cy="1936254"/>
            </a:xfrm>
            <a:prstGeom prst="rect">
              <a:avLst/>
            </a:prstGeom>
            <a:noFill/>
            <a:ln>
              <a:noFill/>
            </a:ln>
          </p:spPr>
          <p:txBody>
            <a:bodyPr anchorCtr="0" anchor="t" bIns="152000" lIns="101325" spcFirstLastPara="1" rIns="135125" wrap="square" tIns="101325">
              <a:noAutofit/>
            </a:bodyPr>
            <a:lstStyle/>
            <a:p>
              <a:pPr indent="-171450" lvl="1" marL="171450" marR="0" rtl="0" algn="l">
                <a:lnSpc>
                  <a:spcPct val="90000"/>
                </a:lnSpc>
                <a:spcBef>
                  <a:spcPts val="0"/>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Cordova</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Trigger.IO</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Ionic Framework</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Framework7</a:t>
              </a:r>
              <a:endParaRPr b="0" i="0" sz="1400" u="none" cap="none" strike="noStrike">
                <a:solidFill>
                  <a:srgbClr val="000000"/>
                </a:solidFill>
                <a:latin typeface="Arial"/>
                <a:ea typeface="Arial"/>
                <a:cs typeface="Arial"/>
                <a:sym typeface="Arial"/>
              </a:endParaRPr>
            </a:p>
            <a:p>
              <a:pPr indent="-171450" lvl="1" marL="171450" marR="0" rtl="0" algn="l">
                <a:lnSpc>
                  <a:spcPct val="90000"/>
                </a:lnSpc>
                <a:spcBef>
                  <a:spcPts val="285"/>
                </a:spcBef>
                <a:spcAft>
                  <a:spcPts val="0"/>
                </a:spcAft>
                <a:buClr>
                  <a:srgbClr val="000000"/>
                </a:buClr>
                <a:buSzPts val="1900"/>
                <a:buFont typeface="Arial"/>
                <a:buChar char="••"/>
              </a:pPr>
              <a:r>
                <a:rPr b="0" i="0" lang="en-US" sz="1900" u="none" cap="none" strike="noStrike">
                  <a:solidFill>
                    <a:srgbClr val="000000"/>
                  </a:solidFill>
                  <a:latin typeface="Arial"/>
                  <a:ea typeface="Arial"/>
                  <a:cs typeface="Arial"/>
                  <a:sym typeface="Arial"/>
                </a:rPr>
                <a:t>Telerik Platform</a:t>
              </a:r>
              <a:endParaRPr b="0" i="0" sz="1400" u="none" cap="none" strike="noStrike">
                <a:solidFill>
                  <a:srgbClr val="000000"/>
                </a:solidFill>
                <a:latin typeface="Arial"/>
                <a:ea typeface="Arial"/>
                <a:cs typeface="Arial"/>
                <a:sym typeface="Arial"/>
              </a:endParaRPr>
            </a:p>
          </p:txBody>
        </p:sp>
      </p:grpSp>
      <p:sp>
        <p:nvSpPr>
          <p:cNvPr id="256" name="Google Shape;256;p6"/>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6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6" name="Google Shape;696;p60"/>
          <p:cNvSpPr/>
          <p:nvPr/>
        </p:nvSpPr>
        <p:spPr>
          <a:xfrm>
            <a:off x="331181" y="383266"/>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Dasar Layout</a:t>
            </a:r>
            <a:endParaRPr b="1" i="0" sz="2800" u="none" cap="none" strike="noStrike">
              <a:solidFill>
                <a:srgbClr val="243A62"/>
              </a:solidFill>
              <a:latin typeface="Arial"/>
              <a:ea typeface="Arial"/>
              <a:cs typeface="Arial"/>
              <a:sym typeface="Arial"/>
            </a:endParaRPr>
          </a:p>
        </p:txBody>
      </p:sp>
      <p:sp>
        <p:nvSpPr>
          <p:cNvPr id="697" name="Google Shape;697;p60"/>
          <p:cNvSpPr/>
          <p:nvPr/>
        </p:nvSpPr>
        <p:spPr>
          <a:xfrm>
            <a:off x="331181" y="1215864"/>
            <a:ext cx="8464028" cy="341627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Layout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Layout mendefinisikan struktur visual untuk antarmuka pengguna, seperti UI sebuah aktivitas atau widget aplikasi Anda dapat mendeklarasikan layout dengan dua cara:</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Arial"/>
                <a:ea typeface="Arial"/>
                <a:cs typeface="Arial"/>
                <a:sym typeface="Arial"/>
              </a:rPr>
              <a:t>Deklarasikan elemen UI dalam XML</a:t>
            </a:r>
            <a:r>
              <a:rPr b="0" i="0" lang="en-US" sz="1800" u="none" cap="none" strike="noStrike">
                <a:solidFill>
                  <a:srgbClr val="000000"/>
                </a:solidFill>
                <a:latin typeface="Arial"/>
                <a:ea typeface="Arial"/>
                <a:cs typeface="Arial"/>
                <a:sym typeface="Arial"/>
              </a:rPr>
              <a:t>. Android menyediakan sebuah kosakata XML sederhana yang sesuai dengan kelas dan subkelas View, seperti halnya untuk widget dan layout.</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Arial"/>
                <a:ea typeface="Arial"/>
                <a:cs typeface="Arial"/>
                <a:sym typeface="Arial"/>
              </a:rPr>
              <a:t>Buat instance elemen layout saat runtime</a:t>
            </a:r>
            <a:r>
              <a:rPr b="0" i="0" lang="en-US" sz="1800" u="none" cap="none" strike="noStrike">
                <a:solidFill>
                  <a:srgbClr val="000000"/>
                </a:solidFill>
                <a:latin typeface="Arial"/>
                <a:ea typeface="Arial"/>
                <a:cs typeface="Arial"/>
                <a:sym typeface="Arial"/>
              </a:rPr>
              <a:t>. Dalam suatu aplikasi bisa membuat objek View dan ViewGroup (dan memanipulasi propertinya) lewat program.</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98" name="Google Shape;698;p60"/>
          <p:cNvPicPr preferRelativeResize="0"/>
          <p:nvPr/>
        </p:nvPicPr>
        <p:blipFill rotWithShape="1">
          <a:blip r:embed="rId3">
            <a:alphaModFix/>
          </a:blip>
          <a:srcRect b="0" l="0" r="0" t="8501"/>
          <a:stretch/>
        </p:blipFill>
        <p:spPr>
          <a:xfrm>
            <a:off x="4455995" y="3806242"/>
            <a:ext cx="3319223" cy="1319024"/>
          </a:xfrm>
          <a:prstGeom prst="rect">
            <a:avLst/>
          </a:prstGeom>
          <a:noFill/>
          <a:ln>
            <a:noFill/>
          </a:ln>
        </p:spPr>
      </p:pic>
      <p:sp>
        <p:nvSpPr>
          <p:cNvPr id="699" name="Google Shape;699;p60"/>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6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05" name="Google Shape;705;p61"/>
          <p:cNvSpPr/>
          <p:nvPr/>
        </p:nvSpPr>
        <p:spPr>
          <a:xfrm>
            <a:off x="331181" y="457137"/>
            <a:ext cx="6623072"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Deklarasikan Elemen UI dalam XML</a:t>
            </a:r>
            <a:endParaRPr b="1" i="0" sz="2800" u="none" cap="none" strike="noStrike">
              <a:solidFill>
                <a:srgbClr val="243A62"/>
              </a:solidFill>
              <a:latin typeface="Arial"/>
              <a:ea typeface="Arial"/>
              <a:cs typeface="Arial"/>
              <a:sym typeface="Arial"/>
            </a:endParaRPr>
          </a:p>
        </p:txBody>
      </p:sp>
      <p:sp>
        <p:nvSpPr>
          <p:cNvPr id="706" name="Google Shape;706;p61"/>
          <p:cNvSpPr/>
          <p:nvPr/>
        </p:nvSpPr>
        <p:spPr>
          <a:xfrm>
            <a:off x="331181" y="1215864"/>
            <a:ext cx="8464028" cy="313928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Keuntungan mendeklarasikan UI dalam XML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Memungkinkan Anda memisahkan penampilan aplikasi dari kode yang mengontrol perilakunya dengan lebih baik.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Keterangan UI Anda bersifat eksternal bagi kode aplikasi Anda, yang berarti bahwa Anda bisa memodifikasi atau menyesuaikannya tanpa harus memodifikasi dan mengompilasi ulang kode sumber.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Misalnya, Anda bisa membuat layout XML untuk berbagai orientasi layar, berbagai ukuran layar perangkat, dan berbagai bahasa</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07" name="Google Shape;707;p61"/>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6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13" name="Google Shape;713;p62"/>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Layout - XML</a:t>
            </a:r>
            <a:endParaRPr b="1" i="0" sz="2800" u="none" cap="none" strike="noStrike">
              <a:solidFill>
                <a:srgbClr val="243A62"/>
              </a:solidFill>
              <a:latin typeface="Arial"/>
              <a:ea typeface="Arial"/>
              <a:cs typeface="Arial"/>
              <a:sym typeface="Arial"/>
            </a:endParaRPr>
          </a:p>
        </p:txBody>
      </p:sp>
      <p:sp>
        <p:nvSpPr>
          <p:cNvPr id="714" name="Google Shape;714;p62"/>
          <p:cNvSpPr/>
          <p:nvPr/>
        </p:nvSpPr>
        <p:spPr>
          <a:xfrm>
            <a:off x="331181" y="1215864"/>
            <a:ext cx="8464028" cy="369327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File --&gt; New --&gt; Project…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Choose Android --&gt; Android Application Project</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Edit res/layout/activity_main.xml, and replace everything with the 	following:</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&lt;?xml version=</a:t>
            </a:r>
            <a:r>
              <a:rPr b="0" i="0" lang="en-US" sz="1800" u="none" cap="none" strike="noStrike">
                <a:solidFill>
                  <a:srgbClr val="0D904F"/>
                </a:solidFill>
                <a:latin typeface="Courier New"/>
                <a:ea typeface="Courier New"/>
                <a:cs typeface="Courier New"/>
                <a:sym typeface="Courier New"/>
              </a:rPr>
              <a:t>"1.0"</a:t>
            </a:r>
            <a:r>
              <a:rPr b="0" i="0" lang="en-US" sz="1800" u="none" cap="none" strike="noStrike">
                <a:solidFill>
                  <a:srgbClr val="000000"/>
                </a:solidFill>
                <a:latin typeface="Courier New"/>
                <a:ea typeface="Courier New"/>
                <a:cs typeface="Courier New"/>
                <a:sym typeface="Courier New"/>
              </a:rPr>
              <a:t> encoding=</a:t>
            </a:r>
            <a:r>
              <a:rPr b="0" i="0" lang="en-US" sz="1800" u="none" cap="none" strike="noStrike">
                <a:solidFill>
                  <a:srgbClr val="0D904F"/>
                </a:solidFill>
                <a:latin typeface="Courier New"/>
                <a:ea typeface="Courier New"/>
                <a:cs typeface="Courier New"/>
                <a:sym typeface="Courier New"/>
              </a:rPr>
              <a:t>"utf-8"</a:t>
            </a:r>
            <a:r>
              <a:rPr b="0" i="0" lang="en-US" sz="1800" u="none" cap="none" strike="noStrike">
                <a:solidFill>
                  <a:srgbClr val="000000"/>
                </a:solidFill>
                <a:latin typeface="Courier New"/>
                <a:ea typeface="Courier New"/>
                <a:cs typeface="Courier New"/>
                <a:sym typeface="Courier New"/>
              </a:rPr>
              <a:t>?&gt;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B78E7"/>
                </a:solidFill>
                <a:latin typeface="Courier New"/>
                <a:ea typeface="Courier New"/>
                <a:cs typeface="Courier New"/>
                <a:sym typeface="Courier New"/>
              </a:rPr>
              <a:t>&lt;LinearLayout</a:t>
            </a:r>
            <a:r>
              <a:rPr b="0" i="0" lang="en-US" sz="1800" u="none" cap="none" strike="noStrike">
                <a:solidFill>
                  <a:srgbClr val="000000"/>
                </a:solidFill>
                <a:latin typeface="Courier New"/>
                <a:ea typeface="Courier New"/>
                <a:cs typeface="Courier New"/>
                <a:sym typeface="Courier New"/>
              </a:rPr>
              <a:t> </a:t>
            </a:r>
            <a:r>
              <a:rPr b="0" i="0" lang="en-US" sz="1800" u="none" cap="none" strike="noStrike">
                <a:solidFill>
                  <a:srgbClr val="9C27B0"/>
                </a:solidFill>
                <a:latin typeface="Courier New"/>
                <a:ea typeface="Courier New"/>
                <a:cs typeface="Courier New"/>
                <a:sym typeface="Courier New"/>
              </a:rPr>
              <a:t>xmlns:android</a:t>
            </a:r>
            <a:r>
              <a:rPr b="0" i="0" lang="en-US" sz="1800" u="none" cap="none" strike="noStrike">
                <a:solidFill>
                  <a:srgbClr val="000000"/>
                </a:solidFill>
                <a:latin typeface="Courier New"/>
                <a:ea typeface="Courier New"/>
                <a:cs typeface="Courier New"/>
                <a:sym typeface="Courier New"/>
              </a:rPr>
              <a:t>=</a:t>
            </a:r>
            <a:r>
              <a:rPr b="0" i="0" lang="en-US" sz="1800" u="none" cap="none" strike="noStrike">
                <a:solidFill>
                  <a:srgbClr val="0D904F"/>
                </a:solidFill>
                <a:latin typeface="Courier New"/>
                <a:ea typeface="Courier New"/>
                <a:cs typeface="Courier New"/>
                <a:sym typeface="Courier New"/>
              </a:rPr>
              <a:t>"http://schemas.android.com/apk/res/android"</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a:t>
            </a:r>
            <a:r>
              <a:rPr b="0" i="0" lang="en-US" sz="1800" u="none" cap="none" strike="noStrike">
                <a:solidFill>
                  <a:srgbClr val="9C27B0"/>
                </a:solidFill>
                <a:latin typeface="Courier New"/>
                <a:ea typeface="Courier New"/>
                <a:cs typeface="Courier New"/>
                <a:sym typeface="Courier New"/>
              </a:rPr>
              <a:t>android:layout_width</a:t>
            </a:r>
            <a:r>
              <a:rPr b="0" i="0" lang="en-US" sz="1800" u="none" cap="none" strike="noStrike">
                <a:solidFill>
                  <a:srgbClr val="000000"/>
                </a:solidFill>
                <a:latin typeface="Courier New"/>
                <a:ea typeface="Courier New"/>
                <a:cs typeface="Courier New"/>
                <a:sym typeface="Courier New"/>
              </a:rPr>
              <a:t>=</a:t>
            </a:r>
            <a:r>
              <a:rPr b="0" i="0" lang="en-US" sz="1800" u="none" cap="none" strike="noStrike">
                <a:solidFill>
                  <a:srgbClr val="0D904F"/>
                </a:solidFill>
                <a:latin typeface="Courier New"/>
                <a:ea typeface="Courier New"/>
                <a:cs typeface="Courier New"/>
                <a:sym typeface="Courier New"/>
              </a:rPr>
              <a:t>"match_parent"</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a:t>
            </a:r>
            <a:r>
              <a:rPr b="0" i="0" lang="en-US" sz="1800" u="none" cap="none" strike="noStrike">
                <a:solidFill>
                  <a:srgbClr val="9C27B0"/>
                </a:solidFill>
                <a:latin typeface="Courier New"/>
                <a:ea typeface="Courier New"/>
                <a:cs typeface="Courier New"/>
                <a:sym typeface="Courier New"/>
              </a:rPr>
              <a:t>android:layout_height</a:t>
            </a:r>
            <a:r>
              <a:rPr b="0" i="0" lang="en-US" sz="1800" u="none" cap="none" strike="noStrike">
                <a:solidFill>
                  <a:srgbClr val="000000"/>
                </a:solidFill>
                <a:latin typeface="Courier New"/>
                <a:ea typeface="Courier New"/>
                <a:cs typeface="Courier New"/>
                <a:sym typeface="Courier New"/>
              </a:rPr>
              <a:t>=</a:t>
            </a:r>
            <a:r>
              <a:rPr b="0" i="0" lang="en-US" sz="1800" u="none" cap="none" strike="noStrike">
                <a:solidFill>
                  <a:srgbClr val="0D904F"/>
                </a:solidFill>
                <a:latin typeface="Courier New"/>
                <a:ea typeface="Courier New"/>
                <a:cs typeface="Courier New"/>
                <a:sym typeface="Courier New"/>
              </a:rPr>
              <a:t>"match_parent"</a:t>
            </a:r>
            <a:br>
              <a:rPr b="0" i="0" lang="en-US" sz="1800" u="none" cap="none" strike="noStrike">
                <a:solidFill>
                  <a:srgbClr val="000000"/>
                </a:solidFill>
                <a:latin typeface="Courier New"/>
                <a:ea typeface="Courier New"/>
                <a:cs typeface="Courier New"/>
                <a:sym typeface="Courier New"/>
              </a:rPr>
            </a:br>
            <a:r>
              <a:rPr b="0" i="0" lang="en-US" sz="1800" u="none" cap="none" strike="noStrike">
                <a:solidFill>
                  <a:srgbClr val="000000"/>
                </a:solidFill>
                <a:latin typeface="Courier New"/>
                <a:ea typeface="Courier New"/>
                <a:cs typeface="Courier New"/>
                <a:sym typeface="Courier New"/>
              </a:rPr>
              <a:t>              </a:t>
            </a:r>
            <a:r>
              <a:rPr b="0" i="0" lang="en-US" sz="1800" u="none" cap="none" strike="noStrike">
                <a:solidFill>
                  <a:srgbClr val="9C27B0"/>
                </a:solidFill>
                <a:latin typeface="Courier New"/>
                <a:ea typeface="Courier New"/>
                <a:cs typeface="Courier New"/>
                <a:sym typeface="Courier New"/>
              </a:rPr>
              <a:t>android:orientation</a:t>
            </a:r>
            <a:r>
              <a:rPr b="0" i="0" lang="en-US" sz="1800" u="none" cap="none" strike="noStrike">
                <a:solidFill>
                  <a:srgbClr val="000000"/>
                </a:solidFill>
                <a:latin typeface="Courier New"/>
                <a:ea typeface="Courier New"/>
                <a:cs typeface="Courier New"/>
                <a:sym typeface="Courier New"/>
              </a:rPr>
              <a:t>=</a:t>
            </a:r>
            <a:r>
              <a:rPr b="0" i="0" lang="en-US" sz="1800" u="none" cap="none" strike="noStrike">
                <a:solidFill>
                  <a:srgbClr val="0D904F"/>
                </a:solidFill>
                <a:latin typeface="Courier New"/>
                <a:ea typeface="Courier New"/>
                <a:cs typeface="Courier New"/>
                <a:sym typeface="Courier New"/>
              </a:rPr>
              <a:t>"vertical"</a:t>
            </a:r>
            <a:r>
              <a:rPr b="0" i="0" lang="en-US" sz="1800" u="none" cap="none" strike="noStrike">
                <a:solidFill>
                  <a:srgbClr val="000000"/>
                </a:solidFill>
                <a:latin typeface="Courier New"/>
                <a:ea typeface="Courier New"/>
                <a:cs typeface="Courier New"/>
                <a:sym typeface="Courier New"/>
              </a:rPr>
              <a:t> </a:t>
            </a:r>
            <a:r>
              <a:rPr b="0" i="0" lang="en-US" sz="1800" u="none" cap="none" strike="noStrike">
                <a:solidFill>
                  <a:srgbClr val="3B78E7"/>
                </a:solidFill>
                <a:latin typeface="Courier New"/>
                <a:ea typeface="Courier New"/>
                <a:cs typeface="Courier New"/>
                <a:sym typeface="Courier New"/>
              </a:rPr>
              <a:t>&gt; </a:t>
            </a:r>
            <a:r>
              <a:rPr b="0" i="0" lang="en-US" sz="18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ourier New"/>
                <a:ea typeface="Courier New"/>
                <a:cs typeface="Courier New"/>
                <a:sym typeface="Courier New"/>
              </a:rPr>
              <a:t>&lt;/LinearLayout&gt;</a:t>
            </a:r>
            <a:endParaRPr b="0" i="0" sz="1400" u="none" cap="none" strike="noStrike">
              <a:solidFill>
                <a:srgbClr val="000000"/>
              </a:solidFill>
              <a:latin typeface="Arial"/>
              <a:ea typeface="Arial"/>
              <a:cs typeface="Arial"/>
              <a:sym typeface="Arial"/>
            </a:endParaRPr>
          </a:p>
        </p:txBody>
      </p:sp>
      <p:sp>
        <p:nvSpPr>
          <p:cNvPr id="715" name="Google Shape;715;p62"/>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1" name="Google Shape;721;p63"/>
          <p:cNvSpPr/>
          <p:nvPr/>
        </p:nvSpPr>
        <p:spPr>
          <a:xfrm>
            <a:off x="331181" y="564593"/>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Layout - XML</a:t>
            </a:r>
            <a:endParaRPr b="1" i="0" sz="2800" u="none" cap="none" strike="noStrike">
              <a:solidFill>
                <a:srgbClr val="243A62"/>
              </a:solidFill>
              <a:latin typeface="Arial"/>
              <a:ea typeface="Arial"/>
              <a:cs typeface="Arial"/>
              <a:sym typeface="Arial"/>
            </a:endParaRPr>
          </a:p>
        </p:txBody>
      </p:sp>
      <p:sp>
        <p:nvSpPr>
          <p:cNvPr id="722" name="Google Shape;722;p63"/>
          <p:cNvSpPr/>
          <p:nvPr/>
        </p:nvSpPr>
        <p:spPr>
          <a:xfrm>
            <a:off x="331181" y="1215864"/>
            <a:ext cx="8464028" cy="4016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ourier New"/>
                <a:ea typeface="Courier New"/>
                <a:cs typeface="Courier New"/>
                <a:sym typeface="Courier New"/>
              </a:rPr>
              <a:t>&lt;?xml version=</a:t>
            </a:r>
            <a:r>
              <a:rPr b="0" i="0" lang="en-US" sz="1700" u="none" cap="none" strike="noStrike">
                <a:solidFill>
                  <a:srgbClr val="0D904F"/>
                </a:solidFill>
                <a:latin typeface="Courier New"/>
                <a:ea typeface="Courier New"/>
                <a:cs typeface="Courier New"/>
                <a:sym typeface="Courier New"/>
              </a:rPr>
              <a:t>"1.0"</a:t>
            </a:r>
            <a:r>
              <a:rPr b="0" i="0" lang="en-US" sz="1700" u="none" cap="none" strike="noStrike">
                <a:solidFill>
                  <a:srgbClr val="000000"/>
                </a:solidFill>
                <a:latin typeface="Courier New"/>
                <a:ea typeface="Courier New"/>
                <a:cs typeface="Courier New"/>
                <a:sym typeface="Courier New"/>
              </a:rPr>
              <a:t> encoding=</a:t>
            </a:r>
            <a:r>
              <a:rPr b="0" i="0" lang="en-US" sz="1700" u="none" cap="none" strike="noStrike">
                <a:solidFill>
                  <a:srgbClr val="0D904F"/>
                </a:solidFill>
                <a:latin typeface="Courier New"/>
                <a:ea typeface="Courier New"/>
                <a:cs typeface="Courier New"/>
                <a:sym typeface="Courier New"/>
              </a:rPr>
              <a:t>"utf-8"</a:t>
            </a:r>
            <a:r>
              <a:rPr b="0" i="0" lang="en-US" sz="1700" u="none" cap="none" strike="noStrike">
                <a:solidFill>
                  <a:srgbClr val="000000"/>
                </a:solidFill>
                <a:latin typeface="Courier New"/>
                <a:ea typeface="Courier New"/>
                <a:cs typeface="Courier New"/>
                <a:sym typeface="Courier New"/>
              </a:rPr>
              <a:t>?&gt;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3B78E7"/>
                </a:solidFill>
                <a:latin typeface="Courier New"/>
                <a:ea typeface="Courier New"/>
                <a:cs typeface="Courier New"/>
                <a:sym typeface="Courier New"/>
              </a:rPr>
              <a:t>&lt;LinearLayout</a:t>
            </a: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xmlns:android</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"http://schemas.android.com/apk/res/android"</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android:layout_width</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"match_parent"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android:layout_height</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"match_parent"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android:orientation</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"vertical"</a:t>
            </a: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3B78E7"/>
                </a:solidFill>
                <a:latin typeface="Courier New"/>
                <a:ea typeface="Courier New"/>
                <a:cs typeface="Courier New"/>
                <a:sym typeface="Courier New"/>
              </a:rPr>
              <a:t>&gt;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3B78E7"/>
                </a:solidFill>
                <a:latin typeface="Courier New"/>
                <a:ea typeface="Courier New"/>
                <a:cs typeface="Courier New"/>
                <a:sym typeface="Courier New"/>
              </a:rPr>
              <a:t>&lt;TextView</a:t>
            </a: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android:id</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"@+id/text"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android:layout_width</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"wrap_content"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android:layout_height</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"wrap_content"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android:text</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"Hello, I am a TextView"</a:t>
            </a: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3B78E7"/>
                </a:solidFill>
                <a:latin typeface="Courier New"/>
                <a:ea typeface="Courier New"/>
                <a:cs typeface="Courier New"/>
                <a:sym typeface="Courier New"/>
              </a:rPr>
              <a:t>/&gt;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3B78E7"/>
                </a:solidFill>
                <a:latin typeface="Courier New"/>
                <a:ea typeface="Courier New"/>
                <a:cs typeface="Courier New"/>
                <a:sym typeface="Courier New"/>
              </a:rPr>
              <a:t>&lt;Button</a:t>
            </a: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android:id</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"@+id/button"</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android:layout_width</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"wrap_content"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android:layout_height</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"wrap_content"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9C27B0"/>
                </a:solidFill>
                <a:latin typeface="Courier New"/>
                <a:ea typeface="Courier New"/>
                <a:cs typeface="Courier New"/>
                <a:sym typeface="Courier New"/>
              </a:rPr>
              <a:t>android:text</a:t>
            </a:r>
            <a:r>
              <a:rPr b="0" i="0" lang="en-US" sz="1700" u="none" cap="none" strike="noStrike">
                <a:solidFill>
                  <a:srgbClr val="000000"/>
                </a:solidFill>
                <a:latin typeface="Courier New"/>
                <a:ea typeface="Courier New"/>
                <a:cs typeface="Courier New"/>
                <a:sym typeface="Courier New"/>
              </a:rPr>
              <a:t>=</a:t>
            </a:r>
            <a:r>
              <a:rPr b="0" i="0" lang="en-US" sz="1700" u="none" cap="none" strike="noStrike">
                <a:solidFill>
                  <a:srgbClr val="0D904F"/>
                </a:solidFill>
                <a:latin typeface="Courier New"/>
                <a:ea typeface="Courier New"/>
                <a:cs typeface="Courier New"/>
                <a:sym typeface="Courier New"/>
              </a:rPr>
              <a:t>"Hello, I am a Button"</a:t>
            </a: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3B78E7"/>
                </a:solidFill>
                <a:latin typeface="Courier New"/>
                <a:ea typeface="Courier New"/>
                <a:cs typeface="Courier New"/>
                <a:sym typeface="Courier New"/>
              </a:rPr>
              <a:t>/&gt;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3B78E7"/>
                </a:solidFill>
                <a:latin typeface="Courier New"/>
                <a:ea typeface="Courier New"/>
                <a:cs typeface="Courier New"/>
                <a:sym typeface="Courier New"/>
              </a:rPr>
              <a:t>&lt;/LinearLayout&gt;</a:t>
            </a:r>
            <a:endParaRPr b="0" i="0" sz="1700" u="none" cap="none" strike="noStrike">
              <a:solidFill>
                <a:srgbClr val="000000"/>
              </a:solidFill>
              <a:latin typeface="Courier New"/>
              <a:ea typeface="Courier New"/>
              <a:cs typeface="Courier New"/>
              <a:sym typeface="Courier New"/>
            </a:endParaRPr>
          </a:p>
        </p:txBody>
      </p:sp>
      <p:sp>
        <p:nvSpPr>
          <p:cNvPr id="723" name="Google Shape;723;p63"/>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6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29" name="Google Shape;729;p64"/>
          <p:cNvSpPr/>
          <p:nvPr/>
        </p:nvSpPr>
        <p:spPr>
          <a:xfrm>
            <a:off x="331181" y="342543"/>
            <a:ext cx="565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Layout - XML</a:t>
            </a:r>
            <a:endParaRPr b="1" i="0" sz="2800" u="none" cap="none" strike="noStrike">
              <a:solidFill>
                <a:srgbClr val="243A62"/>
              </a:solidFill>
              <a:latin typeface="Arial"/>
              <a:ea typeface="Arial"/>
              <a:cs typeface="Arial"/>
              <a:sym typeface="Arial"/>
            </a:endParaRPr>
          </a:p>
        </p:txBody>
      </p:sp>
      <p:sp>
        <p:nvSpPr>
          <p:cNvPr id="730" name="Google Shape;730;p64"/>
          <p:cNvSpPr/>
          <p:nvPr/>
        </p:nvSpPr>
        <p:spPr>
          <a:xfrm>
            <a:off x="339993" y="899914"/>
            <a:ext cx="8463900" cy="4016400"/>
          </a:xfrm>
          <a:prstGeom prst="rect">
            <a:avLst/>
          </a:prstGeom>
          <a:noFill/>
          <a:ln>
            <a:noFill/>
          </a:ln>
        </p:spPr>
        <p:txBody>
          <a:bodyPr anchorCtr="0" anchor="t" bIns="45700" lIns="91425" spcFirstLastPara="1" rIns="91425" wrap="square" tIns="45700">
            <a:spAutoFit/>
          </a:bodyPr>
          <a:lstStyle/>
          <a:p>
            <a:pPr indent="-107950" lvl="0" marL="0" marR="0" rtl="0" algn="just">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Arial"/>
                <a:ea typeface="Arial"/>
                <a:cs typeface="Arial"/>
                <a:sym typeface="Arial"/>
              </a:rPr>
              <a:t> </a:t>
            </a:r>
            <a:r>
              <a:rPr b="1" i="0" lang="en-US" sz="1700" u="none" cap="none" strike="noStrike">
                <a:solidFill>
                  <a:srgbClr val="000000"/>
                </a:solidFill>
                <a:latin typeface="Arial"/>
                <a:ea typeface="Arial"/>
                <a:cs typeface="Arial"/>
                <a:sym typeface="Arial"/>
              </a:rPr>
              <a:t>Compile aplikasi</a:t>
            </a:r>
            <a:endParaRPr b="1" i="0" sz="17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700"/>
              <a:buFont typeface="Arial"/>
              <a:buAutoNum type="arabicPeriod"/>
            </a:pPr>
            <a:r>
              <a:rPr b="0" i="0" lang="en-US" sz="1700" u="none" cap="none" strike="noStrike">
                <a:solidFill>
                  <a:srgbClr val="000000"/>
                </a:solidFill>
                <a:latin typeface="Arial"/>
                <a:ea typeface="Arial"/>
                <a:cs typeface="Arial"/>
                <a:sym typeface="Arial"/>
              </a:rPr>
              <a:t>Masing-masing file layout XML akan dikompilasi dalam sebuah sumber daya </a:t>
            </a:r>
            <a:r>
              <a:rPr b="0" i="0" lang="en-US" sz="1700" u="sng" cap="none" strike="noStrike">
                <a:solidFill>
                  <a:srgbClr val="000000"/>
                </a:solidFill>
                <a:latin typeface="Courier New"/>
                <a:ea typeface="Courier New"/>
                <a:cs typeface="Courier New"/>
                <a:sym typeface="Courier New"/>
                <a:hlinkClick r:id="rId3">
                  <a:extLst>
                    <a:ext uri="{A12FA001-AC4F-418D-AE19-62706E023703}">
                      <ahyp:hlinkClr val="tx"/>
                    </a:ext>
                  </a:extLst>
                </a:hlinkClick>
              </a:rPr>
              <a:t>View</a:t>
            </a:r>
            <a:r>
              <a:rPr b="0" i="0" lang="en-US" sz="17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700"/>
              <a:buFont typeface="Arial"/>
              <a:buAutoNum type="arabicPeriod"/>
            </a:pPr>
            <a:r>
              <a:rPr b="0" i="0" lang="en-US" sz="1700" u="none" cap="none" strike="noStrike">
                <a:solidFill>
                  <a:srgbClr val="000000"/>
                </a:solidFill>
                <a:latin typeface="Arial"/>
                <a:ea typeface="Arial"/>
                <a:cs typeface="Arial"/>
                <a:sym typeface="Arial"/>
              </a:rPr>
              <a:t>Harus memuat sumber daya layout dari kode aplikasi, dalam implementasi callback </a:t>
            </a:r>
            <a:r>
              <a:rPr b="0" i="0" lang="en-US" sz="1700" u="sng" cap="none" strike="noStrike">
                <a:solidFill>
                  <a:srgbClr val="000000"/>
                </a:solidFill>
                <a:latin typeface="Courier New"/>
                <a:ea typeface="Courier New"/>
                <a:cs typeface="Courier New"/>
                <a:sym typeface="Courier New"/>
                <a:hlinkClick r:id="rId4">
                  <a:extLst>
                    <a:ext uri="{A12FA001-AC4F-418D-AE19-62706E023703}">
                      <ahyp:hlinkClr val="tx"/>
                    </a:ext>
                  </a:extLst>
                </a:hlinkClick>
              </a:rPr>
              <a:t>Activity.onCreate()</a:t>
            </a:r>
            <a:r>
              <a:rPr b="0" i="0" lang="en-US" sz="17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700"/>
              <a:buFont typeface="Arial"/>
              <a:buAutoNum type="arabicPeriod"/>
            </a:pPr>
            <a:r>
              <a:rPr b="0" i="0" lang="en-US" sz="1700" u="none" cap="none" strike="noStrike">
                <a:solidFill>
                  <a:srgbClr val="000000"/>
                </a:solidFill>
                <a:latin typeface="Arial"/>
                <a:ea typeface="Arial"/>
                <a:cs typeface="Arial"/>
                <a:sym typeface="Arial"/>
              </a:rPr>
              <a:t>Lakukan dengan memanggil </a:t>
            </a:r>
            <a:r>
              <a:rPr b="0" i="0" lang="en-US" sz="1700" u="sng" cap="none" strike="noStrike">
                <a:solidFill>
                  <a:srgbClr val="000000"/>
                </a:solidFill>
                <a:latin typeface="Courier New"/>
                <a:ea typeface="Courier New"/>
                <a:cs typeface="Courier New"/>
                <a:sym typeface="Courier New"/>
                <a:hlinkClick r:id="rId5">
                  <a:extLst>
                    <a:ext uri="{A12FA001-AC4F-418D-AE19-62706E023703}">
                      <ahyp:hlinkClr val="tx"/>
                    </a:ext>
                  </a:extLst>
                </a:hlinkClick>
              </a:rPr>
              <a:t>setContentView()</a:t>
            </a:r>
            <a:r>
              <a:rPr b="0" i="0" lang="en-US" sz="1700" u="none" cap="none" strike="noStrike">
                <a:solidFill>
                  <a:srgbClr val="000000"/>
                </a:solidFill>
                <a:latin typeface="Arial"/>
                <a:ea typeface="Arial"/>
                <a:cs typeface="Arial"/>
                <a:sym typeface="Arial"/>
              </a:rPr>
              <a:t>, dengan meneruskan acuan ke sumber daya layout berupa: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	R.layout.</a:t>
            </a:r>
            <a:r>
              <a:rPr b="0" i="1" lang="en-US" sz="1700" u="none" cap="none" strike="noStrike">
                <a:solidFill>
                  <a:srgbClr val="000000"/>
                </a:solidFill>
                <a:latin typeface="Arial"/>
                <a:ea typeface="Arial"/>
                <a:cs typeface="Arial"/>
                <a:sym typeface="Arial"/>
              </a:rPr>
              <a:t>layout_file_name</a:t>
            </a:r>
            <a:r>
              <a:rPr b="0" i="0" lang="en-US" sz="17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Arial"/>
                <a:ea typeface="Arial"/>
                <a:cs typeface="Arial"/>
                <a:sym typeface="Arial"/>
              </a:rPr>
              <a:t>Misalnya, jika XML layout Anda disimpan sebagai main_layout.xml, Anda akan memuatnya untuk Activity seperti ini: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3B78E7"/>
                </a:solidFill>
                <a:latin typeface="Courier New"/>
                <a:ea typeface="Courier New"/>
                <a:cs typeface="Courier New"/>
                <a:sym typeface="Courier New"/>
              </a:rPr>
              <a:t>public</a:t>
            </a: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3B78E7"/>
                </a:solidFill>
                <a:latin typeface="Courier New"/>
                <a:ea typeface="Courier New"/>
                <a:cs typeface="Courier New"/>
                <a:sym typeface="Courier New"/>
              </a:rPr>
              <a:t>void</a:t>
            </a:r>
            <a:r>
              <a:rPr b="0" i="0" lang="en-US" sz="1700" u="none" cap="none" strike="noStrike">
                <a:solidFill>
                  <a:srgbClr val="000000"/>
                </a:solidFill>
                <a:latin typeface="Courier New"/>
                <a:ea typeface="Courier New"/>
                <a:cs typeface="Courier New"/>
                <a:sym typeface="Courier New"/>
              </a:rPr>
              <a:t> onCreate(</a:t>
            </a:r>
            <a:r>
              <a:rPr b="0" i="0" lang="en-US" sz="1700" u="none" cap="none" strike="noStrike">
                <a:solidFill>
                  <a:srgbClr val="9C27B0"/>
                </a:solidFill>
                <a:latin typeface="Courier New"/>
                <a:ea typeface="Courier New"/>
                <a:cs typeface="Courier New"/>
                <a:sym typeface="Courier New"/>
              </a:rPr>
              <a:t>Bundle</a:t>
            </a:r>
            <a:r>
              <a:rPr b="0" i="0" lang="en-US" sz="1700" u="none" cap="none" strike="noStrike">
                <a:solidFill>
                  <a:srgbClr val="000000"/>
                </a:solidFill>
                <a:latin typeface="Courier New"/>
                <a:ea typeface="Courier New"/>
                <a:cs typeface="Courier New"/>
                <a:sym typeface="Courier New"/>
              </a:rPr>
              <a:t> savedInstanceState) {</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a:t>
            </a:r>
            <a:r>
              <a:rPr b="0" i="0" lang="en-US" sz="1700" u="none" cap="none" strike="noStrike">
                <a:solidFill>
                  <a:srgbClr val="3B78E7"/>
                </a:solidFill>
                <a:latin typeface="Courier New"/>
                <a:ea typeface="Courier New"/>
                <a:cs typeface="Courier New"/>
                <a:sym typeface="Courier New"/>
              </a:rPr>
              <a:t>super</a:t>
            </a:r>
            <a:r>
              <a:rPr b="0" i="0" lang="en-US" sz="1700" u="none" cap="none" strike="noStrike">
                <a:solidFill>
                  <a:srgbClr val="000000"/>
                </a:solidFill>
                <a:latin typeface="Courier New"/>
                <a:ea typeface="Courier New"/>
                <a:cs typeface="Courier New"/>
                <a:sym typeface="Courier New"/>
              </a:rPr>
              <a:t>.onCreate(savedInstanceState);</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    setContentView(R.layout.main_layout);</a:t>
            </a:r>
            <a:br>
              <a:rPr b="0" i="0" lang="en-US" sz="1700" u="none" cap="none" strike="noStrike">
                <a:solidFill>
                  <a:srgbClr val="000000"/>
                </a:solidFill>
                <a:latin typeface="Courier New"/>
                <a:ea typeface="Courier New"/>
                <a:cs typeface="Courier New"/>
                <a:sym typeface="Courier New"/>
              </a:rPr>
            </a:br>
            <a:r>
              <a:rPr b="0" i="0" lang="en-US" sz="1700" u="none" cap="none" strike="noStrike">
                <a:solidFill>
                  <a:srgbClr val="000000"/>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731" name="Google Shape;731;p64"/>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6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37" name="Google Shape;737;p65"/>
          <p:cNvSpPr/>
          <p:nvPr/>
        </p:nvSpPr>
        <p:spPr>
          <a:xfrm>
            <a:off x="331181" y="448741"/>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Layout - XML</a:t>
            </a:r>
            <a:endParaRPr b="1" i="0" sz="2800" u="none" cap="none" strike="noStrike">
              <a:solidFill>
                <a:srgbClr val="243A62"/>
              </a:solidFill>
              <a:latin typeface="Arial"/>
              <a:ea typeface="Arial"/>
              <a:cs typeface="Arial"/>
              <a:sym typeface="Arial"/>
            </a:endParaRPr>
          </a:p>
        </p:txBody>
      </p:sp>
      <p:sp>
        <p:nvSpPr>
          <p:cNvPr id="738" name="Google Shape;738;p65"/>
          <p:cNvSpPr/>
          <p:nvPr/>
        </p:nvSpPr>
        <p:spPr>
          <a:xfrm>
            <a:off x="331181" y="1215864"/>
            <a:ext cx="8464028" cy="344705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Attributes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Setiap objek View dan ViewGroup mendukung variasi atribut XML-nya sendiri.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Sebagian atribut bersifat spesifik untuk objek View (misalnya, TextView mendukung atribut textSize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Sebagian atribut bersifat umum untuk semua objek View, karena diwarisi dari kelas Root View (seperti atribut id).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Atribut lain dianggap sebagai "parameter layout" yaitu atribut yang menjelaskan orientasi layout tertentu dari objek View, seperti yang didefinisikan oleh objek ViewGroup induk dari objek itu.</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39" name="Google Shape;739;p65"/>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6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45" name="Google Shape;745;p66"/>
          <p:cNvSpPr/>
          <p:nvPr/>
        </p:nvSpPr>
        <p:spPr>
          <a:xfrm>
            <a:off x="331181" y="466129"/>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Layout - XML</a:t>
            </a:r>
            <a:endParaRPr b="1" i="0" sz="2800" u="none" cap="none" strike="noStrike">
              <a:solidFill>
                <a:srgbClr val="243A62"/>
              </a:solidFill>
              <a:latin typeface="Arial"/>
              <a:ea typeface="Arial"/>
              <a:cs typeface="Arial"/>
              <a:sym typeface="Arial"/>
            </a:endParaRPr>
          </a:p>
        </p:txBody>
      </p:sp>
      <p:sp>
        <p:nvSpPr>
          <p:cNvPr id="746" name="Google Shape;746;p66"/>
          <p:cNvSpPr/>
          <p:nvPr/>
        </p:nvSpPr>
        <p:spPr>
          <a:xfrm>
            <a:off x="331181" y="1215864"/>
            <a:ext cx="8464028" cy="29546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 ID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Objek View apa saja dapat memiliki ID integer yang dikaitkan dengannya, untuk mengidentifikasi secara unik </a:t>
            </a:r>
            <a:r>
              <a:rPr b="0" i="0" lang="en-US" sz="1800" u="none" cap="none" strike="noStrike">
                <a:solidFill>
                  <a:srgbClr val="000000"/>
                </a:solidFill>
                <a:latin typeface="Courier New"/>
                <a:ea typeface="Courier New"/>
                <a:cs typeface="Courier New"/>
                <a:sym typeface="Courier New"/>
              </a:rPr>
              <a:t>View</a:t>
            </a:r>
            <a:r>
              <a:rPr b="0" i="0" lang="en-US" sz="1800" u="none" cap="none" strike="noStrike">
                <a:solidFill>
                  <a:srgbClr val="000000"/>
                </a:solidFill>
                <a:latin typeface="Arial"/>
                <a:ea typeface="Arial"/>
                <a:cs typeface="Arial"/>
                <a:sym typeface="Arial"/>
              </a:rPr>
              <a:t> dalam pohon.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Bila aplikasi dikompilasi, ID ini akan diacu sebagai integer, namun ID biasanya ditetapkan dalam file XML layout sebagai string, dalam atribut id. Ini atribut XML yang umum untuk semua objek </a:t>
            </a:r>
            <a:r>
              <a:rPr b="0" i="0" lang="en-US" sz="1800" u="none" cap="none" strike="noStrike">
                <a:solidFill>
                  <a:srgbClr val="000000"/>
                </a:solidFill>
                <a:latin typeface="Courier New"/>
                <a:ea typeface="Courier New"/>
                <a:cs typeface="Courier New"/>
                <a:sym typeface="Courier New"/>
              </a:rPr>
              <a:t>View</a:t>
            </a:r>
            <a:r>
              <a:rPr b="0" i="0" lang="en-US" sz="1800" u="none" cap="none" strike="noStrike">
                <a:solidFill>
                  <a:srgbClr val="000000"/>
                </a:solidFill>
                <a:latin typeface="Arial"/>
                <a:ea typeface="Arial"/>
                <a:cs typeface="Arial"/>
                <a:sym typeface="Arial"/>
              </a:rPr>
              <a:t> (yang didefinisikan oleh kelas </a:t>
            </a:r>
            <a:r>
              <a:rPr b="0" i="0" lang="en-US" sz="1800" u="none" cap="none" strike="noStrike">
                <a:solidFill>
                  <a:srgbClr val="000000"/>
                </a:solidFill>
                <a:latin typeface="Courier New"/>
                <a:ea typeface="Courier New"/>
                <a:cs typeface="Courier New"/>
                <a:sym typeface="Courier New"/>
              </a:rPr>
              <a:t>View</a:t>
            </a:r>
            <a:r>
              <a:rPr b="0" i="0" lang="en-US" sz="1800" u="none" cap="none" strike="noStrike">
                <a:solidFill>
                  <a:srgbClr val="000000"/>
                </a:solidFill>
                <a:latin typeface="Arial"/>
                <a:ea typeface="Arial"/>
                <a:cs typeface="Arial"/>
                <a:sym typeface="Arial"/>
              </a:rPr>
              <a:t>) dan Anda akan sering sekali menggunakannya</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Courier New"/>
                <a:ea typeface="Courier New"/>
                <a:cs typeface="Courier New"/>
                <a:sym typeface="Courier New"/>
              </a:rPr>
              <a:t> android:id="@+id/my_button“</a:t>
            </a:r>
            <a:endParaRPr b="0" i="0" sz="1400" u="none" cap="none" strike="noStrike">
              <a:solidFill>
                <a:srgbClr val="000000"/>
              </a:solidFill>
              <a:latin typeface="Arial"/>
              <a:ea typeface="Arial"/>
              <a:cs typeface="Arial"/>
              <a:sym typeface="Arial"/>
            </a:endParaRPr>
          </a:p>
        </p:txBody>
      </p:sp>
      <p:sp>
        <p:nvSpPr>
          <p:cNvPr id="747" name="Google Shape;747;p66"/>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1" name="Shape 751"/>
        <p:cNvGrpSpPr/>
        <p:nvPr/>
      </p:nvGrpSpPr>
      <p:grpSpPr>
        <a:xfrm>
          <a:off x="0" y="0"/>
          <a:ext cx="0" cy="0"/>
          <a:chOff x="0" y="0"/>
          <a:chExt cx="0" cy="0"/>
        </a:xfrm>
      </p:grpSpPr>
      <p:sp>
        <p:nvSpPr>
          <p:cNvPr id="752" name="Google Shape;752;p6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53" name="Google Shape;753;p67"/>
          <p:cNvSpPr/>
          <p:nvPr/>
        </p:nvSpPr>
        <p:spPr>
          <a:xfrm>
            <a:off x="331181" y="34255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Layout - XML</a:t>
            </a:r>
            <a:endParaRPr b="1" i="0" sz="2800" u="none" cap="none" strike="noStrike">
              <a:solidFill>
                <a:srgbClr val="243A62"/>
              </a:solidFill>
              <a:latin typeface="Arial"/>
              <a:ea typeface="Arial"/>
              <a:cs typeface="Arial"/>
              <a:sym typeface="Arial"/>
            </a:endParaRPr>
          </a:p>
        </p:txBody>
      </p:sp>
      <p:sp>
        <p:nvSpPr>
          <p:cNvPr id="754" name="Google Shape;754;p67"/>
          <p:cNvSpPr/>
          <p:nvPr/>
        </p:nvSpPr>
        <p:spPr>
          <a:xfrm>
            <a:off x="339993" y="973314"/>
            <a:ext cx="8463900" cy="3693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 </a:t>
            </a:r>
            <a:r>
              <a:rPr b="1" i="0" lang="en-US" sz="1800" u="none" cap="none" strike="noStrike">
                <a:solidFill>
                  <a:srgbClr val="000000"/>
                </a:solidFill>
                <a:latin typeface="Arial"/>
                <a:ea typeface="Arial"/>
                <a:cs typeface="Arial"/>
                <a:sym typeface="Arial"/>
              </a:rPr>
              <a:t>Parameter Layout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Atribut layout XML bernama layout_</a:t>
            </a:r>
            <a:r>
              <a:rPr b="0" i="1" lang="en-US" sz="1800" u="none" cap="none" strike="noStrike">
                <a:solidFill>
                  <a:srgbClr val="000000"/>
                </a:solidFill>
                <a:latin typeface="Arial"/>
                <a:ea typeface="Arial"/>
                <a:cs typeface="Arial"/>
                <a:sym typeface="Arial"/>
              </a:rPr>
              <a:t>something</a:t>
            </a:r>
            <a:r>
              <a:rPr b="0" i="0" lang="en-US" sz="1800" u="none" cap="none" strike="noStrike">
                <a:solidFill>
                  <a:srgbClr val="000000"/>
                </a:solidFill>
                <a:latin typeface="Arial"/>
                <a:ea typeface="Arial"/>
                <a:cs typeface="Arial"/>
                <a:sym typeface="Arial"/>
              </a:rPr>
              <a:t> mendefinisikan parameter layout View yang cocok untuk ViewGroup tempatnya berada.</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Semua grup tampilan berisi lebar dan tinggi (layout_width dan layout_height), dan masing-masing tampilan harus mendefinisikannya. Banyak LayoutParams yang juga menyertakan margin dan border opsional.</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Salah satu konstanta ini untuk mengatur lebar atau tinggi:</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1" i="1" lang="en-US" sz="1800" u="none" cap="none" strike="noStrike">
                <a:solidFill>
                  <a:srgbClr val="000000"/>
                </a:solidFill>
                <a:latin typeface="Arial"/>
                <a:ea typeface="Arial"/>
                <a:cs typeface="Arial"/>
                <a:sym typeface="Arial"/>
              </a:rPr>
              <a:t>wrap_content</a:t>
            </a:r>
            <a:r>
              <a:rPr b="0" i="0" lang="en-US" sz="1800" u="none" cap="none" strike="noStrike">
                <a:solidFill>
                  <a:srgbClr val="000000"/>
                </a:solidFill>
                <a:latin typeface="Arial"/>
                <a:ea typeface="Arial"/>
                <a:cs typeface="Arial"/>
                <a:sym typeface="Arial"/>
              </a:rPr>
              <a:t> memberi tahu tampilan agar menyesuaikan sendiri ukurannya dengan dimensi yang dibutuhkan oleh materinya.</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1" i="1" lang="en-US" sz="1800" u="none" cap="none" strike="noStrike">
                <a:solidFill>
                  <a:srgbClr val="000000"/>
                </a:solidFill>
                <a:latin typeface="Arial"/>
                <a:ea typeface="Arial"/>
                <a:cs typeface="Arial"/>
                <a:sym typeface="Arial"/>
              </a:rPr>
              <a:t>match_parent</a:t>
            </a:r>
            <a:r>
              <a:rPr b="0" i="0" lang="en-US" sz="1800" u="none" cap="none" strike="noStrike">
                <a:solidFill>
                  <a:srgbClr val="000000"/>
                </a:solidFill>
                <a:latin typeface="Arial"/>
                <a:ea typeface="Arial"/>
                <a:cs typeface="Arial"/>
                <a:sym typeface="Arial"/>
              </a:rPr>
              <a:t> memberi tahu tampilan agar menjadi sebesar yang akan diperbolehkan oleh kelompok tampilan induknya.</a:t>
            </a:r>
            <a:endParaRPr b="0" i="0" sz="1400" u="none" cap="none" strike="noStrike">
              <a:solidFill>
                <a:srgbClr val="000000"/>
              </a:solidFill>
              <a:latin typeface="Arial"/>
              <a:ea typeface="Arial"/>
              <a:cs typeface="Arial"/>
              <a:sym typeface="Arial"/>
            </a:endParaRPr>
          </a:p>
        </p:txBody>
      </p:sp>
      <p:sp>
        <p:nvSpPr>
          <p:cNvPr id="755" name="Google Shape;755;p67"/>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6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61" name="Google Shape;761;p68"/>
          <p:cNvSpPr/>
          <p:nvPr/>
        </p:nvSpPr>
        <p:spPr>
          <a:xfrm>
            <a:off x="331181" y="464649"/>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Layout - Struktur</a:t>
            </a:r>
            <a:endParaRPr b="1" i="0" sz="2800" u="none" cap="none" strike="noStrike">
              <a:solidFill>
                <a:srgbClr val="243A62"/>
              </a:solidFill>
              <a:latin typeface="Arial"/>
              <a:ea typeface="Arial"/>
              <a:cs typeface="Arial"/>
              <a:sym typeface="Arial"/>
            </a:endParaRPr>
          </a:p>
        </p:txBody>
      </p:sp>
      <p:sp>
        <p:nvSpPr>
          <p:cNvPr id="762" name="Google Shape;762;p68"/>
          <p:cNvSpPr/>
          <p:nvPr/>
        </p:nvSpPr>
        <p:spPr>
          <a:xfrm>
            <a:off x="331181" y="1215864"/>
            <a:ext cx="8464028" cy="18158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 Parameter Layout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Grup tampilan </a:t>
            </a:r>
            <a:r>
              <a:rPr b="0" i="1" lang="en-US" sz="1800" u="none" cap="none" strike="noStrike">
                <a:solidFill>
                  <a:srgbClr val="000000"/>
                </a:solidFill>
                <a:latin typeface="Arial"/>
                <a:ea typeface="Arial"/>
                <a:cs typeface="Arial"/>
                <a:sym typeface="Arial"/>
              </a:rPr>
              <a:t>root</a:t>
            </a: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Rangkaian tampilan anak dan grup tampilan pertama yang induknya adalah root.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grpSp>
        <p:nvGrpSpPr>
          <p:cNvPr id="763" name="Google Shape;763;p68"/>
          <p:cNvGrpSpPr/>
          <p:nvPr/>
        </p:nvGrpSpPr>
        <p:grpSpPr>
          <a:xfrm>
            <a:off x="956545" y="2361028"/>
            <a:ext cx="6606154" cy="2566481"/>
            <a:chOff x="1271464" y="2060848"/>
            <a:chExt cx="7776864" cy="2952328"/>
          </a:xfrm>
        </p:grpSpPr>
        <p:cxnSp>
          <p:nvCxnSpPr>
            <p:cNvPr id="764" name="Google Shape;764;p68"/>
            <p:cNvCxnSpPr/>
            <p:nvPr/>
          </p:nvCxnSpPr>
          <p:spPr>
            <a:xfrm>
              <a:off x="6744072" y="3356992"/>
              <a:ext cx="1664568" cy="8384"/>
            </a:xfrm>
            <a:prstGeom prst="straightConnector1">
              <a:avLst/>
            </a:prstGeom>
            <a:noFill/>
            <a:ln cap="flat" cmpd="sng" w="31750">
              <a:solidFill>
                <a:srgbClr val="4A73BB"/>
              </a:solidFill>
              <a:prstDash val="solid"/>
              <a:round/>
              <a:headEnd len="sm" w="sm" type="none"/>
              <a:tailEnd len="med" w="med" type="stealth"/>
            </a:ln>
          </p:spPr>
        </p:cxnSp>
        <p:pic>
          <p:nvPicPr>
            <p:cNvPr id="765" name="Google Shape;765;p68"/>
            <p:cNvPicPr preferRelativeResize="0"/>
            <p:nvPr/>
          </p:nvPicPr>
          <p:blipFill rotWithShape="1">
            <a:blip r:embed="rId3">
              <a:alphaModFix/>
            </a:blip>
            <a:srcRect b="0" l="0" r="0" t="0"/>
            <a:stretch/>
          </p:blipFill>
          <p:spPr>
            <a:xfrm>
              <a:off x="1271464" y="2060848"/>
              <a:ext cx="6244407" cy="2952328"/>
            </a:xfrm>
            <a:prstGeom prst="rect">
              <a:avLst/>
            </a:prstGeom>
            <a:noFill/>
            <a:ln>
              <a:noFill/>
            </a:ln>
          </p:spPr>
        </p:pic>
        <p:cxnSp>
          <p:nvCxnSpPr>
            <p:cNvPr id="766" name="Google Shape;766;p68"/>
            <p:cNvCxnSpPr/>
            <p:nvPr/>
          </p:nvCxnSpPr>
          <p:spPr>
            <a:xfrm>
              <a:off x="5519936" y="2348880"/>
              <a:ext cx="2880320" cy="0"/>
            </a:xfrm>
            <a:prstGeom prst="straightConnector1">
              <a:avLst/>
            </a:prstGeom>
            <a:noFill/>
            <a:ln cap="flat" cmpd="sng" w="31750">
              <a:solidFill>
                <a:srgbClr val="4A73BB"/>
              </a:solidFill>
              <a:prstDash val="solid"/>
              <a:round/>
              <a:headEnd len="sm" w="sm" type="none"/>
              <a:tailEnd len="med" w="med" type="stealth"/>
            </a:ln>
          </p:spPr>
        </p:cxnSp>
        <p:sp>
          <p:nvSpPr>
            <p:cNvPr id="767" name="Google Shape;767;p68"/>
            <p:cNvSpPr/>
            <p:nvPr/>
          </p:nvSpPr>
          <p:spPr>
            <a:xfrm>
              <a:off x="8472264" y="2132856"/>
              <a:ext cx="576064" cy="504056"/>
            </a:xfrm>
            <a:prstGeom prst="ellipse">
              <a:avLst/>
            </a:prstGeom>
            <a:solidFill>
              <a:schemeClr val="accent1"/>
            </a:solidFill>
            <a:ln cap="flat" cmpd="sng" w="25400">
              <a:solidFill>
                <a:srgbClr val="3956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768" name="Google Shape;768;p68"/>
            <p:cNvSpPr/>
            <p:nvPr/>
          </p:nvSpPr>
          <p:spPr>
            <a:xfrm>
              <a:off x="8472264" y="3140968"/>
              <a:ext cx="576064" cy="504056"/>
            </a:xfrm>
            <a:prstGeom prst="ellipse">
              <a:avLst/>
            </a:prstGeom>
            <a:solidFill>
              <a:schemeClr val="accent1"/>
            </a:solidFill>
            <a:ln cap="flat" cmpd="sng" w="25400">
              <a:solidFill>
                <a:srgbClr val="39568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grpSp>
      <p:sp>
        <p:nvSpPr>
          <p:cNvPr id="769" name="Google Shape;769;p68"/>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6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75" name="Google Shape;775;p69"/>
          <p:cNvSpPr/>
          <p:nvPr/>
        </p:nvSpPr>
        <p:spPr>
          <a:xfrm>
            <a:off x="508755" y="509726"/>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Linier Layout</a:t>
            </a:r>
            <a:endParaRPr b="1" i="0" sz="2800" u="none" cap="none" strike="noStrike">
              <a:solidFill>
                <a:srgbClr val="243A62"/>
              </a:solidFill>
              <a:latin typeface="Arial"/>
              <a:ea typeface="Arial"/>
              <a:cs typeface="Arial"/>
              <a:sym typeface="Arial"/>
            </a:endParaRPr>
          </a:p>
        </p:txBody>
      </p:sp>
      <p:sp>
        <p:nvSpPr>
          <p:cNvPr id="776" name="Google Shape;776;p69"/>
          <p:cNvSpPr txBox="1"/>
          <p:nvPr/>
        </p:nvSpPr>
        <p:spPr>
          <a:xfrm>
            <a:off x="767408" y="1268760"/>
            <a:ext cx="4366295" cy="378565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Linear Layout</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ourier New"/>
                <a:ea typeface="Courier New"/>
                <a:cs typeface="Courier New"/>
                <a:sym typeface="Courier New"/>
              </a:rPr>
              <a:t>Layout akar LinearLayout</a:t>
            </a:r>
            <a:r>
              <a:rPr b="0" i="0" lang="en-US" sz="1600" u="none" cap="none" strike="noStrike">
                <a:solidFill>
                  <a:srgbClr val="000000"/>
                </a:solidFill>
                <a:latin typeface="Arial"/>
                <a:ea typeface="Arial"/>
                <a:cs typeface="Arial"/>
                <a:sym typeface="Arial"/>
              </a:rPr>
              <a:t>, yang berisi semua tampilan anak, disetel ke orientasi vertikal.</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ourier New"/>
                <a:ea typeface="Courier New"/>
                <a:cs typeface="Courier New"/>
                <a:sym typeface="Courier New"/>
              </a:rPr>
              <a:t>Button (button_toast) </a:t>
            </a:r>
            <a:r>
              <a:rPr b="0" i="0" lang="en-US" sz="1600" u="none" cap="none" strike="noStrike">
                <a:solidFill>
                  <a:srgbClr val="000000"/>
                </a:solidFill>
                <a:latin typeface="Arial"/>
                <a:ea typeface="Arial"/>
                <a:cs typeface="Arial"/>
                <a:sym typeface="Arial"/>
              </a:rPr>
              <a:t>tampilan anak. Sebagai tampilan anak pertama, muncul di bagian atas di layout linear.</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ourier New"/>
                <a:ea typeface="Courier New"/>
                <a:cs typeface="Courier New"/>
                <a:sym typeface="Courier New"/>
              </a:rPr>
              <a:t>TextView (show_count)</a:t>
            </a:r>
            <a:r>
              <a:rPr b="0" i="0" lang="en-US" sz="1600" u="none" cap="none" strike="noStrike">
                <a:solidFill>
                  <a:srgbClr val="000000"/>
                </a:solidFill>
                <a:latin typeface="Arial"/>
                <a:ea typeface="Arial"/>
                <a:cs typeface="Arial"/>
                <a:sym typeface="Arial"/>
              </a:rPr>
              <a:t> tampilan anak. Sebagai tampilan anak kedua, muncul di bawah tampilan anak pertama di layout linear.</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Courier New"/>
                <a:ea typeface="Courier New"/>
                <a:cs typeface="Courier New"/>
                <a:sym typeface="Courier New"/>
              </a:rPr>
              <a:t>Button (button_count) </a:t>
            </a:r>
            <a:r>
              <a:rPr b="0" i="0" lang="en-US" sz="1600" u="none" cap="none" strike="noStrike">
                <a:solidFill>
                  <a:srgbClr val="000000"/>
                </a:solidFill>
                <a:latin typeface="Arial"/>
                <a:ea typeface="Arial"/>
                <a:cs typeface="Arial"/>
                <a:sym typeface="Arial"/>
              </a:rPr>
              <a:t>tampilan anak. Sebagai tampilan anak ketiga, muncul di bawah tampilan anak kedua di layout linear.</a:t>
            </a:r>
            <a:endParaRPr b="0" i="0" sz="1400" u="none" cap="none" strike="noStrike">
              <a:solidFill>
                <a:srgbClr val="000000"/>
              </a:solidFill>
              <a:latin typeface="Arial"/>
              <a:ea typeface="Arial"/>
              <a:cs typeface="Arial"/>
              <a:sym typeface="Arial"/>
            </a:endParaRPr>
          </a:p>
        </p:txBody>
      </p:sp>
      <p:pic>
        <p:nvPicPr>
          <p:cNvPr id="777" name="Google Shape;777;p69"/>
          <p:cNvPicPr preferRelativeResize="0"/>
          <p:nvPr/>
        </p:nvPicPr>
        <p:blipFill rotWithShape="1">
          <a:blip r:embed="rId3">
            <a:alphaModFix/>
          </a:blip>
          <a:srcRect b="0" l="0" r="0" t="0"/>
          <a:stretch/>
        </p:blipFill>
        <p:spPr>
          <a:xfrm>
            <a:off x="5133704" y="1320232"/>
            <a:ext cx="2050536" cy="2415745"/>
          </a:xfrm>
          <a:prstGeom prst="rect">
            <a:avLst/>
          </a:prstGeom>
          <a:noFill/>
          <a:ln>
            <a:noFill/>
          </a:ln>
        </p:spPr>
      </p:pic>
      <p:pic>
        <p:nvPicPr>
          <p:cNvPr id="778" name="Google Shape;778;p69"/>
          <p:cNvPicPr preferRelativeResize="0"/>
          <p:nvPr/>
        </p:nvPicPr>
        <p:blipFill rotWithShape="1">
          <a:blip r:embed="rId4">
            <a:alphaModFix/>
          </a:blip>
          <a:srcRect b="0" l="0" r="0" t="0"/>
          <a:stretch/>
        </p:blipFill>
        <p:spPr>
          <a:xfrm>
            <a:off x="7335838" y="1900286"/>
            <a:ext cx="1619189" cy="2522600"/>
          </a:xfrm>
          <a:prstGeom prst="rect">
            <a:avLst/>
          </a:prstGeom>
          <a:noFill/>
          <a:ln>
            <a:noFill/>
          </a:ln>
        </p:spPr>
      </p:pic>
      <p:sp>
        <p:nvSpPr>
          <p:cNvPr id="779" name="Google Shape;779;p69"/>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2" name="Google Shape;262;p7"/>
          <p:cNvSpPr/>
          <p:nvPr/>
        </p:nvSpPr>
        <p:spPr>
          <a:xfrm>
            <a:off x="331180" y="342550"/>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Pengaturan Environment</a:t>
            </a:r>
            <a:endParaRPr b="1" i="0" sz="2800" u="none" cap="none" strike="noStrike">
              <a:solidFill>
                <a:srgbClr val="243A62"/>
              </a:solidFill>
              <a:latin typeface="Arial"/>
              <a:ea typeface="Arial"/>
              <a:cs typeface="Arial"/>
              <a:sym typeface="Arial"/>
            </a:endParaRPr>
          </a:p>
        </p:txBody>
      </p:sp>
      <p:sp>
        <p:nvSpPr>
          <p:cNvPr id="263" name="Google Shape;263;p7"/>
          <p:cNvSpPr/>
          <p:nvPr/>
        </p:nvSpPr>
        <p:spPr>
          <a:xfrm>
            <a:off x="331180" y="876953"/>
            <a:ext cx="8464028" cy="1200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Java Development Kit (JDK)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Android Studio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Software Development Kit (SDK)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4" name="Google Shape;264;p7"/>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85" name="Google Shape;785;p70"/>
          <p:cNvSpPr/>
          <p:nvPr/>
        </p:nvSpPr>
        <p:spPr>
          <a:xfrm>
            <a:off x="331181" y="558419"/>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Linier Layout</a:t>
            </a:r>
            <a:endParaRPr b="1" i="0" sz="2800" u="none" cap="none" strike="noStrike">
              <a:solidFill>
                <a:srgbClr val="243A62"/>
              </a:solidFill>
              <a:latin typeface="Arial"/>
              <a:ea typeface="Arial"/>
              <a:cs typeface="Arial"/>
              <a:sym typeface="Arial"/>
            </a:endParaRPr>
          </a:p>
        </p:txBody>
      </p:sp>
      <p:sp>
        <p:nvSpPr>
          <p:cNvPr id="786" name="Google Shape;786;p70"/>
          <p:cNvSpPr txBox="1"/>
          <p:nvPr/>
        </p:nvSpPr>
        <p:spPr>
          <a:xfrm>
            <a:off x="767408" y="1268760"/>
            <a:ext cx="4366295" cy="181588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 Linear Layout</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Linear Layout adalah sekelompok tampilan yang menyejajarkan semua anak dalam satu arah, secara vertikal atau horizontal.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US" sz="1600" u="none" cap="none" strike="noStrike">
                <a:solidFill>
                  <a:srgbClr val="000000"/>
                </a:solidFill>
                <a:latin typeface="Arial"/>
                <a:ea typeface="Arial"/>
                <a:cs typeface="Arial"/>
                <a:sym typeface="Arial"/>
              </a:rPr>
              <a:t>Menetapkan arah layout dengan atribut </a:t>
            </a:r>
            <a:r>
              <a:rPr b="0" i="0" lang="en-US" sz="1600" u="none" cap="none" strike="noStrike">
                <a:solidFill>
                  <a:srgbClr val="548135"/>
                </a:solidFill>
                <a:latin typeface="Courier New"/>
                <a:ea typeface="Courier New"/>
                <a:cs typeface="Courier New"/>
                <a:sym typeface="Courier New"/>
              </a:rPr>
              <a:t>android:orientation</a:t>
            </a:r>
            <a:r>
              <a:rPr b="0" i="0" lang="en-US" sz="1600" u="none" cap="none" strike="noStrike">
                <a:solidFill>
                  <a:srgbClr val="000000"/>
                </a:solidFill>
                <a:latin typeface="Courier New"/>
                <a:ea typeface="Courier New"/>
                <a:cs typeface="Courier New"/>
                <a:sym typeface="Courier New"/>
              </a:rPr>
              <a:t>.</a:t>
            </a:r>
            <a:endParaRPr b="0" i="0" sz="1600" u="none" cap="none" strike="noStrike">
              <a:solidFill>
                <a:srgbClr val="000000"/>
              </a:solidFill>
              <a:latin typeface="Arial"/>
              <a:ea typeface="Arial"/>
              <a:cs typeface="Arial"/>
              <a:sym typeface="Arial"/>
            </a:endParaRPr>
          </a:p>
        </p:txBody>
      </p:sp>
      <p:pic>
        <p:nvPicPr>
          <p:cNvPr id="787" name="Google Shape;787;p70"/>
          <p:cNvPicPr preferRelativeResize="0"/>
          <p:nvPr/>
        </p:nvPicPr>
        <p:blipFill rotWithShape="1">
          <a:blip r:embed="rId3">
            <a:alphaModFix/>
          </a:blip>
          <a:srcRect b="0" l="0" r="0" t="0"/>
          <a:stretch/>
        </p:blipFill>
        <p:spPr>
          <a:xfrm>
            <a:off x="5260995" y="1423852"/>
            <a:ext cx="3555883" cy="2638049"/>
          </a:xfrm>
          <a:prstGeom prst="rect">
            <a:avLst/>
          </a:prstGeom>
          <a:noFill/>
          <a:ln>
            <a:noFill/>
          </a:ln>
        </p:spPr>
      </p:pic>
      <p:sp>
        <p:nvSpPr>
          <p:cNvPr id="788" name="Google Shape;788;p70"/>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7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794" name="Google Shape;794;p71"/>
          <p:cNvSpPr/>
          <p:nvPr/>
        </p:nvSpPr>
        <p:spPr>
          <a:xfrm>
            <a:off x="331181" y="588656"/>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Layout – Linier Layout</a:t>
            </a:r>
            <a:endParaRPr b="1" i="0" sz="2800" u="none" cap="none" strike="noStrike">
              <a:solidFill>
                <a:srgbClr val="243A62"/>
              </a:solidFill>
              <a:latin typeface="Arial"/>
              <a:ea typeface="Arial"/>
              <a:cs typeface="Arial"/>
              <a:sym typeface="Arial"/>
            </a:endParaRPr>
          </a:p>
        </p:txBody>
      </p:sp>
      <p:sp>
        <p:nvSpPr>
          <p:cNvPr id="795" name="Google Shape;795;p71"/>
          <p:cNvSpPr/>
          <p:nvPr/>
        </p:nvSpPr>
        <p:spPr>
          <a:xfrm>
            <a:off x="339993" y="1215864"/>
            <a:ext cx="8463900" cy="4031700"/>
          </a:xfrm>
          <a:prstGeom prst="rect">
            <a:avLst/>
          </a:prstGeom>
          <a:noFill/>
          <a:ln>
            <a:noFill/>
          </a:ln>
        </p:spPr>
        <p:txBody>
          <a:bodyPr anchorCtr="0" anchor="t" bIns="45700" lIns="91425" spcFirstLastPara="1" rIns="91425" wrap="square" tIns="45700">
            <a:spAutoFit/>
          </a:bodyPr>
          <a:lstStyle/>
          <a:p>
            <a:pPr indent="0" lvl="2" marL="457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&lt;?xml version=</a:t>
            </a:r>
            <a:r>
              <a:rPr b="0" i="0" lang="en-US" sz="1600" u="none" cap="none" strike="noStrike">
                <a:solidFill>
                  <a:srgbClr val="0D904F"/>
                </a:solidFill>
                <a:latin typeface="Courier New"/>
                <a:ea typeface="Courier New"/>
                <a:cs typeface="Courier New"/>
                <a:sym typeface="Courier New"/>
              </a:rPr>
              <a:t>"1.0"</a:t>
            </a:r>
            <a:r>
              <a:rPr b="0" i="0" lang="en-US" sz="1600" u="none" cap="none" strike="noStrike">
                <a:solidFill>
                  <a:srgbClr val="000000"/>
                </a:solidFill>
                <a:latin typeface="Courier New"/>
                <a:ea typeface="Courier New"/>
                <a:cs typeface="Courier New"/>
                <a:sym typeface="Courier New"/>
              </a:rPr>
              <a:t> encoding=</a:t>
            </a:r>
            <a:r>
              <a:rPr b="0" i="0" lang="en-US" sz="1600" u="none" cap="none" strike="noStrike">
                <a:solidFill>
                  <a:srgbClr val="0D904F"/>
                </a:solidFill>
                <a:latin typeface="Courier New"/>
                <a:ea typeface="Courier New"/>
                <a:cs typeface="Courier New"/>
                <a:sym typeface="Courier New"/>
              </a:rPr>
              <a:t>"utf-8"</a:t>
            </a:r>
            <a:r>
              <a:rPr b="0" i="0" lang="en-US" sz="1600" u="none" cap="none" strike="noStrike">
                <a:solidFill>
                  <a:srgbClr val="000000"/>
                </a:solidFill>
                <a:latin typeface="Courier New"/>
                <a:ea typeface="Courier New"/>
                <a:cs typeface="Courier New"/>
                <a:sym typeface="Courier New"/>
              </a:rPr>
              <a:t>?&gt;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3B78E7"/>
                </a:solidFill>
                <a:latin typeface="Courier New"/>
                <a:ea typeface="Courier New"/>
                <a:cs typeface="Courier New"/>
                <a:sym typeface="Courier New"/>
              </a:rPr>
              <a:t>&lt;LinearLayout</a:t>
            </a: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xmlns:android</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"http://schemas.android.com/apk/res/android"</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android:layout_width</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"match_parent"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android:layout_height</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"match_parent"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android:paddingLeft</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"16dp"</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android:paddingRight</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"16dp"</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android:orientation</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"vertical"</a:t>
            </a: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3B78E7"/>
                </a:solidFill>
                <a:latin typeface="Courier New"/>
                <a:ea typeface="Courier New"/>
                <a:cs typeface="Courier New"/>
                <a:sym typeface="Courier New"/>
              </a:rPr>
              <a:t>&gt;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3B78E7"/>
                </a:solidFill>
                <a:latin typeface="Courier New"/>
                <a:ea typeface="Courier New"/>
                <a:cs typeface="Courier New"/>
                <a:sym typeface="Courier New"/>
              </a:rPr>
              <a:t>&lt;EditText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android:layout_width</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"match_parent"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android:layout_height</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"wrap_content"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android:hint</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"@string/to"</a:t>
            </a: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3B78E7"/>
                </a:solidFill>
                <a:latin typeface="Courier New"/>
                <a:ea typeface="Courier New"/>
                <a:cs typeface="Courier New"/>
                <a:sym typeface="Courier New"/>
              </a:rPr>
              <a:t>/&gt;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3B78E7"/>
                </a:solidFill>
                <a:latin typeface="Courier New"/>
                <a:ea typeface="Courier New"/>
                <a:cs typeface="Courier New"/>
                <a:sym typeface="Courier New"/>
              </a:rPr>
              <a:t>&lt;EditText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android:layout_width</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"match_parent"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android:layout_height</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"wrap_content"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android:hint</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"@string/subject"</a:t>
            </a: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3B78E7"/>
                </a:solidFill>
                <a:latin typeface="Courier New"/>
                <a:ea typeface="Courier New"/>
                <a:cs typeface="Courier New"/>
                <a:sym typeface="Courier New"/>
              </a:rPr>
              <a:t>/&gt;</a:t>
            </a:r>
            <a:endParaRPr b="0" i="0" sz="1600" u="none" cap="none" strike="noStrike">
              <a:solidFill>
                <a:srgbClr val="000000"/>
              </a:solidFill>
              <a:latin typeface="Courier New"/>
              <a:ea typeface="Courier New"/>
              <a:cs typeface="Courier New"/>
              <a:sym typeface="Courier New"/>
            </a:endParaRPr>
          </a:p>
        </p:txBody>
      </p:sp>
      <p:sp>
        <p:nvSpPr>
          <p:cNvPr id="796" name="Google Shape;796;p71"/>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7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02" name="Google Shape;802;p72"/>
          <p:cNvSpPr/>
          <p:nvPr/>
        </p:nvSpPr>
        <p:spPr>
          <a:xfrm>
            <a:off x="337494" y="532185"/>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Layout – Linier Layout</a:t>
            </a:r>
            <a:endParaRPr b="1" i="0" sz="2800" u="none" cap="none" strike="noStrike">
              <a:solidFill>
                <a:srgbClr val="243A62"/>
              </a:solidFill>
              <a:latin typeface="Arial"/>
              <a:ea typeface="Arial"/>
              <a:cs typeface="Arial"/>
              <a:sym typeface="Arial"/>
            </a:endParaRPr>
          </a:p>
        </p:txBody>
      </p:sp>
      <p:sp>
        <p:nvSpPr>
          <p:cNvPr id="803" name="Google Shape;803;p72"/>
          <p:cNvSpPr/>
          <p:nvPr/>
        </p:nvSpPr>
        <p:spPr>
          <a:xfrm>
            <a:off x="119336" y="1268760"/>
            <a:ext cx="5862062" cy="2862322"/>
          </a:xfrm>
          <a:prstGeom prst="rect">
            <a:avLst/>
          </a:prstGeom>
          <a:noFill/>
          <a:ln>
            <a:noFill/>
          </a:ln>
        </p:spPr>
        <p:txBody>
          <a:bodyPr anchorCtr="0" anchor="t" bIns="45700" lIns="91425" spcFirstLastPara="1" rIns="91425" wrap="square" tIns="45700">
            <a:spAutoFit/>
          </a:bodyPr>
          <a:lstStyle/>
          <a:p>
            <a:pPr indent="0" lvl="2" marL="45720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3B78E7"/>
                </a:solidFill>
                <a:latin typeface="Courier New"/>
                <a:ea typeface="Courier New"/>
                <a:cs typeface="Courier New"/>
                <a:sym typeface="Courier New"/>
              </a:rPr>
              <a:t>&lt;EditText</a:t>
            </a:r>
            <a:br>
              <a:rPr b="0" i="0" lang="en-US" sz="1500" u="none" cap="none" strike="noStrike">
                <a:solidFill>
                  <a:srgbClr val="000000"/>
                </a:solidFill>
                <a:latin typeface="Courier New"/>
                <a:ea typeface="Courier New"/>
                <a:cs typeface="Courier New"/>
                <a:sym typeface="Courier New"/>
              </a:rPr>
            </a:b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9C27B0"/>
                </a:solidFill>
                <a:latin typeface="Courier New"/>
                <a:ea typeface="Courier New"/>
                <a:cs typeface="Courier New"/>
                <a:sym typeface="Courier New"/>
              </a:rPr>
              <a:t>android:layout_width</a:t>
            </a:r>
            <a:r>
              <a:rPr b="0" i="0" lang="en-US" sz="1500" u="none" cap="none" strike="noStrike">
                <a:solidFill>
                  <a:srgbClr val="000000"/>
                </a:solidFill>
                <a:latin typeface="Courier New"/>
                <a:ea typeface="Courier New"/>
                <a:cs typeface="Courier New"/>
                <a:sym typeface="Courier New"/>
              </a:rPr>
              <a:t>=</a:t>
            </a:r>
            <a:r>
              <a:rPr b="0" i="0" lang="en-US" sz="1500" u="none" cap="none" strike="noStrike">
                <a:solidFill>
                  <a:srgbClr val="0D904F"/>
                </a:solidFill>
                <a:latin typeface="Courier New"/>
                <a:ea typeface="Courier New"/>
                <a:cs typeface="Courier New"/>
                <a:sym typeface="Courier New"/>
              </a:rPr>
              <a:t>"match_parent"</a:t>
            </a:r>
            <a:br>
              <a:rPr b="0" i="0" lang="en-US" sz="1500" u="none" cap="none" strike="noStrike">
                <a:solidFill>
                  <a:srgbClr val="000000"/>
                </a:solidFill>
                <a:latin typeface="Courier New"/>
                <a:ea typeface="Courier New"/>
                <a:cs typeface="Courier New"/>
                <a:sym typeface="Courier New"/>
              </a:rPr>
            </a:b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9C27B0"/>
                </a:solidFill>
                <a:latin typeface="Courier New"/>
                <a:ea typeface="Courier New"/>
                <a:cs typeface="Courier New"/>
                <a:sym typeface="Courier New"/>
              </a:rPr>
              <a:t>android:layout_height</a:t>
            </a:r>
            <a:r>
              <a:rPr b="0" i="0" lang="en-US" sz="1500" u="none" cap="none" strike="noStrike">
                <a:solidFill>
                  <a:srgbClr val="000000"/>
                </a:solidFill>
                <a:latin typeface="Courier New"/>
                <a:ea typeface="Courier New"/>
                <a:cs typeface="Courier New"/>
                <a:sym typeface="Courier New"/>
              </a:rPr>
              <a:t>=</a:t>
            </a:r>
            <a:r>
              <a:rPr b="0" i="0" lang="en-US" sz="1500" u="none" cap="none" strike="noStrike">
                <a:solidFill>
                  <a:srgbClr val="0D904F"/>
                </a:solidFill>
                <a:latin typeface="Courier New"/>
                <a:ea typeface="Courier New"/>
                <a:cs typeface="Courier New"/>
                <a:sym typeface="Courier New"/>
              </a:rPr>
              <a:t>"0dp"</a:t>
            </a:r>
            <a:br>
              <a:rPr b="0" i="0" lang="en-US" sz="1500" u="none" cap="none" strike="noStrike">
                <a:solidFill>
                  <a:srgbClr val="000000"/>
                </a:solidFill>
                <a:latin typeface="Courier New"/>
                <a:ea typeface="Courier New"/>
                <a:cs typeface="Courier New"/>
                <a:sym typeface="Courier New"/>
              </a:rPr>
            </a:b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9C27B0"/>
                </a:solidFill>
                <a:latin typeface="Courier New"/>
                <a:ea typeface="Courier New"/>
                <a:cs typeface="Courier New"/>
                <a:sym typeface="Courier New"/>
              </a:rPr>
              <a:t>android:layout_weight</a:t>
            </a:r>
            <a:r>
              <a:rPr b="0" i="0" lang="en-US" sz="1500" u="none" cap="none" strike="noStrike">
                <a:solidFill>
                  <a:srgbClr val="000000"/>
                </a:solidFill>
                <a:latin typeface="Courier New"/>
                <a:ea typeface="Courier New"/>
                <a:cs typeface="Courier New"/>
                <a:sym typeface="Courier New"/>
              </a:rPr>
              <a:t>=</a:t>
            </a:r>
            <a:r>
              <a:rPr b="0" i="0" lang="en-US" sz="1500" u="none" cap="none" strike="noStrike">
                <a:solidFill>
                  <a:srgbClr val="0D904F"/>
                </a:solidFill>
                <a:latin typeface="Courier New"/>
                <a:ea typeface="Courier New"/>
                <a:cs typeface="Courier New"/>
                <a:sym typeface="Courier New"/>
              </a:rPr>
              <a:t>"1"</a:t>
            </a:r>
            <a:br>
              <a:rPr b="0" i="0" lang="en-US" sz="1500" u="none" cap="none" strike="noStrike">
                <a:solidFill>
                  <a:srgbClr val="000000"/>
                </a:solidFill>
                <a:latin typeface="Courier New"/>
                <a:ea typeface="Courier New"/>
                <a:cs typeface="Courier New"/>
                <a:sym typeface="Courier New"/>
              </a:rPr>
            </a:b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9C27B0"/>
                </a:solidFill>
                <a:latin typeface="Courier New"/>
                <a:ea typeface="Courier New"/>
                <a:cs typeface="Courier New"/>
                <a:sym typeface="Courier New"/>
              </a:rPr>
              <a:t>android:gravity</a:t>
            </a:r>
            <a:r>
              <a:rPr b="0" i="0" lang="en-US" sz="1500" u="none" cap="none" strike="noStrike">
                <a:solidFill>
                  <a:srgbClr val="000000"/>
                </a:solidFill>
                <a:latin typeface="Courier New"/>
                <a:ea typeface="Courier New"/>
                <a:cs typeface="Courier New"/>
                <a:sym typeface="Courier New"/>
              </a:rPr>
              <a:t>=</a:t>
            </a:r>
            <a:r>
              <a:rPr b="0" i="0" lang="en-US" sz="1500" u="none" cap="none" strike="noStrike">
                <a:solidFill>
                  <a:srgbClr val="0D904F"/>
                </a:solidFill>
                <a:latin typeface="Courier New"/>
                <a:ea typeface="Courier New"/>
                <a:cs typeface="Courier New"/>
                <a:sym typeface="Courier New"/>
              </a:rPr>
              <a:t>"top"</a:t>
            </a:r>
            <a:br>
              <a:rPr b="0" i="0" lang="en-US" sz="1500" u="none" cap="none" strike="noStrike">
                <a:solidFill>
                  <a:srgbClr val="000000"/>
                </a:solidFill>
                <a:latin typeface="Courier New"/>
                <a:ea typeface="Courier New"/>
                <a:cs typeface="Courier New"/>
                <a:sym typeface="Courier New"/>
              </a:rPr>
            </a:b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9C27B0"/>
                </a:solidFill>
                <a:latin typeface="Courier New"/>
                <a:ea typeface="Courier New"/>
                <a:cs typeface="Courier New"/>
                <a:sym typeface="Courier New"/>
              </a:rPr>
              <a:t>android:hint</a:t>
            </a:r>
            <a:r>
              <a:rPr b="0" i="0" lang="en-US" sz="1500" u="none" cap="none" strike="noStrike">
                <a:solidFill>
                  <a:srgbClr val="000000"/>
                </a:solidFill>
                <a:latin typeface="Courier New"/>
                <a:ea typeface="Courier New"/>
                <a:cs typeface="Courier New"/>
                <a:sym typeface="Courier New"/>
              </a:rPr>
              <a:t>=</a:t>
            </a:r>
            <a:r>
              <a:rPr b="0" i="0" lang="en-US" sz="1500" u="none" cap="none" strike="noStrike">
                <a:solidFill>
                  <a:srgbClr val="0D904F"/>
                </a:solidFill>
                <a:latin typeface="Courier New"/>
                <a:ea typeface="Courier New"/>
                <a:cs typeface="Courier New"/>
                <a:sym typeface="Courier New"/>
              </a:rPr>
              <a:t>"@string/message"</a:t>
            </a: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3B78E7"/>
                </a:solidFill>
                <a:latin typeface="Courier New"/>
                <a:ea typeface="Courier New"/>
                <a:cs typeface="Courier New"/>
                <a:sym typeface="Courier New"/>
              </a:rPr>
              <a:t>/&gt;</a:t>
            </a:r>
            <a:br>
              <a:rPr b="0" i="0" lang="en-US" sz="1500" u="none" cap="none" strike="noStrike">
                <a:solidFill>
                  <a:srgbClr val="000000"/>
                </a:solidFill>
                <a:latin typeface="Courier New"/>
                <a:ea typeface="Courier New"/>
                <a:cs typeface="Courier New"/>
                <a:sym typeface="Courier New"/>
              </a:rPr>
            </a:b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3B78E7"/>
                </a:solidFill>
                <a:latin typeface="Courier New"/>
                <a:ea typeface="Courier New"/>
                <a:cs typeface="Courier New"/>
                <a:sym typeface="Courier New"/>
              </a:rPr>
              <a:t>&lt;Button</a:t>
            </a:r>
            <a:br>
              <a:rPr b="0" i="0" lang="en-US" sz="1500" u="none" cap="none" strike="noStrike">
                <a:solidFill>
                  <a:srgbClr val="000000"/>
                </a:solidFill>
                <a:latin typeface="Courier New"/>
                <a:ea typeface="Courier New"/>
                <a:cs typeface="Courier New"/>
                <a:sym typeface="Courier New"/>
              </a:rPr>
            </a:b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9C27B0"/>
                </a:solidFill>
                <a:latin typeface="Courier New"/>
                <a:ea typeface="Courier New"/>
                <a:cs typeface="Courier New"/>
                <a:sym typeface="Courier New"/>
              </a:rPr>
              <a:t>android:layout_width</a:t>
            </a:r>
            <a:r>
              <a:rPr b="0" i="0" lang="en-US" sz="1500" u="none" cap="none" strike="noStrike">
                <a:solidFill>
                  <a:srgbClr val="000000"/>
                </a:solidFill>
                <a:latin typeface="Courier New"/>
                <a:ea typeface="Courier New"/>
                <a:cs typeface="Courier New"/>
                <a:sym typeface="Courier New"/>
              </a:rPr>
              <a:t>=</a:t>
            </a:r>
            <a:r>
              <a:rPr b="0" i="0" lang="en-US" sz="1500" u="none" cap="none" strike="noStrike">
                <a:solidFill>
                  <a:srgbClr val="0D904F"/>
                </a:solidFill>
                <a:latin typeface="Courier New"/>
                <a:ea typeface="Courier New"/>
                <a:cs typeface="Courier New"/>
                <a:sym typeface="Courier New"/>
              </a:rPr>
              <a:t>"100dp"</a:t>
            </a:r>
            <a:br>
              <a:rPr b="0" i="0" lang="en-US" sz="1500" u="none" cap="none" strike="noStrike">
                <a:solidFill>
                  <a:srgbClr val="000000"/>
                </a:solidFill>
                <a:latin typeface="Courier New"/>
                <a:ea typeface="Courier New"/>
                <a:cs typeface="Courier New"/>
                <a:sym typeface="Courier New"/>
              </a:rPr>
            </a:b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9C27B0"/>
                </a:solidFill>
                <a:latin typeface="Courier New"/>
                <a:ea typeface="Courier New"/>
                <a:cs typeface="Courier New"/>
                <a:sym typeface="Courier New"/>
              </a:rPr>
              <a:t>android:layout_height</a:t>
            </a:r>
            <a:r>
              <a:rPr b="0" i="0" lang="en-US" sz="1500" u="none" cap="none" strike="noStrike">
                <a:solidFill>
                  <a:srgbClr val="000000"/>
                </a:solidFill>
                <a:latin typeface="Courier New"/>
                <a:ea typeface="Courier New"/>
                <a:cs typeface="Courier New"/>
                <a:sym typeface="Courier New"/>
              </a:rPr>
              <a:t>=</a:t>
            </a:r>
            <a:r>
              <a:rPr b="0" i="0" lang="en-US" sz="1500" u="none" cap="none" strike="noStrike">
                <a:solidFill>
                  <a:srgbClr val="0D904F"/>
                </a:solidFill>
                <a:latin typeface="Courier New"/>
                <a:ea typeface="Courier New"/>
                <a:cs typeface="Courier New"/>
                <a:sym typeface="Courier New"/>
              </a:rPr>
              <a:t>"wrap_content"</a:t>
            </a:r>
            <a:br>
              <a:rPr b="0" i="0" lang="en-US" sz="1500" u="none" cap="none" strike="noStrike">
                <a:solidFill>
                  <a:srgbClr val="000000"/>
                </a:solidFill>
                <a:latin typeface="Courier New"/>
                <a:ea typeface="Courier New"/>
                <a:cs typeface="Courier New"/>
                <a:sym typeface="Courier New"/>
              </a:rPr>
            </a:b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9C27B0"/>
                </a:solidFill>
                <a:latin typeface="Courier New"/>
                <a:ea typeface="Courier New"/>
                <a:cs typeface="Courier New"/>
                <a:sym typeface="Courier New"/>
              </a:rPr>
              <a:t>android:layout_gravity</a:t>
            </a:r>
            <a:r>
              <a:rPr b="0" i="0" lang="en-US" sz="1500" u="none" cap="none" strike="noStrike">
                <a:solidFill>
                  <a:srgbClr val="000000"/>
                </a:solidFill>
                <a:latin typeface="Courier New"/>
                <a:ea typeface="Courier New"/>
                <a:cs typeface="Courier New"/>
                <a:sym typeface="Courier New"/>
              </a:rPr>
              <a:t>=</a:t>
            </a:r>
            <a:r>
              <a:rPr b="0" i="0" lang="en-US" sz="1500" u="none" cap="none" strike="noStrike">
                <a:solidFill>
                  <a:srgbClr val="0D904F"/>
                </a:solidFill>
                <a:latin typeface="Courier New"/>
                <a:ea typeface="Courier New"/>
                <a:cs typeface="Courier New"/>
                <a:sym typeface="Courier New"/>
              </a:rPr>
              <a:t>"right"</a:t>
            </a:r>
            <a:br>
              <a:rPr b="0" i="0" lang="en-US" sz="1500" u="none" cap="none" strike="noStrike">
                <a:solidFill>
                  <a:srgbClr val="000000"/>
                </a:solidFill>
                <a:latin typeface="Courier New"/>
                <a:ea typeface="Courier New"/>
                <a:cs typeface="Courier New"/>
                <a:sym typeface="Courier New"/>
              </a:rPr>
            </a:b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9C27B0"/>
                </a:solidFill>
                <a:latin typeface="Courier New"/>
                <a:ea typeface="Courier New"/>
                <a:cs typeface="Courier New"/>
                <a:sym typeface="Courier New"/>
              </a:rPr>
              <a:t>android:text</a:t>
            </a:r>
            <a:r>
              <a:rPr b="0" i="0" lang="en-US" sz="1500" u="none" cap="none" strike="noStrike">
                <a:solidFill>
                  <a:srgbClr val="000000"/>
                </a:solidFill>
                <a:latin typeface="Courier New"/>
                <a:ea typeface="Courier New"/>
                <a:cs typeface="Courier New"/>
                <a:sym typeface="Courier New"/>
              </a:rPr>
              <a:t>=</a:t>
            </a:r>
            <a:r>
              <a:rPr b="0" i="0" lang="en-US" sz="1500" u="none" cap="none" strike="noStrike">
                <a:solidFill>
                  <a:srgbClr val="0D904F"/>
                </a:solidFill>
                <a:latin typeface="Courier New"/>
                <a:ea typeface="Courier New"/>
                <a:cs typeface="Courier New"/>
                <a:sym typeface="Courier New"/>
              </a:rPr>
              <a:t>"@string/send"</a:t>
            </a:r>
            <a:r>
              <a:rPr b="0" i="0" lang="en-US" sz="1500" u="none" cap="none" strike="noStrike">
                <a:solidFill>
                  <a:srgbClr val="000000"/>
                </a:solidFill>
                <a:latin typeface="Courier New"/>
                <a:ea typeface="Courier New"/>
                <a:cs typeface="Courier New"/>
                <a:sym typeface="Courier New"/>
              </a:rPr>
              <a:t> </a:t>
            </a:r>
            <a:r>
              <a:rPr b="0" i="0" lang="en-US" sz="1500" u="none" cap="none" strike="noStrike">
                <a:solidFill>
                  <a:srgbClr val="3B78E7"/>
                </a:solidFill>
                <a:latin typeface="Courier New"/>
                <a:ea typeface="Courier New"/>
                <a:cs typeface="Courier New"/>
                <a:sym typeface="Courier New"/>
              </a:rPr>
              <a:t>/&gt;</a:t>
            </a:r>
            <a:br>
              <a:rPr b="0" i="0" lang="en-US" sz="1500" u="none" cap="none" strike="noStrike">
                <a:solidFill>
                  <a:srgbClr val="000000"/>
                </a:solidFill>
                <a:latin typeface="Courier New"/>
                <a:ea typeface="Courier New"/>
                <a:cs typeface="Courier New"/>
                <a:sym typeface="Courier New"/>
              </a:rPr>
            </a:br>
            <a:r>
              <a:rPr b="0" i="0" lang="en-US" sz="1500" u="none" cap="none" strike="noStrike">
                <a:solidFill>
                  <a:srgbClr val="3B78E7"/>
                </a:solidFill>
                <a:latin typeface="Courier New"/>
                <a:ea typeface="Courier New"/>
                <a:cs typeface="Courier New"/>
                <a:sym typeface="Courier New"/>
              </a:rPr>
              <a:t>&lt;/LinearLayout&gt;</a:t>
            </a:r>
            <a:endParaRPr b="0" i="0" sz="1500" u="none" cap="none" strike="noStrike">
              <a:solidFill>
                <a:srgbClr val="000000"/>
              </a:solidFill>
              <a:latin typeface="Courier New"/>
              <a:ea typeface="Courier New"/>
              <a:cs typeface="Courier New"/>
              <a:sym typeface="Courier New"/>
            </a:endParaRPr>
          </a:p>
        </p:txBody>
      </p:sp>
      <p:pic>
        <p:nvPicPr>
          <p:cNvPr id="804" name="Google Shape;804;p72"/>
          <p:cNvPicPr preferRelativeResize="0"/>
          <p:nvPr/>
        </p:nvPicPr>
        <p:blipFill rotWithShape="1">
          <a:blip r:embed="rId3">
            <a:alphaModFix/>
          </a:blip>
          <a:srcRect b="0" l="0" r="0" t="0"/>
          <a:stretch/>
        </p:blipFill>
        <p:spPr>
          <a:xfrm>
            <a:off x="5981398" y="841970"/>
            <a:ext cx="2339642" cy="4127155"/>
          </a:xfrm>
          <a:prstGeom prst="rect">
            <a:avLst/>
          </a:prstGeom>
          <a:noFill/>
          <a:ln>
            <a:noFill/>
          </a:ln>
        </p:spPr>
      </p:pic>
      <p:sp>
        <p:nvSpPr>
          <p:cNvPr id="805" name="Google Shape;805;p72"/>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73"/>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11" name="Google Shape;811;p73"/>
          <p:cNvSpPr/>
          <p:nvPr/>
        </p:nvSpPr>
        <p:spPr>
          <a:xfrm>
            <a:off x="331181" y="486928"/>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Relatif Layout</a:t>
            </a:r>
            <a:endParaRPr b="1" i="0" sz="2800" u="none" cap="none" strike="noStrike">
              <a:solidFill>
                <a:srgbClr val="243A62"/>
              </a:solidFill>
              <a:latin typeface="Arial"/>
              <a:ea typeface="Arial"/>
              <a:cs typeface="Arial"/>
              <a:sym typeface="Arial"/>
            </a:endParaRPr>
          </a:p>
        </p:txBody>
      </p:sp>
      <p:sp>
        <p:nvSpPr>
          <p:cNvPr id="812" name="Google Shape;812;p73"/>
          <p:cNvSpPr/>
          <p:nvPr/>
        </p:nvSpPr>
        <p:spPr>
          <a:xfrm>
            <a:off x="331181" y="1215864"/>
            <a:ext cx="8464028" cy="14772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 Relatif Layout</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Grup tampilan anak yang setiap tampilannya diposisikan dan disejajarkan relatif terhadap tampilan dalam grup tampilan.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Dengan kata lain, posisi tampilan anak bisa dijelaskan dalam hubungan satu sama lain atau dengan grup tampilan induk.</a:t>
            </a:r>
            <a:endParaRPr b="0" i="0" sz="1400" u="none" cap="none" strike="noStrike">
              <a:solidFill>
                <a:srgbClr val="000000"/>
              </a:solidFill>
              <a:latin typeface="Arial"/>
              <a:ea typeface="Arial"/>
              <a:cs typeface="Arial"/>
              <a:sym typeface="Arial"/>
            </a:endParaRPr>
          </a:p>
        </p:txBody>
      </p:sp>
      <p:pic>
        <p:nvPicPr>
          <p:cNvPr id="813" name="Google Shape;813;p73"/>
          <p:cNvPicPr preferRelativeResize="0"/>
          <p:nvPr/>
        </p:nvPicPr>
        <p:blipFill rotWithShape="1">
          <a:blip r:embed="rId3">
            <a:alphaModFix/>
          </a:blip>
          <a:srcRect b="0" l="0" r="0" t="0"/>
          <a:stretch/>
        </p:blipFill>
        <p:spPr>
          <a:xfrm>
            <a:off x="933227" y="2646100"/>
            <a:ext cx="2867098" cy="2128100"/>
          </a:xfrm>
          <a:prstGeom prst="rect">
            <a:avLst/>
          </a:prstGeom>
          <a:noFill/>
          <a:ln>
            <a:noFill/>
          </a:ln>
        </p:spPr>
      </p:pic>
      <p:pic>
        <p:nvPicPr>
          <p:cNvPr id="814" name="Google Shape;814;p73"/>
          <p:cNvPicPr preferRelativeResize="0"/>
          <p:nvPr/>
        </p:nvPicPr>
        <p:blipFill rotWithShape="1">
          <a:blip r:embed="rId4">
            <a:alphaModFix/>
          </a:blip>
          <a:srcRect b="0" l="0" r="0" t="0"/>
          <a:stretch/>
        </p:blipFill>
        <p:spPr>
          <a:xfrm>
            <a:off x="4563195" y="2693151"/>
            <a:ext cx="3456904" cy="2257155"/>
          </a:xfrm>
          <a:prstGeom prst="rect">
            <a:avLst/>
          </a:prstGeom>
          <a:noFill/>
          <a:ln>
            <a:noFill/>
          </a:ln>
        </p:spPr>
      </p:pic>
      <p:sp>
        <p:nvSpPr>
          <p:cNvPr id="815" name="Google Shape;815;p73"/>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74"/>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21" name="Google Shape;821;p74"/>
          <p:cNvSpPr/>
          <p:nvPr/>
        </p:nvSpPr>
        <p:spPr>
          <a:xfrm>
            <a:off x="331181" y="359380"/>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Relatif Layout</a:t>
            </a:r>
            <a:endParaRPr b="1" i="0" sz="2800" u="none" cap="none" strike="noStrike">
              <a:solidFill>
                <a:srgbClr val="243A62"/>
              </a:solidFill>
              <a:latin typeface="Arial"/>
              <a:ea typeface="Arial"/>
              <a:cs typeface="Arial"/>
              <a:sym typeface="Arial"/>
            </a:endParaRPr>
          </a:p>
        </p:txBody>
      </p:sp>
      <p:sp>
        <p:nvSpPr>
          <p:cNvPr id="822" name="Google Shape;822;p74"/>
          <p:cNvSpPr/>
          <p:nvPr/>
        </p:nvSpPr>
        <p:spPr>
          <a:xfrm>
            <a:off x="580008" y="957739"/>
            <a:ext cx="6982691"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&lt;?xml version=</a:t>
            </a:r>
            <a:r>
              <a:rPr b="0" i="0" lang="en-US" sz="1400" u="none" cap="none" strike="noStrike">
                <a:solidFill>
                  <a:srgbClr val="0D904F"/>
                </a:solidFill>
                <a:latin typeface="Courier New"/>
                <a:ea typeface="Courier New"/>
                <a:cs typeface="Courier New"/>
                <a:sym typeface="Courier New"/>
              </a:rPr>
              <a:t>"1.0"</a:t>
            </a:r>
            <a:r>
              <a:rPr b="0" i="0" lang="en-US" sz="1400" u="none" cap="none" strike="noStrike">
                <a:solidFill>
                  <a:srgbClr val="000000"/>
                </a:solidFill>
                <a:latin typeface="Courier New"/>
                <a:ea typeface="Courier New"/>
                <a:cs typeface="Courier New"/>
                <a:sym typeface="Courier New"/>
              </a:rPr>
              <a:t> encoding=</a:t>
            </a:r>
            <a:r>
              <a:rPr b="0" i="0" lang="en-US" sz="1400" u="none" cap="none" strike="noStrike">
                <a:solidFill>
                  <a:srgbClr val="0D904F"/>
                </a:solidFill>
                <a:latin typeface="Courier New"/>
                <a:ea typeface="Courier New"/>
                <a:cs typeface="Courier New"/>
                <a:sym typeface="Courier New"/>
              </a:rPr>
              <a:t>"utf-8"</a:t>
            </a:r>
            <a:r>
              <a:rPr b="0" i="0" lang="en-US" sz="1400" u="none" cap="none" strike="noStrike">
                <a:solidFill>
                  <a:srgbClr val="000000"/>
                </a:solidFill>
                <a:latin typeface="Courier New"/>
                <a:ea typeface="Courier New"/>
                <a:cs typeface="Courier New"/>
                <a:sym typeface="Courier New"/>
              </a:rPr>
              <a:t>?&gt;</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3B78E7"/>
                </a:solidFill>
                <a:latin typeface="Courier New"/>
                <a:ea typeface="Courier New"/>
                <a:cs typeface="Courier New"/>
                <a:sym typeface="Courier New"/>
              </a:rPr>
              <a:t>&lt;RelativeLayout</a:t>
            </a: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xmlns:android</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"http://schemas.android.com/apk/res/android"</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android:layout_width</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"match_parent"</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android:layout_height</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"match_parent"</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android:paddingLeft</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"16dp"</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android:paddingRight</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"16dp"</a:t>
            </a: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3B78E7"/>
                </a:solidFill>
                <a:latin typeface="Courier New"/>
                <a:ea typeface="Courier New"/>
                <a:cs typeface="Courier New"/>
                <a:sym typeface="Courier New"/>
              </a:rPr>
              <a:t>&gt;</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3B78E7"/>
                </a:solidFill>
                <a:latin typeface="Courier New"/>
                <a:ea typeface="Courier New"/>
                <a:cs typeface="Courier New"/>
                <a:sym typeface="Courier New"/>
              </a:rPr>
              <a:t>&lt;EditText</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android:id</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"@+id/name"</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android:layout_width</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"match_parent"</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android:layout_height</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"wrap_content"</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android:hint</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"@string/reminder"</a:t>
            </a: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3B78E7"/>
                </a:solidFill>
                <a:latin typeface="Courier New"/>
                <a:ea typeface="Courier New"/>
                <a:cs typeface="Courier New"/>
                <a:sym typeface="Courier New"/>
              </a:rPr>
              <a:t>/&gt;</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3B78E7"/>
                </a:solidFill>
                <a:latin typeface="Courier New"/>
                <a:ea typeface="Courier New"/>
                <a:cs typeface="Courier New"/>
                <a:sym typeface="Courier New"/>
              </a:rPr>
              <a:t>&lt;Spinner</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android:id</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"@+id/dates"</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android:layout_width</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"0dp"</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9C27B0"/>
                </a:solidFill>
                <a:latin typeface="Courier New"/>
                <a:ea typeface="Courier New"/>
                <a:cs typeface="Courier New"/>
                <a:sym typeface="Courier New"/>
              </a:rPr>
              <a:t>android:layout_height</a:t>
            </a:r>
            <a:r>
              <a:rPr b="0" i="0" lang="en-US" sz="1400" u="none" cap="none" strike="noStrike">
                <a:solidFill>
                  <a:srgbClr val="000000"/>
                </a:solidFill>
                <a:latin typeface="Courier New"/>
                <a:ea typeface="Courier New"/>
                <a:cs typeface="Courier New"/>
                <a:sym typeface="Courier New"/>
              </a:rPr>
              <a:t>=</a:t>
            </a:r>
            <a:r>
              <a:rPr b="0" i="0" lang="en-US" sz="1400" u="none" cap="none" strike="noStrike">
                <a:solidFill>
                  <a:srgbClr val="0D904F"/>
                </a:solidFill>
                <a:latin typeface="Courier New"/>
                <a:ea typeface="Courier New"/>
                <a:cs typeface="Courier New"/>
                <a:sym typeface="Courier New"/>
              </a:rPr>
              <a:t>"wrap_content"</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9C27B0"/>
                </a:solidFill>
                <a:latin typeface="Courier New"/>
                <a:ea typeface="Courier New"/>
                <a:cs typeface="Courier New"/>
                <a:sym typeface="Courier New"/>
              </a:rPr>
              <a:t>android:layout_below</a:t>
            </a:r>
            <a:r>
              <a:rPr b="1" i="0" lang="en-US" sz="1400" u="none" cap="none" strike="noStrike">
                <a:solidFill>
                  <a:srgbClr val="000000"/>
                </a:solidFill>
                <a:latin typeface="Courier New"/>
                <a:ea typeface="Courier New"/>
                <a:cs typeface="Courier New"/>
                <a:sym typeface="Courier New"/>
              </a:rPr>
              <a:t>=</a:t>
            </a:r>
            <a:r>
              <a:rPr b="1" i="0" lang="en-US" sz="1400" u="none" cap="none" strike="noStrike">
                <a:solidFill>
                  <a:srgbClr val="0D904F"/>
                </a:solidFill>
                <a:latin typeface="Courier New"/>
                <a:ea typeface="Courier New"/>
                <a:cs typeface="Courier New"/>
                <a:sym typeface="Courier New"/>
              </a:rPr>
              <a:t>"@id/name"</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9C27B0"/>
                </a:solidFill>
                <a:latin typeface="Courier New"/>
                <a:ea typeface="Courier New"/>
                <a:cs typeface="Courier New"/>
                <a:sym typeface="Courier New"/>
              </a:rPr>
              <a:t>android:layout_alignParentLeft</a:t>
            </a:r>
            <a:r>
              <a:rPr b="1" i="0" lang="en-US" sz="1400" u="none" cap="none" strike="noStrike">
                <a:solidFill>
                  <a:srgbClr val="000000"/>
                </a:solidFill>
                <a:latin typeface="Courier New"/>
                <a:ea typeface="Courier New"/>
                <a:cs typeface="Courier New"/>
                <a:sym typeface="Courier New"/>
              </a:rPr>
              <a:t>=</a:t>
            </a:r>
            <a:r>
              <a:rPr b="1" i="0" lang="en-US" sz="1400" u="none" cap="none" strike="noStrike">
                <a:solidFill>
                  <a:srgbClr val="0D904F"/>
                </a:solidFill>
                <a:latin typeface="Courier New"/>
                <a:ea typeface="Courier New"/>
                <a:cs typeface="Courier New"/>
                <a:sym typeface="Courier New"/>
              </a:rPr>
              <a:t>"true"</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a:t>
            </a:r>
            <a:r>
              <a:rPr b="1" i="0" lang="en-US" sz="1400" u="none" cap="none" strike="noStrike">
                <a:solidFill>
                  <a:srgbClr val="9C27B0"/>
                </a:solidFill>
                <a:latin typeface="Courier New"/>
                <a:ea typeface="Courier New"/>
                <a:cs typeface="Courier New"/>
                <a:sym typeface="Courier New"/>
              </a:rPr>
              <a:t>android:layout_toLeftOf</a:t>
            </a:r>
            <a:r>
              <a:rPr b="1" i="0" lang="en-US" sz="1400" u="none" cap="none" strike="noStrike">
                <a:solidFill>
                  <a:srgbClr val="000000"/>
                </a:solidFill>
                <a:latin typeface="Courier New"/>
                <a:ea typeface="Courier New"/>
                <a:cs typeface="Courier New"/>
                <a:sym typeface="Courier New"/>
              </a:rPr>
              <a:t>=</a:t>
            </a:r>
            <a:r>
              <a:rPr b="1" i="0" lang="en-US" sz="1400" u="none" cap="none" strike="noStrike">
                <a:solidFill>
                  <a:srgbClr val="0D904F"/>
                </a:solidFill>
                <a:latin typeface="Courier New"/>
                <a:ea typeface="Courier New"/>
                <a:cs typeface="Courier New"/>
                <a:sym typeface="Courier New"/>
              </a:rPr>
              <a:t>"@+id/times"</a:t>
            </a:r>
            <a:r>
              <a:rPr b="0" i="0" lang="en-US" sz="1400" u="none" cap="none" strike="noStrike">
                <a:solidFill>
                  <a:srgbClr val="000000"/>
                </a:solidFill>
                <a:latin typeface="Courier New"/>
                <a:ea typeface="Courier New"/>
                <a:cs typeface="Courier New"/>
                <a:sym typeface="Courier New"/>
              </a:rPr>
              <a:t> </a:t>
            </a:r>
            <a:r>
              <a:rPr b="0" i="0" lang="en-US" sz="1400" u="none" cap="none" strike="noStrike">
                <a:solidFill>
                  <a:srgbClr val="3B78E7"/>
                </a:solidFill>
                <a:latin typeface="Courier New"/>
                <a:ea typeface="Courier New"/>
                <a:cs typeface="Courier New"/>
                <a:sym typeface="Courier New"/>
              </a:rPr>
              <a:t>/&gt;</a:t>
            </a:r>
            <a:endParaRPr b="0" i="0" sz="1400" u="none" cap="none" strike="noStrike">
              <a:solidFill>
                <a:srgbClr val="000000"/>
              </a:solidFill>
              <a:latin typeface="Arial"/>
              <a:ea typeface="Arial"/>
              <a:cs typeface="Arial"/>
              <a:sym typeface="Arial"/>
            </a:endParaRPr>
          </a:p>
        </p:txBody>
      </p:sp>
      <p:sp>
        <p:nvSpPr>
          <p:cNvPr id="823" name="Google Shape;823;p74"/>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75"/>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29" name="Google Shape;829;p75"/>
          <p:cNvSpPr/>
          <p:nvPr/>
        </p:nvSpPr>
        <p:spPr>
          <a:xfrm>
            <a:off x="331181" y="311254"/>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Relatif Layout</a:t>
            </a:r>
            <a:endParaRPr b="1" i="0" sz="2800" u="none" cap="none" strike="noStrike">
              <a:solidFill>
                <a:srgbClr val="243A62"/>
              </a:solidFill>
              <a:latin typeface="Arial"/>
              <a:ea typeface="Arial"/>
              <a:cs typeface="Arial"/>
              <a:sym typeface="Arial"/>
            </a:endParaRPr>
          </a:p>
        </p:txBody>
      </p:sp>
      <p:sp>
        <p:nvSpPr>
          <p:cNvPr id="830" name="Google Shape;830;p75"/>
          <p:cNvSpPr/>
          <p:nvPr/>
        </p:nvSpPr>
        <p:spPr>
          <a:xfrm>
            <a:off x="580008" y="957739"/>
            <a:ext cx="6982691" cy="3785652"/>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B78E7"/>
                </a:solidFill>
                <a:latin typeface="Courier New"/>
                <a:ea typeface="Courier New"/>
                <a:cs typeface="Courier New"/>
                <a:sym typeface="Courier New"/>
              </a:rPr>
              <a:t>&lt;Spinner</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android:id</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"@id/times"</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android:layout_width</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"96dp"</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android:layout_height</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"wrap_content"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9C27B0"/>
                </a:solidFill>
                <a:latin typeface="Courier New"/>
                <a:ea typeface="Courier New"/>
                <a:cs typeface="Courier New"/>
                <a:sym typeface="Courier New"/>
              </a:rPr>
              <a:t>android:layout_below</a:t>
            </a:r>
            <a:r>
              <a:rPr b="1" i="0" lang="en-US" sz="1600" u="none" cap="none" strike="noStrike">
                <a:solidFill>
                  <a:srgbClr val="000000"/>
                </a:solidFill>
                <a:latin typeface="Courier New"/>
                <a:ea typeface="Courier New"/>
                <a:cs typeface="Courier New"/>
                <a:sym typeface="Courier New"/>
              </a:rPr>
              <a:t>=</a:t>
            </a:r>
            <a:r>
              <a:rPr b="1" i="0" lang="en-US" sz="1600" u="none" cap="none" strike="noStrike">
                <a:solidFill>
                  <a:srgbClr val="0D904F"/>
                </a:solidFill>
                <a:latin typeface="Courier New"/>
                <a:ea typeface="Courier New"/>
                <a:cs typeface="Courier New"/>
                <a:sym typeface="Courier New"/>
              </a:rPr>
              <a:t>"@id/name"</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9C27B0"/>
                </a:solidFill>
                <a:latin typeface="Courier New"/>
                <a:ea typeface="Courier New"/>
                <a:cs typeface="Courier New"/>
                <a:sym typeface="Courier New"/>
              </a:rPr>
              <a:t>android:layout_alignParentRight</a:t>
            </a:r>
            <a:r>
              <a:rPr b="1" i="0" lang="en-US" sz="1600" u="none" cap="none" strike="noStrike">
                <a:solidFill>
                  <a:srgbClr val="000000"/>
                </a:solidFill>
                <a:latin typeface="Courier New"/>
                <a:ea typeface="Courier New"/>
                <a:cs typeface="Courier New"/>
                <a:sym typeface="Courier New"/>
              </a:rPr>
              <a:t>=</a:t>
            </a:r>
            <a:r>
              <a:rPr b="1" i="0" lang="en-US" sz="1600" u="none" cap="none" strike="noStrike">
                <a:solidFill>
                  <a:srgbClr val="0D904F"/>
                </a:solidFill>
                <a:latin typeface="Courier New"/>
                <a:ea typeface="Courier New"/>
                <a:cs typeface="Courier New"/>
                <a:sym typeface="Courier New"/>
              </a:rPr>
              <a:t>"true"</a:t>
            </a: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3B78E7"/>
                </a:solidFill>
                <a:latin typeface="Courier New"/>
                <a:ea typeface="Courier New"/>
                <a:cs typeface="Courier New"/>
                <a:sym typeface="Courier New"/>
              </a:rPr>
              <a:t>/&gt;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3B78E7"/>
                </a:solidFill>
                <a:latin typeface="Courier New"/>
                <a:ea typeface="Courier New"/>
                <a:cs typeface="Courier New"/>
                <a:sym typeface="Courier New"/>
              </a:rPr>
              <a:t>&lt;Button</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android:layout_width</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"96dp"</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android:layout_height</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"wrap_content"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9C27B0"/>
                </a:solidFill>
                <a:latin typeface="Courier New"/>
                <a:ea typeface="Courier New"/>
                <a:cs typeface="Courier New"/>
                <a:sym typeface="Courier New"/>
              </a:rPr>
              <a:t>android:layout_below</a:t>
            </a:r>
            <a:r>
              <a:rPr b="1" i="0" lang="en-US" sz="1600" u="none" cap="none" strike="noStrike">
                <a:solidFill>
                  <a:srgbClr val="000000"/>
                </a:solidFill>
                <a:latin typeface="Courier New"/>
                <a:ea typeface="Courier New"/>
                <a:cs typeface="Courier New"/>
                <a:sym typeface="Courier New"/>
              </a:rPr>
              <a:t>=</a:t>
            </a:r>
            <a:r>
              <a:rPr b="1" i="0" lang="en-US" sz="1600" u="none" cap="none" strike="noStrike">
                <a:solidFill>
                  <a:srgbClr val="0D904F"/>
                </a:solidFill>
                <a:latin typeface="Courier New"/>
                <a:ea typeface="Courier New"/>
                <a:cs typeface="Courier New"/>
                <a:sym typeface="Courier New"/>
              </a:rPr>
              <a:t>"@id/times"</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9C27B0"/>
                </a:solidFill>
                <a:latin typeface="Courier New"/>
                <a:ea typeface="Courier New"/>
                <a:cs typeface="Courier New"/>
                <a:sym typeface="Courier New"/>
              </a:rPr>
              <a:t>android:layout_alignParentRight</a:t>
            </a:r>
            <a:r>
              <a:rPr b="1" i="0" lang="en-US" sz="1600" u="none" cap="none" strike="noStrike">
                <a:solidFill>
                  <a:srgbClr val="000000"/>
                </a:solidFill>
                <a:latin typeface="Courier New"/>
                <a:ea typeface="Courier New"/>
                <a:cs typeface="Courier New"/>
                <a:sym typeface="Courier New"/>
              </a:rPr>
              <a:t>=</a:t>
            </a:r>
            <a:r>
              <a:rPr b="1" i="0" lang="en-US" sz="1600" u="none" cap="none" strike="noStrike">
                <a:solidFill>
                  <a:srgbClr val="0D904F"/>
                </a:solidFill>
                <a:latin typeface="Courier New"/>
                <a:ea typeface="Courier New"/>
                <a:cs typeface="Courier New"/>
                <a:sym typeface="Courier New"/>
              </a:rPr>
              <a:t>"true"</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rgbClr val="9C27B0"/>
                </a:solidFill>
                <a:latin typeface="Courier New"/>
                <a:ea typeface="Courier New"/>
                <a:cs typeface="Courier New"/>
                <a:sym typeface="Courier New"/>
              </a:rPr>
              <a:t>android:text</a:t>
            </a:r>
            <a:r>
              <a:rPr b="0" i="0" lang="en-US" sz="1600" u="none" cap="none" strike="noStrike">
                <a:solidFill>
                  <a:srgbClr val="000000"/>
                </a:solidFill>
                <a:latin typeface="Courier New"/>
                <a:ea typeface="Courier New"/>
                <a:cs typeface="Courier New"/>
                <a:sym typeface="Courier New"/>
              </a:rPr>
              <a:t>=</a:t>
            </a:r>
            <a:r>
              <a:rPr b="0" i="0" lang="en-US" sz="1600" u="none" cap="none" strike="noStrike">
                <a:solidFill>
                  <a:srgbClr val="0D904F"/>
                </a:solidFill>
                <a:latin typeface="Courier New"/>
                <a:ea typeface="Courier New"/>
                <a:cs typeface="Courier New"/>
                <a:sym typeface="Courier New"/>
              </a:rPr>
              <a:t>"@string/done"</a:t>
            </a:r>
            <a:r>
              <a:rPr b="0" i="0" lang="en-US" sz="1600" u="none" cap="none" strike="noStrike">
                <a:solidFill>
                  <a:srgbClr val="000000"/>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3B78E7"/>
                </a:solidFill>
                <a:latin typeface="Courier New"/>
                <a:ea typeface="Courier New"/>
                <a:cs typeface="Courier New"/>
                <a:sym typeface="Courier New"/>
              </a:rPr>
              <a:t>    /&gt;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3B78E7"/>
                </a:solidFill>
                <a:latin typeface="Courier New"/>
                <a:ea typeface="Courier New"/>
                <a:cs typeface="Courier New"/>
                <a:sym typeface="Courier New"/>
              </a:rPr>
              <a:t>&lt;/RelativeLayout&gt;</a:t>
            </a:r>
            <a:endParaRPr b="0" i="0" sz="1600" u="none" cap="none" strike="noStrike">
              <a:solidFill>
                <a:srgbClr val="000000"/>
              </a:solidFill>
              <a:latin typeface="Courier New"/>
              <a:ea typeface="Courier New"/>
              <a:cs typeface="Courier New"/>
              <a:sym typeface="Courier New"/>
            </a:endParaRPr>
          </a:p>
        </p:txBody>
      </p:sp>
      <p:sp>
        <p:nvSpPr>
          <p:cNvPr id="831" name="Google Shape;831;p75"/>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76"/>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37" name="Google Shape;837;p76"/>
          <p:cNvSpPr/>
          <p:nvPr/>
        </p:nvSpPr>
        <p:spPr>
          <a:xfrm>
            <a:off x="331181" y="311254"/>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Constraint Layout</a:t>
            </a:r>
            <a:endParaRPr b="1" i="0" sz="2800" u="none" cap="none" strike="noStrike">
              <a:solidFill>
                <a:srgbClr val="243A62"/>
              </a:solidFill>
              <a:latin typeface="Arial"/>
              <a:ea typeface="Arial"/>
              <a:cs typeface="Arial"/>
              <a:sym typeface="Arial"/>
            </a:endParaRPr>
          </a:p>
        </p:txBody>
      </p:sp>
      <p:sp>
        <p:nvSpPr>
          <p:cNvPr id="838" name="Google Shape;838;p76"/>
          <p:cNvSpPr/>
          <p:nvPr/>
        </p:nvSpPr>
        <p:spPr>
          <a:xfrm>
            <a:off x="580008" y="957739"/>
            <a:ext cx="8203774" cy="147732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Bangun tampilan yang responsive.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Mirip seperti layout relatif, dimana tampilan bergantung dengan view lain atau parent layoutnya.</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Didukung oleh android studio, gunakan drag and drop daripada mengedit kode xml.</a:t>
            </a:r>
            <a:endParaRPr b="0" i="0" sz="1800" u="none" cap="none" strike="noStrike">
              <a:solidFill>
                <a:srgbClr val="000000"/>
              </a:solidFill>
              <a:latin typeface="Courier New"/>
              <a:ea typeface="Courier New"/>
              <a:cs typeface="Courier New"/>
              <a:sym typeface="Courier New"/>
            </a:endParaRPr>
          </a:p>
        </p:txBody>
      </p:sp>
      <p:pic>
        <p:nvPicPr>
          <p:cNvPr id="839" name="Google Shape;839;p76"/>
          <p:cNvPicPr preferRelativeResize="0"/>
          <p:nvPr/>
        </p:nvPicPr>
        <p:blipFill rotWithShape="1">
          <a:blip r:embed="rId3">
            <a:alphaModFix/>
          </a:blip>
          <a:srcRect b="0" l="0" r="0" t="0"/>
          <a:stretch/>
        </p:blipFill>
        <p:spPr>
          <a:xfrm>
            <a:off x="441757" y="2578609"/>
            <a:ext cx="4240138" cy="2108356"/>
          </a:xfrm>
          <a:prstGeom prst="rect">
            <a:avLst/>
          </a:prstGeom>
          <a:noFill/>
          <a:ln>
            <a:noFill/>
          </a:ln>
        </p:spPr>
      </p:pic>
      <p:sp>
        <p:nvSpPr>
          <p:cNvPr id="840" name="Google Shape;840;p76"/>
          <p:cNvSpPr txBox="1"/>
          <p:nvPr/>
        </p:nvSpPr>
        <p:spPr>
          <a:xfrm>
            <a:off x="1383976" y="4579997"/>
            <a:ext cx="2259769" cy="41549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Contoh constraint layout</a:t>
            </a:r>
            <a:endParaRPr b="0" i="0" sz="1400" u="none" cap="none" strike="noStrike">
              <a:solidFill>
                <a:srgbClr val="000000"/>
              </a:solidFill>
              <a:latin typeface="Arial"/>
              <a:ea typeface="Arial"/>
              <a:cs typeface="Arial"/>
              <a:sym typeface="Arial"/>
            </a:endParaRPr>
          </a:p>
        </p:txBody>
      </p:sp>
      <p:pic>
        <p:nvPicPr>
          <p:cNvPr id="841" name="Google Shape;841;p76"/>
          <p:cNvPicPr preferRelativeResize="0"/>
          <p:nvPr/>
        </p:nvPicPr>
        <p:blipFill rotWithShape="1">
          <a:blip r:embed="rId4">
            <a:alphaModFix/>
          </a:blip>
          <a:srcRect b="25390" l="61594" r="4779" t="39171"/>
          <a:stretch/>
        </p:blipFill>
        <p:spPr>
          <a:xfrm>
            <a:off x="4891027" y="2481558"/>
            <a:ext cx="3587955" cy="2227007"/>
          </a:xfrm>
          <a:prstGeom prst="rect">
            <a:avLst/>
          </a:prstGeom>
          <a:noFill/>
          <a:ln>
            <a:noFill/>
          </a:ln>
        </p:spPr>
      </p:pic>
      <p:sp>
        <p:nvSpPr>
          <p:cNvPr id="842" name="Google Shape;842;p76"/>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77"/>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48" name="Google Shape;848;p77"/>
          <p:cNvSpPr/>
          <p:nvPr/>
        </p:nvSpPr>
        <p:spPr>
          <a:xfrm>
            <a:off x="331181" y="263128"/>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Constraint Layout</a:t>
            </a:r>
            <a:endParaRPr b="1" i="0" sz="2800" u="none" cap="none" strike="noStrike">
              <a:solidFill>
                <a:srgbClr val="243A62"/>
              </a:solidFill>
              <a:latin typeface="Arial"/>
              <a:ea typeface="Arial"/>
              <a:cs typeface="Arial"/>
              <a:sym typeface="Arial"/>
            </a:endParaRPr>
          </a:p>
        </p:txBody>
      </p:sp>
      <p:sp>
        <p:nvSpPr>
          <p:cNvPr id="849" name="Google Shape;849;p77"/>
          <p:cNvSpPr/>
          <p:nvPr/>
        </p:nvSpPr>
        <p:spPr>
          <a:xfrm>
            <a:off x="513883" y="729964"/>
            <a:ext cx="8203800" cy="418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Courier New"/>
                <a:ea typeface="Courier New"/>
                <a:cs typeface="Courier New"/>
                <a:sym typeface="Courier New"/>
              </a:rPr>
              <a:t>&lt;?</a:t>
            </a:r>
            <a:r>
              <a:rPr b="1" i="0" lang="en-US" sz="1400" u="none" cap="none" strike="noStrike">
                <a:solidFill>
                  <a:srgbClr val="0000FF"/>
                </a:solidFill>
                <a:latin typeface="Courier New"/>
                <a:ea typeface="Courier New"/>
                <a:cs typeface="Courier New"/>
                <a:sym typeface="Courier New"/>
              </a:rPr>
              <a:t>xml version=</a:t>
            </a:r>
            <a:r>
              <a:rPr b="1" i="0" lang="en-US" sz="1400" u="none" cap="none" strike="noStrike">
                <a:solidFill>
                  <a:srgbClr val="008000"/>
                </a:solidFill>
                <a:latin typeface="Courier New"/>
                <a:ea typeface="Courier New"/>
                <a:cs typeface="Courier New"/>
                <a:sym typeface="Courier New"/>
              </a:rPr>
              <a:t>"1.0" </a:t>
            </a:r>
            <a:r>
              <a:rPr b="1" i="0" lang="en-US" sz="1400" u="none" cap="none" strike="noStrike">
                <a:solidFill>
                  <a:srgbClr val="0000FF"/>
                </a:solidFill>
                <a:latin typeface="Courier New"/>
                <a:ea typeface="Courier New"/>
                <a:cs typeface="Courier New"/>
                <a:sym typeface="Courier New"/>
              </a:rPr>
              <a:t>encoding=</a:t>
            </a:r>
            <a:r>
              <a:rPr b="1" i="0" lang="en-US" sz="1400" u="none" cap="none" strike="noStrike">
                <a:solidFill>
                  <a:srgbClr val="008000"/>
                </a:solidFill>
                <a:latin typeface="Courier New"/>
                <a:ea typeface="Courier New"/>
                <a:cs typeface="Courier New"/>
                <a:sym typeface="Courier New"/>
              </a:rPr>
              <a:t>"utf-8"</a:t>
            </a:r>
            <a:r>
              <a:rPr b="0" i="1" lang="en-US" sz="1400" u="none" cap="none" strike="noStrike">
                <a:solidFill>
                  <a:srgbClr val="000000"/>
                </a:solidFill>
                <a:latin typeface="Courier New"/>
                <a:ea typeface="Courier New"/>
                <a:cs typeface="Courier New"/>
                <a:sym typeface="Courier New"/>
              </a:rPr>
              <a:t>?&gt;</a:t>
            </a:r>
            <a:br>
              <a:rPr b="0" i="1"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&lt;</a:t>
            </a:r>
            <a:r>
              <a:rPr b="1" i="0" lang="en-US" sz="1400" u="none" cap="none" strike="noStrike">
                <a:solidFill>
                  <a:srgbClr val="000080"/>
                </a:solidFill>
                <a:latin typeface="Courier New"/>
                <a:ea typeface="Courier New"/>
                <a:cs typeface="Courier New"/>
                <a:sym typeface="Courier New"/>
              </a:rPr>
              <a:t>android.support.constraint.ConstraintLayout </a:t>
            </a:r>
            <a:r>
              <a:rPr b="1" i="0" lang="en-US" sz="1400" u="none" cap="none" strike="noStrike">
                <a:solidFill>
                  <a:srgbClr val="0000FF"/>
                </a:solidFill>
                <a:latin typeface="Courier New"/>
                <a:ea typeface="Courier New"/>
                <a:cs typeface="Courier New"/>
                <a:sym typeface="Courier New"/>
              </a:rPr>
              <a:t>xmlns:</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a:t>
            </a:r>
            <a:r>
              <a:rPr b="1" i="0" lang="en-US" sz="1400" u="none" cap="none" strike="noStrike">
                <a:solidFill>
                  <a:srgbClr val="008000"/>
                </a:solidFill>
                <a:latin typeface="Courier New"/>
                <a:ea typeface="Courier New"/>
                <a:cs typeface="Courier New"/>
                <a:sym typeface="Courier New"/>
              </a:rPr>
              <a:t>"http://schemas.android.com/apk/res/android"</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0000FF"/>
                </a:solidFill>
                <a:latin typeface="Courier New"/>
                <a:ea typeface="Courier New"/>
                <a:cs typeface="Courier New"/>
                <a:sym typeface="Courier New"/>
              </a:rPr>
              <a:t>xmlns:</a:t>
            </a:r>
            <a:r>
              <a:rPr b="1" i="0" lang="en-US" sz="1400" u="none" cap="none" strike="noStrike">
                <a:solidFill>
                  <a:srgbClr val="660E7A"/>
                </a:solidFill>
                <a:latin typeface="Courier New"/>
                <a:ea typeface="Courier New"/>
                <a:cs typeface="Courier New"/>
                <a:sym typeface="Courier New"/>
              </a:rPr>
              <a:t>app</a:t>
            </a:r>
            <a:r>
              <a:rPr b="1" i="0" lang="en-US" sz="1400" u="none" cap="none" strike="noStrike">
                <a:solidFill>
                  <a:srgbClr val="0000FF"/>
                </a:solidFill>
                <a:latin typeface="Courier New"/>
                <a:ea typeface="Courier New"/>
                <a:cs typeface="Courier New"/>
                <a:sym typeface="Courier New"/>
              </a:rPr>
              <a:t>=</a:t>
            </a:r>
            <a:r>
              <a:rPr b="1" i="0" lang="en-US" sz="1400" u="none" cap="none" strike="noStrike">
                <a:solidFill>
                  <a:srgbClr val="008000"/>
                </a:solidFill>
                <a:latin typeface="Courier New"/>
                <a:ea typeface="Courier New"/>
                <a:cs typeface="Courier New"/>
                <a:sym typeface="Courier New"/>
              </a:rPr>
              <a:t>"http://schemas.android.com/apk/res-auto"</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0000FF"/>
                </a:solidFill>
                <a:latin typeface="Courier New"/>
                <a:ea typeface="Courier New"/>
                <a:cs typeface="Courier New"/>
                <a:sym typeface="Courier New"/>
              </a:rPr>
              <a:t>xmlns:</a:t>
            </a:r>
            <a:r>
              <a:rPr b="1" i="0" lang="en-US" sz="1400" u="none" cap="none" strike="noStrike">
                <a:solidFill>
                  <a:srgbClr val="660E7A"/>
                </a:solidFill>
                <a:latin typeface="Courier New"/>
                <a:ea typeface="Courier New"/>
                <a:cs typeface="Courier New"/>
                <a:sym typeface="Courier New"/>
              </a:rPr>
              <a:t>tools</a:t>
            </a:r>
            <a:r>
              <a:rPr b="1" i="0" lang="en-US" sz="1400" u="none" cap="none" strike="noStrike">
                <a:solidFill>
                  <a:srgbClr val="0000FF"/>
                </a:solidFill>
                <a:latin typeface="Courier New"/>
                <a:ea typeface="Courier New"/>
                <a:cs typeface="Courier New"/>
                <a:sym typeface="Courier New"/>
              </a:rPr>
              <a:t>=</a:t>
            </a:r>
            <a:r>
              <a:rPr b="1" i="0" lang="en-US" sz="1400" u="none" cap="none" strike="noStrike">
                <a:solidFill>
                  <a:srgbClr val="008000"/>
                </a:solidFill>
                <a:latin typeface="Courier New"/>
                <a:ea typeface="Courier New"/>
                <a:cs typeface="Courier New"/>
                <a:sym typeface="Courier New"/>
              </a:rPr>
              <a:t>"http://schemas.android.com/tools"</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:layout_width=</a:t>
            </a:r>
            <a:r>
              <a:rPr b="1" i="0" lang="en-US" sz="1400" u="none" cap="none" strike="noStrike">
                <a:solidFill>
                  <a:srgbClr val="008000"/>
                </a:solidFill>
                <a:latin typeface="Courier New"/>
                <a:ea typeface="Courier New"/>
                <a:cs typeface="Courier New"/>
                <a:sym typeface="Courier New"/>
              </a:rPr>
              <a:t>"match_parent"</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:layout_height=</a:t>
            </a:r>
            <a:r>
              <a:rPr b="1" i="0" lang="en-US" sz="1400" u="none" cap="none" strike="noStrike">
                <a:solidFill>
                  <a:srgbClr val="008000"/>
                </a:solidFill>
                <a:latin typeface="Courier New"/>
                <a:ea typeface="Courier New"/>
                <a:cs typeface="Courier New"/>
                <a:sym typeface="Courier New"/>
              </a:rPr>
              <a:t>"match_parent"</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tools</a:t>
            </a:r>
            <a:r>
              <a:rPr b="1" i="0" lang="en-US" sz="1400" u="none" cap="none" strike="noStrike">
                <a:solidFill>
                  <a:srgbClr val="0000FF"/>
                </a:solidFill>
                <a:latin typeface="Courier New"/>
                <a:ea typeface="Courier New"/>
                <a:cs typeface="Courier New"/>
                <a:sym typeface="Courier New"/>
              </a:rPr>
              <a:t>:context=</a:t>
            </a:r>
            <a:r>
              <a:rPr b="1" i="0" lang="en-US" sz="1400" u="none" cap="none" strike="noStrike">
                <a:solidFill>
                  <a:srgbClr val="008000"/>
                </a:solidFill>
                <a:latin typeface="Courier New"/>
                <a:ea typeface="Courier New"/>
                <a:cs typeface="Courier New"/>
                <a:sym typeface="Courier New"/>
              </a:rPr>
              <a:t>".MainActivity"</a:t>
            </a:r>
            <a:r>
              <a:rPr b="0" i="0" lang="en-US" sz="1400" u="none" cap="none" strike="noStrike">
                <a:solidFill>
                  <a:srgbClr val="000000"/>
                </a:solidFill>
                <a:latin typeface="Courier New"/>
                <a:ea typeface="Courier New"/>
                <a:cs typeface="Courier New"/>
                <a:sym typeface="Courier New"/>
              </a:rPr>
              <a:t>&gt;</a:t>
            </a:r>
            <a:br>
              <a:rPr b="0" i="0" lang="en-US" sz="1400" u="none" cap="none" strike="noStrike">
                <a:solidFill>
                  <a:srgbClr val="000000"/>
                </a:solidFill>
                <a:latin typeface="Courier New"/>
                <a:ea typeface="Courier New"/>
                <a:cs typeface="Courier New"/>
                <a:sym typeface="Courier New"/>
              </a:rPr>
            </a:b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    &lt;</a:t>
            </a:r>
            <a:r>
              <a:rPr b="1" i="0" lang="en-US" sz="1400" u="none" cap="none" strike="noStrike">
                <a:solidFill>
                  <a:srgbClr val="000080"/>
                </a:solidFill>
                <a:latin typeface="Courier New"/>
                <a:ea typeface="Courier New"/>
                <a:cs typeface="Courier New"/>
                <a:sym typeface="Courier New"/>
              </a:rPr>
              <a:t>TextView</a:t>
            </a:r>
            <a:br>
              <a:rPr b="1" i="0" lang="en-US" sz="1400" u="none" cap="none" strike="noStrike">
                <a:solidFill>
                  <a:srgbClr val="000080"/>
                </a:solidFill>
                <a:latin typeface="Courier New"/>
                <a:ea typeface="Courier New"/>
                <a:cs typeface="Courier New"/>
                <a:sym typeface="Courier New"/>
              </a:rPr>
            </a:br>
            <a:r>
              <a:rPr b="1" i="0" lang="en-US" sz="1400" u="none" cap="none" strike="noStrike">
                <a:solidFill>
                  <a:srgbClr val="00008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:id=</a:t>
            </a:r>
            <a:r>
              <a:rPr b="1" i="0" lang="en-US" sz="1400" u="none" cap="none" strike="noStrike">
                <a:solidFill>
                  <a:srgbClr val="008000"/>
                </a:solidFill>
                <a:latin typeface="Courier New"/>
                <a:ea typeface="Courier New"/>
                <a:cs typeface="Courier New"/>
                <a:sym typeface="Courier New"/>
              </a:rPr>
              <a:t>"@+id/textView1"</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:layout_width=</a:t>
            </a:r>
            <a:r>
              <a:rPr b="1" i="0" lang="en-US" sz="1400" u="none" cap="none" strike="noStrike">
                <a:solidFill>
                  <a:srgbClr val="008000"/>
                </a:solidFill>
                <a:latin typeface="Courier New"/>
                <a:ea typeface="Courier New"/>
                <a:cs typeface="Courier New"/>
                <a:sym typeface="Courier New"/>
              </a:rPr>
              <a:t>"wrap_content"</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:layout_height=</a:t>
            </a:r>
            <a:r>
              <a:rPr b="1" i="0" lang="en-US" sz="1400" u="none" cap="none" strike="noStrike">
                <a:solidFill>
                  <a:srgbClr val="008000"/>
                </a:solidFill>
                <a:latin typeface="Courier New"/>
                <a:ea typeface="Courier New"/>
                <a:cs typeface="Courier New"/>
                <a:sym typeface="Courier New"/>
              </a:rPr>
              <a:t>"wrap_content"</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:layout_marginStart=</a:t>
            </a:r>
            <a:r>
              <a:rPr b="1" i="0" lang="en-US" sz="1400" u="none" cap="none" strike="noStrike">
                <a:solidFill>
                  <a:srgbClr val="008000"/>
                </a:solidFill>
                <a:latin typeface="Courier New"/>
                <a:ea typeface="Courier New"/>
                <a:cs typeface="Courier New"/>
                <a:sym typeface="Courier New"/>
              </a:rPr>
              <a:t>"100dp"</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:layout_marginLeft=</a:t>
            </a:r>
            <a:r>
              <a:rPr b="1" i="0" lang="en-US" sz="1400" u="none" cap="none" strike="noStrike">
                <a:solidFill>
                  <a:srgbClr val="008000"/>
                </a:solidFill>
                <a:latin typeface="Courier New"/>
                <a:ea typeface="Courier New"/>
                <a:cs typeface="Courier New"/>
                <a:sym typeface="Courier New"/>
              </a:rPr>
              <a:t>"100dp"</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:layout_marginTop=</a:t>
            </a:r>
            <a:r>
              <a:rPr b="1" i="0" lang="en-US" sz="1400" u="none" cap="none" strike="noStrike">
                <a:solidFill>
                  <a:srgbClr val="008000"/>
                </a:solidFill>
                <a:latin typeface="Courier New"/>
                <a:ea typeface="Courier New"/>
                <a:cs typeface="Courier New"/>
                <a:sym typeface="Courier New"/>
              </a:rPr>
              <a:t>"100dp"</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:text=</a:t>
            </a:r>
            <a:r>
              <a:rPr b="1" i="0" lang="en-US" sz="1400" u="none" cap="none" strike="noStrike">
                <a:solidFill>
                  <a:srgbClr val="008000"/>
                </a:solidFill>
                <a:latin typeface="Courier New"/>
                <a:ea typeface="Courier New"/>
                <a:cs typeface="Courier New"/>
                <a:sym typeface="Courier New"/>
              </a:rPr>
              <a:t>"TextView"</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app</a:t>
            </a:r>
            <a:r>
              <a:rPr b="1" i="0" lang="en-US" sz="1400" u="none" cap="none" strike="noStrike">
                <a:solidFill>
                  <a:srgbClr val="0000FF"/>
                </a:solidFill>
                <a:latin typeface="Courier New"/>
                <a:ea typeface="Courier New"/>
                <a:cs typeface="Courier New"/>
                <a:sym typeface="Courier New"/>
              </a:rPr>
              <a:t>:layout_constraintStart_toStartOf=</a:t>
            </a:r>
            <a:r>
              <a:rPr b="1" i="0" lang="en-US" sz="1400" u="none" cap="none" strike="noStrike">
                <a:solidFill>
                  <a:srgbClr val="008000"/>
                </a:solidFill>
                <a:latin typeface="Courier New"/>
                <a:ea typeface="Courier New"/>
                <a:cs typeface="Courier New"/>
                <a:sym typeface="Courier New"/>
              </a:rPr>
              <a:t>"parent"</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app</a:t>
            </a:r>
            <a:r>
              <a:rPr b="1" i="0" lang="en-US" sz="1400" u="none" cap="none" strike="noStrike">
                <a:solidFill>
                  <a:srgbClr val="0000FF"/>
                </a:solidFill>
                <a:latin typeface="Courier New"/>
                <a:ea typeface="Courier New"/>
                <a:cs typeface="Courier New"/>
                <a:sym typeface="Courier New"/>
              </a:rPr>
              <a:t>:layout_constraintTop_toTopOf=</a:t>
            </a:r>
            <a:r>
              <a:rPr b="1" i="0" lang="en-US" sz="1400" u="none" cap="none" strike="noStrike">
                <a:solidFill>
                  <a:srgbClr val="008000"/>
                </a:solidFill>
                <a:latin typeface="Courier New"/>
                <a:ea typeface="Courier New"/>
                <a:cs typeface="Courier New"/>
                <a:sym typeface="Courier New"/>
              </a:rPr>
              <a:t>"parent" </a:t>
            </a:r>
            <a:r>
              <a:rPr b="0" i="0" lang="en-US" sz="1400" u="none" cap="none" strike="noStrike">
                <a:solidFill>
                  <a:srgbClr val="000000"/>
                </a:solidFill>
                <a:latin typeface="Courier New"/>
                <a:ea typeface="Courier New"/>
                <a:cs typeface="Courier New"/>
                <a:sym typeface="Courier New"/>
              </a:rPr>
              <a:t>/&gt;</a:t>
            </a:r>
            <a:endParaRPr b="0" i="0" sz="1400" u="none" cap="none" strike="noStrike">
              <a:solidFill>
                <a:srgbClr val="000000"/>
              </a:solidFill>
              <a:latin typeface="Courier New"/>
              <a:ea typeface="Courier New"/>
              <a:cs typeface="Courier New"/>
              <a:sym typeface="Courier New"/>
            </a:endParaRPr>
          </a:p>
        </p:txBody>
      </p:sp>
      <p:sp>
        <p:nvSpPr>
          <p:cNvPr id="850" name="Google Shape;850;p77"/>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7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56" name="Google Shape;856;p78"/>
          <p:cNvSpPr/>
          <p:nvPr/>
        </p:nvSpPr>
        <p:spPr>
          <a:xfrm>
            <a:off x="331181" y="215002"/>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Constraint Layout</a:t>
            </a:r>
            <a:endParaRPr b="1" i="0" sz="2800" u="none" cap="none" strike="noStrike">
              <a:solidFill>
                <a:srgbClr val="243A62"/>
              </a:solidFill>
              <a:latin typeface="Arial"/>
              <a:ea typeface="Arial"/>
              <a:cs typeface="Arial"/>
              <a:sym typeface="Arial"/>
            </a:endParaRPr>
          </a:p>
        </p:txBody>
      </p:sp>
      <p:sp>
        <p:nvSpPr>
          <p:cNvPr id="857" name="Google Shape;857;p78"/>
          <p:cNvSpPr/>
          <p:nvPr/>
        </p:nvSpPr>
        <p:spPr>
          <a:xfrm>
            <a:off x="580008" y="957739"/>
            <a:ext cx="8203774"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&lt;</a:t>
            </a:r>
            <a:r>
              <a:rPr b="1" i="0" lang="en-US" sz="1400" u="none" cap="none" strike="noStrike">
                <a:solidFill>
                  <a:srgbClr val="000080"/>
                </a:solidFill>
                <a:latin typeface="Courier New"/>
                <a:ea typeface="Courier New"/>
                <a:cs typeface="Courier New"/>
                <a:sym typeface="Courier New"/>
              </a:rPr>
              <a:t>TextView</a:t>
            </a:r>
            <a:br>
              <a:rPr b="1" i="0" lang="en-US" sz="1400" u="none" cap="none" strike="noStrike">
                <a:solidFill>
                  <a:srgbClr val="000080"/>
                </a:solidFill>
                <a:latin typeface="Courier New"/>
                <a:ea typeface="Courier New"/>
                <a:cs typeface="Courier New"/>
                <a:sym typeface="Courier New"/>
              </a:rPr>
            </a:br>
            <a:r>
              <a:rPr b="1" i="0" lang="en-US" sz="1400" u="none" cap="none" strike="noStrike">
                <a:solidFill>
                  <a:srgbClr val="00008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:id=</a:t>
            </a:r>
            <a:r>
              <a:rPr b="1" i="0" lang="en-US" sz="1400" u="none" cap="none" strike="noStrike">
                <a:solidFill>
                  <a:srgbClr val="008000"/>
                </a:solidFill>
                <a:latin typeface="Courier New"/>
                <a:ea typeface="Courier New"/>
                <a:cs typeface="Courier New"/>
                <a:sym typeface="Courier New"/>
              </a:rPr>
              <a:t>"@+id/textView2"</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:layout_width=</a:t>
            </a:r>
            <a:r>
              <a:rPr b="1" i="0" lang="en-US" sz="1400" u="none" cap="none" strike="noStrike">
                <a:solidFill>
                  <a:srgbClr val="008000"/>
                </a:solidFill>
                <a:latin typeface="Courier New"/>
                <a:ea typeface="Courier New"/>
                <a:cs typeface="Courier New"/>
                <a:sym typeface="Courier New"/>
              </a:rPr>
              <a:t>"wrap_content"</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:layout_height=</a:t>
            </a:r>
            <a:r>
              <a:rPr b="1" i="0" lang="en-US" sz="1400" u="none" cap="none" strike="noStrike">
                <a:solidFill>
                  <a:srgbClr val="008000"/>
                </a:solidFill>
                <a:latin typeface="Courier New"/>
                <a:ea typeface="Courier New"/>
                <a:cs typeface="Courier New"/>
                <a:sym typeface="Courier New"/>
              </a:rPr>
              <a:t>"wrap_content"</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:layout_marginTop=</a:t>
            </a:r>
            <a:r>
              <a:rPr b="1" i="0" lang="en-US" sz="1400" u="none" cap="none" strike="noStrike">
                <a:solidFill>
                  <a:srgbClr val="008000"/>
                </a:solidFill>
                <a:latin typeface="Courier New"/>
                <a:ea typeface="Courier New"/>
                <a:cs typeface="Courier New"/>
                <a:sym typeface="Courier New"/>
              </a:rPr>
              <a:t>"100dp"</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:text=</a:t>
            </a:r>
            <a:r>
              <a:rPr b="1" i="0" lang="en-US" sz="1400" u="none" cap="none" strike="noStrike">
                <a:solidFill>
                  <a:srgbClr val="008000"/>
                </a:solidFill>
                <a:latin typeface="Courier New"/>
                <a:ea typeface="Courier New"/>
                <a:cs typeface="Courier New"/>
                <a:sym typeface="Courier New"/>
              </a:rPr>
              <a:t>"TextView"</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app</a:t>
            </a:r>
            <a:r>
              <a:rPr b="1" i="0" lang="en-US" sz="1400" u="none" cap="none" strike="noStrike">
                <a:solidFill>
                  <a:srgbClr val="0000FF"/>
                </a:solidFill>
                <a:latin typeface="Courier New"/>
                <a:ea typeface="Courier New"/>
                <a:cs typeface="Courier New"/>
                <a:sym typeface="Courier New"/>
              </a:rPr>
              <a:t>:layout_constraintEnd_toEndOf=</a:t>
            </a:r>
            <a:r>
              <a:rPr b="1" i="0" lang="en-US" sz="1400" u="none" cap="none" strike="noStrike">
                <a:solidFill>
                  <a:srgbClr val="008000"/>
                </a:solidFill>
                <a:latin typeface="Courier New"/>
                <a:ea typeface="Courier New"/>
                <a:cs typeface="Courier New"/>
                <a:sym typeface="Courier New"/>
              </a:rPr>
              <a:t>"@+id/textView1“     </a:t>
            </a:r>
            <a:r>
              <a:rPr b="1" i="0" lang="en-US" sz="1400" u="none" cap="none" strike="noStrike">
                <a:solidFill>
                  <a:srgbClr val="660E7A"/>
                </a:solidFill>
                <a:latin typeface="Courier New"/>
                <a:ea typeface="Courier New"/>
                <a:cs typeface="Courier New"/>
                <a:sym typeface="Courier New"/>
              </a:rPr>
              <a:t>app</a:t>
            </a:r>
            <a:r>
              <a:rPr b="1" i="0" lang="en-US" sz="1400" u="none" cap="none" strike="noStrike">
                <a:solidFill>
                  <a:srgbClr val="0000FF"/>
                </a:solidFill>
                <a:latin typeface="Courier New"/>
                <a:ea typeface="Courier New"/>
                <a:cs typeface="Courier New"/>
                <a:sym typeface="Courier New"/>
              </a:rPr>
              <a:t>:layout_constraintStart_toStartOf=</a:t>
            </a:r>
            <a:r>
              <a:rPr b="1" i="0" lang="en-US" sz="1400" u="none" cap="none" strike="noStrike">
                <a:solidFill>
                  <a:srgbClr val="008000"/>
                </a:solidFill>
                <a:latin typeface="Courier New"/>
                <a:ea typeface="Courier New"/>
                <a:cs typeface="Courier New"/>
                <a:sym typeface="Courier New"/>
              </a:rPr>
              <a:t>"@+id/textView1"</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660E7A"/>
                </a:solidFill>
                <a:latin typeface="Courier New"/>
                <a:ea typeface="Courier New"/>
                <a:cs typeface="Courier New"/>
                <a:sym typeface="Courier New"/>
              </a:rPr>
              <a:t>app</a:t>
            </a:r>
            <a:r>
              <a:rPr b="1" i="0" lang="en-US" sz="1400" u="none" cap="none" strike="noStrike">
                <a:solidFill>
                  <a:srgbClr val="0000FF"/>
                </a:solidFill>
                <a:latin typeface="Courier New"/>
                <a:ea typeface="Courier New"/>
                <a:cs typeface="Courier New"/>
                <a:sym typeface="Courier New"/>
              </a:rPr>
              <a:t>:layout_constraintTop_toBottomOf=</a:t>
            </a:r>
            <a:r>
              <a:rPr b="1" i="0" lang="en-US" sz="1400" u="none" cap="none" strike="noStrike">
                <a:solidFill>
                  <a:srgbClr val="008000"/>
                </a:solidFill>
                <a:latin typeface="Courier New"/>
                <a:ea typeface="Courier New"/>
                <a:cs typeface="Courier New"/>
                <a:sym typeface="Courier New"/>
              </a:rPr>
              <a:t>"@+id/textView1" </a:t>
            </a:r>
            <a:r>
              <a:rPr b="0" i="0" lang="en-US" sz="1400" u="none" cap="none" strike="noStrike">
                <a:solidFill>
                  <a:srgbClr val="000000"/>
                </a:solidFill>
                <a:latin typeface="Courier New"/>
                <a:ea typeface="Courier New"/>
                <a:cs typeface="Courier New"/>
                <a:sym typeface="Courier New"/>
              </a:rPr>
              <a:t>/&gt;</a:t>
            </a:r>
            <a:br>
              <a:rPr b="0" i="0" lang="en-US" sz="1400" u="none" cap="none" strike="noStrike">
                <a:solidFill>
                  <a:srgbClr val="000000"/>
                </a:solidFill>
                <a:latin typeface="Courier New"/>
                <a:ea typeface="Courier New"/>
                <a:cs typeface="Courier New"/>
                <a:sym typeface="Courier New"/>
              </a:rPr>
            </a:br>
            <a:br>
              <a:rPr b="0" i="0" lang="en-US" sz="1400" u="none" cap="none" strike="noStrike">
                <a:solidFill>
                  <a:srgbClr val="000000"/>
                </a:solidFill>
                <a:latin typeface="Courier New"/>
                <a:ea typeface="Courier New"/>
                <a:cs typeface="Courier New"/>
                <a:sym typeface="Courier New"/>
              </a:rPr>
            </a:br>
            <a:endParaRPr b="0" i="0" sz="1400" u="none" cap="none" strike="noStrike">
              <a:solidFill>
                <a:srgbClr val="000000"/>
              </a:solidFill>
              <a:latin typeface="Courier New"/>
              <a:ea typeface="Courier New"/>
              <a:cs typeface="Courier New"/>
              <a:sym typeface="Courier New"/>
            </a:endParaRPr>
          </a:p>
        </p:txBody>
      </p:sp>
      <p:sp>
        <p:nvSpPr>
          <p:cNvPr id="858" name="Google Shape;858;p78"/>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7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64" name="Google Shape;864;p79"/>
          <p:cNvSpPr/>
          <p:nvPr/>
        </p:nvSpPr>
        <p:spPr>
          <a:xfrm>
            <a:off x="331181" y="335317"/>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Constraint Layout</a:t>
            </a:r>
            <a:endParaRPr b="1" i="0" sz="2800" u="none" cap="none" strike="noStrike">
              <a:solidFill>
                <a:srgbClr val="243A62"/>
              </a:solidFill>
              <a:latin typeface="Arial"/>
              <a:ea typeface="Arial"/>
              <a:cs typeface="Arial"/>
              <a:sym typeface="Arial"/>
            </a:endParaRPr>
          </a:p>
        </p:txBody>
      </p:sp>
      <p:sp>
        <p:nvSpPr>
          <p:cNvPr id="865" name="Google Shape;865;p79"/>
          <p:cNvSpPr/>
          <p:nvPr/>
        </p:nvSpPr>
        <p:spPr>
          <a:xfrm>
            <a:off x="580008" y="957739"/>
            <a:ext cx="8203774"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urier New"/>
                <a:ea typeface="Courier New"/>
                <a:cs typeface="Courier New"/>
                <a:sym typeface="Courier New"/>
              </a:rPr>
              <a:t> &lt;</a:t>
            </a:r>
            <a:r>
              <a:rPr b="1" i="0" lang="en-US" sz="1400" u="none" cap="none" strike="noStrike">
                <a:solidFill>
                  <a:srgbClr val="000080"/>
                </a:solidFill>
                <a:latin typeface="Courier New"/>
                <a:ea typeface="Courier New"/>
                <a:cs typeface="Courier New"/>
                <a:sym typeface="Courier New"/>
              </a:rPr>
              <a:t>TextView</a:t>
            </a:r>
            <a:br>
              <a:rPr b="1" i="0" lang="en-US" sz="1400" u="none" cap="none" strike="noStrike">
                <a:solidFill>
                  <a:srgbClr val="000080"/>
                </a:solidFill>
                <a:latin typeface="Courier New"/>
                <a:ea typeface="Courier New"/>
                <a:cs typeface="Courier New"/>
                <a:sym typeface="Courier New"/>
              </a:rPr>
            </a:br>
            <a:r>
              <a:rPr b="1" i="0" lang="en-US" sz="1400" u="none" cap="none" strike="noStrike">
                <a:solidFill>
                  <a:srgbClr val="00008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:id=</a:t>
            </a:r>
            <a:r>
              <a:rPr b="1" i="0" lang="en-US" sz="1400" u="none" cap="none" strike="noStrike">
                <a:solidFill>
                  <a:srgbClr val="008000"/>
                </a:solidFill>
                <a:latin typeface="Courier New"/>
                <a:ea typeface="Courier New"/>
                <a:cs typeface="Courier New"/>
                <a:sym typeface="Courier New"/>
              </a:rPr>
              <a:t>"@+id/textView3"</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:layout_width=</a:t>
            </a:r>
            <a:r>
              <a:rPr b="1" i="0" lang="en-US" sz="1400" u="none" cap="none" strike="noStrike">
                <a:solidFill>
                  <a:srgbClr val="008000"/>
                </a:solidFill>
                <a:latin typeface="Courier New"/>
                <a:ea typeface="Courier New"/>
                <a:cs typeface="Courier New"/>
                <a:sym typeface="Courier New"/>
              </a:rPr>
              <a:t>"wrap_content"</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:layout_height=</a:t>
            </a:r>
            <a:r>
              <a:rPr b="1" i="0" lang="en-US" sz="1400" u="none" cap="none" strike="noStrike">
                <a:solidFill>
                  <a:srgbClr val="008000"/>
                </a:solidFill>
                <a:latin typeface="Courier New"/>
                <a:ea typeface="Courier New"/>
                <a:cs typeface="Courier New"/>
                <a:sym typeface="Courier New"/>
              </a:rPr>
              <a:t>"wrap_content"</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:layout_marginStart=</a:t>
            </a:r>
            <a:r>
              <a:rPr b="1" i="0" lang="en-US" sz="1400" u="none" cap="none" strike="noStrike">
                <a:solidFill>
                  <a:srgbClr val="008000"/>
                </a:solidFill>
                <a:latin typeface="Courier New"/>
                <a:ea typeface="Courier New"/>
                <a:cs typeface="Courier New"/>
                <a:sym typeface="Courier New"/>
              </a:rPr>
              <a:t>"8dp"</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:layout_marginLeft=</a:t>
            </a:r>
            <a:r>
              <a:rPr b="1" i="0" lang="en-US" sz="1400" u="none" cap="none" strike="noStrike">
                <a:solidFill>
                  <a:srgbClr val="008000"/>
                </a:solidFill>
                <a:latin typeface="Courier New"/>
                <a:ea typeface="Courier New"/>
                <a:cs typeface="Courier New"/>
                <a:sym typeface="Courier New"/>
              </a:rPr>
              <a:t>"8dp"</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:layout_marginEnd=</a:t>
            </a:r>
            <a:r>
              <a:rPr b="1" i="0" lang="en-US" sz="1400" u="none" cap="none" strike="noStrike">
                <a:solidFill>
                  <a:srgbClr val="008000"/>
                </a:solidFill>
                <a:latin typeface="Courier New"/>
                <a:ea typeface="Courier New"/>
                <a:cs typeface="Courier New"/>
                <a:sym typeface="Courier New"/>
              </a:rPr>
              <a:t>"8dp"</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:layout_marginRight=</a:t>
            </a:r>
            <a:r>
              <a:rPr b="1" i="0" lang="en-US" sz="1400" u="none" cap="none" strike="noStrike">
                <a:solidFill>
                  <a:srgbClr val="008000"/>
                </a:solidFill>
                <a:latin typeface="Courier New"/>
                <a:ea typeface="Courier New"/>
                <a:cs typeface="Courier New"/>
                <a:sym typeface="Courier New"/>
              </a:rPr>
              <a:t>"8dp"</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android</a:t>
            </a:r>
            <a:r>
              <a:rPr b="1" i="0" lang="en-US" sz="1400" u="none" cap="none" strike="noStrike">
                <a:solidFill>
                  <a:srgbClr val="0000FF"/>
                </a:solidFill>
                <a:latin typeface="Courier New"/>
                <a:ea typeface="Courier New"/>
                <a:cs typeface="Courier New"/>
                <a:sym typeface="Courier New"/>
              </a:rPr>
              <a:t>:text=</a:t>
            </a:r>
            <a:r>
              <a:rPr b="1" i="0" lang="en-US" sz="1400" u="none" cap="none" strike="noStrike">
                <a:solidFill>
                  <a:srgbClr val="008000"/>
                </a:solidFill>
                <a:latin typeface="Courier New"/>
                <a:ea typeface="Courier New"/>
                <a:cs typeface="Courier New"/>
                <a:sym typeface="Courier New"/>
              </a:rPr>
              <a:t>"TextView"</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app</a:t>
            </a:r>
            <a:r>
              <a:rPr b="1" i="0" lang="en-US" sz="1400" u="none" cap="none" strike="noStrike">
                <a:solidFill>
                  <a:srgbClr val="0000FF"/>
                </a:solidFill>
                <a:latin typeface="Courier New"/>
                <a:ea typeface="Courier New"/>
                <a:cs typeface="Courier New"/>
                <a:sym typeface="Courier New"/>
              </a:rPr>
              <a:t>:layout_constraintEnd_toEndOf=</a:t>
            </a:r>
            <a:r>
              <a:rPr b="1" i="0" lang="en-US" sz="1400" u="none" cap="none" strike="noStrike">
                <a:solidFill>
                  <a:srgbClr val="008000"/>
                </a:solidFill>
                <a:latin typeface="Courier New"/>
                <a:ea typeface="Courier New"/>
                <a:cs typeface="Courier New"/>
                <a:sym typeface="Courier New"/>
              </a:rPr>
              <a:t>"parent"</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app</a:t>
            </a:r>
            <a:r>
              <a:rPr b="1" i="0" lang="en-US" sz="1400" u="none" cap="none" strike="noStrike">
                <a:solidFill>
                  <a:srgbClr val="0000FF"/>
                </a:solidFill>
                <a:latin typeface="Courier New"/>
                <a:ea typeface="Courier New"/>
                <a:cs typeface="Courier New"/>
                <a:sym typeface="Courier New"/>
              </a:rPr>
              <a:t>:layout_constraintHorizontal_bias=</a:t>
            </a:r>
            <a:r>
              <a:rPr b="1" i="0" lang="en-US" sz="1400" u="none" cap="none" strike="noStrike">
                <a:solidFill>
                  <a:srgbClr val="008000"/>
                </a:solidFill>
                <a:latin typeface="Courier New"/>
                <a:ea typeface="Courier New"/>
                <a:cs typeface="Courier New"/>
                <a:sym typeface="Courier New"/>
              </a:rPr>
              <a:t>"0.503"</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008000"/>
                </a:solidFill>
                <a:latin typeface="Courier New"/>
                <a:ea typeface="Courier New"/>
                <a:cs typeface="Courier New"/>
                <a:sym typeface="Courier New"/>
              </a:rPr>
              <a:t>        </a:t>
            </a:r>
            <a:r>
              <a:rPr b="1" i="0" lang="en-US" sz="1400" u="none" cap="none" strike="noStrike">
                <a:solidFill>
                  <a:srgbClr val="660E7A"/>
                </a:solidFill>
                <a:latin typeface="Courier New"/>
                <a:ea typeface="Courier New"/>
                <a:cs typeface="Courier New"/>
                <a:sym typeface="Courier New"/>
              </a:rPr>
              <a:t>app</a:t>
            </a:r>
            <a:r>
              <a:rPr b="1" i="0" lang="en-US" sz="1400" u="none" cap="none" strike="noStrike">
                <a:solidFill>
                  <a:srgbClr val="0000FF"/>
                </a:solidFill>
                <a:latin typeface="Courier New"/>
                <a:ea typeface="Courier New"/>
                <a:cs typeface="Courier New"/>
                <a:sym typeface="Courier New"/>
              </a:rPr>
              <a:t>:layout_constraintStart_toEndOf=</a:t>
            </a:r>
            <a:r>
              <a:rPr b="1" i="0" lang="en-US" sz="1400" u="none" cap="none" strike="noStrike">
                <a:solidFill>
                  <a:srgbClr val="008000"/>
                </a:solidFill>
                <a:latin typeface="Courier New"/>
                <a:ea typeface="Courier New"/>
                <a:cs typeface="Courier New"/>
                <a:sym typeface="Courier New"/>
              </a:rPr>
              <a:t>"@+id/textView1"</a:t>
            </a:r>
            <a:br>
              <a:rPr b="1" i="0" lang="en-US" sz="1400" u="none" cap="none" strike="noStrike">
                <a:solidFill>
                  <a:srgbClr val="008000"/>
                </a:solidFill>
                <a:latin typeface="Courier New"/>
                <a:ea typeface="Courier New"/>
                <a:cs typeface="Courier New"/>
                <a:sym typeface="Courier New"/>
              </a:rPr>
            </a:br>
            <a:r>
              <a:rPr b="1" i="0" lang="en-US" sz="1400" u="none" cap="none" strike="noStrike">
                <a:solidFill>
                  <a:srgbClr val="660E7A"/>
                </a:solidFill>
                <a:latin typeface="Courier New"/>
                <a:ea typeface="Courier New"/>
                <a:cs typeface="Courier New"/>
                <a:sym typeface="Courier New"/>
              </a:rPr>
              <a:t>app</a:t>
            </a:r>
            <a:r>
              <a:rPr b="1" i="0" lang="en-US" sz="1400" u="none" cap="none" strike="noStrike">
                <a:solidFill>
                  <a:srgbClr val="0000FF"/>
                </a:solidFill>
                <a:latin typeface="Courier New"/>
                <a:ea typeface="Courier New"/>
                <a:cs typeface="Courier New"/>
                <a:sym typeface="Courier New"/>
              </a:rPr>
              <a:t>:layout_constraintTop_toTopOf=</a:t>
            </a:r>
            <a:r>
              <a:rPr b="1" i="0" lang="en-US" sz="1400" u="none" cap="none" strike="noStrike">
                <a:solidFill>
                  <a:srgbClr val="008000"/>
                </a:solidFill>
                <a:latin typeface="Courier New"/>
                <a:ea typeface="Courier New"/>
                <a:cs typeface="Courier New"/>
                <a:sym typeface="Courier New"/>
              </a:rPr>
              <a:t>"@+id/textView1" </a:t>
            </a:r>
            <a:r>
              <a:rPr b="0" i="0" lang="en-US" sz="1400" u="none" cap="none" strike="noStrike">
                <a:solidFill>
                  <a:srgbClr val="000000"/>
                </a:solidFill>
                <a:latin typeface="Courier New"/>
                <a:ea typeface="Courier New"/>
                <a:cs typeface="Courier New"/>
                <a:sym typeface="Courier New"/>
              </a:rPr>
              <a:t>/&gt;</a:t>
            </a:r>
            <a:br>
              <a:rPr b="0" i="0" lang="en-US" sz="1400" u="none" cap="none" strike="noStrike">
                <a:solidFill>
                  <a:srgbClr val="000000"/>
                </a:solidFill>
                <a:latin typeface="Courier New"/>
                <a:ea typeface="Courier New"/>
                <a:cs typeface="Courier New"/>
                <a:sym typeface="Courier New"/>
              </a:rPr>
            </a:br>
            <a:r>
              <a:rPr b="0" i="0" lang="en-US" sz="1400" u="none" cap="none" strike="noStrike">
                <a:solidFill>
                  <a:srgbClr val="000000"/>
                </a:solidFill>
                <a:latin typeface="Courier New"/>
                <a:ea typeface="Courier New"/>
                <a:cs typeface="Courier New"/>
                <a:sym typeface="Courier New"/>
              </a:rPr>
              <a:t>&lt;/</a:t>
            </a:r>
            <a:r>
              <a:rPr b="1" i="0" lang="en-US" sz="1400" u="none" cap="none" strike="noStrike">
                <a:solidFill>
                  <a:srgbClr val="000080"/>
                </a:solidFill>
                <a:latin typeface="Courier New"/>
                <a:ea typeface="Courier New"/>
                <a:cs typeface="Courier New"/>
                <a:sym typeface="Courier New"/>
              </a:rPr>
              <a:t>android.support.constraint.ConstraintLayout</a:t>
            </a:r>
            <a:r>
              <a:rPr b="0" i="0" lang="en-US" sz="1400" u="none" cap="none" strike="noStrike">
                <a:solidFill>
                  <a:srgbClr val="000000"/>
                </a:solidFill>
                <a:latin typeface="Courier New"/>
                <a:ea typeface="Courier New"/>
                <a:cs typeface="Courier New"/>
                <a:sym typeface="Courier New"/>
              </a:rPr>
              <a:t>&gt;</a:t>
            </a:r>
            <a:endParaRPr b="0" i="0" sz="1400" u="none" cap="none" strike="noStrike">
              <a:solidFill>
                <a:srgbClr val="000000"/>
              </a:solidFill>
              <a:latin typeface="Courier New"/>
              <a:ea typeface="Courier New"/>
              <a:cs typeface="Courier New"/>
              <a:sym typeface="Courier New"/>
            </a:endParaRPr>
          </a:p>
        </p:txBody>
      </p:sp>
      <p:sp>
        <p:nvSpPr>
          <p:cNvPr id="866" name="Google Shape;866;p79"/>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8"/>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0" name="Google Shape;270;p8"/>
          <p:cNvSpPr/>
          <p:nvPr/>
        </p:nvSpPr>
        <p:spPr>
          <a:xfrm>
            <a:off x="331181" y="342550"/>
            <a:ext cx="6984019"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Instalasi Software Development Kit</a:t>
            </a:r>
            <a:endParaRPr b="0" i="0" sz="1400" u="none" cap="none" strike="noStrike">
              <a:solidFill>
                <a:srgbClr val="000000"/>
              </a:solidFill>
              <a:latin typeface="Arial"/>
              <a:ea typeface="Arial"/>
              <a:cs typeface="Arial"/>
              <a:sym typeface="Arial"/>
            </a:endParaRPr>
          </a:p>
        </p:txBody>
      </p:sp>
      <p:sp>
        <p:nvSpPr>
          <p:cNvPr id="271" name="Google Shape;271;p8"/>
          <p:cNvSpPr/>
          <p:nvPr/>
        </p:nvSpPr>
        <p:spPr>
          <a:xfrm>
            <a:off x="331181" y="1215864"/>
            <a:ext cx="8464028" cy="120028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 Buka Android Studio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 Pilih SDK Manager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2" name="Google Shape;272;p8"/>
          <p:cNvPicPr preferRelativeResize="0"/>
          <p:nvPr/>
        </p:nvPicPr>
        <p:blipFill rotWithShape="1">
          <a:blip r:embed="rId3">
            <a:alphaModFix/>
          </a:blip>
          <a:srcRect b="5501" l="30630" r="11259" t="0"/>
          <a:stretch/>
        </p:blipFill>
        <p:spPr>
          <a:xfrm>
            <a:off x="4032660" y="1215864"/>
            <a:ext cx="4112773" cy="3760249"/>
          </a:xfrm>
          <a:prstGeom prst="rect">
            <a:avLst/>
          </a:prstGeom>
          <a:noFill/>
          <a:ln>
            <a:noFill/>
          </a:ln>
        </p:spPr>
      </p:pic>
      <p:sp>
        <p:nvSpPr>
          <p:cNvPr id="273" name="Google Shape;273;p8"/>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80"/>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72" name="Google Shape;872;p80"/>
          <p:cNvSpPr/>
          <p:nvPr/>
        </p:nvSpPr>
        <p:spPr>
          <a:xfrm>
            <a:off x="331181" y="335317"/>
            <a:ext cx="565021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Kesimpulan</a:t>
            </a:r>
            <a:endParaRPr b="1" i="0" sz="2800" u="none" cap="none" strike="noStrike">
              <a:solidFill>
                <a:srgbClr val="243A62"/>
              </a:solidFill>
              <a:latin typeface="Arial"/>
              <a:ea typeface="Arial"/>
              <a:cs typeface="Arial"/>
              <a:sym typeface="Arial"/>
            </a:endParaRPr>
          </a:p>
        </p:txBody>
      </p:sp>
      <p:sp>
        <p:nvSpPr>
          <p:cNvPr id="873" name="Google Shape;873;p80"/>
          <p:cNvSpPr/>
          <p:nvPr/>
        </p:nvSpPr>
        <p:spPr>
          <a:xfrm>
            <a:off x="580008" y="957739"/>
            <a:ext cx="8203774" cy="294952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Peserta mengetahui Kategori dan Jenis Bahasa Pemrograman</a:t>
            </a:r>
            <a:endParaRPr b="0" i="0" sz="18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Peserta mengetahui cara mengatur Ruang Kerja</a:t>
            </a:r>
            <a:endParaRPr b="0" i="0" sz="18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Peserta mengetahui Dasar Alur Pembuatan Software</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Peserta mengetahui Konsep Variabel dan Konstanta</a:t>
            </a:r>
            <a:endParaRPr b="0" i="0" sz="18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Peserta mengetahui Struktur Kondisi dan Perulangan</a:t>
            </a:r>
            <a:endParaRPr b="0" i="0" sz="18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Peserta mengentahui Konsep Layout</a:t>
            </a:r>
            <a:endParaRPr b="0" i="0" sz="1400" u="none" cap="none" strike="noStrik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Arial"/>
                <a:ea typeface="Arial"/>
                <a:cs typeface="Arial"/>
                <a:sym typeface="Arial"/>
              </a:rPr>
              <a:t>Peserta bisa membuat sebuah aplikasi sederhana</a:t>
            </a:r>
            <a:endParaRPr b="0" i="0" sz="1800" u="none" cap="none" strike="noStrike">
              <a:solidFill>
                <a:srgbClr val="000000"/>
              </a:solidFill>
              <a:latin typeface="Arial"/>
              <a:ea typeface="Arial"/>
              <a:cs typeface="Arial"/>
              <a:sym typeface="Arial"/>
            </a:endParaRPr>
          </a:p>
        </p:txBody>
      </p:sp>
      <p:sp>
        <p:nvSpPr>
          <p:cNvPr id="874" name="Google Shape;874;p80"/>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81"/>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80" name="Google Shape;880;p81"/>
          <p:cNvSpPr/>
          <p:nvPr/>
        </p:nvSpPr>
        <p:spPr>
          <a:xfrm>
            <a:off x="331181" y="263128"/>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Referensi</a:t>
            </a:r>
            <a:endParaRPr b="0" i="0" sz="2800" u="none" cap="none" strike="noStrike">
              <a:solidFill>
                <a:srgbClr val="243A62"/>
              </a:solidFill>
              <a:latin typeface="Arial"/>
              <a:ea typeface="Arial"/>
              <a:cs typeface="Arial"/>
              <a:sym typeface="Arial"/>
            </a:endParaRPr>
          </a:p>
        </p:txBody>
      </p:sp>
      <p:sp>
        <p:nvSpPr>
          <p:cNvPr id="881" name="Google Shape;881;p81"/>
          <p:cNvSpPr/>
          <p:nvPr/>
        </p:nvSpPr>
        <p:spPr>
          <a:xfrm>
            <a:off x="331180" y="876953"/>
            <a:ext cx="8464028" cy="258528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Arial"/>
                <a:ea typeface="Arial"/>
                <a:cs typeface="Arial"/>
                <a:sym typeface="Arial"/>
              </a:rPr>
              <a:t>THE WORLD'S LARGEST WEB DEVELOPER SITE</a:t>
            </a:r>
            <a:r>
              <a:rPr b="0" i="1"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Java Tutorial</a:t>
            </a:r>
            <a:r>
              <a:rPr b="0" i="1" lang="en-US" sz="1800" u="none" cap="none" strike="noStrike">
                <a:solidFill>
                  <a:schemeClr val="dk1"/>
                </a:solidFill>
                <a:latin typeface="Arial"/>
                <a:ea typeface="Arial"/>
                <a:cs typeface="Arial"/>
                <a:sym typeface="Arial"/>
              </a:rPr>
              <a:t>, di akses 27/04/2019 </a:t>
            </a:r>
            <a:r>
              <a:rPr b="0" i="0" lang="en-US" sz="1800" u="sng" cap="none" strike="noStrike">
                <a:solidFill>
                  <a:schemeClr val="dk1"/>
                </a:solidFill>
                <a:latin typeface="Arial"/>
                <a:ea typeface="Arial"/>
                <a:cs typeface="Arial"/>
                <a:sym typeface="Arial"/>
                <a:hlinkClick r:id="rId3">
                  <a:extLst>
                    <a:ext uri="{A12FA001-AC4F-418D-AE19-62706E023703}">
                      <ahyp:hlinkClr val="tx"/>
                    </a:ext>
                  </a:extLst>
                </a:hlinkClick>
              </a:rPr>
              <a:t>https://www.w3schools.com/java/default.asp</a:t>
            </a:r>
            <a:endParaRPr b="0" i="0" sz="1800" u="none" cap="none" strike="noStrike">
              <a:solidFill>
                <a:schemeClr val="dk1"/>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1" lang="en-US" sz="1800" u="none" cap="none" strike="noStrike">
                <a:solidFill>
                  <a:schemeClr val="dk1"/>
                </a:solidFill>
                <a:latin typeface="Arial"/>
                <a:ea typeface="Arial"/>
                <a:cs typeface="Arial"/>
                <a:sym typeface="Arial"/>
              </a:rPr>
              <a:t>Developer Google-</a:t>
            </a:r>
            <a:r>
              <a:rPr b="0" i="0" lang="en-US" sz="1800" u="none" cap="none" strike="noStrike">
                <a:solidFill>
                  <a:schemeClr val="dk1"/>
                </a:solidFill>
                <a:latin typeface="Arial"/>
                <a:ea typeface="Arial"/>
                <a:cs typeface="Arial"/>
                <a:sym typeface="Arial"/>
              </a:rPr>
              <a:t>Android developer guides (</a:t>
            </a:r>
            <a:r>
              <a:rPr b="0" i="1" lang="en-US" sz="1800" u="none" cap="none" strike="noStrike">
                <a:solidFill>
                  <a:schemeClr val="dk1"/>
                </a:solidFill>
                <a:latin typeface="Arial"/>
                <a:ea typeface="Arial"/>
                <a:cs typeface="Arial"/>
                <a:sym typeface="Arial"/>
              </a:rPr>
              <a:t>Doc),</a:t>
            </a:r>
            <a:r>
              <a:rPr b="0" i="0" lang="en-US" sz="1800" u="none" cap="none" strike="noStrike">
                <a:solidFill>
                  <a:schemeClr val="dk1"/>
                </a:solidFill>
                <a:latin typeface="Arial"/>
                <a:ea typeface="Arial"/>
                <a:cs typeface="Arial"/>
                <a:sym typeface="Arial"/>
              </a:rPr>
              <a:t> User Interface &amp; Navigation</a:t>
            </a:r>
            <a:r>
              <a:rPr b="0" i="1" lang="en-US" sz="1800" u="none" cap="none" strike="noStrike">
                <a:solidFill>
                  <a:schemeClr val="dk1"/>
                </a:solidFill>
                <a:latin typeface="Arial"/>
                <a:ea typeface="Arial"/>
                <a:cs typeface="Arial"/>
                <a:sym typeface="Arial"/>
              </a:rPr>
              <a:t>, di akses 27/04/2019 </a:t>
            </a:r>
            <a:r>
              <a:rPr b="0" i="0" lang="en-US" sz="1800" u="sng" cap="none" strike="noStrike">
                <a:solidFill>
                  <a:schemeClr val="dk1"/>
                </a:solidFill>
                <a:latin typeface="Arial"/>
                <a:ea typeface="Arial"/>
                <a:cs typeface="Arial"/>
                <a:sym typeface="Arial"/>
                <a:hlinkClick r:id="rId4">
                  <a:extLst>
                    <a:ext uri="{A12FA001-AC4F-418D-AE19-62706E023703}">
                      <ahyp:hlinkClr val="tx"/>
                    </a:ext>
                  </a:extLst>
                </a:hlinkClick>
              </a:rPr>
              <a:t>https://developer.android.com/guide/topics/ui</a:t>
            </a:r>
            <a:r>
              <a:rPr b="0" i="0" lang="en-US" sz="1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rabicPeriod"/>
            </a:pPr>
            <a:r>
              <a:rPr b="0" i="1" lang="en-US" sz="1800" u="none" cap="none" strike="noStrike">
                <a:solidFill>
                  <a:schemeClr val="dk1"/>
                </a:solidFill>
                <a:latin typeface="Arial"/>
                <a:ea typeface="Arial"/>
                <a:cs typeface="Arial"/>
                <a:sym typeface="Arial"/>
              </a:rPr>
              <a:t>Tim Pelatihan Developer Google</a:t>
            </a:r>
            <a:r>
              <a:rPr b="0" i="0" lang="en-US" sz="1800" u="none" cap="none" strike="noStrike">
                <a:solidFill>
                  <a:schemeClr val="dk1"/>
                </a:solidFill>
                <a:latin typeface="Arial"/>
                <a:ea typeface="Arial"/>
                <a:cs typeface="Arial"/>
                <a:sym typeface="Arial"/>
              </a:rPr>
              <a:t>, Kursus Dasar-Dasar Developer Android-Konsep,</a:t>
            </a:r>
            <a:r>
              <a:rPr b="0" i="1" lang="en-US" sz="1800" u="none" cap="none" strike="noStrike">
                <a:solidFill>
                  <a:schemeClr val="dk1"/>
                </a:solidFill>
                <a:latin typeface="Arial"/>
                <a:ea typeface="Arial"/>
                <a:cs typeface="Arial"/>
                <a:sym typeface="Arial"/>
              </a:rPr>
              <a:t> Creative Commons Attribution-NonCommercial 4.0 International License,</a:t>
            </a:r>
            <a:r>
              <a:rPr b="0" i="0" lang="en-US" sz="1800" u="none" cap="none" strike="noStrike">
                <a:solidFill>
                  <a:schemeClr val="dk1"/>
                </a:solidFill>
                <a:latin typeface="Arial"/>
                <a:ea typeface="Arial"/>
                <a:cs typeface="Arial"/>
                <a:sym typeface="Arial"/>
              </a:rPr>
              <a:t> </a:t>
            </a:r>
            <a:r>
              <a:rPr b="0" i="1" lang="en-US" sz="1800" u="none" cap="none" strike="noStrike">
                <a:solidFill>
                  <a:schemeClr val="dk1"/>
                </a:solidFill>
                <a:latin typeface="Arial"/>
                <a:ea typeface="Arial"/>
                <a:cs typeface="Arial"/>
                <a:sym typeface="Arial"/>
              </a:rPr>
              <a:t>Desember 2016, di akses 27/04/2019,</a:t>
            </a:r>
            <a:r>
              <a:rPr b="0" i="0" lang="en-US" sz="1800" u="none" cap="none" strike="noStrike">
                <a:solidFill>
                  <a:schemeClr val="dk1"/>
                </a:solidFill>
                <a:latin typeface="Arial"/>
                <a:ea typeface="Arial"/>
                <a:cs typeface="Arial"/>
                <a:sym typeface="Arial"/>
              </a:rPr>
              <a:t> </a:t>
            </a:r>
            <a:r>
              <a:rPr b="0" i="0" lang="en-US" sz="1800" u="sng" cap="none" strike="noStrike">
                <a:solidFill>
                  <a:schemeClr val="dk1"/>
                </a:solidFill>
                <a:latin typeface="Arial"/>
                <a:ea typeface="Arial"/>
                <a:cs typeface="Arial"/>
                <a:sym typeface="Arial"/>
                <a:hlinkClick r:id="rId5">
                  <a:extLst>
                    <a:ext uri="{A12FA001-AC4F-418D-AE19-62706E023703}">
                      <ahyp:hlinkClr val="tx"/>
                    </a:ext>
                  </a:extLst>
                </a:hlinkClick>
              </a:rPr>
              <a:t>https://google-developer-training.github.io/android-developer-fundamentals-course-concepts/idn/Unit%201/12_c_layouts,_views_and_resources.html</a:t>
            </a:r>
            <a:endParaRPr b="0" i="0" sz="1800" u="none" cap="none" strike="noStrike">
              <a:solidFill>
                <a:schemeClr val="dk1"/>
              </a:solidFill>
              <a:latin typeface="Arial"/>
              <a:ea typeface="Arial"/>
              <a:cs typeface="Arial"/>
              <a:sym typeface="Arial"/>
            </a:endParaRPr>
          </a:p>
        </p:txBody>
      </p:sp>
      <p:sp>
        <p:nvSpPr>
          <p:cNvPr id="882" name="Google Shape;882;p81"/>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82"/>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88" name="Google Shape;888;p82"/>
          <p:cNvSpPr/>
          <p:nvPr/>
        </p:nvSpPr>
        <p:spPr>
          <a:xfrm>
            <a:off x="331181" y="263128"/>
            <a:ext cx="565021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Tim Penyusun</a:t>
            </a:r>
            <a:endParaRPr b="0" i="0" sz="2800" u="none" cap="none" strike="noStrike">
              <a:solidFill>
                <a:srgbClr val="243A62"/>
              </a:solidFill>
              <a:latin typeface="Arial"/>
              <a:ea typeface="Arial"/>
              <a:cs typeface="Arial"/>
              <a:sym typeface="Arial"/>
            </a:endParaRPr>
          </a:p>
        </p:txBody>
      </p:sp>
      <p:sp>
        <p:nvSpPr>
          <p:cNvPr id="889" name="Google Shape;889;p82"/>
          <p:cNvSpPr/>
          <p:nvPr/>
        </p:nvSpPr>
        <p:spPr>
          <a:xfrm>
            <a:off x="1304549" y="708425"/>
            <a:ext cx="6450300" cy="43242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Alif Akbar Fitrawan, S.Pd, M. Kom (Politeknik Negeri Banyuwangi);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Anwar, S.Si, MCs.</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(Politeknik Negeri Lhokseumawe);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Eddo Fajar Nugroho</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(BPPTIK Cikarang);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Eddy Tungadi, S.T., M.T.</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(Politeknik Negeri Ujung Pandang);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Fitri Wibowo</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(Politeknik Negeri Pontianak);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Ghifari Munawar</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(Politeknik Negeri Bandung);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Hetty Meileni, S.Kom., M.T.</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(Politeknik Negeri Sriwijaya)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I Wayan Candra Winetra, S.Kom., M.Kom</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(Politeknik Negeri Bali)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Irkham Huda</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(Vokasi UGM)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Josseano Amakora Koli Parera, S.Kom., M.T.</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(Politeknik Negeri Ambon)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I Komang Sugiartha, S.Kom., MMSI</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(Universitas Gunadarma)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Lucia Sri Istiyowati, M.Kom</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(Institut Perbanas)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Maksy Sendiang,ST,MIT</a:t>
            </a:r>
            <a:r>
              <a:rPr b="0" i="0" lang="en-US" sz="1000" u="none" cap="none" strike="noStrike">
                <a:solidFill>
                  <a:srgbClr val="000000"/>
                </a:solidFill>
                <a:latin typeface="Arial"/>
                <a:ea typeface="Arial"/>
                <a:cs typeface="Arial"/>
                <a:sym typeface="Arial"/>
              </a:rPr>
              <a:t> </a:t>
            </a:r>
            <a:r>
              <a:rPr b="1" i="0" lang="en-US" sz="1000" u="none" cap="none" strike="noStrike">
                <a:solidFill>
                  <a:srgbClr val="000000"/>
                </a:solidFill>
                <a:latin typeface="Arial"/>
                <a:ea typeface="Arial"/>
                <a:cs typeface="Arial"/>
                <a:sym typeface="Arial"/>
              </a:rPr>
              <a:t>(Politeknik Negeri Manado)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Medi Noviana (Universitas Gunadarma)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Muhammad Nashrullah (Politeknik Negeri Batam)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Nat. I Made Wiryana, S.Si., S.Kom., M.Sc. (Universitas Gunadarma)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Rika Idmayanti, ST, M.Kom (Politeknik Negeri Padang)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Rizky Yuniar Hakkun (Politeknik Elektronik Negeri Surabaya)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Robinson A.Wadu,ST.,MT (Politeknik Negeri Kupang)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Roslina. M.IT (Politeknik Negeri Medan)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Sukamto, SKom., MT. (Politeknik Negeri Semarang)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Syamsi Dwi Cahya, M.Kom. (Politeknik Negeri Jakarta)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Syamsul Arifin, S.Kom, M.Cs (Politeknik Negeri Jember)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Usmanudin (Universitas Gunadarma) ;</a:t>
            </a:r>
            <a:endParaRPr b="0" i="0" sz="1000" u="none" cap="none" strike="noStrike">
              <a:solidFill>
                <a:srgbClr val="000000"/>
              </a:solidFill>
              <a:latin typeface="Arial"/>
              <a:ea typeface="Arial"/>
              <a:cs typeface="Arial"/>
              <a:sym typeface="Arial"/>
            </a:endParaRPr>
          </a:p>
          <a:p>
            <a:pPr indent="-171450" lvl="0" marL="171450" marR="0" rtl="0" algn="l">
              <a:lnSpc>
                <a:spcPct val="110000"/>
              </a:lnSpc>
              <a:spcBef>
                <a:spcPts val="0"/>
              </a:spcBef>
              <a:spcAft>
                <a:spcPts val="0"/>
              </a:spcAft>
              <a:buClr>
                <a:srgbClr val="000000"/>
              </a:buClr>
              <a:buSzPts val="1000"/>
              <a:buFont typeface="Arial"/>
              <a:buChar char="•"/>
            </a:pPr>
            <a:r>
              <a:rPr b="1" i="0" lang="en-US" sz="1000" u="none" cap="none" strike="noStrike">
                <a:solidFill>
                  <a:srgbClr val="000000"/>
                </a:solidFill>
                <a:latin typeface="Arial"/>
                <a:ea typeface="Arial"/>
                <a:cs typeface="Arial"/>
                <a:sym typeface="Arial"/>
              </a:rPr>
              <a:t>Wandy Alifha Saputra (Politeknik Negeri Banjarmasin) ;</a:t>
            </a:r>
            <a:r>
              <a:rPr b="0" i="0" lang="en-US" sz="1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90" name="Google Shape;890;p82"/>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4" name="Shape 894"/>
        <p:cNvGrpSpPr/>
        <p:nvPr/>
      </p:nvGrpSpPr>
      <p:grpSpPr>
        <a:xfrm>
          <a:off x="0" y="0"/>
          <a:ext cx="0" cy="0"/>
          <a:chOff x="0" y="0"/>
          <a:chExt cx="0" cy="0"/>
        </a:xfrm>
      </p:grpSpPr>
      <p:sp>
        <p:nvSpPr>
          <p:cNvPr id="895" name="Google Shape;895;g333a88ac18e_0_175"/>
          <p:cNvSpPr txBox="1"/>
          <p:nvPr/>
        </p:nvSpPr>
        <p:spPr>
          <a:xfrm>
            <a:off x="762900" y="1795950"/>
            <a:ext cx="4236900" cy="775800"/>
          </a:xfrm>
          <a:prstGeom prst="rect">
            <a:avLst/>
          </a:prstGeom>
          <a:noFill/>
          <a:ln>
            <a:noFill/>
          </a:ln>
        </p:spPr>
        <p:txBody>
          <a:bodyPr anchorCtr="0" anchor="b" bIns="34275" lIns="68575" spcFirstLastPara="1" rIns="68575" wrap="square" tIns="34275">
            <a:noAutofit/>
          </a:bodyPr>
          <a:lstStyle/>
          <a:p>
            <a:pPr indent="0" lvl="0" marL="0" marR="0" rtl="0" algn="l">
              <a:lnSpc>
                <a:spcPct val="90000"/>
              </a:lnSpc>
              <a:spcBef>
                <a:spcPts val="0"/>
              </a:spcBef>
              <a:spcAft>
                <a:spcPts val="0"/>
              </a:spcAft>
              <a:buClr>
                <a:schemeClr val="lt1"/>
              </a:buClr>
              <a:buSzPts val="3000"/>
              <a:buFont typeface="Poppins SemiBold"/>
              <a:buNone/>
            </a:pPr>
            <a:r>
              <a:rPr b="1" i="0" lang="en-US" sz="4500" u="none" cap="none" strike="noStrike">
                <a:solidFill>
                  <a:schemeClr val="lt1"/>
                </a:solidFill>
                <a:latin typeface="Poppins SemiBold"/>
                <a:ea typeface="Poppins SemiBold"/>
                <a:cs typeface="Poppins SemiBold"/>
                <a:sym typeface="Poppins SemiBold"/>
              </a:rPr>
              <a:t>Terima Kasih</a:t>
            </a:r>
            <a:endParaRPr b="1" i="0" sz="4500" u="none" cap="none" strike="noStrike">
              <a:solidFill>
                <a:schemeClr val="lt1"/>
              </a:solidFill>
              <a:latin typeface="Poppins SemiBold"/>
              <a:ea typeface="Poppins SemiBold"/>
              <a:cs typeface="Poppins SemiBold"/>
              <a:sym typeface="Poppins SemiBold"/>
            </a:endParaRPr>
          </a:p>
        </p:txBody>
      </p:sp>
      <p:pic>
        <p:nvPicPr>
          <p:cNvPr id="896" name="Google Shape;896;g333a88ac18e_0_175"/>
          <p:cNvPicPr preferRelativeResize="0"/>
          <p:nvPr/>
        </p:nvPicPr>
        <p:blipFill rotWithShape="1">
          <a:blip r:embed="rId4">
            <a:alphaModFix/>
          </a:blip>
          <a:srcRect b="0" l="0" r="0" t="0"/>
          <a:stretch/>
        </p:blipFill>
        <p:spPr>
          <a:xfrm>
            <a:off x="1143287" y="-190837"/>
            <a:ext cx="1561766" cy="1579314"/>
          </a:xfrm>
          <a:prstGeom prst="rect">
            <a:avLst/>
          </a:prstGeom>
          <a:noFill/>
          <a:ln>
            <a:noFill/>
          </a:ln>
        </p:spPr>
      </p:pic>
      <p:pic>
        <p:nvPicPr>
          <p:cNvPr id="897" name="Google Shape;897;g333a88ac18e_0_175"/>
          <p:cNvPicPr preferRelativeResize="0"/>
          <p:nvPr/>
        </p:nvPicPr>
        <p:blipFill rotWithShape="1">
          <a:blip r:embed="rId5">
            <a:alphaModFix/>
          </a:blip>
          <a:srcRect b="0" l="0" r="0" t="0"/>
          <a:stretch/>
        </p:blipFill>
        <p:spPr>
          <a:xfrm>
            <a:off x="4211612" y="1551374"/>
            <a:ext cx="2996469" cy="2686606"/>
          </a:xfrm>
          <a:prstGeom prst="rect">
            <a:avLst/>
          </a:prstGeom>
          <a:noFill/>
          <a:ln>
            <a:noFill/>
          </a:ln>
        </p:spPr>
      </p:pic>
      <p:pic>
        <p:nvPicPr>
          <p:cNvPr id="898" name="Google Shape;898;g333a88ac18e_0_175"/>
          <p:cNvPicPr preferRelativeResize="0"/>
          <p:nvPr/>
        </p:nvPicPr>
        <p:blipFill rotWithShape="1">
          <a:blip r:embed="rId6">
            <a:alphaModFix/>
          </a:blip>
          <a:srcRect b="0" l="0" r="0" t="0"/>
          <a:stretch/>
        </p:blipFill>
        <p:spPr>
          <a:xfrm>
            <a:off x="184650" y="122400"/>
            <a:ext cx="1347656" cy="952838"/>
          </a:xfrm>
          <a:prstGeom prst="rect">
            <a:avLst/>
          </a:prstGeom>
          <a:noFill/>
          <a:ln>
            <a:noFill/>
          </a:ln>
        </p:spPr>
      </p:pic>
      <p:grpSp>
        <p:nvGrpSpPr>
          <p:cNvPr id="899" name="Google Shape;899;g333a88ac18e_0_175"/>
          <p:cNvGrpSpPr/>
          <p:nvPr/>
        </p:nvGrpSpPr>
        <p:grpSpPr>
          <a:xfrm>
            <a:off x="2625147" y="206522"/>
            <a:ext cx="712275" cy="728165"/>
            <a:chOff x="2655627" y="285750"/>
            <a:chExt cx="712275" cy="728165"/>
          </a:xfrm>
        </p:grpSpPr>
        <p:sp>
          <p:nvSpPr>
            <p:cNvPr id="900" name="Google Shape;900;g333a88ac18e_0_175"/>
            <p:cNvSpPr/>
            <p:nvPr/>
          </p:nvSpPr>
          <p:spPr>
            <a:xfrm>
              <a:off x="2655627" y="285750"/>
              <a:ext cx="712275" cy="728165"/>
            </a:xfrm>
            <a:prstGeom prst="ellipse">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901" name="Google Shape;901;g333a88ac18e_0_175"/>
            <p:cNvPicPr preferRelativeResize="0"/>
            <p:nvPr/>
          </p:nvPicPr>
          <p:blipFill rotWithShape="1">
            <a:blip r:embed="rId7">
              <a:alphaModFix/>
            </a:blip>
            <a:srcRect b="0" l="0" r="0" t="0"/>
            <a:stretch/>
          </p:blipFill>
          <p:spPr>
            <a:xfrm>
              <a:off x="2655627" y="301640"/>
              <a:ext cx="712275" cy="712275"/>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9"/>
          <p:cNvSpPr txBox="1"/>
          <p:nvPr/>
        </p:nvSpPr>
        <p:spPr>
          <a:xfrm>
            <a:off x="-707950" y="118750"/>
            <a:ext cx="274500" cy="22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9" name="Google Shape;279;p9"/>
          <p:cNvSpPr/>
          <p:nvPr/>
        </p:nvSpPr>
        <p:spPr>
          <a:xfrm>
            <a:off x="331181" y="342550"/>
            <a:ext cx="6647135"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243A62"/>
                </a:solidFill>
                <a:latin typeface="Arial"/>
                <a:ea typeface="Arial"/>
                <a:cs typeface="Arial"/>
                <a:sym typeface="Arial"/>
              </a:rPr>
              <a:t>Instalasi Software Development Kit</a:t>
            </a:r>
            <a:endParaRPr b="0" i="0" sz="1400" u="none" cap="none" strike="noStrike">
              <a:solidFill>
                <a:srgbClr val="000000"/>
              </a:solidFill>
              <a:latin typeface="Arial"/>
              <a:ea typeface="Arial"/>
              <a:cs typeface="Arial"/>
              <a:sym typeface="Arial"/>
            </a:endParaRPr>
          </a:p>
        </p:txBody>
      </p:sp>
      <p:sp>
        <p:nvSpPr>
          <p:cNvPr id="280" name="Google Shape;280;p9"/>
          <p:cNvSpPr/>
          <p:nvPr/>
        </p:nvSpPr>
        <p:spPr>
          <a:xfrm>
            <a:off x="331181" y="1215864"/>
            <a:ext cx="8464028" cy="78479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 Pilih SDK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81" name="Google Shape;281;p9"/>
          <p:cNvPicPr preferRelativeResize="0"/>
          <p:nvPr/>
        </p:nvPicPr>
        <p:blipFill rotWithShape="1">
          <a:blip r:embed="rId3">
            <a:alphaModFix/>
          </a:blip>
          <a:srcRect b="0" l="0" r="0" t="0"/>
          <a:stretch/>
        </p:blipFill>
        <p:spPr>
          <a:xfrm>
            <a:off x="3409648" y="1191567"/>
            <a:ext cx="5143500" cy="3562424"/>
          </a:xfrm>
          <a:prstGeom prst="rect">
            <a:avLst/>
          </a:prstGeom>
          <a:noFill/>
          <a:ln>
            <a:noFill/>
          </a:ln>
        </p:spPr>
      </p:pic>
      <p:sp>
        <p:nvSpPr>
          <p:cNvPr id="282" name="Google Shape;282;p9"/>
          <p:cNvSpPr txBox="1"/>
          <p:nvPr/>
        </p:nvSpPr>
        <p:spPr>
          <a:xfrm>
            <a:off x="0" y="4774200"/>
            <a:ext cx="1214700" cy="3693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F3570"/>
                </a:solidFill>
                <a:latin typeface="Bebas Neue"/>
                <a:ea typeface="Bebas Neue"/>
                <a:cs typeface="Bebas Neue"/>
                <a:sym typeface="Bebas Neue"/>
              </a:rPr>
              <a:t>DTS 2025</a:t>
            </a:r>
            <a:endParaRPr b="0" i="0" sz="1400" u="none" cap="none" strike="noStrike">
              <a:solidFill>
                <a:srgbClr val="0F3570"/>
              </a:solidFill>
              <a:latin typeface="Bebas Neue"/>
              <a:ea typeface="Bebas Neue"/>
              <a:cs typeface="Bebas Neue"/>
              <a:sym typeface="Bebas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 Komang Sugiartha</dc:creator>
</cp:coreProperties>
</file>