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1"/>
  </p:sldMasterIdLst>
  <p:sldIdLst>
    <p:sldId id="256" r:id="rId2"/>
    <p:sldId id="257" r:id="rId3"/>
    <p:sldId id="258" r:id="rId4"/>
    <p:sldId id="261" r:id="rId5"/>
    <p:sldId id="259" r:id="rId6"/>
    <p:sldId id="263" r:id="rId7"/>
    <p:sldId id="270" r:id="rId8"/>
    <p:sldId id="260" r:id="rId9"/>
    <p:sldId id="262" r:id="rId10"/>
    <p:sldId id="264" r:id="rId11"/>
    <p:sldId id="272" r:id="rId12"/>
    <p:sldId id="285" r:id="rId13"/>
    <p:sldId id="273" r:id="rId14"/>
    <p:sldId id="274" r:id="rId15"/>
    <p:sldId id="275" r:id="rId16"/>
    <p:sldId id="276" r:id="rId17"/>
    <p:sldId id="277" r:id="rId18"/>
    <p:sldId id="278" r:id="rId19"/>
    <p:sldId id="279" r:id="rId20"/>
    <p:sldId id="280" r:id="rId21"/>
    <p:sldId id="281" r:id="rId22"/>
    <p:sldId id="282" r:id="rId23"/>
    <p:sldId id="283" r:id="rId24"/>
    <p:sldId id="287" r:id="rId25"/>
    <p:sldId id="286"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66009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E2A99F3-EEBC-4578-93CB-225B4F9077B8}" type="datetimeFigureOut">
              <a:rPr lang="ru-RU" smtClean="0"/>
              <a:t>24.07.2020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280672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100202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83365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674582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109573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3732794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1314996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244364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79441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E2A99F3-EEBC-4578-93CB-225B4F9077B8}"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106558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E2A99F3-EEBC-4578-93CB-225B4F9077B8}" type="datetimeFigureOut">
              <a:rPr lang="ru-RU" smtClean="0"/>
              <a:t>24.07.2020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259887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E2A99F3-EEBC-4578-93CB-225B4F9077B8}" type="datetimeFigureOut">
              <a:rPr lang="ru-RU" smtClean="0"/>
              <a:t>24.07.2020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2684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E2A99F3-EEBC-4578-93CB-225B4F9077B8}" type="datetimeFigureOut">
              <a:rPr lang="ru-RU" smtClean="0"/>
              <a:t>24.07.2020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118881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A99F3-EEBC-4578-93CB-225B4F9077B8}" type="datetimeFigureOut">
              <a:rPr lang="ru-RU" smtClean="0"/>
              <a:t>24.07.2020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189913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E2A99F3-EEBC-4578-93CB-225B4F9077B8}" type="datetimeFigureOut">
              <a:rPr lang="ru-RU" smtClean="0"/>
              <a:t>24.07.2020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269962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E2A99F3-EEBC-4578-93CB-225B4F9077B8}" type="datetimeFigureOut">
              <a:rPr lang="ru-RU" smtClean="0"/>
              <a:t>24.07.2020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C0D1B2-8F63-4E69-AE65-34CC54013E24}" type="slidenum">
              <a:rPr lang="ru-RU" smtClean="0"/>
              <a:t>‹#›</a:t>
            </a:fld>
            <a:endParaRPr lang="ru-RU"/>
          </a:p>
        </p:txBody>
      </p:sp>
    </p:spTree>
    <p:extLst>
      <p:ext uri="{BB962C8B-B14F-4D97-AF65-F5344CB8AC3E}">
        <p14:creationId xmlns:p14="http://schemas.microsoft.com/office/powerpoint/2010/main" val="420926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2A99F3-EEBC-4578-93CB-225B4F9077B8}" type="datetimeFigureOut">
              <a:rPr lang="ru-RU" smtClean="0"/>
              <a:t>24.07.2020</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C0D1B2-8F63-4E69-AE65-34CC54013E24}" type="slidenum">
              <a:rPr lang="ru-RU" smtClean="0"/>
              <a:t>‹#›</a:t>
            </a:fld>
            <a:endParaRPr lang="ru-RU"/>
          </a:p>
        </p:txBody>
      </p:sp>
    </p:spTree>
    <p:extLst>
      <p:ext uri="{BB962C8B-B14F-4D97-AF65-F5344CB8AC3E}">
        <p14:creationId xmlns:p14="http://schemas.microsoft.com/office/powerpoint/2010/main" val="3333609013"/>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CA7298-B50D-4671-A811-BB37E9E7471F}"/>
              </a:ext>
            </a:extLst>
          </p:cNvPr>
          <p:cNvSpPr>
            <a:spLocks noGrp="1"/>
          </p:cNvSpPr>
          <p:nvPr>
            <p:ph type="ctrTitle"/>
          </p:nvPr>
        </p:nvSpPr>
        <p:spPr/>
        <p:txBody>
          <a:bodyPr/>
          <a:lstStyle/>
          <a:p>
            <a:r>
              <a:rPr lang="ru-RU" dirty="0"/>
              <a:t>Создание простого </a:t>
            </a:r>
            <a:r>
              <a:rPr lang="ru-RU" dirty="0" err="1"/>
              <a:t>платформера</a:t>
            </a:r>
            <a:endParaRPr lang="ru-RU" dirty="0"/>
          </a:p>
        </p:txBody>
      </p:sp>
      <p:sp>
        <p:nvSpPr>
          <p:cNvPr id="3" name="Подзаголовок 2">
            <a:extLst>
              <a:ext uri="{FF2B5EF4-FFF2-40B4-BE49-F238E27FC236}">
                <a16:creationId xmlns:a16="http://schemas.microsoft.com/office/drawing/2014/main" id="{9D832625-598F-4009-930F-72238E8576B5}"/>
              </a:ext>
            </a:extLst>
          </p:cNvPr>
          <p:cNvSpPr>
            <a:spLocks noGrp="1"/>
          </p:cNvSpPr>
          <p:nvPr>
            <p:ph type="subTitle" idx="1"/>
          </p:nvPr>
        </p:nvSpPr>
        <p:spPr/>
        <p:txBody>
          <a:bodyPr/>
          <a:lstStyle/>
          <a:p>
            <a:r>
              <a:rPr lang="ru-RU" dirty="0"/>
              <a:t>Для консоли </a:t>
            </a:r>
            <a:r>
              <a:rPr lang="en-US" dirty="0"/>
              <a:t>Nintendo Game Boy</a:t>
            </a:r>
            <a:endParaRPr lang="ru-RU" dirty="0"/>
          </a:p>
          <a:p>
            <a:r>
              <a:rPr lang="ru-RU" dirty="0"/>
              <a:t>Подготовил студент группы </a:t>
            </a:r>
            <a:r>
              <a:rPr lang="ru-RU" dirty="0">
                <a:latin typeface="Arial" panose="020B0604020202020204" pitchFamily="34" charset="0"/>
                <a:cs typeface="Arial" panose="020B0604020202020204" pitchFamily="34" charset="0"/>
              </a:rPr>
              <a:t>К3-21Б </a:t>
            </a:r>
            <a:r>
              <a:rPr lang="ru-RU" dirty="0">
                <a:cs typeface="Arial" panose="020B0604020202020204" pitchFamily="34" charset="0"/>
              </a:rPr>
              <a:t>Иванников Родион</a:t>
            </a:r>
          </a:p>
        </p:txBody>
      </p:sp>
      <p:pic>
        <p:nvPicPr>
          <p:cNvPr id="1030" name="Picture 6" descr="Game boy mobile nintendo videogame vintage icon - Video Game Adicts">
            <a:extLst>
              <a:ext uri="{FF2B5EF4-FFF2-40B4-BE49-F238E27FC236}">
                <a16:creationId xmlns:a16="http://schemas.microsoft.com/office/drawing/2014/main" id="{2389AD40-66BC-435E-89CF-B6091E96C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398" y="612021"/>
            <a:ext cx="2816979" cy="281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7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729839" y="1198486"/>
            <a:ext cx="9740720" cy="5541884"/>
          </a:xfrm>
        </p:spPr>
        <p:txBody>
          <a:bodyPr>
            <a:normAutofit fontScale="92500" lnSpcReduction="10000"/>
          </a:bodyPr>
          <a:lstStyle/>
          <a:p>
            <a:r>
              <a:rPr lang="en-US" b="1" dirty="0" err="1"/>
              <a:t>Perfdelay</a:t>
            </a:r>
            <a:endParaRPr lang="ru-RU" b="1" u="sng" dirty="0"/>
          </a:p>
          <a:p>
            <a:r>
              <a:rPr lang="ru-RU" dirty="0"/>
              <a:t>Хоть в С и существует процедура задержки </a:t>
            </a:r>
            <a:r>
              <a:rPr lang="en-US" b="1" dirty="0"/>
              <a:t>delay</a:t>
            </a:r>
            <a:r>
              <a:rPr lang="ru-RU" dirty="0"/>
              <a:t>(), она слишком </a:t>
            </a:r>
            <a:r>
              <a:rPr lang="ru-RU" dirty="0" err="1"/>
              <a:t>ресурсозатратна</a:t>
            </a:r>
            <a:r>
              <a:rPr lang="ru-RU" dirty="0"/>
              <a:t> для процессора консоли, так что в библиотеке </a:t>
            </a:r>
            <a:r>
              <a:rPr lang="en-US" dirty="0"/>
              <a:t>GBDK </a:t>
            </a:r>
            <a:r>
              <a:rPr lang="ru-RU" dirty="0"/>
              <a:t>существует другая процедура для задержки – </a:t>
            </a:r>
            <a:r>
              <a:rPr lang="en-US" b="1" dirty="0"/>
              <a:t>wait</a:t>
            </a:r>
            <a:r>
              <a:rPr lang="ru-RU" b="1" dirty="0"/>
              <a:t>_</a:t>
            </a:r>
            <a:r>
              <a:rPr lang="en-US" b="1" dirty="0" err="1"/>
              <a:t>vbl</a:t>
            </a:r>
            <a:r>
              <a:rPr lang="ru-RU" b="1" dirty="0"/>
              <a:t>_</a:t>
            </a:r>
            <a:r>
              <a:rPr lang="en-US" b="1" dirty="0"/>
              <a:t>done</a:t>
            </a:r>
            <a:r>
              <a:rPr lang="ru-RU" b="1" dirty="0"/>
              <a:t>()</a:t>
            </a:r>
            <a:r>
              <a:rPr lang="ru-RU" dirty="0"/>
              <a:t>. Запустив ее некоторое число раз с помощью цикла </a:t>
            </a:r>
            <a:r>
              <a:rPr lang="en-US" dirty="0"/>
              <a:t>for</a:t>
            </a:r>
            <a:r>
              <a:rPr lang="ru-RU" dirty="0"/>
              <a:t>, можно реализовать внутриигровую задержку</a:t>
            </a:r>
          </a:p>
          <a:p>
            <a:r>
              <a:rPr lang="en-US" b="1" dirty="0"/>
              <a:t>Fadeout</a:t>
            </a:r>
            <a:endParaRPr lang="ru-RU" dirty="0"/>
          </a:p>
          <a:p>
            <a:r>
              <a:rPr lang="ru-RU" dirty="0"/>
              <a:t>Палитра консоли может отображать 4 цвета, процедура </a:t>
            </a:r>
            <a:r>
              <a:rPr lang="en-US" b="1" dirty="0"/>
              <a:t>fadeout</a:t>
            </a:r>
            <a:r>
              <a:rPr lang="en-US" dirty="0"/>
              <a:t> </a:t>
            </a:r>
            <a:r>
              <a:rPr lang="ru-RU" dirty="0"/>
              <a:t>изменяет палитру консоли так, что с каждым шагом цикла цвета темнеют, белый становится светло серым, светло- серый становится темно- серым, а темно- серый становится черным. Картинка на экране постепенно темнеет, что создает эффект затемнения экрана.</a:t>
            </a:r>
          </a:p>
          <a:p>
            <a:r>
              <a:rPr lang="en-US" b="1" dirty="0" err="1"/>
              <a:t>Fadein</a:t>
            </a:r>
            <a:endParaRPr lang="en-US" b="1" dirty="0"/>
          </a:p>
          <a:p>
            <a:r>
              <a:rPr lang="ru-RU" dirty="0"/>
              <a:t>Процедура, обратная </a:t>
            </a:r>
            <a:r>
              <a:rPr lang="en-US" dirty="0"/>
              <a:t>fadeout</a:t>
            </a:r>
          </a:p>
          <a:p>
            <a:pPr marL="0" indent="0">
              <a:buNone/>
            </a:pPr>
            <a:endParaRPr lang="ru-RU" dirty="0"/>
          </a:p>
        </p:txBody>
      </p:sp>
    </p:spTree>
    <p:extLst>
      <p:ext uri="{BB962C8B-B14F-4D97-AF65-F5344CB8AC3E}">
        <p14:creationId xmlns:p14="http://schemas.microsoft.com/office/powerpoint/2010/main" val="315400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722179" y="1198486"/>
            <a:ext cx="9756039" cy="5273336"/>
          </a:xfrm>
        </p:spPr>
        <p:txBody>
          <a:bodyPr>
            <a:normAutofit fontScale="92500" lnSpcReduction="10000"/>
          </a:bodyPr>
          <a:lstStyle/>
          <a:p>
            <a:pPr>
              <a:spcAft>
                <a:spcPts val="0"/>
              </a:spcAft>
            </a:pPr>
            <a:r>
              <a:rPr lang="en-US" b="1" dirty="0" err="1"/>
              <a:t>Coinsrecover</a:t>
            </a:r>
            <a:endParaRPr lang="ru-RU" b="1" dirty="0"/>
          </a:p>
          <a:p>
            <a:pPr marL="0" indent="0">
              <a:spcAft>
                <a:spcPts val="0"/>
              </a:spcAft>
              <a:buNone/>
            </a:pPr>
            <a:r>
              <a:rPr lang="ru-RU" dirty="0"/>
              <a:t>После смерти уровень полностью перезапускается,</a:t>
            </a:r>
          </a:p>
          <a:p>
            <a:pPr marL="0" indent="0">
              <a:spcAft>
                <a:spcPts val="0"/>
              </a:spcAft>
              <a:buNone/>
            </a:pPr>
            <a:r>
              <a:rPr lang="ru-RU" dirty="0"/>
              <a:t>все монеты тоже возвращаются на свои места.</a:t>
            </a:r>
          </a:p>
          <a:p>
            <a:pPr marL="0" indent="0">
              <a:spcAft>
                <a:spcPts val="0"/>
              </a:spcAft>
              <a:buNone/>
            </a:pPr>
            <a:r>
              <a:rPr lang="ru-RU" dirty="0"/>
              <a:t> Данная процедура скрывает от игрока уже собранные ранее монеты.</a:t>
            </a:r>
          </a:p>
          <a:p>
            <a:pPr>
              <a:spcAft>
                <a:spcPts val="0"/>
              </a:spcAft>
            </a:pPr>
            <a:r>
              <a:rPr lang="en-US" b="1" dirty="0" err="1"/>
              <a:t>Starrecover</a:t>
            </a:r>
            <a:endParaRPr lang="en-US" b="1" dirty="0"/>
          </a:p>
          <a:p>
            <a:pPr marL="0" indent="0">
              <a:spcAft>
                <a:spcPts val="0"/>
              </a:spcAft>
              <a:buNone/>
            </a:pPr>
            <a:r>
              <a:rPr lang="ru-RU" dirty="0"/>
              <a:t>Игрок </a:t>
            </a:r>
            <a:r>
              <a:rPr lang="ru-RU" dirty="0" err="1"/>
              <a:t>отзеркаливается</a:t>
            </a:r>
            <a:r>
              <a:rPr lang="ru-RU" dirty="0"/>
              <a:t> при изменении направления движения.</a:t>
            </a:r>
          </a:p>
          <a:p>
            <a:pPr marL="0" indent="0">
              <a:spcAft>
                <a:spcPts val="0"/>
              </a:spcAft>
              <a:buNone/>
            </a:pPr>
            <a:r>
              <a:rPr lang="ru-RU" dirty="0"/>
              <a:t>Данная процедура возвращает спрайты игрока в изначальное положение.</a:t>
            </a:r>
          </a:p>
          <a:p>
            <a:pPr marL="0" indent="0">
              <a:spcAft>
                <a:spcPts val="0"/>
              </a:spcAft>
              <a:buNone/>
            </a:pPr>
            <a:r>
              <a:rPr lang="ru-RU" dirty="0"/>
              <a:t>Когда после смерти игрок появляется в начале уровня, могут возникнуть артефакты, если не вернуть все на свои места</a:t>
            </a:r>
          </a:p>
          <a:p>
            <a:pPr>
              <a:spcAft>
                <a:spcPts val="0"/>
              </a:spcAft>
            </a:pPr>
            <a:r>
              <a:rPr lang="en-US" b="1" dirty="0" err="1"/>
              <a:t>MoveGameSprites</a:t>
            </a:r>
            <a:endParaRPr lang="ru-RU" b="1" dirty="0"/>
          </a:p>
          <a:p>
            <a:pPr marL="0" indent="0">
              <a:spcAft>
                <a:spcPts val="0"/>
              </a:spcAft>
              <a:buNone/>
            </a:pPr>
            <a:r>
              <a:rPr lang="ru-RU" dirty="0"/>
              <a:t>Данная процедура нужна для перемещения мета спрайтов, то есть одновременного перемещения четырех спрайтов. Параметры процедуры – указатель на экземпляр структуры </a:t>
            </a:r>
            <a:r>
              <a:rPr lang="en-US" dirty="0"/>
              <a:t>object</a:t>
            </a:r>
            <a:r>
              <a:rPr lang="ru-RU" dirty="0"/>
              <a:t> и координаты, куда будет перемещен мета спрайт. Процедура основана на нескольких процедурах </a:t>
            </a:r>
            <a:r>
              <a:rPr lang="en-US" b="1" dirty="0"/>
              <a:t>move</a:t>
            </a:r>
            <a:r>
              <a:rPr lang="ru-RU" b="1" dirty="0"/>
              <a:t>_</a:t>
            </a:r>
            <a:r>
              <a:rPr lang="en-US" b="1" dirty="0"/>
              <a:t>sprite</a:t>
            </a:r>
            <a:r>
              <a:rPr lang="ru-RU" b="1" dirty="0"/>
              <a:t>()</a:t>
            </a:r>
          </a:p>
          <a:p>
            <a:pPr marL="0" indent="0">
              <a:buNone/>
            </a:pPr>
            <a:endParaRPr lang="ru-RU" dirty="0"/>
          </a:p>
        </p:txBody>
      </p:sp>
    </p:spTree>
    <p:extLst>
      <p:ext uri="{BB962C8B-B14F-4D97-AF65-F5344CB8AC3E}">
        <p14:creationId xmlns:p14="http://schemas.microsoft.com/office/powerpoint/2010/main" val="288037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normAutofit fontScale="90000"/>
          </a:bodyPr>
          <a:lstStyle/>
          <a:p>
            <a:r>
              <a:rPr lang="ru-RU" dirty="0"/>
              <a:t>Схема работы функции </a:t>
            </a:r>
            <a:br>
              <a:rPr lang="ru-RU" dirty="0"/>
            </a:br>
            <a:r>
              <a:rPr lang="en-US" b="1" dirty="0" err="1"/>
              <a:t>movegamesprites</a:t>
            </a:r>
            <a:r>
              <a:rPr lang="en-US" b="1" dirty="0"/>
              <a:t>()</a:t>
            </a:r>
            <a:endParaRPr lang="ru-RU" b="1" dirty="0"/>
          </a:p>
        </p:txBody>
      </p:sp>
      <p:pic>
        <p:nvPicPr>
          <p:cNvPr id="9" name="Рисунок 8">
            <a:extLst>
              <a:ext uri="{FF2B5EF4-FFF2-40B4-BE49-F238E27FC236}">
                <a16:creationId xmlns:a16="http://schemas.microsoft.com/office/drawing/2014/main" id="{21A58F3E-6954-4409-A0D1-3320D7BD49D3}"/>
              </a:ext>
            </a:extLst>
          </p:cNvPr>
          <p:cNvPicPr>
            <a:picLocks noChangeAspect="1"/>
          </p:cNvPicPr>
          <p:nvPr/>
        </p:nvPicPr>
        <p:blipFill>
          <a:blip r:embed="rId2"/>
          <a:stretch>
            <a:fillRect/>
          </a:stretch>
        </p:blipFill>
        <p:spPr>
          <a:xfrm>
            <a:off x="3090862" y="1659662"/>
            <a:ext cx="6010275" cy="4781550"/>
          </a:xfrm>
          <a:prstGeom prst="rect">
            <a:avLst/>
          </a:prstGeom>
        </p:spPr>
      </p:pic>
    </p:spTree>
    <p:extLst>
      <p:ext uri="{BB962C8B-B14F-4D97-AF65-F5344CB8AC3E}">
        <p14:creationId xmlns:p14="http://schemas.microsoft.com/office/powerpoint/2010/main" val="369041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1198486"/>
            <a:ext cx="9756039" cy="5273336"/>
          </a:xfrm>
        </p:spPr>
        <p:txBody>
          <a:bodyPr>
            <a:normAutofit fontScale="85000" lnSpcReduction="10000"/>
          </a:bodyPr>
          <a:lstStyle/>
          <a:p>
            <a:pPr>
              <a:spcAft>
                <a:spcPts val="0"/>
              </a:spcAft>
            </a:pPr>
            <a:r>
              <a:rPr lang="en-US" b="1" dirty="0" err="1"/>
              <a:t>ScoreUPDATE</a:t>
            </a:r>
            <a:endParaRPr lang="ru-RU" b="1" dirty="0"/>
          </a:p>
          <a:p>
            <a:pPr marL="0" indent="0">
              <a:spcAft>
                <a:spcPts val="0"/>
              </a:spcAft>
              <a:buNone/>
            </a:pPr>
            <a:r>
              <a:rPr lang="ru-RU" dirty="0"/>
              <a:t>обновляет число очков в уровне</a:t>
            </a:r>
          </a:p>
          <a:p>
            <a:pPr>
              <a:spcAft>
                <a:spcPts val="0"/>
              </a:spcAft>
            </a:pPr>
            <a:r>
              <a:rPr lang="en-US" b="1" dirty="0" err="1"/>
              <a:t>SetJelly</a:t>
            </a:r>
            <a:endParaRPr lang="ru-RU" b="1" dirty="0"/>
          </a:p>
          <a:p>
            <a:pPr marL="0" indent="0">
              <a:spcAft>
                <a:spcPts val="0"/>
              </a:spcAft>
              <a:buNone/>
            </a:pPr>
            <a:r>
              <a:rPr lang="ru-RU" dirty="0"/>
              <a:t>Привязывает спрайты медузы к цифрам, которые получает в параметрах</a:t>
            </a:r>
          </a:p>
          <a:p>
            <a:pPr marL="0" indent="0">
              <a:spcAft>
                <a:spcPts val="0"/>
              </a:spcAft>
              <a:buNone/>
            </a:pPr>
            <a:r>
              <a:rPr lang="ru-RU" dirty="0"/>
              <a:t>Добавляет в структуру медузы номера спрайтов (необходимо для передвижения медузы)</a:t>
            </a:r>
          </a:p>
          <a:p>
            <a:pPr marL="0" indent="0">
              <a:spcAft>
                <a:spcPts val="0"/>
              </a:spcAft>
              <a:buNone/>
            </a:pPr>
            <a:r>
              <a:rPr lang="ru-RU" dirty="0"/>
              <a:t>Добавляет в структуру медузы границы, до которых может двигаться медуза</a:t>
            </a:r>
          </a:p>
          <a:p>
            <a:pPr>
              <a:spcAft>
                <a:spcPts val="0"/>
              </a:spcAft>
            </a:pPr>
            <a:r>
              <a:rPr lang="en-US" b="1" dirty="0" err="1"/>
              <a:t>SetStar</a:t>
            </a:r>
            <a:endParaRPr lang="ru-RU" b="1" dirty="0"/>
          </a:p>
          <a:p>
            <a:pPr marL="0" indent="0">
              <a:spcAft>
                <a:spcPts val="0"/>
              </a:spcAft>
              <a:buNone/>
            </a:pPr>
            <a:r>
              <a:rPr lang="ru-RU" dirty="0"/>
              <a:t>Привязывает определенные цифры к спрайтам игрока, это необходимо для передвижения игрока</a:t>
            </a:r>
          </a:p>
          <a:p>
            <a:pPr marL="0" indent="0">
              <a:spcAft>
                <a:spcPts val="0"/>
              </a:spcAft>
              <a:buNone/>
            </a:pPr>
            <a:r>
              <a:rPr lang="ru-RU" dirty="0"/>
              <a:t>Вносит начальные координаты игрока в структуру игрока</a:t>
            </a:r>
          </a:p>
          <a:p>
            <a:pPr marL="0" indent="0">
              <a:spcAft>
                <a:spcPts val="0"/>
              </a:spcAft>
              <a:buNone/>
            </a:pPr>
            <a:r>
              <a:rPr lang="ru-RU" dirty="0"/>
              <a:t>Перемещает игрока в начало уровня</a:t>
            </a:r>
          </a:p>
          <a:p>
            <a:pPr>
              <a:spcAft>
                <a:spcPts val="0"/>
              </a:spcAft>
            </a:pPr>
            <a:r>
              <a:rPr lang="en-US" b="1" dirty="0" err="1"/>
              <a:t>SetSpikes</a:t>
            </a:r>
            <a:endParaRPr lang="ru-RU" b="1" dirty="0"/>
          </a:p>
          <a:p>
            <a:pPr marL="0" indent="0">
              <a:spcAft>
                <a:spcPts val="0"/>
              </a:spcAft>
              <a:buNone/>
            </a:pPr>
            <a:r>
              <a:rPr lang="ru-RU" dirty="0"/>
              <a:t>Привязывает спрайт шипа к цифре, которую получает в параметрах</a:t>
            </a:r>
          </a:p>
          <a:p>
            <a:pPr marL="0" indent="0">
              <a:spcAft>
                <a:spcPts val="0"/>
              </a:spcAft>
              <a:buNone/>
            </a:pPr>
            <a:r>
              <a:rPr lang="ru-RU" dirty="0"/>
              <a:t>Добавляет в структуры шипа номер спрайта (необходимо для передвижения шипа)</a:t>
            </a:r>
          </a:p>
          <a:p>
            <a:pPr marL="0" indent="0">
              <a:spcAft>
                <a:spcPts val="0"/>
              </a:spcAft>
              <a:buNone/>
            </a:pPr>
            <a:r>
              <a:rPr lang="ru-RU" dirty="0"/>
              <a:t>Добавляет в структуру шипа границы, до которых он может двигаться</a:t>
            </a:r>
          </a:p>
        </p:txBody>
      </p:sp>
    </p:spTree>
    <p:extLst>
      <p:ext uri="{BB962C8B-B14F-4D97-AF65-F5344CB8AC3E}">
        <p14:creationId xmlns:p14="http://schemas.microsoft.com/office/powerpoint/2010/main" val="145201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1198486"/>
            <a:ext cx="9756039" cy="5273336"/>
          </a:xfrm>
        </p:spPr>
        <p:txBody>
          <a:bodyPr>
            <a:normAutofit fontScale="92500" lnSpcReduction="10000"/>
          </a:bodyPr>
          <a:lstStyle/>
          <a:p>
            <a:pPr>
              <a:spcAft>
                <a:spcPts val="0"/>
              </a:spcAft>
            </a:pPr>
            <a:r>
              <a:rPr lang="en-US" b="1" dirty="0" err="1"/>
              <a:t>CouldMove</a:t>
            </a:r>
            <a:endParaRPr lang="ru-RU" b="1" dirty="0"/>
          </a:p>
          <a:p>
            <a:pPr marL="0" indent="0">
              <a:spcAft>
                <a:spcPts val="0"/>
              </a:spcAft>
              <a:buNone/>
            </a:pPr>
            <a:r>
              <a:rPr lang="ru-RU" dirty="0"/>
              <a:t>Вызов данной функции происходит при любом перемещении игрока или его шляпы при атаке.</a:t>
            </a:r>
          </a:p>
          <a:p>
            <a:pPr marL="0" indent="0">
              <a:spcAft>
                <a:spcPts val="0"/>
              </a:spcAft>
              <a:buNone/>
            </a:pPr>
            <a:r>
              <a:rPr lang="ru-RU" dirty="0"/>
              <a:t>Одна из самых важных процедур.</a:t>
            </a:r>
          </a:p>
          <a:p>
            <a:pPr marL="0" indent="0">
              <a:spcAft>
                <a:spcPts val="0"/>
              </a:spcAft>
              <a:buNone/>
            </a:pPr>
            <a:r>
              <a:rPr lang="ru-RU" dirty="0"/>
              <a:t>В параметрах процедуры структура </a:t>
            </a:r>
            <a:r>
              <a:rPr lang="ru-RU" dirty="0" err="1"/>
              <a:t>обьекта</a:t>
            </a:r>
            <a:r>
              <a:rPr lang="ru-RU" dirty="0"/>
              <a:t> и новые координаты</a:t>
            </a:r>
          </a:p>
          <a:p>
            <a:pPr marL="0" indent="0">
              <a:spcAft>
                <a:spcPts val="0"/>
              </a:spcAft>
              <a:buNone/>
            </a:pPr>
            <a:r>
              <a:rPr lang="ru-RU" dirty="0"/>
              <a:t>По координатам вычисляется номер </a:t>
            </a:r>
            <a:r>
              <a:rPr lang="ru-RU" dirty="0" err="1"/>
              <a:t>тайла</a:t>
            </a:r>
            <a:r>
              <a:rPr lang="ru-RU" dirty="0"/>
              <a:t> в массиве </a:t>
            </a:r>
            <a:r>
              <a:rPr lang="ru-RU" dirty="0" err="1"/>
              <a:t>тайлов</a:t>
            </a:r>
            <a:r>
              <a:rPr lang="ru-RU" dirty="0"/>
              <a:t> заднего фона</a:t>
            </a:r>
          </a:p>
          <a:p>
            <a:pPr marL="0" indent="0">
              <a:spcAft>
                <a:spcPts val="0"/>
              </a:spcAft>
              <a:buNone/>
            </a:pPr>
            <a:r>
              <a:rPr lang="ru-RU" dirty="0"/>
              <a:t>Если значение этого </a:t>
            </a:r>
            <a:r>
              <a:rPr lang="ru-RU" dirty="0" err="1"/>
              <a:t>тайла</a:t>
            </a:r>
            <a:r>
              <a:rPr lang="ru-RU" dirty="0"/>
              <a:t> совпадает со значением </a:t>
            </a:r>
            <a:r>
              <a:rPr lang="ru-RU" dirty="0" err="1"/>
              <a:t>тайла</a:t>
            </a:r>
            <a:r>
              <a:rPr lang="ru-RU" dirty="0"/>
              <a:t> платформы, то возвращает 0</a:t>
            </a:r>
          </a:p>
          <a:p>
            <a:pPr marL="0" indent="0">
              <a:spcAft>
                <a:spcPts val="0"/>
              </a:spcAft>
              <a:buNone/>
            </a:pPr>
            <a:r>
              <a:rPr lang="ru-RU" dirty="0"/>
              <a:t>Если значение </a:t>
            </a:r>
            <a:r>
              <a:rPr lang="ru-RU" dirty="0" err="1"/>
              <a:t>тайла</a:t>
            </a:r>
            <a:r>
              <a:rPr lang="ru-RU" dirty="0"/>
              <a:t> совпадает со значением </a:t>
            </a:r>
            <a:r>
              <a:rPr lang="ru-RU" dirty="0" err="1"/>
              <a:t>тайла</a:t>
            </a:r>
            <a:r>
              <a:rPr lang="ru-RU" dirty="0"/>
              <a:t> шипа, то возвращает 0 и запускает процедуру смерти</a:t>
            </a:r>
          </a:p>
          <a:p>
            <a:pPr marL="0" indent="0">
              <a:spcAft>
                <a:spcPts val="0"/>
              </a:spcAft>
              <a:buNone/>
            </a:pPr>
            <a:r>
              <a:rPr lang="ru-RU" dirty="0"/>
              <a:t>Если значение </a:t>
            </a:r>
            <a:r>
              <a:rPr lang="ru-RU" dirty="0" err="1"/>
              <a:t>тайла</a:t>
            </a:r>
            <a:r>
              <a:rPr lang="ru-RU" dirty="0"/>
              <a:t> совпадает со значением </a:t>
            </a:r>
            <a:r>
              <a:rPr lang="ru-RU" dirty="0" err="1"/>
              <a:t>тайла</a:t>
            </a:r>
            <a:r>
              <a:rPr lang="ru-RU" dirty="0"/>
              <a:t> двери, уровень завершается</a:t>
            </a:r>
          </a:p>
          <a:p>
            <a:pPr marL="0" indent="0">
              <a:spcAft>
                <a:spcPts val="0"/>
              </a:spcAft>
              <a:buNone/>
            </a:pPr>
            <a:r>
              <a:rPr lang="ru-RU" dirty="0"/>
              <a:t>Если объект, для которого ведется проверка, не является шляпой (в массиве номеров </a:t>
            </a:r>
            <a:r>
              <a:rPr lang="ru-RU" dirty="0" err="1"/>
              <a:t>тайлов</a:t>
            </a:r>
            <a:r>
              <a:rPr lang="ru-RU" dirty="0"/>
              <a:t> заполнены все 4 ячейки), в данной функции происходит сбор монет</a:t>
            </a:r>
          </a:p>
        </p:txBody>
      </p:sp>
    </p:spTree>
    <p:extLst>
      <p:ext uri="{BB962C8B-B14F-4D97-AF65-F5344CB8AC3E}">
        <p14:creationId xmlns:p14="http://schemas.microsoft.com/office/powerpoint/2010/main" val="183785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1198486"/>
            <a:ext cx="9756039" cy="5273336"/>
          </a:xfrm>
        </p:spPr>
        <p:txBody>
          <a:bodyPr>
            <a:normAutofit fontScale="92500"/>
          </a:bodyPr>
          <a:lstStyle/>
          <a:p>
            <a:pPr>
              <a:spcAft>
                <a:spcPts val="0"/>
              </a:spcAft>
            </a:pPr>
            <a:r>
              <a:rPr lang="en-US" b="1" dirty="0"/>
              <a:t>Death</a:t>
            </a:r>
            <a:endParaRPr lang="ru-RU" b="1" dirty="0"/>
          </a:p>
          <a:p>
            <a:pPr marL="0" indent="0">
              <a:spcAft>
                <a:spcPts val="0"/>
              </a:spcAft>
              <a:buNone/>
            </a:pPr>
            <a:r>
              <a:rPr lang="ru-RU" dirty="0"/>
              <a:t>Процедура смерти.</a:t>
            </a:r>
          </a:p>
          <a:p>
            <a:pPr marL="0" indent="0">
              <a:spcAft>
                <a:spcPts val="0"/>
              </a:spcAft>
              <a:buNone/>
            </a:pPr>
            <a:r>
              <a:rPr lang="ru-RU" dirty="0"/>
              <a:t>Затемняет экран, после возвращает 4хцветную палитру, затем показывает экран смерти, </a:t>
            </a:r>
          </a:p>
          <a:p>
            <a:pPr marL="0" indent="0">
              <a:spcAft>
                <a:spcPts val="0"/>
              </a:spcAft>
              <a:buNone/>
            </a:pPr>
            <a:r>
              <a:rPr lang="ru-RU" dirty="0"/>
              <a:t>после снова затемняет экран, загружает уровень, обновляет число очков и жизней, скрывает от</a:t>
            </a:r>
          </a:p>
          <a:p>
            <a:pPr marL="0" indent="0">
              <a:spcAft>
                <a:spcPts val="0"/>
              </a:spcAft>
              <a:buNone/>
            </a:pPr>
            <a:r>
              <a:rPr lang="ru-RU" dirty="0"/>
              <a:t>игрока собранные монеты, приводит спрайты игрока в изначальное положение, возвращает игрока в начало уровня</a:t>
            </a:r>
          </a:p>
          <a:p>
            <a:pPr marL="0" indent="0">
              <a:spcAft>
                <a:spcPts val="0"/>
              </a:spcAft>
              <a:buNone/>
            </a:pPr>
            <a:r>
              <a:rPr lang="ru-RU" dirty="0"/>
              <a:t>Затем возвращает 4хцветную палитру и игрок видит перезапущенный уровень</a:t>
            </a:r>
            <a:endParaRPr lang="en-US" dirty="0"/>
          </a:p>
          <a:p>
            <a:pPr>
              <a:spcAft>
                <a:spcPts val="0"/>
              </a:spcAft>
            </a:pPr>
            <a:r>
              <a:rPr lang="en-US" b="1" dirty="0"/>
              <a:t>Collision</a:t>
            </a:r>
            <a:endParaRPr lang="ru-RU" b="1" dirty="0"/>
          </a:p>
          <a:p>
            <a:pPr marL="0" indent="0">
              <a:spcAft>
                <a:spcPts val="0"/>
              </a:spcAft>
              <a:buNone/>
            </a:pPr>
            <a:r>
              <a:rPr lang="ru-RU" dirty="0"/>
              <a:t>Функция для </a:t>
            </a:r>
            <a:r>
              <a:rPr lang="ru-RU" dirty="0" err="1"/>
              <a:t>детекции</a:t>
            </a:r>
            <a:r>
              <a:rPr lang="ru-RU" dirty="0"/>
              <a:t> столкновений между мета спрайтами</a:t>
            </a:r>
          </a:p>
          <a:p>
            <a:pPr marL="0" indent="0">
              <a:spcAft>
                <a:spcPts val="0"/>
              </a:spcAft>
              <a:buNone/>
            </a:pPr>
            <a:r>
              <a:rPr lang="ru-RU" dirty="0"/>
              <a:t>Если расстояние между центрами двух </a:t>
            </a:r>
            <a:r>
              <a:rPr lang="ru-RU" dirty="0" err="1"/>
              <a:t>метаспрайтов</a:t>
            </a:r>
            <a:r>
              <a:rPr lang="ru-RU" dirty="0"/>
              <a:t> &lt;16, возвращает 1, иначе 0</a:t>
            </a:r>
          </a:p>
          <a:p>
            <a:pPr>
              <a:spcAft>
                <a:spcPts val="0"/>
              </a:spcAft>
            </a:pPr>
            <a:endParaRPr lang="ru-RU" dirty="0"/>
          </a:p>
        </p:txBody>
      </p:sp>
    </p:spTree>
    <p:extLst>
      <p:ext uri="{BB962C8B-B14F-4D97-AF65-F5344CB8AC3E}">
        <p14:creationId xmlns:p14="http://schemas.microsoft.com/office/powerpoint/2010/main" val="234644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60C1F60-4F0A-45F7-8609-C2362395608E}"/>
              </a:ext>
            </a:extLst>
          </p:cNvPr>
          <p:cNvPicPr>
            <a:picLocks noChangeAspect="1"/>
          </p:cNvPicPr>
          <p:nvPr/>
        </p:nvPicPr>
        <p:blipFill>
          <a:blip r:embed="rId2"/>
          <a:stretch>
            <a:fillRect/>
          </a:stretch>
        </p:blipFill>
        <p:spPr>
          <a:xfrm>
            <a:off x="1590843" y="1851226"/>
            <a:ext cx="9723963" cy="5006774"/>
          </a:xfrm>
          <a:prstGeom prst="rect">
            <a:avLst/>
          </a:prstGeom>
        </p:spPr>
      </p:pic>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590843" y="988628"/>
            <a:ext cx="6702765" cy="862598"/>
          </a:xfrm>
        </p:spPr>
        <p:txBody>
          <a:bodyPr>
            <a:normAutofit fontScale="77500" lnSpcReduction="20000"/>
          </a:bodyPr>
          <a:lstStyle/>
          <a:p>
            <a:pPr>
              <a:spcAft>
                <a:spcPts val="0"/>
              </a:spcAft>
            </a:pPr>
            <a:r>
              <a:rPr lang="en-US" b="1" dirty="0"/>
              <a:t>Reverse</a:t>
            </a:r>
            <a:endParaRPr lang="ru-RU" b="1" dirty="0"/>
          </a:p>
          <a:p>
            <a:pPr marL="0" indent="0">
              <a:spcAft>
                <a:spcPts val="0"/>
              </a:spcAft>
              <a:buNone/>
            </a:pPr>
            <a:r>
              <a:rPr lang="ru-RU" dirty="0"/>
              <a:t>Данная процедура отражает игрока по вертикали при смене направления движения</a:t>
            </a:r>
          </a:p>
        </p:txBody>
      </p:sp>
    </p:spTree>
    <p:extLst>
      <p:ext uri="{BB962C8B-B14F-4D97-AF65-F5344CB8AC3E}">
        <p14:creationId xmlns:p14="http://schemas.microsoft.com/office/powerpoint/2010/main" val="307035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1198486"/>
            <a:ext cx="9756039" cy="5273336"/>
          </a:xfrm>
        </p:spPr>
        <p:txBody>
          <a:bodyPr>
            <a:normAutofit lnSpcReduction="10000"/>
          </a:bodyPr>
          <a:lstStyle/>
          <a:p>
            <a:pPr>
              <a:spcAft>
                <a:spcPts val="0"/>
              </a:spcAft>
            </a:pPr>
            <a:r>
              <a:rPr lang="en-US" b="1" dirty="0" err="1"/>
              <a:t>OneSpriteCollision</a:t>
            </a:r>
            <a:endParaRPr lang="ru-RU" b="1" dirty="0"/>
          </a:p>
          <a:p>
            <a:pPr marL="0" indent="0">
              <a:spcAft>
                <a:spcPts val="0"/>
              </a:spcAft>
              <a:buNone/>
            </a:pPr>
            <a:r>
              <a:rPr lang="ru-RU" dirty="0"/>
              <a:t>Функция для </a:t>
            </a:r>
            <a:r>
              <a:rPr lang="ru-RU" dirty="0" err="1"/>
              <a:t>детекции</a:t>
            </a:r>
            <a:r>
              <a:rPr lang="ru-RU" dirty="0"/>
              <a:t> столкновений мета спрайта(комбинации из 4 спрайтов) с одним спрайтом</a:t>
            </a:r>
          </a:p>
          <a:p>
            <a:pPr marL="0" indent="0">
              <a:spcAft>
                <a:spcPts val="0"/>
              </a:spcAft>
              <a:buNone/>
            </a:pPr>
            <a:r>
              <a:rPr lang="ru-RU" dirty="0"/>
              <a:t>Первый указатель в параметрах обязательно должен быть на структуру одного спрайта</a:t>
            </a:r>
          </a:p>
          <a:p>
            <a:pPr marL="0" indent="0">
              <a:spcAft>
                <a:spcPts val="0"/>
              </a:spcAft>
              <a:buNone/>
            </a:pPr>
            <a:r>
              <a:rPr lang="ru-RU" dirty="0"/>
              <a:t>Второй - на структуру мета спрайта</a:t>
            </a:r>
          </a:p>
          <a:p>
            <a:pPr marL="0" indent="0">
              <a:spcAft>
                <a:spcPts val="0"/>
              </a:spcAft>
              <a:buNone/>
            </a:pPr>
            <a:r>
              <a:rPr lang="ru-RU" dirty="0"/>
              <a:t>Если расстояние между центрами объектов &lt;12 пикселей, то возвращает 1, иначе 0</a:t>
            </a:r>
          </a:p>
          <a:p>
            <a:pPr marL="0" indent="0">
              <a:spcAft>
                <a:spcPts val="0"/>
              </a:spcAft>
              <a:buNone/>
            </a:pPr>
            <a:r>
              <a:rPr lang="ru-RU" dirty="0"/>
              <a:t>Отдельная функция понадобилась из-за того что координаты мета спрайта - всегда его центр, а</a:t>
            </a:r>
          </a:p>
          <a:p>
            <a:pPr marL="0" indent="0">
              <a:spcAft>
                <a:spcPts val="0"/>
              </a:spcAft>
              <a:buNone/>
            </a:pPr>
            <a:r>
              <a:rPr lang="ru-RU" dirty="0"/>
              <a:t>координаты единственного спрайта - его правый нижний угол. Так же из-за того, что ширина одного спрайта - 8 пикселей, а ширина </a:t>
            </a:r>
            <a:r>
              <a:rPr lang="ru-RU" dirty="0" err="1"/>
              <a:t>метаспрайта</a:t>
            </a:r>
            <a:r>
              <a:rPr lang="ru-RU" dirty="0"/>
              <a:t> – 16</a:t>
            </a:r>
          </a:p>
          <a:p>
            <a:pPr>
              <a:spcAft>
                <a:spcPts val="0"/>
              </a:spcAft>
            </a:pPr>
            <a:endParaRPr lang="ru-R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371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985421"/>
            <a:ext cx="9756039" cy="5486401"/>
          </a:xfrm>
        </p:spPr>
        <p:txBody>
          <a:bodyPr>
            <a:normAutofit fontScale="92500" lnSpcReduction="20000"/>
          </a:bodyPr>
          <a:lstStyle/>
          <a:p>
            <a:pPr>
              <a:spcAft>
                <a:spcPts val="0"/>
              </a:spcAft>
            </a:pPr>
            <a:r>
              <a:rPr lang="en-US" b="1" dirty="0" err="1"/>
              <a:t>Killin</a:t>
            </a:r>
            <a:endParaRPr lang="ru-RU" b="1" dirty="0"/>
          </a:p>
          <a:p>
            <a:pPr marL="0" indent="0">
              <a:spcAft>
                <a:spcPts val="0"/>
              </a:spcAft>
              <a:buNone/>
            </a:pPr>
            <a:r>
              <a:rPr lang="ru-RU" dirty="0"/>
              <a:t>Вызов данной процедуры происходит когда после атаки шляпа долетает до врага</a:t>
            </a:r>
          </a:p>
          <a:p>
            <a:pPr marL="0" indent="0">
              <a:spcAft>
                <a:spcPts val="0"/>
              </a:spcAft>
              <a:buNone/>
            </a:pPr>
            <a:r>
              <a:rPr lang="ru-RU" dirty="0"/>
              <a:t>Очки увеличиваются, а враг перемещается за экран, в недоступную для игрока зону</a:t>
            </a:r>
          </a:p>
          <a:p>
            <a:pPr>
              <a:spcAft>
                <a:spcPts val="0"/>
              </a:spcAft>
            </a:pPr>
            <a:r>
              <a:rPr lang="en-US" b="1" dirty="0"/>
              <a:t>Falling</a:t>
            </a:r>
            <a:endParaRPr lang="ru-RU" b="1" dirty="0"/>
          </a:p>
          <a:p>
            <a:pPr marL="0" indent="0">
              <a:spcAft>
                <a:spcPts val="0"/>
              </a:spcAft>
              <a:buNone/>
            </a:pPr>
            <a:r>
              <a:rPr lang="ru-RU" dirty="0"/>
              <a:t>"Физика" всего уровня в одной процедуре</a:t>
            </a:r>
          </a:p>
          <a:p>
            <a:pPr marL="0" indent="0">
              <a:spcAft>
                <a:spcPts val="0"/>
              </a:spcAft>
              <a:buNone/>
            </a:pPr>
            <a:r>
              <a:rPr lang="ru-RU" dirty="0"/>
              <a:t>Сначала в данной процедуре идет проверка делимости х-координаты игрока на 8</a:t>
            </a:r>
          </a:p>
          <a:p>
            <a:pPr marL="0" indent="0">
              <a:spcAft>
                <a:spcPts val="0"/>
              </a:spcAft>
              <a:buNone/>
            </a:pPr>
            <a:r>
              <a:rPr lang="ru-RU" dirty="0"/>
              <a:t>Если остаток равен 0, то под игроков ровно 2 </a:t>
            </a:r>
            <a:r>
              <a:rPr lang="ru-RU" dirty="0" err="1"/>
              <a:t>тайла</a:t>
            </a:r>
            <a:r>
              <a:rPr lang="ru-RU" dirty="0"/>
              <a:t> заднего фона</a:t>
            </a:r>
          </a:p>
          <a:p>
            <a:pPr marL="0" indent="0">
              <a:spcAft>
                <a:spcPts val="0"/>
              </a:spcAft>
              <a:buNone/>
            </a:pPr>
            <a:r>
              <a:rPr lang="ru-RU" dirty="0"/>
              <a:t>    Далее эти 2 </a:t>
            </a:r>
            <a:r>
              <a:rPr lang="ru-RU" dirty="0" err="1"/>
              <a:t>тайла</a:t>
            </a:r>
            <a:r>
              <a:rPr lang="ru-RU" dirty="0"/>
              <a:t> проверяются на "проходимость", если они не являются платформами, игрок начинает падать</a:t>
            </a:r>
          </a:p>
          <a:p>
            <a:pPr marL="0" indent="0">
              <a:spcAft>
                <a:spcPts val="0"/>
              </a:spcAft>
              <a:buNone/>
            </a:pPr>
            <a:r>
              <a:rPr lang="ru-RU" dirty="0"/>
              <a:t>Если же остаток не равен нулю, то под игроком 3 </a:t>
            </a:r>
            <a:r>
              <a:rPr lang="ru-RU" dirty="0" err="1"/>
              <a:t>тайла</a:t>
            </a:r>
            <a:r>
              <a:rPr lang="ru-RU" dirty="0"/>
              <a:t> заднего фона,</a:t>
            </a:r>
          </a:p>
          <a:p>
            <a:pPr marL="0" indent="0">
              <a:spcAft>
                <a:spcPts val="0"/>
              </a:spcAft>
              <a:buNone/>
            </a:pPr>
            <a:r>
              <a:rPr lang="ru-RU" dirty="0"/>
              <a:t>     происходит все то же самое, что в случае с двумя </a:t>
            </a:r>
            <a:r>
              <a:rPr lang="ru-RU" dirty="0" err="1"/>
              <a:t>тайлами</a:t>
            </a:r>
            <a:r>
              <a:rPr lang="ru-RU" dirty="0"/>
              <a:t>, но для трех </a:t>
            </a:r>
            <a:r>
              <a:rPr lang="ru-RU" dirty="0" err="1"/>
              <a:t>тайлов</a:t>
            </a:r>
            <a:endParaRPr lang="ru-RU" dirty="0"/>
          </a:p>
          <a:p>
            <a:pPr marL="0" indent="0">
              <a:spcAft>
                <a:spcPts val="0"/>
              </a:spcAft>
              <a:buNone/>
            </a:pPr>
            <a:r>
              <a:rPr lang="ru-RU" dirty="0"/>
              <a:t>Данная процедура отвечает за падение персонажа. Если спрайты под ним свободны, то персонаж начинает падать.</a:t>
            </a:r>
          </a:p>
        </p:txBody>
      </p:sp>
    </p:spTree>
    <p:extLst>
      <p:ext uri="{BB962C8B-B14F-4D97-AF65-F5344CB8AC3E}">
        <p14:creationId xmlns:p14="http://schemas.microsoft.com/office/powerpoint/2010/main" val="421452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985421"/>
            <a:ext cx="5781279" cy="5486401"/>
          </a:xfrm>
        </p:spPr>
        <p:txBody>
          <a:bodyPr>
            <a:normAutofit lnSpcReduction="10000"/>
          </a:bodyPr>
          <a:lstStyle/>
          <a:p>
            <a:pPr>
              <a:spcAft>
                <a:spcPts val="0"/>
              </a:spcAft>
            </a:pPr>
            <a:r>
              <a:rPr lang="en-US" b="1" dirty="0"/>
              <a:t>Shot</a:t>
            </a:r>
            <a:endParaRPr lang="ru-RU" b="1" dirty="0"/>
          </a:p>
          <a:p>
            <a:pPr marL="0" indent="0">
              <a:spcAft>
                <a:spcPts val="0"/>
              </a:spcAft>
              <a:buNone/>
            </a:pPr>
            <a:r>
              <a:rPr lang="ru-RU" dirty="0"/>
              <a:t>Процедура атаки</a:t>
            </a:r>
          </a:p>
          <a:p>
            <a:pPr marL="0" indent="0">
              <a:spcAft>
                <a:spcPts val="0"/>
              </a:spcAft>
              <a:buNone/>
            </a:pPr>
            <a:r>
              <a:rPr lang="ru-RU" dirty="0"/>
              <a:t>Вызывается после нажатия кнопки В во время уровня. В зависимости от того, куда повернут игрок, шляпа выстреливает</a:t>
            </a:r>
          </a:p>
          <a:p>
            <a:pPr marL="0" indent="0">
              <a:spcAft>
                <a:spcPts val="0"/>
              </a:spcAft>
              <a:buNone/>
            </a:pPr>
            <a:r>
              <a:rPr lang="ru-RU" dirty="0"/>
              <a:t>вправо или влево. Верхние спрайты игрока изменяются, шляпа с игрока пропадает.</a:t>
            </a:r>
          </a:p>
          <a:p>
            <a:pPr marL="0" indent="0">
              <a:spcAft>
                <a:spcPts val="0"/>
              </a:spcAft>
              <a:buNone/>
            </a:pPr>
            <a:r>
              <a:rPr lang="ru-RU" dirty="0"/>
              <a:t>Если на пути шляпы появляется враг - он погибает, шляпа пропадает. Если препятствие - шляпа</a:t>
            </a:r>
          </a:p>
          <a:p>
            <a:pPr marL="0" indent="0">
              <a:spcAft>
                <a:spcPts val="0"/>
              </a:spcAft>
              <a:buNone/>
            </a:pPr>
            <a:r>
              <a:rPr lang="ru-RU" dirty="0"/>
              <a:t>врезается в него. После того как шляпа окончила своей полет, верхние спрайты игрока снова меняются и там снова появляется шляпа</a:t>
            </a:r>
          </a:p>
        </p:txBody>
      </p:sp>
      <p:pic>
        <p:nvPicPr>
          <p:cNvPr id="4" name="Рисунок 3">
            <a:extLst>
              <a:ext uri="{FF2B5EF4-FFF2-40B4-BE49-F238E27FC236}">
                <a16:creationId xmlns:a16="http://schemas.microsoft.com/office/drawing/2014/main" id="{C95B68C1-3C4A-486F-B762-E0E33BC3C7A6}"/>
              </a:ext>
            </a:extLst>
          </p:cNvPr>
          <p:cNvPicPr/>
          <p:nvPr/>
        </p:nvPicPr>
        <p:blipFill>
          <a:blip r:embed="rId2"/>
          <a:stretch>
            <a:fillRect/>
          </a:stretch>
        </p:blipFill>
        <p:spPr>
          <a:xfrm>
            <a:off x="7634796" y="2257425"/>
            <a:ext cx="2543175" cy="1171575"/>
          </a:xfrm>
          <a:prstGeom prst="rect">
            <a:avLst/>
          </a:prstGeom>
        </p:spPr>
      </p:pic>
      <p:pic>
        <p:nvPicPr>
          <p:cNvPr id="5" name="Рисунок 4">
            <a:extLst>
              <a:ext uri="{FF2B5EF4-FFF2-40B4-BE49-F238E27FC236}">
                <a16:creationId xmlns:a16="http://schemas.microsoft.com/office/drawing/2014/main" id="{6807C28C-0E45-4D4F-B0D3-76F27497F481}"/>
              </a:ext>
            </a:extLst>
          </p:cNvPr>
          <p:cNvPicPr/>
          <p:nvPr/>
        </p:nvPicPr>
        <p:blipFill>
          <a:blip r:embed="rId3"/>
          <a:stretch>
            <a:fillRect/>
          </a:stretch>
        </p:blipFill>
        <p:spPr>
          <a:xfrm>
            <a:off x="7634796" y="3429000"/>
            <a:ext cx="1943100" cy="1314450"/>
          </a:xfrm>
          <a:prstGeom prst="rect">
            <a:avLst/>
          </a:prstGeom>
        </p:spPr>
      </p:pic>
    </p:spTree>
    <p:extLst>
      <p:ext uri="{BB962C8B-B14F-4D97-AF65-F5344CB8AC3E}">
        <p14:creationId xmlns:p14="http://schemas.microsoft.com/office/powerpoint/2010/main" val="204923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83B750-142E-4BD7-A11F-5A56C9D15C29}"/>
              </a:ext>
            </a:extLst>
          </p:cNvPr>
          <p:cNvSpPr>
            <a:spLocks noGrp="1"/>
          </p:cNvSpPr>
          <p:nvPr>
            <p:ph type="title"/>
          </p:nvPr>
        </p:nvSpPr>
        <p:spPr/>
        <p:txBody>
          <a:bodyPr/>
          <a:lstStyle/>
          <a:p>
            <a:r>
              <a:rPr lang="ru-RU" dirty="0"/>
              <a:t>Содержание</a:t>
            </a:r>
          </a:p>
        </p:txBody>
      </p:sp>
      <p:sp>
        <p:nvSpPr>
          <p:cNvPr id="3" name="Объект 2">
            <a:extLst>
              <a:ext uri="{FF2B5EF4-FFF2-40B4-BE49-F238E27FC236}">
                <a16:creationId xmlns:a16="http://schemas.microsoft.com/office/drawing/2014/main" id="{B692506C-79C0-405B-B243-FDD837F6D272}"/>
              </a:ext>
            </a:extLst>
          </p:cNvPr>
          <p:cNvSpPr>
            <a:spLocks noGrp="1"/>
          </p:cNvSpPr>
          <p:nvPr>
            <p:ph idx="1"/>
          </p:nvPr>
        </p:nvSpPr>
        <p:spPr/>
        <p:txBody>
          <a:bodyPr>
            <a:normAutofit fontScale="85000" lnSpcReduction="20000"/>
          </a:bodyPr>
          <a:lstStyle/>
          <a:p>
            <a:r>
              <a:rPr lang="ru-RU" dirty="0"/>
              <a:t>Введение</a:t>
            </a:r>
          </a:p>
          <a:p>
            <a:r>
              <a:rPr lang="ru-RU" dirty="0"/>
              <a:t>Глоссарий</a:t>
            </a:r>
          </a:p>
          <a:p>
            <a:r>
              <a:rPr lang="ru-RU" dirty="0"/>
              <a:t>Инструкция использования</a:t>
            </a:r>
          </a:p>
          <a:p>
            <a:r>
              <a:rPr lang="ru-RU" dirty="0"/>
              <a:t>Функции библиотеки </a:t>
            </a:r>
            <a:r>
              <a:rPr lang="en-US" dirty="0"/>
              <a:t>GBDK</a:t>
            </a:r>
            <a:endParaRPr lang="ru-RU" dirty="0"/>
          </a:p>
          <a:p>
            <a:r>
              <a:rPr lang="ru-RU" dirty="0"/>
              <a:t>Описание программы</a:t>
            </a:r>
          </a:p>
          <a:p>
            <a:r>
              <a:rPr lang="ru-RU" dirty="0"/>
              <a:t>Основные процедуры и функции</a:t>
            </a:r>
          </a:p>
          <a:p>
            <a:r>
              <a:rPr lang="ru-RU" dirty="0"/>
              <a:t>Блок-схема процедуры </a:t>
            </a:r>
            <a:r>
              <a:rPr lang="en-US" b="1" dirty="0" err="1"/>
              <a:t>gameprocess</a:t>
            </a:r>
            <a:r>
              <a:rPr lang="en-US" b="1" dirty="0"/>
              <a:t>()</a:t>
            </a:r>
            <a:endParaRPr lang="ru-RU" b="1" dirty="0"/>
          </a:p>
          <a:p>
            <a:r>
              <a:rPr lang="ru-RU" dirty="0"/>
              <a:t>Результат работы программы</a:t>
            </a:r>
          </a:p>
          <a:p>
            <a:endParaRPr lang="ru-RU" dirty="0"/>
          </a:p>
        </p:txBody>
      </p:sp>
    </p:spTree>
    <p:extLst>
      <p:ext uri="{BB962C8B-B14F-4D97-AF65-F5344CB8AC3E}">
        <p14:creationId xmlns:p14="http://schemas.microsoft.com/office/powerpoint/2010/main" val="4020041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985421"/>
            <a:ext cx="9756039" cy="5486401"/>
          </a:xfrm>
        </p:spPr>
        <p:txBody>
          <a:bodyPr>
            <a:normAutofit lnSpcReduction="10000"/>
          </a:bodyPr>
          <a:lstStyle/>
          <a:p>
            <a:pPr>
              <a:spcAft>
                <a:spcPts val="0"/>
              </a:spcAft>
            </a:pPr>
            <a:r>
              <a:rPr lang="en-US" b="1" dirty="0" err="1"/>
              <a:t>Spikesmovinver</a:t>
            </a:r>
            <a:endParaRPr lang="ru-RU" b="1" dirty="0"/>
          </a:p>
          <a:p>
            <a:pPr marL="0" indent="0">
              <a:spcAft>
                <a:spcPts val="0"/>
              </a:spcAft>
              <a:buNone/>
            </a:pPr>
            <a:r>
              <a:rPr lang="ru-RU" dirty="0"/>
              <a:t>Процедура для анимации движения шипов по вертикали</a:t>
            </a:r>
          </a:p>
          <a:p>
            <a:pPr marL="0" indent="0">
              <a:spcAft>
                <a:spcPts val="0"/>
              </a:spcAft>
              <a:buNone/>
            </a:pPr>
            <a:r>
              <a:rPr lang="ru-RU" dirty="0"/>
              <a:t>Шип движется между двумя предельными точками, которые мы объявляли в одной из процедур выше</a:t>
            </a:r>
          </a:p>
          <a:p>
            <a:pPr marL="0" indent="0">
              <a:spcAft>
                <a:spcPts val="0"/>
              </a:spcAft>
              <a:buNone/>
            </a:pPr>
            <a:r>
              <a:rPr lang="ru-RU" dirty="0"/>
              <a:t>При достижении предельной точки изменяет направление своего движения на противоположное. Движение вверх вниз</a:t>
            </a:r>
          </a:p>
          <a:p>
            <a:pPr>
              <a:spcAft>
                <a:spcPts val="0"/>
              </a:spcAft>
            </a:pPr>
            <a:r>
              <a:rPr lang="en-US" dirty="0"/>
              <a:t>S</a:t>
            </a:r>
            <a:r>
              <a:rPr lang="ru-RU" b="1" dirty="0" err="1"/>
              <a:t>pikesmovinhor</a:t>
            </a:r>
            <a:endParaRPr lang="ru-RU" b="1" dirty="0"/>
          </a:p>
          <a:p>
            <a:pPr marL="0" indent="0">
              <a:spcAft>
                <a:spcPts val="0"/>
              </a:spcAft>
              <a:buNone/>
            </a:pPr>
            <a:r>
              <a:rPr lang="ru-RU" dirty="0"/>
              <a:t>Процедура для анимации движения шипов по горизонтали</a:t>
            </a:r>
          </a:p>
          <a:p>
            <a:pPr marL="0" indent="0">
              <a:spcAft>
                <a:spcPts val="0"/>
              </a:spcAft>
              <a:buNone/>
            </a:pPr>
            <a:r>
              <a:rPr lang="ru-RU" dirty="0"/>
              <a:t>Шип движется между двумя предельными точками, которые мы объявляли в одной из процедур выше</a:t>
            </a:r>
          </a:p>
          <a:p>
            <a:pPr marL="0" indent="0">
              <a:spcAft>
                <a:spcPts val="0"/>
              </a:spcAft>
              <a:buNone/>
            </a:pPr>
            <a:r>
              <a:rPr lang="ru-RU" dirty="0"/>
              <a:t>При достижении предельной точки изменяет направление своего движения на противоположное. Движение вправо влево</a:t>
            </a:r>
          </a:p>
          <a:p>
            <a:pPr>
              <a:spcAft>
                <a:spcPts val="0"/>
              </a:spcAft>
            </a:pPr>
            <a:r>
              <a:rPr lang="en-US" dirty="0"/>
              <a:t>J</a:t>
            </a:r>
            <a:r>
              <a:rPr lang="ru-RU" b="1" dirty="0" err="1"/>
              <a:t>ellymovinhor</a:t>
            </a:r>
            <a:endParaRPr lang="ru-RU" b="1" dirty="0"/>
          </a:p>
          <a:p>
            <a:pPr marL="0" indent="0">
              <a:spcAft>
                <a:spcPts val="0"/>
              </a:spcAft>
              <a:buNone/>
            </a:pPr>
            <a:r>
              <a:rPr lang="ru-RU" dirty="0"/>
              <a:t>Аналогичная процедура для движения медуз по горизонтали</a:t>
            </a:r>
          </a:p>
        </p:txBody>
      </p:sp>
    </p:spTree>
    <p:extLst>
      <p:ext uri="{BB962C8B-B14F-4D97-AF65-F5344CB8AC3E}">
        <p14:creationId xmlns:p14="http://schemas.microsoft.com/office/powerpoint/2010/main" val="88783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985421"/>
            <a:ext cx="9756039" cy="5486401"/>
          </a:xfrm>
        </p:spPr>
        <p:txBody>
          <a:bodyPr>
            <a:normAutofit fontScale="85000" lnSpcReduction="20000"/>
          </a:bodyPr>
          <a:lstStyle/>
          <a:p>
            <a:pPr>
              <a:spcAft>
                <a:spcPts val="0"/>
              </a:spcAft>
            </a:pPr>
            <a:r>
              <a:rPr lang="en-US" b="1" dirty="0" err="1"/>
              <a:t>Weakjump</a:t>
            </a:r>
            <a:endParaRPr lang="ru-RU" b="1" dirty="0"/>
          </a:p>
          <a:p>
            <a:pPr marL="0" indent="0">
              <a:spcAft>
                <a:spcPts val="0"/>
              </a:spcAft>
              <a:buNone/>
            </a:pPr>
            <a:r>
              <a:rPr lang="ru-RU" dirty="0"/>
              <a:t>Процедура прыжка, ее вызов происходит после нажатия кнопки А</a:t>
            </a:r>
          </a:p>
          <a:p>
            <a:pPr marL="0" indent="0">
              <a:spcAft>
                <a:spcPts val="0"/>
              </a:spcAft>
              <a:buNone/>
            </a:pPr>
            <a:r>
              <a:rPr lang="ru-RU" dirty="0"/>
              <a:t>Игрок начинает движение вверх до тех пор, пока не достигнет максимальной высоты либо не встретит препятствие</a:t>
            </a:r>
          </a:p>
          <a:p>
            <a:pPr marL="0" indent="0">
              <a:spcAft>
                <a:spcPts val="0"/>
              </a:spcAft>
              <a:buNone/>
            </a:pPr>
            <a:r>
              <a:rPr lang="ru-RU" dirty="0"/>
              <a:t>Аналогично с процедурой падения происходит проверка либо 2х либо 3х </a:t>
            </a:r>
            <a:r>
              <a:rPr lang="ru-RU" dirty="0" err="1"/>
              <a:t>тайлов</a:t>
            </a:r>
            <a:r>
              <a:rPr lang="ru-RU" dirty="0"/>
              <a:t> в зависимости от х-координаты игрока</a:t>
            </a:r>
          </a:p>
          <a:p>
            <a:pPr>
              <a:spcAft>
                <a:spcPts val="0"/>
              </a:spcAft>
            </a:pPr>
            <a:r>
              <a:rPr lang="en-US" b="1" dirty="0" err="1"/>
              <a:t>IsWithinKeyboard</a:t>
            </a:r>
            <a:endParaRPr lang="ru-RU" b="1" dirty="0"/>
          </a:p>
          <a:p>
            <a:pPr marL="0" indent="0">
              <a:spcAft>
                <a:spcPts val="0"/>
              </a:spcAft>
              <a:buNone/>
            </a:pPr>
            <a:r>
              <a:rPr lang="ru-RU" dirty="0"/>
              <a:t>Функция клавиатуры</a:t>
            </a:r>
          </a:p>
          <a:p>
            <a:pPr marL="0" indent="0">
              <a:spcAft>
                <a:spcPts val="0"/>
              </a:spcAft>
              <a:buNone/>
            </a:pPr>
            <a:r>
              <a:rPr lang="ru-RU" dirty="0"/>
              <a:t>Проверяет, входят ли новые координаты курсора в границы клавиатуры</a:t>
            </a:r>
          </a:p>
          <a:p>
            <a:pPr marL="0" indent="0">
              <a:spcAft>
                <a:spcPts val="0"/>
              </a:spcAft>
              <a:buNone/>
            </a:pPr>
            <a:r>
              <a:rPr lang="ru-RU" dirty="0"/>
              <a:t>Возвращает 1 если курсор можно передвинуть на новые координаты, иначе 0</a:t>
            </a:r>
          </a:p>
          <a:p>
            <a:pPr>
              <a:spcAft>
                <a:spcPts val="0"/>
              </a:spcAft>
            </a:pPr>
            <a:r>
              <a:rPr lang="ru-RU" b="1" dirty="0" err="1"/>
              <a:t>Addtoplayername</a:t>
            </a:r>
            <a:endParaRPr lang="ru-RU" b="1" dirty="0"/>
          </a:p>
          <a:p>
            <a:pPr marL="0" indent="0">
              <a:spcAft>
                <a:spcPts val="0"/>
              </a:spcAft>
              <a:buNone/>
            </a:pPr>
            <a:r>
              <a:rPr lang="ru-RU" dirty="0"/>
              <a:t>Процедура клавиатуры</a:t>
            </a:r>
          </a:p>
          <a:p>
            <a:pPr marL="0" indent="0">
              <a:spcAft>
                <a:spcPts val="0"/>
              </a:spcAft>
              <a:buNone/>
            </a:pPr>
            <a:r>
              <a:rPr lang="ru-RU" dirty="0"/>
              <a:t>Добавляет выбранный символ в имя персонажа, пока не достигнут предел по символам(13 символов - максимум)</a:t>
            </a:r>
          </a:p>
          <a:p>
            <a:pPr>
              <a:spcAft>
                <a:spcPts val="0"/>
              </a:spcAft>
            </a:pPr>
            <a:r>
              <a:rPr lang="ru-RU" b="1" dirty="0" err="1"/>
              <a:t>Removefromplayername</a:t>
            </a:r>
            <a:endParaRPr lang="ru-RU" b="1" dirty="0"/>
          </a:p>
          <a:p>
            <a:pPr marL="0" indent="0">
              <a:spcAft>
                <a:spcPts val="0"/>
              </a:spcAft>
              <a:buNone/>
            </a:pPr>
            <a:r>
              <a:rPr lang="ru-RU" dirty="0"/>
              <a:t>Процедура клавиатуры</a:t>
            </a:r>
          </a:p>
          <a:p>
            <a:pPr marL="0" indent="0">
              <a:spcAft>
                <a:spcPts val="0"/>
              </a:spcAft>
              <a:buNone/>
            </a:pPr>
            <a:r>
              <a:rPr lang="ru-RU" dirty="0"/>
              <a:t>Удаляет символ из имени</a:t>
            </a:r>
          </a:p>
        </p:txBody>
      </p:sp>
    </p:spTree>
    <p:extLst>
      <p:ext uri="{BB962C8B-B14F-4D97-AF65-F5344CB8AC3E}">
        <p14:creationId xmlns:p14="http://schemas.microsoft.com/office/powerpoint/2010/main" val="2356101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686757" y="847818"/>
            <a:ext cx="10093911" cy="5366551"/>
          </a:xfrm>
        </p:spPr>
        <p:txBody>
          <a:bodyPr>
            <a:normAutofit fontScale="70000" lnSpcReduction="20000"/>
          </a:bodyPr>
          <a:lstStyle/>
          <a:p>
            <a:pPr>
              <a:spcAft>
                <a:spcPts val="0"/>
              </a:spcAft>
            </a:pPr>
            <a:r>
              <a:rPr lang="en-US" b="1" dirty="0" err="1"/>
              <a:t>Drawplayername</a:t>
            </a:r>
            <a:endParaRPr lang="ru-RU" b="1" dirty="0"/>
          </a:p>
          <a:p>
            <a:pPr marL="0" indent="0">
              <a:spcAft>
                <a:spcPts val="0"/>
              </a:spcAft>
              <a:buNone/>
            </a:pPr>
            <a:r>
              <a:rPr lang="ru-RU" dirty="0"/>
              <a:t>Процедура клавиатуры</a:t>
            </a:r>
          </a:p>
          <a:p>
            <a:pPr marL="0" indent="0">
              <a:spcAft>
                <a:spcPts val="0"/>
              </a:spcAft>
              <a:buNone/>
            </a:pPr>
            <a:r>
              <a:rPr lang="ru-RU" dirty="0" err="1"/>
              <a:t>Отрисовывает</a:t>
            </a:r>
            <a:r>
              <a:rPr lang="ru-RU" dirty="0"/>
              <a:t> имя игрока во время ввода</a:t>
            </a:r>
          </a:p>
          <a:p>
            <a:pPr marL="0" indent="0">
              <a:spcAft>
                <a:spcPts val="0"/>
              </a:spcAft>
              <a:buNone/>
            </a:pPr>
            <a:r>
              <a:rPr lang="ru-RU" dirty="0"/>
              <a:t>Вызывается при изменении имени</a:t>
            </a:r>
          </a:p>
          <a:p>
            <a:pPr>
              <a:spcAft>
                <a:spcPts val="0"/>
              </a:spcAft>
            </a:pPr>
            <a:r>
              <a:rPr lang="en-US" b="1" dirty="0" err="1"/>
              <a:t>Updateplayername</a:t>
            </a:r>
            <a:endParaRPr lang="ru-RU" b="1" dirty="0"/>
          </a:p>
          <a:p>
            <a:pPr marL="0" indent="0">
              <a:spcAft>
                <a:spcPts val="0"/>
              </a:spcAft>
              <a:buNone/>
            </a:pPr>
            <a:r>
              <a:rPr lang="ru-RU" dirty="0"/>
              <a:t>Процедура клавиатуры</a:t>
            </a:r>
          </a:p>
          <a:p>
            <a:pPr marL="0" indent="0">
              <a:spcAft>
                <a:spcPts val="0"/>
              </a:spcAft>
              <a:buNone/>
            </a:pPr>
            <a:r>
              <a:rPr lang="ru-RU" dirty="0"/>
              <a:t>В зависимости от положения курсора после нажатия кнопки А добавляет или удаляет символ из имени героя либо завершает ввод</a:t>
            </a:r>
          </a:p>
          <a:p>
            <a:pPr>
              <a:spcAft>
                <a:spcPts val="0"/>
              </a:spcAft>
            </a:pPr>
            <a:r>
              <a:rPr lang="en-US" b="1" dirty="0" err="1"/>
              <a:t>Askname</a:t>
            </a:r>
            <a:endParaRPr lang="ru-RU" b="1" dirty="0"/>
          </a:p>
          <a:p>
            <a:pPr marL="0" indent="0">
              <a:spcAft>
                <a:spcPts val="0"/>
              </a:spcAft>
              <a:buNone/>
            </a:pPr>
            <a:r>
              <a:rPr lang="ru-RU" dirty="0"/>
              <a:t>Главная процедура клавиатуры, в которой собраны все предыдущие. Реализует механику клавиатуры и ввода.</a:t>
            </a:r>
          </a:p>
          <a:p>
            <a:pPr>
              <a:spcAft>
                <a:spcPts val="0"/>
              </a:spcAft>
            </a:pPr>
            <a:r>
              <a:rPr lang="en-US" b="1" dirty="0" err="1"/>
              <a:t>Arreq</a:t>
            </a:r>
            <a:endParaRPr lang="ru-RU" b="1" dirty="0"/>
          </a:p>
          <a:p>
            <a:pPr marL="0" indent="0">
              <a:spcAft>
                <a:spcPts val="0"/>
              </a:spcAft>
              <a:buNone/>
            </a:pPr>
            <a:r>
              <a:rPr lang="ru-RU" dirty="0"/>
              <a:t>Данная процедура копирует массивы таблицы рекордов для ее удобного редактирования</a:t>
            </a:r>
          </a:p>
          <a:p>
            <a:pPr>
              <a:spcAft>
                <a:spcPts val="0"/>
              </a:spcAft>
            </a:pPr>
            <a:r>
              <a:rPr lang="en-US" b="1" dirty="0" err="1"/>
              <a:t>Newadd</a:t>
            </a:r>
            <a:endParaRPr lang="ru-RU" b="1" dirty="0"/>
          </a:p>
          <a:p>
            <a:pPr marL="0" indent="0">
              <a:spcAft>
                <a:spcPts val="0"/>
              </a:spcAft>
              <a:buNone/>
            </a:pPr>
            <a:r>
              <a:rPr lang="ru-RU" dirty="0"/>
              <a:t>Процедура, в которой происходит редактирование таблицы рекордов при внесении нового рекорда</a:t>
            </a:r>
          </a:p>
          <a:p>
            <a:pPr>
              <a:spcAft>
                <a:spcPts val="0"/>
              </a:spcAft>
            </a:pPr>
            <a:r>
              <a:rPr lang="en-US" b="1" dirty="0" err="1"/>
              <a:t>Showstats</a:t>
            </a:r>
            <a:endParaRPr lang="ru-RU" b="1" dirty="0"/>
          </a:p>
          <a:p>
            <a:pPr marL="0" indent="0">
              <a:spcAft>
                <a:spcPts val="0"/>
              </a:spcAft>
              <a:buNone/>
            </a:pPr>
            <a:r>
              <a:rPr lang="ru-RU" dirty="0"/>
              <a:t>Данная процедура отображает таблицу рекордов</a:t>
            </a:r>
          </a:p>
          <a:p>
            <a:pPr>
              <a:spcAft>
                <a:spcPts val="0"/>
              </a:spcAft>
            </a:pPr>
            <a:r>
              <a:rPr lang="en-US" b="1" dirty="0" err="1"/>
              <a:t>Splashscreen</a:t>
            </a:r>
            <a:endParaRPr lang="ru-RU" b="1" dirty="0"/>
          </a:p>
          <a:p>
            <a:pPr marL="0" indent="0">
              <a:spcAft>
                <a:spcPts val="0"/>
              </a:spcAft>
              <a:buNone/>
            </a:pPr>
            <a:r>
              <a:rPr lang="ru-RU" dirty="0"/>
              <a:t>Данная процедура отображает начальный экран до тех пор пока пользователь не нажмет кнопку START</a:t>
            </a:r>
          </a:p>
        </p:txBody>
      </p:sp>
    </p:spTree>
    <p:extLst>
      <p:ext uri="{BB962C8B-B14F-4D97-AF65-F5344CB8AC3E}">
        <p14:creationId xmlns:p14="http://schemas.microsoft.com/office/powerpoint/2010/main" val="3413091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процедуры и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985421"/>
            <a:ext cx="9756039" cy="5486401"/>
          </a:xfrm>
        </p:spPr>
        <p:txBody>
          <a:bodyPr>
            <a:normAutofit fontScale="85000" lnSpcReduction="20000"/>
          </a:bodyPr>
          <a:lstStyle/>
          <a:p>
            <a:pPr marL="0" indent="0">
              <a:spcAft>
                <a:spcPts val="0"/>
              </a:spcAft>
              <a:buNone/>
            </a:pPr>
            <a:r>
              <a:rPr lang="en-US" b="1" dirty="0" err="1"/>
              <a:t>Grandcollision</a:t>
            </a:r>
            <a:endParaRPr lang="ru-RU" b="1" dirty="0"/>
          </a:p>
          <a:p>
            <a:pPr marL="0" indent="0">
              <a:spcAft>
                <a:spcPts val="0"/>
              </a:spcAft>
              <a:buNone/>
            </a:pPr>
            <a:r>
              <a:rPr lang="ru-RU" dirty="0"/>
              <a:t>Единая Функция, где проверяются столкновения игрока с врагами и движущимися преградами</a:t>
            </a:r>
          </a:p>
          <a:p>
            <a:pPr marL="0" indent="0">
              <a:spcAft>
                <a:spcPts val="0"/>
              </a:spcAft>
              <a:buNone/>
            </a:pPr>
            <a:r>
              <a:rPr lang="ru-RU" dirty="0"/>
              <a:t>При любом столкновении возвращает 1, иначе 0</a:t>
            </a:r>
          </a:p>
          <a:p>
            <a:pPr marL="0" indent="0">
              <a:spcAft>
                <a:spcPts val="0"/>
              </a:spcAft>
              <a:buNone/>
            </a:pPr>
            <a:r>
              <a:rPr lang="en-US" b="1" dirty="0" err="1"/>
              <a:t>Surfacecleaning</a:t>
            </a:r>
            <a:endParaRPr lang="ru-RU" b="1" dirty="0"/>
          </a:p>
          <a:p>
            <a:pPr marL="0" indent="0">
              <a:spcAft>
                <a:spcPts val="0"/>
              </a:spcAft>
              <a:buNone/>
            </a:pPr>
            <a:r>
              <a:rPr lang="ru-RU" dirty="0"/>
              <a:t>Эта процедура скрывает от пользователя спрайты, перемещает их из зоны видимости за границы экрана</a:t>
            </a:r>
          </a:p>
          <a:p>
            <a:pPr marL="0" indent="0">
              <a:spcAft>
                <a:spcPts val="0"/>
              </a:spcAft>
              <a:buNone/>
            </a:pPr>
            <a:r>
              <a:rPr lang="en-US" b="1" dirty="0"/>
              <a:t>Level</a:t>
            </a:r>
            <a:endParaRPr lang="ru-RU" b="1" dirty="0"/>
          </a:p>
          <a:p>
            <a:pPr marL="0" indent="0">
              <a:spcAft>
                <a:spcPts val="0"/>
              </a:spcAft>
              <a:buNone/>
            </a:pPr>
            <a:r>
              <a:rPr lang="ru-RU" dirty="0"/>
              <a:t>Процедура расставляет по позициям врагов, препятствия и главного персонажа, загружает уровень. Все, что вы можете делать после выбора опции </a:t>
            </a:r>
            <a:r>
              <a:rPr lang="en-US" dirty="0"/>
              <a:t>START LEVEL </a:t>
            </a:r>
            <a:r>
              <a:rPr lang="ru-RU" dirty="0"/>
              <a:t>происходит в этой процедуре. Процедура заканчивается когда игрок доходит до двери в правом нижнем углу либо когда число жизней становится равным 0.</a:t>
            </a:r>
          </a:p>
          <a:p>
            <a:pPr marL="0" indent="0">
              <a:spcAft>
                <a:spcPts val="0"/>
              </a:spcAft>
              <a:buNone/>
            </a:pPr>
            <a:r>
              <a:rPr lang="en-US" b="1" dirty="0"/>
              <a:t>Menu</a:t>
            </a:r>
            <a:endParaRPr lang="ru-RU" b="1" dirty="0"/>
          </a:p>
          <a:p>
            <a:pPr marL="0" indent="0">
              <a:spcAft>
                <a:spcPts val="0"/>
              </a:spcAft>
              <a:buNone/>
            </a:pPr>
            <a:r>
              <a:rPr lang="ru-RU" dirty="0"/>
              <a:t>Функция управляет разделом меню. Если пользователь выбирает начать уровень – возвращает 1, если посмотреть рекорды – возвращает 0.</a:t>
            </a:r>
          </a:p>
          <a:p>
            <a:pPr marL="0" indent="0">
              <a:spcAft>
                <a:spcPts val="0"/>
              </a:spcAft>
              <a:buNone/>
            </a:pPr>
            <a:r>
              <a:rPr lang="en-US" b="1" dirty="0" err="1"/>
              <a:t>Gameprocess</a:t>
            </a:r>
            <a:endParaRPr lang="ru-RU" b="1" dirty="0"/>
          </a:p>
          <a:p>
            <a:pPr marL="0" indent="0">
              <a:spcAft>
                <a:spcPts val="0"/>
              </a:spcAft>
              <a:buNone/>
            </a:pPr>
            <a:r>
              <a:rPr lang="ru-RU" dirty="0"/>
              <a:t>Главная процедура, управляющая работой всей игры</a:t>
            </a:r>
          </a:p>
          <a:p>
            <a:pPr marL="0" indent="0">
              <a:spcBef>
                <a:spcPts val="200"/>
              </a:spcBef>
              <a:spcAft>
                <a:spcPts val="0"/>
              </a:spcAft>
              <a:buNone/>
            </a:pPr>
            <a:r>
              <a:rPr lang="ru-RU" dirty="0"/>
              <a:t> </a:t>
            </a:r>
          </a:p>
        </p:txBody>
      </p:sp>
    </p:spTree>
    <p:extLst>
      <p:ext uri="{BB962C8B-B14F-4D97-AF65-F5344CB8AC3E}">
        <p14:creationId xmlns:p14="http://schemas.microsoft.com/office/powerpoint/2010/main" val="2678843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Блок-схема процедуры </a:t>
            </a:r>
            <a:r>
              <a:rPr lang="en-US" b="1" dirty="0" err="1"/>
              <a:t>gameprocess</a:t>
            </a:r>
            <a:r>
              <a:rPr lang="en-US" b="1" dirty="0"/>
              <a:t>()</a:t>
            </a:r>
            <a:endParaRPr lang="ru-RU" b="1" dirty="0"/>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985421"/>
            <a:ext cx="9756039" cy="5486401"/>
          </a:xfrm>
        </p:spPr>
        <p:txBody>
          <a:bodyPr>
            <a:normAutofit/>
          </a:bodyPr>
          <a:lstStyle/>
          <a:p>
            <a:pPr marL="0" indent="0">
              <a:spcAft>
                <a:spcPts val="0"/>
              </a:spcAft>
              <a:buNone/>
            </a:pPr>
            <a:endParaRPr lang="ru-RU" dirty="0"/>
          </a:p>
        </p:txBody>
      </p:sp>
      <p:pic>
        <p:nvPicPr>
          <p:cNvPr id="6" name="Рисунок 5">
            <a:extLst>
              <a:ext uri="{FF2B5EF4-FFF2-40B4-BE49-F238E27FC236}">
                <a16:creationId xmlns:a16="http://schemas.microsoft.com/office/drawing/2014/main" id="{84650D20-F886-4686-B491-28CFE1CF6BCF}"/>
              </a:ext>
            </a:extLst>
          </p:cNvPr>
          <p:cNvPicPr>
            <a:picLocks noChangeAspect="1"/>
          </p:cNvPicPr>
          <p:nvPr/>
        </p:nvPicPr>
        <p:blipFill rotWithShape="1">
          <a:blip r:embed="rId2"/>
          <a:srcRect b="4371"/>
          <a:stretch/>
        </p:blipFill>
        <p:spPr>
          <a:xfrm>
            <a:off x="4510087" y="985421"/>
            <a:ext cx="3171825" cy="5875077"/>
          </a:xfrm>
          <a:prstGeom prst="rect">
            <a:avLst/>
          </a:prstGeom>
        </p:spPr>
      </p:pic>
    </p:spTree>
    <p:extLst>
      <p:ext uri="{BB962C8B-B14F-4D97-AF65-F5344CB8AC3E}">
        <p14:creationId xmlns:p14="http://schemas.microsoft.com/office/powerpoint/2010/main" val="3672208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Результат работы программы</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853517" y="985421"/>
            <a:ext cx="9756039" cy="5486401"/>
          </a:xfrm>
        </p:spPr>
        <p:txBody>
          <a:bodyPr>
            <a:normAutofit/>
          </a:bodyPr>
          <a:lstStyle/>
          <a:p>
            <a:pPr marL="0" indent="0">
              <a:spcAft>
                <a:spcPts val="0"/>
              </a:spcAft>
              <a:buNone/>
            </a:pPr>
            <a:endParaRPr lang="ru-RU" dirty="0"/>
          </a:p>
        </p:txBody>
      </p:sp>
      <p:pic>
        <p:nvPicPr>
          <p:cNvPr id="14" name="Рисунок 13">
            <a:extLst>
              <a:ext uri="{FF2B5EF4-FFF2-40B4-BE49-F238E27FC236}">
                <a16:creationId xmlns:a16="http://schemas.microsoft.com/office/drawing/2014/main" id="{375AE3E6-AADC-4CEF-A4A6-29824B8EDCFF}"/>
              </a:ext>
            </a:extLst>
          </p:cNvPr>
          <p:cNvPicPr/>
          <p:nvPr/>
        </p:nvPicPr>
        <p:blipFill>
          <a:blip r:embed="rId2"/>
          <a:stretch>
            <a:fillRect/>
          </a:stretch>
        </p:blipFill>
        <p:spPr>
          <a:xfrm>
            <a:off x="1853517" y="902973"/>
            <a:ext cx="2865755" cy="2761615"/>
          </a:xfrm>
          <a:prstGeom prst="rect">
            <a:avLst/>
          </a:prstGeom>
        </p:spPr>
      </p:pic>
      <p:pic>
        <p:nvPicPr>
          <p:cNvPr id="15" name="Рисунок 14">
            <a:extLst>
              <a:ext uri="{FF2B5EF4-FFF2-40B4-BE49-F238E27FC236}">
                <a16:creationId xmlns:a16="http://schemas.microsoft.com/office/drawing/2014/main" id="{E18D707E-B865-45BE-B2B4-E0DE4DD2C14B}"/>
              </a:ext>
            </a:extLst>
          </p:cNvPr>
          <p:cNvPicPr/>
          <p:nvPr/>
        </p:nvPicPr>
        <p:blipFill>
          <a:blip r:embed="rId3"/>
          <a:stretch>
            <a:fillRect/>
          </a:stretch>
        </p:blipFill>
        <p:spPr>
          <a:xfrm>
            <a:off x="4719272" y="902973"/>
            <a:ext cx="2862580" cy="2758440"/>
          </a:xfrm>
          <a:prstGeom prst="rect">
            <a:avLst/>
          </a:prstGeom>
        </p:spPr>
      </p:pic>
      <p:pic>
        <p:nvPicPr>
          <p:cNvPr id="16" name="Рисунок 15">
            <a:extLst>
              <a:ext uri="{FF2B5EF4-FFF2-40B4-BE49-F238E27FC236}">
                <a16:creationId xmlns:a16="http://schemas.microsoft.com/office/drawing/2014/main" id="{48262E56-28A1-4EFB-86EE-E127F145F20C}"/>
              </a:ext>
            </a:extLst>
          </p:cNvPr>
          <p:cNvPicPr/>
          <p:nvPr/>
        </p:nvPicPr>
        <p:blipFill>
          <a:blip r:embed="rId4"/>
          <a:stretch>
            <a:fillRect/>
          </a:stretch>
        </p:blipFill>
        <p:spPr>
          <a:xfrm>
            <a:off x="7581852" y="909640"/>
            <a:ext cx="2849880" cy="2745105"/>
          </a:xfrm>
          <a:prstGeom prst="rect">
            <a:avLst/>
          </a:prstGeom>
        </p:spPr>
      </p:pic>
      <p:pic>
        <p:nvPicPr>
          <p:cNvPr id="17" name="Рисунок 16">
            <a:extLst>
              <a:ext uri="{FF2B5EF4-FFF2-40B4-BE49-F238E27FC236}">
                <a16:creationId xmlns:a16="http://schemas.microsoft.com/office/drawing/2014/main" id="{959A5374-38AE-4030-8D50-E435B28EC92E}"/>
              </a:ext>
            </a:extLst>
          </p:cNvPr>
          <p:cNvPicPr/>
          <p:nvPr/>
        </p:nvPicPr>
        <p:blipFill>
          <a:blip r:embed="rId5"/>
          <a:stretch>
            <a:fillRect/>
          </a:stretch>
        </p:blipFill>
        <p:spPr>
          <a:xfrm>
            <a:off x="1853517" y="3649680"/>
            <a:ext cx="2886710" cy="2758440"/>
          </a:xfrm>
          <a:prstGeom prst="rect">
            <a:avLst/>
          </a:prstGeom>
        </p:spPr>
      </p:pic>
      <p:pic>
        <p:nvPicPr>
          <p:cNvPr id="18" name="Рисунок 17">
            <a:extLst>
              <a:ext uri="{FF2B5EF4-FFF2-40B4-BE49-F238E27FC236}">
                <a16:creationId xmlns:a16="http://schemas.microsoft.com/office/drawing/2014/main" id="{2522AFEC-C646-4697-8C92-FAA17C7963A5}"/>
              </a:ext>
            </a:extLst>
          </p:cNvPr>
          <p:cNvPicPr/>
          <p:nvPr/>
        </p:nvPicPr>
        <p:blipFill>
          <a:blip r:embed="rId6"/>
          <a:stretch>
            <a:fillRect/>
          </a:stretch>
        </p:blipFill>
        <p:spPr>
          <a:xfrm>
            <a:off x="4740227" y="3649680"/>
            <a:ext cx="2841625" cy="2738120"/>
          </a:xfrm>
          <a:prstGeom prst="rect">
            <a:avLst/>
          </a:prstGeom>
        </p:spPr>
      </p:pic>
      <p:pic>
        <p:nvPicPr>
          <p:cNvPr id="19" name="Рисунок 18">
            <a:extLst>
              <a:ext uri="{FF2B5EF4-FFF2-40B4-BE49-F238E27FC236}">
                <a16:creationId xmlns:a16="http://schemas.microsoft.com/office/drawing/2014/main" id="{66C3ED32-4252-4C26-A0ED-D2F1F9C30D29}"/>
              </a:ext>
            </a:extLst>
          </p:cNvPr>
          <p:cNvPicPr/>
          <p:nvPr/>
        </p:nvPicPr>
        <p:blipFill>
          <a:blip r:embed="rId7"/>
          <a:stretch>
            <a:fillRect/>
          </a:stretch>
        </p:blipFill>
        <p:spPr>
          <a:xfrm>
            <a:off x="7560897" y="3649680"/>
            <a:ext cx="2842260" cy="2738120"/>
          </a:xfrm>
          <a:prstGeom prst="rect">
            <a:avLst/>
          </a:prstGeom>
        </p:spPr>
      </p:pic>
    </p:spTree>
    <p:extLst>
      <p:ext uri="{BB962C8B-B14F-4D97-AF65-F5344CB8AC3E}">
        <p14:creationId xmlns:p14="http://schemas.microsoft.com/office/powerpoint/2010/main" val="218441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8A82-E815-4D58-8032-A45605966E1C}"/>
              </a:ext>
            </a:extLst>
          </p:cNvPr>
          <p:cNvSpPr>
            <a:spLocks noGrp="1"/>
          </p:cNvSpPr>
          <p:nvPr>
            <p:ph type="ctrTitle"/>
          </p:nvPr>
        </p:nvSpPr>
        <p:spPr/>
        <p:txBody>
          <a:bodyPr/>
          <a:lstStyle/>
          <a:p>
            <a:r>
              <a:rPr lang="ru-RU" dirty="0"/>
              <a:t>Спасибо за внимание!</a:t>
            </a:r>
          </a:p>
        </p:txBody>
      </p:sp>
      <p:sp>
        <p:nvSpPr>
          <p:cNvPr id="3" name="Подзаголовок 2">
            <a:extLst>
              <a:ext uri="{FF2B5EF4-FFF2-40B4-BE49-F238E27FC236}">
                <a16:creationId xmlns:a16="http://schemas.microsoft.com/office/drawing/2014/main" id="{40B7DF64-A661-4C49-80A8-B60D6BCD2CFA}"/>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1003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Введение</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484310" y="1491448"/>
            <a:ext cx="10018713" cy="4429957"/>
          </a:xfrm>
        </p:spPr>
        <p:txBody>
          <a:bodyPr/>
          <a:lstStyle/>
          <a:p>
            <a:r>
              <a:rPr lang="ru-RU" dirty="0"/>
              <a:t>Задача курсовой работы заключается в том, чтобы написать игру-</a:t>
            </a:r>
            <a:r>
              <a:rPr lang="ru-RU" dirty="0" err="1"/>
              <a:t>платформер</a:t>
            </a:r>
            <a:r>
              <a:rPr lang="ru-RU" dirty="0"/>
              <a:t> для консоли </a:t>
            </a:r>
            <a:r>
              <a:rPr lang="en-US" dirty="0"/>
              <a:t>Nintendo Game Boy </a:t>
            </a:r>
            <a:r>
              <a:rPr lang="ru-RU" dirty="0"/>
              <a:t>на языке программирования </a:t>
            </a:r>
            <a:r>
              <a:rPr lang="en-US" dirty="0"/>
              <a:t>C. </a:t>
            </a:r>
            <a:endParaRPr lang="ru-RU" dirty="0"/>
          </a:p>
          <a:p>
            <a:r>
              <a:rPr lang="ru-RU" dirty="0"/>
              <a:t>Приложение можно считать </a:t>
            </a:r>
            <a:r>
              <a:rPr lang="ru-RU" dirty="0" err="1"/>
              <a:t>платформером</a:t>
            </a:r>
            <a:r>
              <a:rPr lang="ru-RU" dirty="0"/>
              <a:t>, если в нем присутствуют прыжки и возможность перемещаться между платформами</a:t>
            </a:r>
          </a:p>
        </p:txBody>
      </p:sp>
    </p:spTree>
    <p:extLst>
      <p:ext uri="{BB962C8B-B14F-4D97-AF65-F5344CB8AC3E}">
        <p14:creationId xmlns:p14="http://schemas.microsoft.com/office/powerpoint/2010/main" val="290147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F851A4-BDC9-4FC7-9407-68F17250FBD9}"/>
              </a:ext>
            </a:extLst>
          </p:cNvPr>
          <p:cNvSpPr>
            <a:spLocks noGrp="1"/>
          </p:cNvSpPr>
          <p:nvPr>
            <p:ph type="title"/>
          </p:nvPr>
        </p:nvSpPr>
        <p:spPr/>
        <p:txBody>
          <a:bodyPr/>
          <a:lstStyle/>
          <a:p>
            <a:r>
              <a:rPr lang="ru-RU" dirty="0"/>
              <a:t>Глоссарий</a:t>
            </a:r>
          </a:p>
        </p:txBody>
      </p:sp>
      <p:sp>
        <p:nvSpPr>
          <p:cNvPr id="3" name="Объект 2">
            <a:extLst>
              <a:ext uri="{FF2B5EF4-FFF2-40B4-BE49-F238E27FC236}">
                <a16:creationId xmlns:a16="http://schemas.microsoft.com/office/drawing/2014/main" id="{B52C31A0-4B78-4378-B8C6-53989C6C8D5C}"/>
              </a:ext>
            </a:extLst>
          </p:cNvPr>
          <p:cNvSpPr>
            <a:spLocks noGrp="1"/>
          </p:cNvSpPr>
          <p:nvPr>
            <p:ph idx="1"/>
          </p:nvPr>
        </p:nvSpPr>
        <p:spPr/>
        <p:txBody>
          <a:bodyPr>
            <a:normAutofit fontScale="92500" lnSpcReduction="10000"/>
          </a:bodyPr>
          <a:lstStyle/>
          <a:p>
            <a:r>
              <a:rPr lang="en-US" dirty="0"/>
              <a:t>GBDK – </a:t>
            </a:r>
            <a:r>
              <a:rPr lang="ru-RU" dirty="0"/>
              <a:t>набор инструментов для разработки игр на </a:t>
            </a:r>
            <a:r>
              <a:rPr lang="en-US" dirty="0"/>
              <a:t>Nintendo Game Boy </a:t>
            </a:r>
            <a:r>
              <a:rPr lang="ru-RU" dirty="0"/>
              <a:t>на языке С</a:t>
            </a:r>
            <a:endParaRPr lang="en-US" dirty="0"/>
          </a:p>
          <a:p>
            <a:r>
              <a:rPr lang="ru-RU" dirty="0"/>
              <a:t>Спрайты – четырехцветные изображения размером 8х8 пикселей, находятся на экране спрайтов, легко перемещаются по экрану</a:t>
            </a:r>
          </a:p>
          <a:p>
            <a:r>
              <a:rPr lang="ru-RU" dirty="0"/>
              <a:t>Мета спрайт – группа из четырех спрайтов, передвигаемых как одно целое</a:t>
            </a:r>
          </a:p>
          <a:p>
            <a:r>
              <a:rPr lang="ru-RU" dirty="0" err="1"/>
              <a:t>Тайлы</a:t>
            </a:r>
            <a:r>
              <a:rPr lang="ru-RU" dirty="0"/>
              <a:t> – те же самые спрайты, но находящиеся на экране заднего фона. Их нельзя изменять и перемещать, поверх них можно лишь накладывать другие </a:t>
            </a:r>
            <a:r>
              <a:rPr lang="ru-RU" dirty="0" err="1"/>
              <a:t>тайлы</a:t>
            </a:r>
            <a:endParaRPr lang="ru-RU" dirty="0"/>
          </a:p>
        </p:txBody>
      </p:sp>
    </p:spTree>
    <p:extLst>
      <p:ext uri="{BB962C8B-B14F-4D97-AF65-F5344CB8AC3E}">
        <p14:creationId xmlns:p14="http://schemas.microsoft.com/office/powerpoint/2010/main" val="339885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752382"/>
          </a:xfrm>
        </p:spPr>
        <p:txBody>
          <a:bodyPr/>
          <a:lstStyle/>
          <a:p>
            <a:r>
              <a:rPr lang="ru-RU" dirty="0"/>
              <a:t>Инструкция использования</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2126461" y="1012054"/>
            <a:ext cx="10018713" cy="5415379"/>
          </a:xfrm>
        </p:spPr>
        <p:txBody>
          <a:bodyPr>
            <a:normAutofit fontScale="77500" lnSpcReduction="20000"/>
          </a:bodyPr>
          <a:lstStyle/>
          <a:p>
            <a:r>
              <a:rPr lang="ru-RU" dirty="0"/>
              <a:t>1. После открытия эмулятора нужно нажать ПКМ по его окну, далее перейти в </a:t>
            </a:r>
            <a:r>
              <a:rPr lang="en-US" dirty="0"/>
              <a:t>Options</a:t>
            </a:r>
            <a:r>
              <a:rPr lang="ru-RU" dirty="0"/>
              <a:t>&gt;&gt;</a:t>
            </a:r>
            <a:r>
              <a:rPr lang="en-US" dirty="0"/>
              <a:t>Joypad</a:t>
            </a:r>
            <a:r>
              <a:rPr lang="ru-RU" dirty="0"/>
              <a:t>&gt;&gt;</a:t>
            </a:r>
            <a:r>
              <a:rPr lang="en-US" dirty="0"/>
              <a:t>configure keyboard</a:t>
            </a:r>
            <a:r>
              <a:rPr lang="ru-RU" dirty="0"/>
              <a:t>. В открывшемся окне нужно зажать ту клавишу на клавиатуре, которую вы хотите привязать к подсвеченной красным кнопке геймпада. Когда кнопка окрасится в зеленый, можно отпустить клавишу и перейти к следующей. После настройки управления закройте окно настроек.</a:t>
            </a:r>
          </a:p>
          <a:p>
            <a:r>
              <a:rPr lang="ru-RU" dirty="0"/>
              <a:t>2. Нажав ПКМ по окну эмулятора выберите </a:t>
            </a:r>
            <a:r>
              <a:rPr lang="en-US" dirty="0"/>
              <a:t>Load ROM</a:t>
            </a:r>
            <a:r>
              <a:rPr lang="ru-RU" dirty="0"/>
              <a:t>. Далее выберите файл с расширением .</a:t>
            </a:r>
            <a:r>
              <a:rPr lang="en-US" dirty="0" err="1"/>
              <a:t>gb</a:t>
            </a:r>
            <a:r>
              <a:rPr lang="en-US" dirty="0"/>
              <a:t> </a:t>
            </a:r>
            <a:r>
              <a:rPr lang="ru-RU" dirty="0"/>
              <a:t>в открывшемся окне проводника.</a:t>
            </a:r>
          </a:p>
          <a:p>
            <a:r>
              <a:rPr lang="ru-RU" dirty="0"/>
              <a:t>3. После появления начального экрана, нажмите </a:t>
            </a:r>
            <a:r>
              <a:rPr lang="en-US" dirty="0"/>
              <a:t>start</a:t>
            </a:r>
            <a:r>
              <a:rPr lang="ru-RU" dirty="0"/>
              <a:t>. В меню с помощью кнопок вверх и вниз выберите нужную опцию. Подтвердите выбор нажатием кнопки А. Далее в зависимости от вашего выбора откроется таблица рекордов, которая вернет вас в меню через некоторое время, либо запустится уровень.</a:t>
            </a:r>
          </a:p>
          <a:p>
            <a:r>
              <a:rPr lang="ru-RU" dirty="0"/>
              <a:t>5. Используя кнопки вправо и влево для передвижения, кнопку А для прыжка и кнопку В для атаки, попытайтесь дойти до конца уровня, (дверь в правом нижнем углу) собрав как можно больше монет, убив как можно больше врагов и сохранив все жизни, ведь за все это полагаются очки. Если вы доберетесь до конца уровня живым либо потеряв все жизни, в зависимости от вашего конечного числа очков, вам может быть предложено написать свое имя, которое будет красоваться рядом с вашим результатом в таблице рекордов. После вы снова окажетесь в меню, где сможете либо посмотреть таблицу рекордов, либо переиграть уровень и получить больше очков.</a:t>
            </a:r>
          </a:p>
          <a:p>
            <a:r>
              <a:rPr lang="ru-RU" dirty="0"/>
              <a:t>6. Для выхода из игры нажмите ПКМ по окну эмулятора и выберите </a:t>
            </a:r>
            <a:r>
              <a:rPr lang="en-US" dirty="0"/>
              <a:t>Exit</a:t>
            </a:r>
            <a:r>
              <a:rPr lang="ru-RU" dirty="0"/>
              <a:t>.</a:t>
            </a:r>
          </a:p>
          <a:p>
            <a:endParaRPr lang="ru-RU" dirty="0"/>
          </a:p>
        </p:txBody>
      </p:sp>
    </p:spTree>
    <p:extLst>
      <p:ext uri="{BB962C8B-B14F-4D97-AF65-F5344CB8AC3E}">
        <p14:creationId xmlns:p14="http://schemas.microsoft.com/office/powerpoint/2010/main" val="42373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встроенные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2096261" y="1198486"/>
            <a:ext cx="9007876" cy="5790459"/>
          </a:xfrm>
        </p:spPr>
        <p:txBody>
          <a:bodyPr>
            <a:normAutofit fontScale="85000" lnSpcReduction="20000"/>
          </a:bodyPr>
          <a:lstStyle/>
          <a:p>
            <a:r>
              <a:rPr lang="en-US" b="1" dirty="0"/>
              <a:t>Set</a:t>
            </a:r>
            <a:r>
              <a:rPr lang="ru-RU" b="1" dirty="0"/>
              <a:t>_</a:t>
            </a:r>
            <a:r>
              <a:rPr lang="en-US" b="1" dirty="0"/>
              <a:t>sprite</a:t>
            </a:r>
            <a:r>
              <a:rPr lang="ru-RU" b="1" dirty="0"/>
              <a:t>_</a:t>
            </a:r>
            <a:r>
              <a:rPr lang="en-US" b="1" dirty="0"/>
              <a:t>data</a:t>
            </a:r>
            <a:endParaRPr lang="ru-RU" dirty="0"/>
          </a:p>
          <a:p>
            <a:pPr marL="0" indent="0">
              <a:buNone/>
            </a:pPr>
            <a:r>
              <a:rPr lang="ru-RU" dirty="0"/>
              <a:t>Процедура из библиотеки </a:t>
            </a:r>
            <a:r>
              <a:rPr lang="en-US" dirty="0"/>
              <a:t>GBDK</a:t>
            </a:r>
            <a:r>
              <a:rPr lang="ru-RU" dirty="0"/>
              <a:t>, нужна для загрузки спрайтов в память консоли, на вход получает два целых числа и массив символов. Первое число – номер спрайта, с которого нужно начать загрузку, второе число – количество загружаемых спрайтов. Символьный массив заполнен шестнадцатеричными числами, это нарисованные спрайты, переведенные в цифровой вид. </a:t>
            </a:r>
          </a:p>
          <a:p>
            <a:r>
              <a:rPr lang="en-US" b="1" dirty="0"/>
              <a:t>Set</a:t>
            </a:r>
            <a:r>
              <a:rPr lang="ru-RU" b="1" dirty="0"/>
              <a:t>_</a:t>
            </a:r>
            <a:r>
              <a:rPr lang="en-US" b="1" dirty="0"/>
              <a:t>sprite</a:t>
            </a:r>
            <a:r>
              <a:rPr lang="ru-RU" b="1" dirty="0"/>
              <a:t>_</a:t>
            </a:r>
            <a:r>
              <a:rPr lang="en-US" b="1" dirty="0"/>
              <a:t>tile</a:t>
            </a:r>
            <a:endParaRPr lang="ru-RU" dirty="0"/>
          </a:p>
          <a:p>
            <a:pPr marL="0" indent="0">
              <a:buNone/>
            </a:pPr>
            <a:r>
              <a:rPr lang="ru-RU" dirty="0"/>
              <a:t>Еще одна процедура из библиотеки </a:t>
            </a:r>
            <a:r>
              <a:rPr lang="en-US" dirty="0"/>
              <a:t>GBDK</a:t>
            </a:r>
            <a:r>
              <a:rPr lang="ru-RU" dirty="0"/>
              <a:t>. После того как мы загрузили в память консоли спрайты, нужно присвоить им номера для дальнейшей работы с ними. Именно это и делает данная процедура. В качестве параметров она получает два целых числа. Первое – номер, по которому мы в дальнейшем будем обращаться к спрайту, второе – тот номер спрайта из памяти консоли, к которому мы привязываем наш номер.</a:t>
            </a:r>
          </a:p>
          <a:p>
            <a:r>
              <a:rPr lang="en-US" b="1" dirty="0"/>
              <a:t>Move</a:t>
            </a:r>
            <a:r>
              <a:rPr lang="ru-RU" b="1" dirty="0"/>
              <a:t>_</a:t>
            </a:r>
            <a:r>
              <a:rPr lang="en-US" b="1" dirty="0"/>
              <a:t>sprite</a:t>
            </a:r>
            <a:endParaRPr lang="ru-RU" dirty="0"/>
          </a:p>
          <a:p>
            <a:pPr marL="0" indent="0">
              <a:buNone/>
            </a:pPr>
            <a:r>
              <a:rPr lang="ru-RU" dirty="0"/>
              <a:t>Очередная встроенная процедура. С помощью этой процедуры можно перемещать спрайты. Параметры процедуры – три целых числа. Первое – номер, к которому мы привязали наш спрайт с помощью предыдущей процедуры. Второе и третье – координаты перемещения по оси </a:t>
            </a:r>
            <a:r>
              <a:rPr lang="en-US" dirty="0"/>
              <a:t>X Y</a:t>
            </a:r>
            <a:r>
              <a:rPr lang="ru-RU" dirty="0"/>
              <a:t>. Обозначим координаты экрана консоли – Левый верхний угол – (0, 8). Правый нижний угол – (160, 152). Ось </a:t>
            </a:r>
            <a:r>
              <a:rPr lang="en-US" dirty="0"/>
              <a:t>Y</a:t>
            </a:r>
            <a:r>
              <a:rPr lang="ru-RU" dirty="0"/>
              <a:t> начинается за границей экрана, что странно.</a:t>
            </a:r>
          </a:p>
          <a:p>
            <a:pPr marL="0" indent="0">
              <a:buNone/>
            </a:pPr>
            <a:endParaRPr lang="ru-RU" dirty="0"/>
          </a:p>
        </p:txBody>
      </p:sp>
    </p:spTree>
    <p:extLst>
      <p:ext uri="{BB962C8B-B14F-4D97-AF65-F5344CB8AC3E}">
        <p14:creationId xmlns:p14="http://schemas.microsoft.com/office/powerpoint/2010/main" val="284564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Основные встроенные функции</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410268" y="1189609"/>
            <a:ext cx="6073686" cy="5541884"/>
          </a:xfrm>
        </p:spPr>
        <p:txBody>
          <a:bodyPr>
            <a:normAutofit fontScale="85000" lnSpcReduction="20000"/>
          </a:bodyPr>
          <a:lstStyle/>
          <a:p>
            <a:pPr>
              <a:spcAft>
                <a:spcPts val="0"/>
              </a:spcAft>
            </a:pPr>
            <a:r>
              <a:rPr lang="en-US" b="1" dirty="0"/>
              <a:t>Set</a:t>
            </a:r>
            <a:r>
              <a:rPr lang="ru-RU" b="1" dirty="0"/>
              <a:t>_</a:t>
            </a:r>
            <a:r>
              <a:rPr lang="en-US" b="1" dirty="0" err="1"/>
              <a:t>bkg</a:t>
            </a:r>
            <a:r>
              <a:rPr lang="ru-RU" b="1" dirty="0"/>
              <a:t>_</a:t>
            </a:r>
            <a:r>
              <a:rPr lang="en-US" b="1" dirty="0"/>
              <a:t>data</a:t>
            </a:r>
            <a:endParaRPr lang="ru-RU" b="1" dirty="0"/>
          </a:p>
          <a:p>
            <a:pPr>
              <a:spcAft>
                <a:spcPts val="0"/>
              </a:spcAft>
            </a:pPr>
            <a:r>
              <a:rPr lang="ru-RU" dirty="0"/>
              <a:t>Процедура из библиотеки </a:t>
            </a:r>
            <a:r>
              <a:rPr lang="en-US" dirty="0"/>
              <a:t>GBDK</a:t>
            </a:r>
            <a:r>
              <a:rPr lang="ru-RU" dirty="0"/>
              <a:t>. Делает все то же самое что и процедура </a:t>
            </a:r>
            <a:r>
              <a:rPr lang="en-US" b="1" dirty="0"/>
              <a:t>set</a:t>
            </a:r>
            <a:r>
              <a:rPr lang="ru-RU" b="1" dirty="0"/>
              <a:t>_</a:t>
            </a:r>
            <a:r>
              <a:rPr lang="en-US" b="1" dirty="0"/>
              <a:t>sprite</a:t>
            </a:r>
            <a:r>
              <a:rPr lang="ru-RU" b="1" dirty="0"/>
              <a:t>_</a:t>
            </a:r>
            <a:r>
              <a:rPr lang="en-US" b="1" dirty="0"/>
              <a:t>data</a:t>
            </a:r>
            <a:r>
              <a:rPr lang="ru-RU" dirty="0"/>
              <a:t>, но загружает в память консоли спрайты для слоя заднего плана</a:t>
            </a:r>
          </a:p>
          <a:p>
            <a:pPr>
              <a:spcAft>
                <a:spcPts val="0"/>
              </a:spcAft>
            </a:pPr>
            <a:r>
              <a:rPr lang="en-US" b="1" dirty="0"/>
              <a:t>Set</a:t>
            </a:r>
            <a:r>
              <a:rPr lang="ru-RU" b="1" dirty="0"/>
              <a:t>_</a:t>
            </a:r>
            <a:r>
              <a:rPr lang="en-US" b="1" dirty="0" err="1"/>
              <a:t>bkg</a:t>
            </a:r>
            <a:r>
              <a:rPr lang="ru-RU" b="1" dirty="0"/>
              <a:t>_</a:t>
            </a:r>
            <a:r>
              <a:rPr lang="en-US" b="1" dirty="0"/>
              <a:t>tiles</a:t>
            </a:r>
            <a:endParaRPr lang="ru-RU" b="1" dirty="0"/>
          </a:p>
          <a:p>
            <a:pPr>
              <a:spcAft>
                <a:spcPts val="0"/>
              </a:spcAft>
            </a:pPr>
            <a:r>
              <a:rPr lang="ru-RU" dirty="0"/>
              <a:t>На вход процедура получает 4 числа и массив символов. Первые 2 числа – индекс спрайта, с которого нужно начинать отрисовку по оси </a:t>
            </a:r>
            <a:r>
              <a:rPr lang="en-US" dirty="0"/>
              <a:t>X </a:t>
            </a:r>
            <a:r>
              <a:rPr lang="ru-RU" dirty="0"/>
              <a:t>и по оси </a:t>
            </a:r>
            <a:r>
              <a:rPr lang="en-US" dirty="0"/>
              <a:t>Y</a:t>
            </a:r>
            <a:r>
              <a:rPr lang="ru-RU" dirty="0"/>
              <a:t>. Следующее число – ширина области отрисовки, задаваемая в количестве спрайтов. Последнее число – высота области отрисовки. Разрешение экрана консоли – 160х144 пикселя. Если разделить на 8, то новое разрешение экрана – 20х18 спрайтов. Действительно, для того чтобы полностью изменить экран консоли нужно написать </a:t>
            </a:r>
            <a:r>
              <a:rPr lang="en-US" b="1" dirty="0"/>
              <a:t>Set</a:t>
            </a:r>
            <a:r>
              <a:rPr lang="ru-RU" b="1" dirty="0"/>
              <a:t>_</a:t>
            </a:r>
            <a:r>
              <a:rPr lang="en-US" b="1" dirty="0" err="1"/>
              <a:t>bkg</a:t>
            </a:r>
            <a:r>
              <a:rPr lang="ru-RU" b="1" dirty="0"/>
              <a:t>_</a:t>
            </a:r>
            <a:r>
              <a:rPr lang="en-US" b="1" dirty="0"/>
              <a:t>tiles</a:t>
            </a:r>
            <a:r>
              <a:rPr lang="ru-RU" dirty="0"/>
              <a:t>(0, 0, 20, 18, </a:t>
            </a:r>
            <a:r>
              <a:rPr lang="en-US" dirty="0"/>
              <a:t>map</a:t>
            </a:r>
            <a:r>
              <a:rPr lang="ru-RU" dirty="0"/>
              <a:t>), мы начинаем отрисовку с левого верхнего спрайта и полностью заполняем экран спрайтами, карта расположения которых находится в массиве </a:t>
            </a:r>
            <a:r>
              <a:rPr lang="en-US" dirty="0"/>
              <a:t>map</a:t>
            </a:r>
            <a:endParaRPr lang="ru-RU" dirty="0"/>
          </a:p>
          <a:p>
            <a:pPr>
              <a:spcAft>
                <a:spcPts val="0"/>
              </a:spcAft>
            </a:pPr>
            <a:endParaRPr lang="ru-RU" dirty="0"/>
          </a:p>
          <a:p>
            <a:pPr marL="0" indent="0">
              <a:buNone/>
            </a:pPr>
            <a:endParaRPr lang="ru-RU" dirty="0"/>
          </a:p>
        </p:txBody>
      </p:sp>
      <p:pic>
        <p:nvPicPr>
          <p:cNvPr id="7" name="Рисунок 6">
            <a:extLst>
              <a:ext uri="{FF2B5EF4-FFF2-40B4-BE49-F238E27FC236}">
                <a16:creationId xmlns:a16="http://schemas.microsoft.com/office/drawing/2014/main" id="{38C2851B-2517-4454-B7B5-B4CEB727BBA6}"/>
              </a:ext>
            </a:extLst>
          </p:cNvPr>
          <p:cNvPicPr>
            <a:picLocks noChangeAspect="1"/>
          </p:cNvPicPr>
          <p:nvPr/>
        </p:nvPicPr>
        <p:blipFill>
          <a:blip r:embed="rId2"/>
          <a:stretch>
            <a:fillRect/>
          </a:stretch>
        </p:blipFill>
        <p:spPr>
          <a:xfrm>
            <a:off x="7483954" y="1354954"/>
            <a:ext cx="4708046" cy="4148091"/>
          </a:xfrm>
          <a:prstGeom prst="rect">
            <a:avLst/>
          </a:prstGeom>
        </p:spPr>
      </p:pic>
    </p:spTree>
    <p:extLst>
      <p:ext uri="{BB962C8B-B14F-4D97-AF65-F5344CB8AC3E}">
        <p14:creationId xmlns:p14="http://schemas.microsoft.com/office/powerpoint/2010/main" val="305804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Описание программы</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484310" y="1491448"/>
            <a:ext cx="10018713" cy="4429957"/>
          </a:xfrm>
        </p:spPr>
        <p:txBody>
          <a:bodyPr/>
          <a:lstStyle/>
          <a:p>
            <a:r>
              <a:rPr lang="ru-RU" dirty="0"/>
              <a:t>Программа представляет набор переменных, массивов и функций, необходимых для создания игрового процесса. После написания кода на языке С программа компилируется на язык </a:t>
            </a:r>
            <a:r>
              <a:rPr lang="ru-RU" dirty="0" err="1"/>
              <a:t>асемблера</a:t>
            </a:r>
            <a:r>
              <a:rPr lang="ru-RU" dirty="0"/>
              <a:t> с помощью инструментов </a:t>
            </a:r>
            <a:r>
              <a:rPr lang="en-US" dirty="0"/>
              <a:t>GBDK</a:t>
            </a:r>
            <a:r>
              <a:rPr lang="ru-RU" dirty="0"/>
              <a:t>. После полученный файл с разрешением </a:t>
            </a:r>
            <a:r>
              <a:rPr lang="en-US" dirty="0"/>
              <a:t>.</a:t>
            </a:r>
            <a:r>
              <a:rPr lang="en-US" dirty="0" err="1"/>
              <a:t>gb</a:t>
            </a:r>
            <a:r>
              <a:rPr lang="en-US" dirty="0"/>
              <a:t> </a:t>
            </a:r>
            <a:r>
              <a:rPr lang="ru-RU" dirty="0"/>
              <a:t>можно запускать через эмулятор </a:t>
            </a:r>
            <a:r>
              <a:rPr lang="en-US" dirty="0"/>
              <a:t>Nintendo Game Boy</a:t>
            </a:r>
            <a:endParaRPr lang="ru-RU" dirty="0"/>
          </a:p>
          <a:p>
            <a:pPr marL="0" indent="0">
              <a:buNone/>
            </a:pPr>
            <a:endParaRPr lang="ru-RU" dirty="0"/>
          </a:p>
        </p:txBody>
      </p:sp>
    </p:spTree>
    <p:extLst>
      <p:ext uri="{BB962C8B-B14F-4D97-AF65-F5344CB8AC3E}">
        <p14:creationId xmlns:p14="http://schemas.microsoft.com/office/powerpoint/2010/main" val="134291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F9ED1-097A-48BA-9465-699923B35977}"/>
              </a:ext>
            </a:extLst>
          </p:cNvPr>
          <p:cNvSpPr>
            <a:spLocks noGrp="1"/>
          </p:cNvSpPr>
          <p:nvPr>
            <p:ph type="title"/>
          </p:nvPr>
        </p:nvSpPr>
        <p:spPr>
          <a:xfrm>
            <a:off x="1590843" y="117630"/>
            <a:ext cx="10018713" cy="1080856"/>
          </a:xfrm>
        </p:spPr>
        <p:txBody>
          <a:bodyPr/>
          <a:lstStyle/>
          <a:p>
            <a:r>
              <a:rPr lang="ru-RU" dirty="0"/>
              <a:t>Используемые структуры</a:t>
            </a:r>
          </a:p>
        </p:txBody>
      </p:sp>
      <p:sp>
        <p:nvSpPr>
          <p:cNvPr id="3" name="Объект 2">
            <a:extLst>
              <a:ext uri="{FF2B5EF4-FFF2-40B4-BE49-F238E27FC236}">
                <a16:creationId xmlns:a16="http://schemas.microsoft.com/office/drawing/2014/main" id="{1D0F996D-B901-4ECB-802C-1383D14F80AF}"/>
              </a:ext>
            </a:extLst>
          </p:cNvPr>
          <p:cNvSpPr>
            <a:spLocks noGrp="1"/>
          </p:cNvSpPr>
          <p:nvPr>
            <p:ph idx="1"/>
          </p:nvPr>
        </p:nvSpPr>
        <p:spPr>
          <a:xfrm>
            <a:off x="1484310" y="985421"/>
            <a:ext cx="7997041" cy="5872579"/>
          </a:xfrm>
        </p:spPr>
        <p:txBody>
          <a:bodyPr>
            <a:normAutofit fontScale="77500" lnSpcReduction="20000"/>
          </a:bodyPr>
          <a:lstStyle/>
          <a:p>
            <a:r>
              <a:rPr lang="en-US" b="1" dirty="0"/>
              <a:t>Object</a:t>
            </a:r>
          </a:p>
          <a:p>
            <a:r>
              <a:rPr lang="ru-RU" dirty="0"/>
              <a:t>Структура </a:t>
            </a:r>
            <a:r>
              <a:rPr lang="en-US" b="1" dirty="0"/>
              <a:t>object</a:t>
            </a:r>
            <a:r>
              <a:rPr lang="en-US" dirty="0"/>
              <a:t> </a:t>
            </a:r>
            <a:r>
              <a:rPr lang="ru-RU" dirty="0"/>
              <a:t>необходима для содержания информации о внутриигровых противниках и движущихся препятствиях. В целочисленном массиве </a:t>
            </a:r>
            <a:r>
              <a:rPr lang="en-US" dirty="0" err="1"/>
              <a:t>SpriteID</a:t>
            </a:r>
            <a:r>
              <a:rPr lang="en-US" dirty="0"/>
              <a:t> </a:t>
            </a:r>
            <a:r>
              <a:rPr lang="ru-RU" dirty="0"/>
              <a:t>находятся номера привязанных к объекту спрайтов. Это нужно для дальнейшего перемещения спрайтов, которых может быть более одного. Две целочисленные переменные </a:t>
            </a:r>
            <a:r>
              <a:rPr lang="en-US" dirty="0"/>
              <a:t>XY</a:t>
            </a:r>
            <a:r>
              <a:rPr lang="ru-RU" dirty="0"/>
              <a:t> хранят положение спрайта на экране. Если вы захотите переместить спрайт, то вы будете перемещать его за правый нижний угол, так что за координаты мета спрайтов берутся координаты левого верхнего спрайта, таким образом его координаты будут в центре мета спрайта. Координаты очень важны для </a:t>
            </a:r>
            <a:r>
              <a:rPr lang="ru-RU" dirty="0" err="1"/>
              <a:t>детекции</a:t>
            </a:r>
            <a:r>
              <a:rPr lang="ru-RU" dirty="0"/>
              <a:t> столкновений персонажа и препятствий\врагов. Массив </a:t>
            </a:r>
            <a:r>
              <a:rPr lang="en-US" dirty="0"/>
              <a:t>limits </a:t>
            </a:r>
            <a:r>
              <a:rPr lang="ru-RU" dirty="0"/>
              <a:t>содержит координаты двух точек, между которыми будут перемещаться движущиеся препятствия. Переменная статус может быть либо 0 либо 1, в зависимости от ее значения препятствие начнет свое движение либо с первой точки либо со второй.</a:t>
            </a:r>
            <a:endParaRPr lang="en-US" dirty="0"/>
          </a:p>
          <a:p>
            <a:r>
              <a:rPr lang="en-US" b="1" dirty="0" err="1"/>
              <a:t>Coursor</a:t>
            </a:r>
            <a:endParaRPr lang="en-US" b="1" dirty="0"/>
          </a:p>
          <a:p>
            <a:r>
              <a:rPr lang="ru-RU" dirty="0"/>
              <a:t>Данная структура содержит в себе информацию о курсоре клавиатуры, которая появляется если пользователь получил рекордное количество очков. Структура содержит координаты спрайта курсора, а также номер столбца и строки на клавиатуре для удобного редактирования имени.</a:t>
            </a:r>
          </a:p>
          <a:p>
            <a:endParaRPr lang="ru-RU" dirty="0"/>
          </a:p>
          <a:p>
            <a:pPr marL="0" indent="0">
              <a:buNone/>
            </a:pPr>
            <a:endParaRPr lang="ru-RU" dirty="0"/>
          </a:p>
        </p:txBody>
      </p:sp>
      <p:pic>
        <p:nvPicPr>
          <p:cNvPr id="4" name="Рисунок 3">
            <a:extLst>
              <a:ext uri="{FF2B5EF4-FFF2-40B4-BE49-F238E27FC236}">
                <a16:creationId xmlns:a16="http://schemas.microsoft.com/office/drawing/2014/main" id="{0D93EEAD-00C8-4BB0-95FD-39FAA013660F}"/>
              </a:ext>
            </a:extLst>
          </p:cNvPr>
          <p:cNvPicPr/>
          <p:nvPr/>
        </p:nvPicPr>
        <p:blipFill>
          <a:blip r:embed="rId2"/>
          <a:stretch>
            <a:fillRect/>
          </a:stretch>
        </p:blipFill>
        <p:spPr>
          <a:xfrm>
            <a:off x="9439792" y="1198486"/>
            <a:ext cx="2535795" cy="3346881"/>
          </a:xfrm>
          <a:prstGeom prst="rect">
            <a:avLst/>
          </a:prstGeom>
        </p:spPr>
      </p:pic>
    </p:spTree>
    <p:extLst>
      <p:ext uri="{BB962C8B-B14F-4D97-AF65-F5344CB8AC3E}">
        <p14:creationId xmlns:p14="http://schemas.microsoft.com/office/powerpoint/2010/main" val="1509699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608</TotalTime>
  <Words>2288</Words>
  <Application>Microsoft Office PowerPoint</Application>
  <PresentationFormat>Широкоэкранный</PresentationFormat>
  <Paragraphs>189</Paragraphs>
  <Slides>26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26</vt:i4>
      </vt:variant>
    </vt:vector>
  </HeadingPairs>
  <TitlesOfParts>
    <vt:vector size="30" baseType="lpstr">
      <vt:lpstr>Arial</vt:lpstr>
      <vt:lpstr>Corbel</vt:lpstr>
      <vt:lpstr>Times New Roman</vt:lpstr>
      <vt:lpstr>Параллакс</vt:lpstr>
      <vt:lpstr>Создание простого платформера</vt:lpstr>
      <vt:lpstr>Содержание</vt:lpstr>
      <vt:lpstr>Введение</vt:lpstr>
      <vt:lpstr>Глоссарий</vt:lpstr>
      <vt:lpstr>Инструкция использования</vt:lpstr>
      <vt:lpstr>Основные встроенные функции</vt:lpstr>
      <vt:lpstr>Основные встроенные функции</vt:lpstr>
      <vt:lpstr>Описание программы</vt:lpstr>
      <vt:lpstr>Используемые структуры</vt:lpstr>
      <vt:lpstr>Основные процедуры и функции</vt:lpstr>
      <vt:lpstr>Основные процедуры и функции</vt:lpstr>
      <vt:lpstr>Схема работы функции  movegamesprites()</vt:lpstr>
      <vt:lpstr>Основные процедуры и функции</vt:lpstr>
      <vt:lpstr>Основные процедуры и функции</vt:lpstr>
      <vt:lpstr>Основные процедуры и функции</vt:lpstr>
      <vt:lpstr>Основные процедуры и функции</vt:lpstr>
      <vt:lpstr>Основные процедуры и функции</vt:lpstr>
      <vt:lpstr>Основные процедуры и функции</vt:lpstr>
      <vt:lpstr>Основные процедуры и функции</vt:lpstr>
      <vt:lpstr>Основные процедуры и функции</vt:lpstr>
      <vt:lpstr>Основные процедуры и функции</vt:lpstr>
      <vt:lpstr>Основные процедуры и функции</vt:lpstr>
      <vt:lpstr>Основные процедуры и функции</vt:lpstr>
      <vt:lpstr>Блок-схема процедуры gameprocess()</vt:lpstr>
      <vt:lpstr>Результат работы программы</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Создание простого платформера</dc:title>
  <dc:creator>Родион Иванников</dc:creator>
  <cp:lastModifiedBy>Родион Иванников</cp:lastModifiedBy>
  <cp:revision>27</cp:revision>
  <dcterms:created xsi:type="dcterms:W3CDTF">2020-06-21T13:48:37Z</dcterms:created>
  <dcterms:modified xsi:type="dcterms:W3CDTF">2020-07-24T10:44:25Z</dcterms:modified>
</cp:coreProperties>
</file>