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8" r:id="rId5"/>
    <p:sldId id="262" r:id="rId6"/>
    <p:sldId id="263" r:id="rId7"/>
    <p:sldId id="264" r:id="rId8"/>
    <p:sldId id="267" r:id="rId9"/>
    <p:sldId id="268" r:id="rId10"/>
    <p:sldId id="265" r:id="rId11"/>
    <p:sldId id="269" r:id="rId12"/>
    <p:sldId id="261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AEE"/>
    <a:srgbClr val="24AE70"/>
    <a:srgbClr val="82D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DCB37-D5FD-5A49-4E5D-52C10272F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105F7-1FDC-2B2F-7C54-BDD991AD5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D9281-2072-13FB-FC6C-27E99EE1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940D69-1472-736B-3856-CA45D56B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088898-91BB-BBFB-E8E9-0E9EDA3A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22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55E55-BF2C-50FE-49C3-325CC500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778D49-7C0C-5F5A-5A60-0617A0A1A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1DC4F5-5A2A-FD65-E4B9-7230DDE3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9F183F-2A97-142C-591C-0B896B91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1C4C12-D755-E668-3CD3-A16B82D0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59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7C5652-FB48-4070-5E52-191737891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43F370-33F2-955D-A6DF-B6035EC8D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DA0B72-3B7B-DFA0-FD8C-F30BD5CD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EF0B1B-2AE3-2F6B-61BE-9D8A8CB7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0D9A0-E8ED-EAA3-4E57-66C689CA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15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27C56-8A9F-2B17-44A5-D372D36D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AF4BF-4C98-71FD-AA77-90862A67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48ADC4-C20F-6A15-0FC5-3D71F7E5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4AE1E5-2442-A65A-7404-7076C34A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09E5A3-6BB3-DB25-283E-9E4574D5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2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FD3AB-412A-3480-9FE6-6C778934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73A500-5002-0CD4-D105-C31CAFFC7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3AF008-740B-9253-2174-8C1C20D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CC4529-2BB6-1752-42F2-B4B425A6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B69AC5-F5FC-8635-364A-99939FF4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811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B0ED2-AD13-19CC-ADB7-4AB9728A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34345-B0E2-0183-44DB-30FA22B84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994965-AA1C-EED9-7459-3C33AEA86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B95B76-2075-F2DA-74E8-BA80777C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999A98-68A7-DD54-EC96-D05AD426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F2BB83-28B0-E897-C3C9-DD1A008D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888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EED61-42F1-F803-64EC-8BDB2733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B36B3A-37A8-0B4B-F9FE-9E3A0E1F6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54C409-4790-73DC-E4C2-BB3DD2C8A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AF0BE0-A069-0338-B3D7-CDDE8B809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C9388D-D9A8-C903-86A6-0D563E461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AAEAE-CE7B-9A31-31F9-872FE8A2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D42F16-AC1C-F4F4-CE73-23CE07AC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5A67C4-44B8-22F4-B50C-36E53A32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16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FFB17-BC06-A41D-9C3F-C3F46869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9319B6-33C2-48DF-48C9-00C4FF4A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256180-A650-9586-4B38-B47E0072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F387A5-8D46-C429-6950-F7F9C69D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61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02E6D0-D562-2C32-5B6E-CACD5A68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E417CB-7164-A049-83CE-855954FC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2B2445-90E9-24C8-54F1-E7E92CAD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141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0B368-6977-BFF4-FB24-413E5736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D8FA09-A4A9-1D48-0B84-9C013CAF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4DE873-62F6-C887-1DDE-499DCA9C7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1CD4D1-8CC4-379A-FF5A-AB4BA24D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B6C169-0C4D-D19B-6145-7D5E121C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31D01C-CBBD-F443-D454-77106C07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613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AAD8A-BA3D-25CE-2FC6-7D3B066C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83E05F-3991-4C80-3A98-88C22452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3BECC7-D5A7-925C-5E45-832380A9D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EF63A1-C696-A9D3-7B31-398DE20C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D54F4E-A060-12A9-E66E-F54561BD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DF6022-0338-D6DC-2B8A-DAF2CC71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86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FE4992-E60E-79EB-91A8-CD5C56BF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B0D99A-3945-E6DF-38DE-A017CF8AA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EEA5A5-99DC-AC02-022A-F6C741F02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CD54-B770-49CF-B0F4-F9810D3A1FD9}" type="datetimeFigureOut">
              <a:rPr lang="es-MX" smtClean="0"/>
              <a:t>16/09/2023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61728-2AB6-7602-FFFE-24A144B94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DF3D0-F2A8-C63E-A26F-6413227FD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0365-F4F8-42F9-BA1D-4AC59AD98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617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archive-beta.ics.uci.edu/dataset/732/darw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1848624F-017E-BFA8-707E-C7BB1A249304}"/>
              </a:ext>
            </a:extLst>
          </p:cNvPr>
          <p:cNvSpPr txBox="1"/>
          <p:nvPr/>
        </p:nvSpPr>
        <p:spPr>
          <a:xfrm>
            <a:off x="3147063" y="1990724"/>
            <a:ext cx="6139991" cy="2876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Diagnóstico de Alzheimer con escritura a mano a través de métodos de aprendizaje automático supervisado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7B0EE4-1DCA-CDC8-F461-27A2081B166F}"/>
              </a:ext>
            </a:extLst>
          </p:cNvPr>
          <p:cNvSpPr txBox="1"/>
          <p:nvPr/>
        </p:nvSpPr>
        <p:spPr>
          <a:xfrm>
            <a:off x="3924147" y="539436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Presentado por: Daniel Retana Castañeda</a:t>
            </a:r>
          </a:p>
        </p:txBody>
      </p:sp>
    </p:spTree>
    <p:extLst>
      <p:ext uri="{BB962C8B-B14F-4D97-AF65-F5344CB8AC3E}">
        <p14:creationId xmlns:p14="http://schemas.microsoft.com/office/powerpoint/2010/main" val="167923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BF89799-F03E-93EC-FF8D-E39E27384383}"/>
              </a:ext>
            </a:extLst>
          </p:cNvPr>
          <p:cNvSpPr txBox="1"/>
          <p:nvPr/>
        </p:nvSpPr>
        <p:spPr>
          <a:xfrm>
            <a:off x="627380" y="397526"/>
            <a:ext cx="288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Conclusiones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903F4A-99FE-D2FE-1273-D2178AC6661F}"/>
              </a:ext>
            </a:extLst>
          </p:cNvPr>
          <p:cNvSpPr txBox="1"/>
          <p:nvPr/>
        </p:nvSpPr>
        <p:spPr>
          <a:xfrm>
            <a:off x="2085974" y="1584765"/>
            <a:ext cx="960818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0" i="0" dirty="0">
                <a:effectLst/>
                <a:latin typeface="Söhne"/>
              </a:rPr>
              <a:t>El </a:t>
            </a:r>
            <a:r>
              <a:rPr lang="es-MX" sz="2000" b="1" i="0" dirty="0">
                <a:effectLst/>
                <a:latin typeface="Söhne"/>
              </a:rPr>
              <a:t>mejor modelo </a:t>
            </a:r>
            <a:r>
              <a:rPr lang="es-MX" sz="2000" b="0" i="0" dirty="0">
                <a:effectLst/>
                <a:latin typeface="Söhne"/>
              </a:rPr>
              <a:t>de clasificación, entre los 3 aplicados en este proyecto es el </a:t>
            </a:r>
            <a:r>
              <a:rPr lang="es-MX" sz="2000" b="1" i="0" dirty="0" err="1">
                <a:effectLst/>
                <a:latin typeface="Söhne"/>
              </a:rPr>
              <a:t>random</a:t>
            </a:r>
            <a:r>
              <a:rPr lang="es-MX" sz="2000" b="1" i="0" dirty="0">
                <a:effectLst/>
                <a:latin typeface="Söhne"/>
              </a:rPr>
              <a:t> </a:t>
            </a:r>
            <a:r>
              <a:rPr lang="es-MX" sz="2000" b="1" i="0" dirty="0" err="1">
                <a:effectLst/>
                <a:latin typeface="Söhne"/>
              </a:rPr>
              <a:t>forest</a:t>
            </a:r>
            <a:r>
              <a:rPr lang="es-MX" sz="2000" b="1" dirty="0">
                <a:latin typeface="Söhne"/>
              </a:rPr>
              <a:t> </a:t>
            </a:r>
            <a:r>
              <a:rPr lang="es-MX" sz="2000" dirty="0">
                <a:latin typeface="Söhne"/>
              </a:rPr>
              <a:t>con una sensibilidad del </a:t>
            </a:r>
            <a:r>
              <a:rPr lang="es-MX" sz="2000" b="1" dirty="0">
                <a:latin typeface="Cambria" panose="02040503050406030204" pitchFamily="18" charset="0"/>
                <a:ea typeface="Cambria" panose="02040503050406030204" pitchFamily="18" charset="0"/>
              </a:rPr>
              <a:t>91%</a:t>
            </a:r>
          </a:p>
          <a:p>
            <a:pPr algn="just"/>
            <a:endParaRPr lang="es-MX" sz="2000" dirty="0">
              <a:latin typeface="Söhne"/>
            </a:endParaRPr>
          </a:p>
          <a:p>
            <a:pPr algn="just"/>
            <a:endParaRPr lang="es-MX" sz="2000" dirty="0">
              <a:latin typeface="Söhne"/>
            </a:endParaRPr>
          </a:p>
          <a:p>
            <a:pPr algn="just"/>
            <a:r>
              <a:rPr lang="es-MX" sz="2000" dirty="0">
                <a:latin typeface="Söhne"/>
              </a:rPr>
              <a:t>Aunque </a:t>
            </a:r>
            <a:r>
              <a:rPr lang="es-MX" sz="2000" b="1" dirty="0">
                <a:latin typeface="Söhne"/>
              </a:rPr>
              <a:t>la regresión logística </a:t>
            </a:r>
            <a:r>
              <a:rPr lang="es-MX" sz="2000" dirty="0">
                <a:latin typeface="Söhne"/>
              </a:rPr>
              <a:t>no fue el mejor modelo </a:t>
            </a:r>
            <a:r>
              <a:rPr lang="es-MX" sz="2000" b="1" dirty="0">
                <a:latin typeface="Söhne"/>
              </a:rPr>
              <a:t>muestra un buen rendimiento</a:t>
            </a:r>
            <a:r>
              <a:rPr lang="es-MX" sz="2000" dirty="0">
                <a:latin typeface="Söhne"/>
              </a:rPr>
              <a:t>, lo que sugiere que en algunas tareas este método pueda ser mejor que el </a:t>
            </a:r>
            <a:r>
              <a:rPr lang="es-MX" sz="2000" dirty="0" err="1">
                <a:latin typeface="Söhne"/>
              </a:rPr>
              <a:t>random</a:t>
            </a:r>
            <a:r>
              <a:rPr lang="es-MX" sz="2000" dirty="0">
                <a:latin typeface="Söhne"/>
              </a:rPr>
              <a:t> </a:t>
            </a:r>
            <a:r>
              <a:rPr lang="es-MX" sz="2000" dirty="0" err="1">
                <a:latin typeface="Söhne"/>
              </a:rPr>
              <a:t>forest</a:t>
            </a:r>
            <a:r>
              <a:rPr lang="es-MX" sz="2000" dirty="0">
                <a:latin typeface="Söhne"/>
              </a:rPr>
              <a:t>.</a:t>
            </a:r>
          </a:p>
          <a:p>
            <a:pPr algn="just"/>
            <a:endParaRPr lang="es-MX" sz="2000" dirty="0">
              <a:latin typeface="Söhne"/>
            </a:endParaRPr>
          </a:p>
          <a:p>
            <a:pPr algn="just"/>
            <a:endParaRPr lang="es-MX" sz="2000" dirty="0">
              <a:latin typeface="Söhne"/>
            </a:endParaRPr>
          </a:p>
          <a:p>
            <a:pPr algn="just"/>
            <a:r>
              <a:rPr lang="es-MX" sz="2000" dirty="0">
                <a:latin typeface="Söhne"/>
              </a:rPr>
              <a:t>Se encontraron algunas </a:t>
            </a:r>
            <a:r>
              <a:rPr lang="es-MX" sz="2000" b="1" dirty="0">
                <a:latin typeface="Söhne"/>
              </a:rPr>
              <a:t>características con poca varianza</a:t>
            </a:r>
            <a:r>
              <a:rPr lang="es-MX" sz="2000" dirty="0">
                <a:latin typeface="Söhne"/>
              </a:rPr>
              <a:t>, lo que </a:t>
            </a:r>
            <a:r>
              <a:rPr lang="es-MX" sz="2000" b="1" dirty="0">
                <a:latin typeface="Söhne"/>
              </a:rPr>
              <a:t>brinda poca información discriminativa</a:t>
            </a:r>
            <a:r>
              <a:rPr lang="es-MX" sz="2000" dirty="0">
                <a:latin typeface="Söhne"/>
              </a:rPr>
              <a:t>, dado que no hay gran variación en sus valores.</a:t>
            </a:r>
          </a:p>
          <a:p>
            <a:pPr algn="just"/>
            <a:endParaRPr lang="es-MX" sz="2000" dirty="0">
              <a:latin typeface="Söhne"/>
            </a:endParaRPr>
          </a:p>
          <a:p>
            <a:pPr algn="just"/>
            <a:endParaRPr lang="es-MX" sz="2000" dirty="0">
              <a:latin typeface="Söhne"/>
            </a:endParaRPr>
          </a:p>
          <a:p>
            <a:pPr algn="just"/>
            <a:r>
              <a:rPr lang="es-MX" sz="2000" dirty="0">
                <a:latin typeface="Söhne"/>
              </a:rPr>
              <a:t>A pesar de que existen </a:t>
            </a:r>
            <a:r>
              <a:rPr lang="es-MX" sz="2000" b="1" dirty="0">
                <a:latin typeface="Söhne"/>
              </a:rPr>
              <a:t>valores atípicos </a:t>
            </a:r>
            <a:r>
              <a:rPr lang="es-MX" sz="2000" dirty="0">
                <a:latin typeface="Söhne"/>
              </a:rPr>
              <a:t>en las características estudiadas, éstas </a:t>
            </a:r>
            <a:r>
              <a:rPr lang="es-MX" sz="2000" b="1" dirty="0">
                <a:latin typeface="Söhne"/>
              </a:rPr>
              <a:t>brindan información relevante </a:t>
            </a:r>
            <a:r>
              <a:rPr lang="es-MX" sz="2000" dirty="0">
                <a:latin typeface="Söhne"/>
              </a:rPr>
              <a:t>sobre un comportamiento inusual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1646E721-C7A3-4C26-A2CD-EF48718BE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" r="8932"/>
          <a:stretch/>
        </p:blipFill>
        <p:spPr bwMode="auto">
          <a:xfrm>
            <a:off x="627380" y="1305361"/>
            <a:ext cx="839470" cy="9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>
            <a:extLst>
              <a:ext uri="{FF2B5EF4-FFF2-40B4-BE49-F238E27FC236}">
                <a16:creationId xmlns:a16="http://schemas.microsoft.com/office/drawing/2014/main" id="{53DA652E-9313-379F-3AF1-D626E0F71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3" y="2838450"/>
            <a:ext cx="630520" cy="63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2F7D83D-CF7E-DEE2-9EBC-1A09D2AC5018}"/>
              </a:ext>
            </a:extLst>
          </p:cNvPr>
          <p:cNvSpPr txBox="1"/>
          <p:nvPr/>
        </p:nvSpPr>
        <p:spPr>
          <a:xfrm>
            <a:off x="798834" y="4199357"/>
            <a:ext cx="5479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800" b="1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s-MX" sz="2800" b="1" i="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s-MX" sz="2400" b="1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254" name="Picture 14">
            <a:extLst>
              <a:ext uri="{FF2B5EF4-FFF2-40B4-BE49-F238E27FC236}">
                <a16:creationId xmlns:a16="http://schemas.microsoft.com/office/drawing/2014/main" id="{7B7C9511-D4CF-5281-AA9F-85BAEDF2A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5" t="53250" r="22351" b="38676"/>
          <a:stretch/>
        </p:blipFill>
        <p:spPr bwMode="auto">
          <a:xfrm>
            <a:off x="367992" y="5500590"/>
            <a:ext cx="1703060" cy="23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2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D09E963A-0013-12AA-2BB1-DB1189B8FFDE}"/>
              </a:ext>
            </a:extLst>
          </p:cNvPr>
          <p:cNvSpPr txBox="1"/>
          <p:nvPr/>
        </p:nvSpPr>
        <p:spPr>
          <a:xfrm>
            <a:off x="4721854" y="709000"/>
            <a:ext cx="4745996" cy="536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Söhne"/>
              </a:rPr>
              <a:t>Aplicar los modelos revisados a cada tarea para determinar cuál es el mejor modelo para cada una.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endParaRPr lang="es-MX" dirty="0">
              <a:latin typeface="Söhne"/>
            </a:endParaRP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Söhne"/>
              </a:rPr>
              <a:t>Realizar estudios a más personas, con la finalidad de robustecer la información de entrenamiento.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MX" dirty="0">
              <a:latin typeface="Söhne"/>
            </a:endParaRP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Söhne"/>
              </a:rPr>
              <a:t>Analizar la viabilidad de eliminar las características con poca varianza, en futuros estudios.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MX" dirty="0">
              <a:latin typeface="Söhne"/>
            </a:endParaRP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Söhne"/>
              </a:rPr>
              <a:t>Seguir explorando y refinando los modelos a medida que se obtienen más datos.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MX" dirty="0">
              <a:latin typeface="Söhne"/>
            </a:endParaRP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Söhne"/>
              </a:rPr>
              <a:t>Aplicar otros modelos de aprendizaje como: Redes Neuronales, Gradient Boosting, entre otros, y comparar su desempeño con el Random Forest.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5ADFA81-1BAF-1841-9A89-B1C746813CA8}"/>
              </a:ext>
            </a:extLst>
          </p:cNvPr>
          <p:cNvSpPr txBox="1"/>
          <p:nvPr/>
        </p:nvSpPr>
        <p:spPr>
          <a:xfrm>
            <a:off x="790576" y="3043479"/>
            <a:ext cx="3686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Sugerencias</a:t>
            </a:r>
          </a:p>
        </p:txBody>
      </p:sp>
    </p:spTree>
    <p:extLst>
      <p:ext uri="{BB962C8B-B14F-4D97-AF65-F5344CB8AC3E}">
        <p14:creationId xmlns:p14="http://schemas.microsoft.com/office/powerpoint/2010/main" val="267151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DDAF85E-3EC1-D466-3E8B-A60EF09EBBE0}"/>
              </a:ext>
            </a:extLst>
          </p:cNvPr>
          <p:cNvSpPr txBox="1"/>
          <p:nvPr/>
        </p:nvSpPr>
        <p:spPr>
          <a:xfrm>
            <a:off x="423544" y="4971602"/>
            <a:ext cx="8949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400" dirty="0"/>
              <a:t>Nicole D. Cilia, Giuseppe De Gregorio, Claudio De Stefano, Francesco Fontanella, Angelo Marcelli, Antonio Parziale 2022. </a:t>
            </a:r>
            <a:r>
              <a:rPr lang="en-US" sz="1400" b="1" dirty="0"/>
              <a:t>Diagnosing Alzheimer’s disease from on-line handwriting: A novel dataset and performance benchmarking.</a:t>
            </a:r>
            <a:endParaRPr lang="es-MX" sz="1400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7B3C0BF-AB49-D2E5-A27D-C887EF36B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69" y="1734653"/>
            <a:ext cx="5834062" cy="235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3104242-5491-429E-0D22-E4F2828C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1429477"/>
            <a:ext cx="2566987" cy="266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BCBB0C1-B4E3-1878-27CA-20F7E2DD438E}"/>
              </a:ext>
            </a:extLst>
          </p:cNvPr>
          <p:cNvSpPr txBox="1"/>
          <p:nvPr/>
        </p:nvSpPr>
        <p:spPr>
          <a:xfrm>
            <a:off x="423545" y="5701665"/>
            <a:ext cx="7648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Conjunto de datos obtenido de: </a:t>
            </a:r>
            <a:r>
              <a:rPr lang="es-MX" sz="1400" dirty="0">
                <a:hlinkClick r:id="rId4"/>
              </a:rPr>
              <a:t>https://archive-beta.ics.uci.edu/dataset/732/darwin</a:t>
            </a:r>
            <a:r>
              <a:rPr lang="es-MX" sz="1400" dirty="0"/>
              <a:t>  </a:t>
            </a:r>
          </a:p>
        </p:txBody>
      </p:sp>
      <p:sp>
        <p:nvSpPr>
          <p:cNvPr id="2" name="Cuadro de texto 2">
            <a:extLst>
              <a:ext uri="{FF2B5EF4-FFF2-40B4-BE49-F238E27FC236}">
                <a16:creationId xmlns:a16="http://schemas.microsoft.com/office/drawing/2014/main" id="{AD7AEB4A-197B-6609-365C-DF0B2438D833}"/>
              </a:ext>
            </a:extLst>
          </p:cNvPr>
          <p:cNvSpPr txBox="1"/>
          <p:nvPr/>
        </p:nvSpPr>
        <p:spPr>
          <a:xfrm>
            <a:off x="817245" y="6249107"/>
            <a:ext cx="3526155" cy="3975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1400" u="sng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https://github.com/RetCast/59_final_project</a:t>
            </a:r>
            <a:r>
              <a:rPr lang="es-MX" sz="1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MX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4F0EC76C-7480-F6F7-86BC-6CFF877A3A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" y="6249107"/>
            <a:ext cx="393700" cy="397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19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Brain Cerebro Animado Psicologia Neuropsicologia Neuro - Brain Flat Design Png (1024x1023), Png Download">
            <a:extLst>
              <a:ext uri="{FF2B5EF4-FFF2-40B4-BE49-F238E27FC236}">
                <a16:creationId xmlns:a16="http://schemas.microsoft.com/office/drawing/2014/main" id="{EEC96023-E4B8-0276-337A-C0D029D75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1361" y="1611924"/>
            <a:ext cx="4249273" cy="365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61659357-A8F7-3CFC-0FE6-D06071F6BA92}"/>
              </a:ext>
            </a:extLst>
          </p:cNvPr>
          <p:cNvSpPr txBox="1"/>
          <p:nvPr/>
        </p:nvSpPr>
        <p:spPr>
          <a:xfrm>
            <a:off x="8278398" y="2425264"/>
            <a:ext cx="3451249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espera un </a:t>
            </a:r>
            <a:r>
              <a:rPr lang="es-MX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incremento en la incidencia de esta enfermedad 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las próximas décadas, debido al aumento en la esperanza de vida poblacional</a:t>
            </a: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4C533D4F-8BB7-85CC-51F0-8410F14B9BD9}"/>
              </a:ext>
            </a:extLst>
          </p:cNvPr>
          <p:cNvSpPr/>
          <p:nvPr/>
        </p:nvSpPr>
        <p:spPr>
          <a:xfrm>
            <a:off x="816857" y="1695537"/>
            <a:ext cx="1787747" cy="49857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EEEF898-934E-C3E2-C4B1-0F7C69C7FB29}"/>
              </a:ext>
            </a:extLst>
          </p:cNvPr>
          <p:cNvSpPr txBox="1"/>
          <p:nvPr/>
        </p:nvSpPr>
        <p:spPr>
          <a:xfrm>
            <a:off x="527139" y="2322287"/>
            <a:ext cx="32618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Alzheimer es una </a:t>
            </a:r>
            <a:r>
              <a:rPr lang="es-MX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enfermedad neurodegenerativa que carecen de cura 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afecta tanto las capacidades mentales como motoras de las personas.</a:t>
            </a:r>
            <a:endParaRPr lang="es-MX" sz="2400" dirty="0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7030D507-9BD0-E1C7-276B-231E770C4BB1}"/>
              </a:ext>
            </a:extLst>
          </p:cNvPr>
          <p:cNvSpPr/>
          <p:nvPr/>
        </p:nvSpPr>
        <p:spPr>
          <a:xfrm>
            <a:off x="9822823" y="1695537"/>
            <a:ext cx="954647" cy="49857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37EEF46-E993-46B5-9D5D-953DE1900C40}"/>
              </a:ext>
            </a:extLst>
          </p:cNvPr>
          <p:cNvSpPr txBox="1"/>
          <p:nvPr/>
        </p:nvSpPr>
        <p:spPr>
          <a:xfrm>
            <a:off x="4999037" y="6268579"/>
            <a:ext cx="6903926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…..C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reando la necesidad de un diagnóstico temprano.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2C5EB1F5-FE84-A0FB-145F-AE3CE04F7099}"/>
              </a:ext>
            </a:extLst>
          </p:cNvPr>
          <p:cNvSpPr txBox="1"/>
          <p:nvPr/>
        </p:nvSpPr>
        <p:spPr>
          <a:xfrm>
            <a:off x="4934171" y="654112"/>
            <a:ext cx="2323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Relevancia</a:t>
            </a:r>
          </a:p>
        </p:txBody>
      </p:sp>
    </p:spTree>
    <p:extLst>
      <p:ext uri="{BB962C8B-B14F-4D97-AF65-F5344CB8AC3E}">
        <p14:creationId xmlns:p14="http://schemas.microsoft.com/office/powerpoint/2010/main" val="391172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285752-8C3D-47BE-19B7-CEC6823CC9C8}"/>
              </a:ext>
            </a:extLst>
          </p:cNvPr>
          <p:cNvSpPr txBox="1"/>
          <p:nvPr/>
        </p:nvSpPr>
        <p:spPr>
          <a:xfrm>
            <a:off x="616896" y="2044700"/>
            <a:ext cx="53875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s-MX" sz="2400" dirty="0"/>
              <a:t>D</a:t>
            </a:r>
            <a:r>
              <a:rPr lang="es-MX" sz="2400" dirty="0">
                <a:effectLst/>
              </a:rPr>
              <a:t>eterminar de entre tres métodos de aprendizaje automático cuál ofrece mejores resultados para predecir si una persona tiene o no Alzheimer.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s-MX" sz="2400" dirty="0"/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s-MX" sz="2400" dirty="0">
                <a:effectLst/>
              </a:rPr>
              <a:t>Los métodos utilizados fueron: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s-MX" sz="2400" dirty="0">
              <a:effectLst/>
            </a:endParaRPr>
          </a:p>
          <a:p>
            <a:pPr marL="571500" indent="-4572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2400" dirty="0">
                <a:effectLst/>
              </a:rPr>
              <a:t>Regresión logística</a:t>
            </a:r>
          </a:p>
          <a:p>
            <a:pPr marL="571500" indent="-4572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2400" dirty="0">
                <a:effectLst/>
              </a:rPr>
              <a:t>K-Nearest Neighbors</a:t>
            </a:r>
            <a:endParaRPr lang="es-MX" sz="2400" dirty="0"/>
          </a:p>
          <a:p>
            <a:pPr marL="571500" indent="-45720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2400" dirty="0">
                <a:effectLst/>
              </a:rPr>
              <a:t>Random Forest</a:t>
            </a:r>
            <a:endParaRPr lang="es-MX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DEF015-AB52-5880-7C54-F76E4DB58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 r="27940" b="-3"/>
          <a:stretch/>
        </p:blipFill>
        <p:spPr bwMode="auto"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5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7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0026D3-B5DE-68C9-3486-16632CE3DA39}"/>
              </a:ext>
            </a:extLst>
          </p:cNvPr>
          <p:cNvSpPr txBox="1"/>
          <p:nvPr/>
        </p:nvSpPr>
        <p:spPr>
          <a:xfrm>
            <a:off x="436262" y="971566"/>
            <a:ext cx="2139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10486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9B1326-29A5-7A36-D730-2B1976E9F134}"/>
              </a:ext>
            </a:extLst>
          </p:cNvPr>
          <p:cNvSpPr txBox="1"/>
          <p:nvPr/>
        </p:nvSpPr>
        <p:spPr>
          <a:xfrm>
            <a:off x="436262" y="1476184"/>
            <a:ext cx="4916788" cy="3061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s-MX" sz="2400" dirty="0"/>
              <a:t>La </a:t>
            </a:r>
            <a:r>
              <a:rPr lang="es-MX" sz="2400" dirty="0">
                <a:effectLst/>
              </a:rPr>
              <a:t>investigadora Nicole D. Cilia y otros, llevaron a cabo un estudio sobre la escritura a mano, en el que recopilaron datos de </a:t>
            </a:r>
            <a:r>
              <a:rPr lang="es-MX" sz="2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174</a:t>
            </a:r>
            <a:r>
              <a:rPr lang="es-MX" sz="2400" b="1" dirty="0">
                <a:effectLst/>
              </a:rPr>
              <a:t> personas</a:t>
            </a:r>
            <a:r>
              <a:rPr lang="es-MX" sz="2400" dirty="0">
                <a:effectLst/>
              </a:rPr>
              <a:t>, incluyendo: 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s-MX" sz="2400" dirty="0"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24AE7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89</a:t>
            </a:r>
            <a:r>
              <a:rPr lang="es-MX" sz="2400" dirty="0">
                <a:effectLst/>
              </a:rPr>
              <a:t> pacientes con Alzheimer </a:t>
            </a:r>
          </a:p>
          <a:p>
            <a:pPr marL="3429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24AE7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85</a:t>
            </a:r>
            <a:r>
              <a:rPr lang="es-MX" sz="2400" dirty="0">
                <a:effectLst/>
              </a:rPr>
              <a:t> personas sin este padecimiento</a:t>
            </a:r>
          </a:p>
        </p:txBody>
      </p:sp>
      <p:pic>
        <p:nvPicPr>
          <p:cNvPr id="5128" name="Picture 8" descr="Texto&#10;&#10;Descripción generada automáticamente con confianza baja">
            <a:extLst>
              <a:ext uri="{FF2B5EF4-FFF2-40B4-BE49-F238E27FC236}">
                <a16:creationId xmlns:a16="http://schemas.microsoft.com/office/drawing/2014/main" id="{862123F5-C1AB-33B3-B7D5-060880B12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" r="25540" b="-2"/>
          <a:stretch/>
        </p:blipFill>
        <p:spPr bwMode="auto">
          <a:xfrm>
            <a:off x="6229215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9A6A8A5-DBB5-3F58-4B71-410883270311}"/>
              </a:ext>
            </a:extLst>
          </p:cNvPr>
          <p:cNvSpPr txBox="1"/>
          <p:nvPr/>
        </p:nvSpPr>
        <p:spPr>
          <a:xfrm>
            <a:off x="542925" y="5026536"/>
            <a:ext cx="6096000" cy="1350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s-MX" sz="2400" dirty="0">
                <a:effectLst/>
              </a:rPr>
              <a:t>A este conjunto de datos le llamaron </a:t>
            </a:r>
            <a:r>
              <a:rPr lang="es-MX" sz="2400" b="1" dirty="0">
                <a:effectLst/>
              </a:rPr>
              <a:t>DARWIN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s-MX" sz="2400" b="1" dirty="0">
              <a:effectLst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s-MX" sz="2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s-MX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iagnosis </a:t>
            </a:r>
            <a:r>
              <a:rPr lang="es-MX" sz="2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s-MX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lzheime</a:t>
            </a:r>
            <a:r>
              <a:rPr lang="es-MX" sz="2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s-MX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2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WI</a:t>
            </a:r>
            <a:r>
              <a:rPr lang="es-MX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 ha</a:t>
            </a:r>
            <a:r>
              <a:rPr lang="es-MX" sz="2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s-MX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dwriting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53EB23B-EF82-B1A8-9E44-65FA0680EEB5}"/>
              </a:ext>
            </a:extLst>
          </p:cNvPr>
          <p:cNvSpPr txBox="1"/>
          <p:nvPr/>
        </p:nvSpPr>
        <p:spPr>
          <a:xfrm>
            <a:off x="436262" y="590566"/>
            <a:ext cx="2487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Explicación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F62A7A6-064B-4230-2758-9C8ACA75C375}"/>
              </a:ext>
            </a:extLst>
          </p:cNvPr>
          <p:cNvSpPr txBox="1"/>
          <p:nvPr/>
        </p:nvSpPr>
        <p:spPr>
          <a:xfrm>
            <a:off x="11179475" y="131636"/>
            <a:ext cx="1000125" cy="88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Aft>
                <a:spcPts val="800"/>
              </a:spcAft>
            </a:pPr>
            <a:r>
              <a:rPr lang="en-US" sz="1900" b="1" dirty="0">
                <a:effectLst/>
              </a:rPr>
              <a:t>Charles Robert Darwin</a:t>
            </a:r>
          </a:p>
        </p:txBody>
      </p:sp>
    </p:spTree>
    <p:extLst>
      <p:ext uri="{BB962C8B-B14F-4D97-AF65-F5344CB8AC3E}">
        <p14:creationId xmlns:p14="http://schemas.microsoft.com/office/powerpoint/2010/main" val="234787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304D1369-36AB-B767-80C1-27CE6BD3F9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6" b="99167" l="38125" r="97656">
                        <a14:foregroundMark x1="38672" y1="15139" x2="44063" y2="88056"/>
                        <a14:foregroundMark x1="44063" y1="88056" x2="52734" y2="95278"/>
                        <a14:foregroundMark x1="52734" y1="95278" x2="85859" y2="89861"/>
                        <a14:foregroundMark x1="85859" y1="89861" x2="90781" y2="75972"/>
                        <a14:foregroundMark x1="90781" y1="75972" x2="78438" y2="17639"/>
                        <a14:foregroundMark x1="78438" y1="17639" x2="66641" y2="4583"/>
                        <a14:foregroundMark x1="66641" y1="4583" x2="38359" y2="11667"/>
                        <a14:foregroundMark x1="68359" y1="6667" x2="75391" y2="3611"/>
                        <a14:foregroundMark x1="46016" y1="90833" x2="57422" y2="91389"/>
                        <a14:foregroundMark x1="57422" y1="91389" x2="89531" y2="83750"/>
                        <a14:foregroundMark x1="89531" y1="83750" x2="94063" y2="75972"/>
                        <a14:foregroundMark x1="47578" y1="95139" x2="71016" y2="97917"/>
                        <a14:foregroundMark x1="71016" y1="97917" x2="82969" y2="89861"/>
                        <a14:foregroundMark x1="82969" y1="89861" x2="93672" y2="94861"/>
                        <a14:foregroundMark x1="93672" y1="94861" x2="94922" y2="81250"/>
                        <a14:foregroundMark x1="67891" y1="59861" x2="66797" y2="57917"/>
                        <a14:foregroundMark x1="90781" y1="58889" x2="97734" y2="58889"/>
                        <a14:foregroundMark x1="79219" y1="12917" x2="79219" y2="12917"/>
                        <a14:foregroundMark x1="81484" y1="32222" x2="78672" y2="13056"/>
                        <a14:foregroundMark x1="78672" y1="13056" x2="77656" y2="10139"/>
                        <a14:foregroundMark x1="46563" y1="90278" x2="47969" y2="99167"/>
                        <a14:backgroundMark x1="36797" y1="95139" x2="41250" y2="79306"/>
                        <a14:backgroundMark x1="41250" y1="79306" x2="35313" y2="39583"/>
                        <a14:backgroundMark x1="35313" y1="39583" x2="36250" y2="25694"/>
                        <a14:backgroundMark x1="37500" y1="35000" x2="36094" y2="93750"/>
                        <a14:backgroundMark x1="36094" y1="93750" x2="40078" y2="64444"/>
                        <a14:backgroundMark x1="40078" y1="64444" x2="36406" y2="39028"/>
                      </a14:backgroundRemoval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908" t="-3313" r="-3438" b="3313"/>
          <a:stretch/>
        </p:blipFill>
        <p:spPr bwMode="auto">
          <a:xfrm>
            <a:off x="7799120" y="2981325"/>
            <a:ext cx="4642642" cy="3867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34E5366-DA59-902C-072A-BAD5D0C1AF9B}"/>
              </a:ext>
            </a:extLst>
          </p:cNvPr>
          <p:cNvSpPr txBox="1"/>
          <p:nvPr/>
        </p:nvSpPr>
        <p:spPr>
          <a:xfrm>
            <a:off x="436262" y="415306"/>
            <a:ext cx="322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Tareas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404428-63D6-8B3C-36B0-5B93183A5237}"/>
              </a:ext>
            </a:extLst>
          </p:cNvPr>
          <p:cNvSpPr txBox="1"/>
          <p:nvPr/>
        </p:nvSpPr>
        <p:spPr>
          <a:xfrm>
            <a:off x="8036560" y="800027"/>
            <a:ext cx="3841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datos </a:t>
            </a:r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fueron obtenidos a partir de la </a:t>
            </a: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escritura o dibujo </a:t>
            </a:r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es-MX" sz="20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25</a:t>
            </a: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diferentes tareas con distintos niveles de complejidad, mismas que se recopilaron mediante una tableta gráfica.</a:t>
            </a:r>
            <a:endParaRPr lang="es-MX" sz="20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A25D9AF-7D9A-EA2E-E693-7A7E63C1D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1220454"/>
            <a:ext cx="7371248" cy="52222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FF7D738-9219-4709-A7BC-77048845BAD0}"/>
              </a:ext>
            </a:extLst>
          </p:cNvPr>
          <p:cNvSpPr txBox="1"/>
          <p:nvPr/>
        </p:nvSpPr>
        <p:spPr>
          <a:xfrm>
            <a:off x="304165" y="6390001"/>
            <a:ext cx="3220085" cy="344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Fuente: </a:t>
            </a:r>
            <a:r>
              <a:rPr lang="it-IT" sz="1600" dirty="0"/>
              <a:t>Nicole D. Cilia, et at. (2022)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01618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B2647599-C4D6-1509-80DD-DD3EA29A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332" y="3352799"/>
            <a:ext cx="4550344" cy="297153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A32E291-5469-4372-151A-E2210C4EC296}"/>
              </a:ext>
            </a:extLst>
          </p:cNvPr>
          <p:cNvSpPr txBox="1"/>
          <p:nvPr/>
        </p:nvSpPr>
        <p:spPr>
          <a:xfrm>
            <a:off x="436262" y="415306"/>
            <a:ext cx="322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Características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706F73-185B-DF6F-2349-B721247A5F78}"/>
              </a:ext>
            </a:extLst>
          </p:cNvPr>
          <p:cNvSpPr txBox="1"/>
          <p:nvPr/>
        </p:nvSpPr>
        <p:spPr>
          <a:xfrm>
            <a:off x="436262" y="1239381"/>
            <a:ext cx="565973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>
                <a:highlight>
                  <a:srgbClr val="FFFF00"/>
                </a:highlight>
              </a:rPr>
              <a:t>Tiempo total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>
                <a:highlight>
                  <a:srgbClr val="FFFF00"/>
                </a:highlight>
              </a:rPr>
              <a:t>Tiempo en el aire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>
                <a:highlight>
                  <a:srgbClr val="FFFF00"/>
                </a:highlight>
              </a:rPr>
              <a:t>Tiempo en papel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</a:rPr>
              <a:t>Velocidad media en papel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>
                <a:solidFill>
                  <a:srgbClr val="374151"/>
                </a:solidFill>
                <a:highlight>
                  <a:srgbClr val="FFFF00"/>
                </a:highlight>
              </a:rPr>
              <a:t>Velocidad media en el aire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</a:rPr>
              <a:t>Aceleración media en  papel 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</a:rPr>
              <a:t>Aceleración media en  el aire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</a:rPr>
              <a:t>Sacudida media en  papel 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</a:rPr>
              <a:t>Sacudida media en el aire 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>
                <a:highlight>
                  <a:srgbClr val="FFFF00"/>
                </a:highlight>
              </a:rPr>
              <a:t>Presión media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Variación de presión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</a:rPr>
              <a:t>Generalización del temblor relativo medio en papel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</a:rPr>
              <a:t>Generalización del temblor relativo medio en el aire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</a:rPr>
              <a:t>Generalización del temblor promedio</a:t>
            </a:r>
          </a:p>
          <a:p>
            <a:pPr marL="457200" indent="-457200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</a:rPr>
              <a:t>Número de Descensos de Pluma</a:t>
            </a:r>
            <a:endParaRPr lang="es-MX" dirty="0">
              <a:solidFill>
                <a:srgbClr val="374151"/>
              </a:solidFill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</a:rPr>
              <a:t>Extensión Máxima en X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</a:rPr>
              <a:t>Extensión Máxima en Y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</a:rPr>
              <a:t>Índice de Dispersión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D262A30-27DD-69A7-B8B0-EA0A68ABFDCC}"/>
              </a:ext>
            </a:extLst>
          </p:cNvPr>
          <p:cNvSpPr txBox="1"/>
          <p:nvPr/>
        </p:nvSpPr>
        <p:spPr>
          <a:xfrm>
            <a:off x="7242332" y="6371009"/>
            <a:ext cx="44767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Fuente de las imágenes: </a:t>
            </a:r>
            <a:r>
              <a:rPr lang="it-IT" sz="1600" dirty="0"/>
              <a:t>Nicole D. Cilia, et at. (2022)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s-MX" sz="16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845D900-815A-6CBB-5CDD-34EC27AA0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463248"/>
            <a:ext cx="3467100" cy="328776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D00D252-1C0C-1F58-5AF4-578C58C6B517}"/>
              </a:ext>
            </a:extLst>
          </p:cNvPr>
          <p:cNvSpPr txBox="1"/>
          <p:nvPr/>
        </p:nvSpPr>
        <p:spPr>
          <a:xfrm>
            <a:off x="8088613" y="1239381"/>
            <a:ext cx="3200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cada tarea se extrajeron </a:t>
            </a:r>
            <a:r>
              <a:rPr lang="es-MX" sz="2400" b="1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18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características de la escritura.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2184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1FB2417-F58A-70CF-8F7D-5E39611C8108}"/>
              </a:ext>
            </a:extLst>
          </p:cNvPr>
          <p:cNvSpPr txBox="1"/>
          <p:nvPr/>
        </p:nvSpPr>
        <p:spPr>
          <a:xfrm>
            <a:off x="627380" y="803926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Regresión logística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E4C04FBB-3518-A9A9-8D84-7EE99D152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130" y="554623"/>
            <a:ext cx="1293488" cy="129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76DBAA5B-D665-6580-0284-5E7B1A3FE294}"/>
              </a:ext>
            </a:extLst>
          </p:cNvPr>
          <p:cNvGrpSpPr/>
          <p:nvPr/>
        </p:nvGrpSpPr>
        <p:grpSpPr>
          <a:xfrm>
            <a:off x="6641684" y="1581332"/>
            <a:ext cx="4765833" cy="4484410"/>
            <a:chOff x="6847047" y="1842730"/>
            <a:chExt cx="4765833" cy="448441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7DFF6B8A-E3C8-86F7-7359-02D89BFD2997}"/>
                </a:ext>
              </a:extLst>
            </p:cNvPr>
            <p:cNvGrpSpPr/>
            <p:nvPr/>
          </p:nvGrpSpPr>
          <p:grpSpPr>
            <a:xfrm>
              <a:off x="6847047" y="1842730"/>
              <a:ext cx="4674393" cy="4484410"/>
              <a:chOff x="4682967" y="1803400"/>
              <a:chExt cx="4674393" cy="4484410"/>
            </a:xfrm>
          </p:grpSpPr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A8D76011-0B7E-E3FC-4BC2-2BA12408A754}"/>
                  </a:ext>
                </a:extLst>
              </p:cNvPr>
              <p:cNvGrpSpPr/>
              <p:nvPr/>
            </p:nvGrpSpPr>
            <p:grpSpPr>
              <a:xfrm>
                <a:off x="5628640" y="1803400"/>
                <a:ext cx="3728720" cy="3637280"/>
                <a:chOff x="4307840" y="1635760"/>
                <a:chExt cx="3728720" cy="3637280"/>
              </a:xfrm>
            </p:grpSpPr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55FCC00E-FEEF-0DAF-56B4-4ED817EC71D2}"/>
                    </a:ext>
                  </a:extLst>
                </p:cNvPr>
                <p:cNvSpPr/>
                <p:nvPr/>
              </p:nvSpPr>
              <p:spPr>
                <a:xfrm>
                  <a:off x="4307840" y="1635760"/>
                  <a:ext cx="1788160" cy="1742440"/>
                </a:xfrm>
                <a:prstGeom prst="rect">
                  <a:avLst/>
                </a:prstGeom>
                <a:solidFill>
                  <a:srgbClr val="82DA97">
                    <a:alpha val="63000"/>
                  </a:srgbClr>
                </a:solidFill>
                <a:ln w="19050">
                  <a:solidFill>
                    <a:srgbClr val="24AE7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19</a:t>
                  </a:r>
                  <a:br>
                    <a:rPr lang="es-MX" sz="2400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Verdaderos negativos</a:t>
                  </a:r>
                  <a:endParaRPr lang="es-MX" b="1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3B74618D-C08A-6BFB-E440-8ECDCBE009D9}"/>
                    </a:ext>
                  </a:extLst>
                </p:cNvPr>
                <p:cNvSpPr/>
                <p:nvPr/>
              </p:nvSpPr>
              <p:spPr>
                <a:xfrm>
                  <a:off x="6248400" y="3530600"/>
                  <a:ext cx="1788160" cy="1742440"/>
                </a:xfrm>
                <a:prstGeom prst="rect">
                  <a:avLst/>
                </a:prstGeom>
                <a:solidFill>
                  <a:srgbClr val="82DA97">
                    <a:alpha val="63000"/>
                  </a:srgbClr>
                </a:solidFill>
                <a:ln w="19050">
                  <a:solidFill>
                    <a:srgbClr val="24AE7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20</a:t>
                  </a:r>
                  <a:b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latin typeface="+mj-lt"/>
                      <a:ea typeface="Cambria Math" panose="02040503050406030204" pitchFamily="18" charset="0"/>
                    </a:rPr>
                    <a:t>Verdaderos positivos</a:t>
                  </a:r>
                  <a:endParaRPr lang="es-MX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3FD80BF6-2EB8-CFB2-2250-1CCE8E301017}"/>
                    </a:ext>
                  </a:extLst>
                </p:cNvPr>
                <p:cNvSpPr/>
                <p:nvPr/>
              </p:nvSpPr>
              <p:spPr>
                <a:xfrm>
                  <a:off x="6248400" y="1635760"/>
                  <a:ext cx="1788160" cy="1742440"/>
                </a:xfrm>
                <a:prstGeom prst="rect">
                  <a:avLst/>
                </a:prstGeom>
                <a:solidFill>
                  <a:srgbClr val="F23AEE">
                    <a:alpha val="42000"/>
                  </a:srgbClr>
                </a:solidFill>
                <a:ln w="19050">
                  <a:solidFill>
                    <a:srgbClr val="F23A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b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Falsos positivos</a:t>
                  </a:r>
                  <a:endParaRPr lang="es-MX" i="1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BFA2E3E9-4540-473D-B7F3-C4E605472A2F}"/>
                    </a:ext>
                  </a:extLst>
                </p:cNvPr>
                <p:cNvSpPr/>
                <p:nvPr/>
              </p:nvSpPr>
              <p:spPr>
                <a:xfrm>
                  <a:off x="4307840" y="3530600"/>
                  <a:ext cx="1788160" cy="1742440"/>
                </a:xfrm>
                <a:prstGeom prst="rect">
                  <a:avLst/>
                </a:prstGeom>
                <a:solidFill>
                  <a:srgbClr val="F23AEE">
                    <a:alpha val="42000"/>
                  </a:srgbClr>
                </a:solidFill>
                <a:ln w="19050">
                  <a:solidFill>
                    <a:srgbClr val="F23A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3</a:t>
                  </a:r>
                  <a:b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Falsos negativos</a:t>
                  </a:r>
                  <a:endParaRPr lang="es-MX" i="1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DF8BC0C-77F2-0C02-5D66-E70E3594AF09}"/>
                  </a:ext>
                </a:extLst>
              </p:cNvPr>
              <p:cNvSpPr txBox="1"/>
              <p:nvPr/>
            </p:nvSpPr>
            <p:spPr>
              <a:xfrm rot="16200000">
                <a:off x="4070350" y="3448566"/>
                <a:ext cx="15945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Valores</a:t>
                </a:r>
                <a:r>
                  <a:rPr lang="it-IT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Reales</a:t>
                </a:r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s-MX" b="1" dirty="0"/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455D587-7AE6-AFC9-8640-7912989C20EB}"/>
                  </a:ext>
                </a:extLst>
              </p:cNvPr>
              <p:cNvSpPr txBox="1"/>
              <p:nvPr/>
            </p:nvSpPr>
            <p:spPr>
              <a:xfrm>
                <a:off x="6578124" y="5918478"/>
                <a:ext cx="1880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Valores</a:t>
                </a:r>
                <a:r>
                  <a:rPr lang="it-IT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Predichos</a:t>
                </a:r>
                <a:endParaRPr lang="es-MX" b="1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D2BAD89-55EF-72E0-8FDB-154E39A78B73}"/>
                  </a:ext>
                </a:extLst>
              </p:cNvPr>
              <p:cNvSpPr txBox="1"/>
              <p:nvPr/>
            </p:nvSpPr>
            <p:spPr>
              <a:xfrm>
                <a:off x="8272105" y="5525393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P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DA181F8-D60B-BD6A-4084-909B34C2561A}"/>
                  </a:ext>
                </a:extLst>
              </p:cNvPr>
              <p:cNvSpPr txBox="1"/>
              <p:nvPr/>
            </p:nvSpPr>
            <p:spPr>
              <a:xfrm>
                <a:off x="6391553" y="5525393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S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7741945-0D12-79FC-807F-E1BCF98E23D1}"/>
                  </a:ext>
                </a:extLst>
              </p:cNvPr>
              <p:cNvSpPr txBox="1"/>
              <p:nvPr/>
            </p:nvSpPr>
            <p:spPr>
              <a:xfrm>
                <a:off x="5153898" y="4384794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P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7DB68D2-DF16-B420-BBA1-B1786C472005}"/>
                  </a:ext>
                </a:extLst>
              </p:cNvPr>
              <p:cNvSpPr txBox="1"/>
              <p:nvPr/>
            </p:nvSpPr>
            <p:spPr>
              <a:xfrm>
                <a:off x="5153898" y="2540754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S</a:t>
                </a:r>
              </a:p>
            </p:txBody>
          </p:sp>
        </p:grp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9544C300-C9CA-8471-E581-2293C7E768F3}"/>
                </a:ext>
              </a:extLst>
            </p:cNvPr>
            <p:cNvSpPr/>
            <p:nvPr/>
          </p:nvSpPr>
          <p:spPr>
            <a:xfrm>
              <a:off x="7691120" y="3680043"/>
              <a:ext cx="3921760" cy="18999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724ED7A-F738-A871-3E3B-1F2A1F94D976}"/>
              </a:ext>
            </a:extLst>
          </p:cNvPr>
          <p:cNvSpPr txBox="1"/>
          <p:nvPr/>
        </p:nvSpPr>
        <p:spPr>
          <a:xfrm>
            <a:off x="8201109" y="6151199"/>
            <a:ext cx="2653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paciente con Alzheimer</a:t>
            </a:r>
          </a:p>
          <a:p>
            <a:r>
              <a:rPr lang="es-MX" sz="1600" b="1" dirty="0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s-MX" sz="1600" dirty="0">
                <a:latin typeface="Calibri" panose="020F0502020204030204" pitchFamily="34" charset="0"/>
                <a:cs typeface="Arial" panose="020B0604020202020204" pitchFamily="34" charset="0"/>
              </a:rPr>
              <a:t>: persona sana</a:t>
            </a:r>
            <a:endParaRPr lang="es-MX" sz="1600" dirty="0"/>
          </a:p>
        </p:txBody>
      </p:sp>
      <p:graphicFrame>
        <p:nvGraphicFramePr>
          <p:cNvPr id="29" name="Tabla 29">
            <a:extLst>
              <a:ext uri="{FF2B5EF4-FFF2-40B4-BE49-F238E27FC236}">
                <a16:creationId xmlns:a16="http://schemas.microsoft.com/office/drawing/2014/main" id="{C93DAB29-2FE0-E860-E124-8DF24826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52015"/>
              </p:ext>
            </p:extLst>
          </p:nvPr>
        </p:nvGraphicFramePr>
        <p:xfrm>
          <a:off x="671989" y="2499056"/>
          <a:ext cx="502436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2652">
                  <a:extLst>
                    <a:ext uri="{9D8B030D-6E8A-4147-A177-3AD203B41FA5}">
                      <a16:colId xmlns:a16="http://schemas.microsoft.com/office/drawing/2014/main" val="1300522300"/>
                    </a:ext>
                  </a:extLst>
                </a:gridCol>
                <a:gridCol w="2091708">
                  <a:extLst>
                    <a:ext uri="{9D8B030D-6E8A-4147-A177-3AD203B41FA5}">
                      <a16:colId xmlns:a16="http://schemas.microsoft.com/office/drawing/2014/main" val="2686169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400" b="1" dirty="0"/>
                        <a:t>Sensibilidad </a:t>
                      </a:r>
                      <a:r>
                        <a:rPr lang="es-MX" sz="2400" dirty="0"/>
                        <a:t>(Recall)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321550"/>
                  </a:ext>
                </a:extLst>
              </a:tr>
            </a:tbl>
          </a:graphicData>
        </a:graphic>
      </p:graphicFrame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16892E27-C5D7-C701-5BB6-FD1BFB387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368107"/>
              </p:ext>
            </p:extLst>
          </p:nvPr>
        </p:nvGraphicFramePr>
        <p:xfrm>
          <a:off x="681514" y="4554440"/>
          <a:ext cx="482428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144">
                  <a:extLst>
                    <a:ext uri="{9D8B030D-6E8A-4147-A177-3AD203B41FA5}">
                      <a16:colId xmlns:a16="http://schemas.microsoft.com/office/drawing/2014/main" val="186871282"/>
                    </a:ext>
                  </a:extLst>
                </a:gridCol>
                <a:gridCol w="2412144">
                  <a:extLst>
                    <a:ext uri="{9D8B030D-6E8A-4147-A177-3AD203B41FA5}">
                      <a16:colId xmlns:a16="http://schemas.microsoft.com/office/drawing/2014/main" val="3905101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dirty="0" err="1"/>
                        <a:t>Accuracy</a:t>
                      </a:r>
                      <a:r>
                        <a:rPr lang="es-MX" b="1" dirty="0"/>
                        <a:t> </a:t>
                      </a:r>
                      <a:r>
                        <a:rPr lang="es-MX" b="0" dirty="0"/>
                        <a:t>(Exactitud)</a:t>
                      </a:r>
                      <a:endParaRPr lang="es-MX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52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err="1"/>
                        <a:t>Precision</a:t>
                      </a:r>
                      <a:r>
                        <a:rPr lang="es-MX" b="1" dirty="0"/>
                        <a:t> </a:t>
                      </a:r>
                      <a:r>
                        <a:rPr lang="es-MX" b="0" dirty="0"/>
                        <a:t>(Precisión)</a:t>
                      </a:r>
                      <a:endParaRPr lang="es-MX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68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F1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50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Kappa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112367"/>
                  </a:ext>
                </a:extLst>
              </a:tr>
            </a:tbl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64D14B7A-5CE5-4FB0-0186-1CD4C3CBDA1E}"/>
              </a:ext>
            </a:extLst>
          </p:cNvPr>
          <p:cNvSpPr txBox="1"/>
          <p:nvPr/>
        </p:nvSpPr>
        <p:spPr>
          <a:xfrm>
            <a:off x="7887533" y="979898"/>
            <a:ext cx="3118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cs typeface="Arial" panose="020B0604020202020204" pitchFamily="34" charset="0"/>
              </a:rPr>
              <a:t>Conjunto de valores de prueba</a:t>
            </a:r>
            <a:endParaRPr lang="es-MX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550EF23-7A36-6D42-959A-43C153661597}"/>
              </a:ext>
            </a:extLst>
          </p:cNvPr>
          <p:cNvSpPr txBox="1"/>
          <p:nvPr/>
        </p:nvSpPr>
        <p:spPr>
          <a:xfrm>
            <a:off x="627380" y="2995665"/>
            <a:ext cx="52862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b="0" i="1" dirty="0">
                <a:effectLst/>
                <a:latin typeface="Söhne"/>
              </a:rPr>
              <a:t>Proporción de casos positivos que fueron correctamente identificados con respecto al total de casos positivos reales.</a:t>
            </a:r>
            <a:endParaRPr lang="es-MX" sz="1600" i="1" dirty="0"/>
          </a:p>
        </p:txBody>
      </p:sp>
    </p:spTree>
    <p:extLst>
      <p:ext uri="{BB962C8B-B14F-4D97-AF65-F5344CB8AC3E}">
        <p14:creationId xmlns:p14="http://schemas.microsoft.com/office/powerpoint/2010/main" val="61608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1FB2417-F58A-70CF-8F7D-5E39611C8108}"/>
              </a:ext>
            </a:extLst>
          </p:cNvPr>
          <p:cNvSpPr txBox="1"/>
          <p:nvPr/>
        </p:nvSpPr>
        <p:spPr>
          <a:xfrm>
            <a:off x="627380" y="803926"/>
            <a:ext cx="50243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K-Nearest Neighbors</a:t>
            </a:r>
          </a:p>
          <a:p>
            <a:pPr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(KNN)</a:t>
            </a:r>
          </a:p>
        </p:txBody>
      </p:sp>
      <p:graphicFrame>
        <p:nvGraphicFramePr>
          <p:cNvPr id="29" name="Tabla 29">
            <a:extLst>
              <a:ext uri="{FF2B5EF4-FFF2-40B4-BE49-F238E27FC236}">
                <a16:creationId xmlns:a16="http://schemas.microsoft.com/office/drawing/2014/main" id="{C93DAB29-2FE0-E860-E124-8DF24826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23843"/>
              </p:ext>
            </p:extLst>
          </p:nvPr>
        </p:nvGraphicFramePr>
        <p:xfrm>
          <a:off x="681514" y="2499056"/>
          <a:ext cx="502436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2652">
                  <a:extLst>
                    <a:ext uri="{9D8B030D-6E8A-4147-A177-3AD203B41FA5}">
                      <a16:colId xmlns:a16="http://schemas.microsoft.com/office/drawing/2014/main" val="1300522300"/>
                    </a:ext>
                  </a:extLst>
                </a:gridCol>
                <a:gridCol w="2091708">
                  <a:extLst>
                    <a:ext uri="{9D8B030D-6E8A-4147-A177-3AD203B41FA5}">
                      <a16:colId xmlns:a16="http://schemas.microsoft.com/office/drawing/2014/main" val="2686169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400" b="1" u="none" dirty="0"/>
                        <a:t>Sensibilidad </a:t>
                      </a:r>
                      <a:r>
                        <a:rPr lang="es-MX" sz="2400" u="none" dirty="0"/>
                        <a:t>(Recall)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1" u="non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0.48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321550"/>
                  </a:ext>
                </a:extLst>
              </a:tr>
            </a:tbl>
          </a:graphicData>
        </a:graphic>
      </p:graphicFrame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16892E27-C5D7-C701-5BB6-FD1BFB387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99004"/>
              </p:ext>
            </p:extLst>
          </p:nvPr>
        </p:nvGraphicFramePr>
        <p:xfrm>
          <a:off x="681514" y="4554440"/>
          <a:ext cx="482428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144">
                  <a:extLst>
                    <a:ext uri="{9D8B030D-6E8A-4147-A177-3AD203B41FA5}">
                      <a16:colId xmlns:a16="http://schemas.microsoft.com/office/drawing/2014/main" val="186871282"/>
                    </a:ext>
                  </a:extLst>
                </a:gridCol>
                <a:gridCol w="2412144">
                  <a:extLst>
                    <a:ext uri="{9D8B030D-6E8A-4147-A177-3AD203B41FA5}">
                      <a16:colId xmlns:a16="http://schemas.microsoft.com/office/drawing/2014/main" val="3905101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dirty="0" err="1"/>
                        <a:t>Accuracy</a:t>
                      </a:r>
                      <a:r>
                        <a:rPr lang="es-MX" b="1" dirty="0"/>
                        <a:t> </a:t>
                      </a:r>
                      <a:r>
                        <a:rPr lang="es-MX" b="0" dirty="0"/>
                        <a:t>(Exactitud)</a:t>
                      </a:r>
                      <a:endParaRPr lang="es-MX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52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err="1"/>
                        <a:t>Precision</a:t>
                      </a:r>
                      <a:r>
                        <a:rPr lang="es-MX" b="1" dirty="0"/>
                        <a:t> </a:t>
                      </a:r>
                      <a:r>
                        <a:rPr lang="es-MX" b="0" dirty="0"/>
                        <a:t>(Precisión)</a:t>
                      </a:r>
                      <a:endParaRPr lang="es-MX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68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F1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50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Kappa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112367"/>
                  </a:ext>
                </a:extLst>
              </a:tr>
            </a:tbl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64D14B7A-5CE5-4FB0-0186-1CD4C3CBDA1E}"/>
              </a:ext>
            </a:extLst>
          </p:cNvPr>
          <p:cNvSpPr txBox="1"/>
          <p:nvPr/>
        </p:nvSpPr>
        <p:spPr>
          <a:xfrm>
            <a:off x="7887533" y="979898"/>
            <a:ext cx="3118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cs typeface="Arial" panose="020B0604020202020204" pitchFamily="34" charset="0"/>
              </a:rPr>
              <a:t>Conjunto de valores de prueba</a:t>
            </a:r>
            <a:endParaRPr lang="es-MX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550EF23-7A36-6D42-959A-43C153661597}"/>
              </a:ext>
            </a:extLst>
          </p:cNvPr>
          <p:cNvSpPr txBox="1"/>
          <p:nvPr/>
        </p:nvSpPr>
        <p:spPr>
          <a:xfrm>
            <a:off x="627380" y="2995665"/>
            <a:ext cx="52862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b="0" i="1" dirty="0">
                <a:effectLst/>
                <a:latin typeface="Söhne"/>
              </a:rPr>
              <a:t>Proporción de casos positivos que fueron correctamente identificados con respecto al total de casos positivos reales.</a:t>
            </a:r>
            <a:endParaRPr lang="es-MX" sz="1600" i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ACE5BF8-AB37-D77F-EA28-4F1B7F5D2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66" y="385702"/>
            <a:ext cx="1594566" cy="159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AFE089A-7358-841A-6B69-5BF43E3F0F98}"/>
              </a:ext>
            </a:extLst>
          </p:cNvPr>
          <p:cNvSpPr txBox="1"/>
          <p:nvPr/>
        </p:nvSpPr>
        <p:spPr>
          <a:xfrm>
            <a:off x="8201109" y="6151199"/>
            <a:ext cx="2653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paciente con Alzheimer</a:t>
            </a:r>
          </a:p>
          <a:p>
            <a:r>
              <a:rPr lang="es-MX" sz="1600" b="1" dirty="0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s-MX" sz="1600" dirty="0">
                <a:latin typeface="Calibri" panose="020F0502020204030204" pitchFamily="34" charset="0"/>
                <a:cs typeface="Arial" panose="020B0604020202020204" pitchFamily="34" charset="0"/>
              </a:rPr>
              <a:t>: persona sana</a:t>
            </a:r>
            <a:endParaRPr lang="es-MX" sz="1600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FF2B4FE-C6B5-F334-0C65-95A37BACF80E}"/>
              </a:ext>
            </a:extLst>
          </p:cNvPr>
          <p:cNvGrpSpPr/>
          <p:nvPr/>
        </p:nvGrpSpPr>
        <p:grpSpPr>
          <a:xfrm>
            <a:off x="6641684" y="1581332"/>
            <a:ext cx="4765833" cy="4484410"/>
            <a:chOff x="6847047" y="1842730"/>
            <a:chExt cx="4765833" cy="4484410"/>
          </a:xfrm>
        </p:grpSpPr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C000DFD4-33D4-2965-F624-5397A8312988}"/>
                </a:ext>
              </a:extLst>
            </p:cNvPr>
            <p:cNvGrpSpPr/>
            <p:nvPr/>
          </p:nvGrpSpPr>
          <p:grpSpPr>
            <a:xfrm>
              <a:off x="6847047" y="1842730"/>
              <a:ext cx="4674393" cy="4484410"/>
              <a:chOff x="4682967" y="1803400"/>
              <a:chExt cx="4674393" cy="4484410"/>
            </a:xfrm>
          </p:grpSpPr>
          <p:grpSp>
            <p:nvGrpSpPr>
              <p:cNvPr id="40" name="Grupo 39">
                <a:extLst>
                  <a:ext uri="{FF2B5EF4-FFF2-40B4-BE49-F238E27FC236}">
                    <a16:creationId xmlns:a16="http://schemas.microsoft.com/office/drawing/2014/main" id="{6658A6BF-8FAF-B167-68B6-74C088C1A6BF}"/>
                  </a:ext>
                </a:extLst>
              </p:cNvPr>
              <p:cNvGrpSpPr/>
              <p:nvPr/>
            </p:nvGrpSpPr>
            <p:grpSpPr>
              <a:xfrm>
                <a:off x="5628640" y="1803400"/>
                <a:ext cx="3728720" cy="3637280"/>
                <a:chOff x="4307840" y="1635760"/>
                <a:chExt cx="3728720" cy="3637280"/>
              </a:xfrm>
            </p:grpSpPr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AE0BB72E-8289-4694-C881-02BC01474AA6}"/>
                    </a:ext>
                  </a:extLst>
                </p:cNvPr>
                <p:cNvSpPr/>
                <p:nvPr/>
              </p:nvSpPr>
              <p:spPr>
                <a:xfrm>
                  <a:off x="4307840" y="1635760"/>
                  <a:ext cx="1788160" cy="1742440"/>
                </a:xfrm>
                <a:prstGeom prst="rect">
                  <a:avLst/>
                </a:prstGeom>
                <a:solidFill>
                  <a:srgbClr val="82DA97">
                    <a:alpha val="63000"/>
                  </a:srgbClr>
                </a:solidFill>
                <a:ln w="19050">
                  <a:solidFill>
                    <a:srgbClr val="24AE7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21</a:t>
                  </a:r>
                  <a:br>
                    <a:rPr lang="es-MX" sz="2400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Verdaderos negativos</a:t>
                  </a:r>
                  <a:endParaRPr lang="es-MX" b="1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EBD07B7A-9BFD-BABE-9C51-1E391BD06325}"/>
                    </a:ext>
                  </a:extLst>
                </p:cNvPr>
                <p:cNvSpPr/>
                <p:nvPr/>
              </p:nvSpPr>
              <p:spPr>
                <a:xfrm>
                  <a:off x="6248400" y="3530600"/>
                  <a:ext cx="1788160" cy="1742440"/>
                </a:xfrm>
                <a:prstGeom prst="rect">
                  <a:avLst/>
                </a:prstGeom>
                <a:solidFill>
                  <a:srgbClr val="82DA97">
                    <a:alpha val="63000"/>
                  </a:srgbClr>
                </a:solidFill>
                <a:ln w="19050">
                  <a:solidFill>
                    <a:srgbClr val="24AE7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11</a:t>
                  </a:r>
                  <a:b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latin typeface="+mj-lt"/>
                      <a:ea typeface="Cambria Math" panose="02040503050406030204" pitchFamily="18" charset="0"/>
                    </a:rPr>
                    <a:t>Verdaderos positivos</a:t>
                  </a:r>
                  <a:endParaRPr lang="es-MX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F0B03BB9-6499-B01D-7679-19F7862534A7}"/>
                    </a:ext>
                  </a:extLst>
                </p:cNvPr>
                <p:cNvSpPr/>
                <p:nvPr/>
              </p:nvSpPr>
              <p:spPr>
                <a:xfrm>
                  <a:off x="6248400" y="1635760"/>
                  <a:ext cx="1788160" cy="1742440"/>
                </a:xfrm>
                <a:prstGeom prst="rect">
                  <a:avLst/>
                </a:prstGeom>
                <a:solidFill>
                  <a:srgbClr val="F23AEE">
                    <a:alpha val="42000"/>
                  </a:srgbClr>
                </a:solidFill>
                <a:ln w="19050">
                  <a:solidFill>
                    <a:srgbClr val="F23A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  <a:b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Falsos positivos</a:t>
                  </a:r>
                  <a:endParaRPr lang="es-MX" i="1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FFA2E4EB-B2F0-9CBD-3E97-2451F053A4B8}"/>
                    </a:ext>
                  </a:extLst>
                </p:cNvPr>
                <p:cNvSpPr/>
                <p:nvPr/>
              </p:nvSpPr>
              <p:spPr>
                <a:xfrm>
                  <a:off x="4307840" y="3530600"/>
                  <a:ext cx="1788160" cy="1742440"/>
                </a:xfrm>
                <a:prstGeom prst="rect">
                  <a:avLst/>
                </a:prstGeom>
                <a:solidFill>
                  <a:srgbClr val="F23AEE">
                    <a:alpha val="42000"/>
                  </a:srgbClr>
                </a:solidFill>
                <a:ln w="19050">
                  <a:solidFill>
                    <a:srgbClr val="F23A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12</a:t>
                  </a:r>
                  <a:b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Falsos negativos</a:t>
                  </a:r>
                  <a:endParaRPr lang="es-MX" i="1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69A11260-2EC2-5DF9-953D-8DBB6D41B874}"/>
                  </a:ext>
                </a:extLst>
              </p:cNvPr>
              <p:cNvSpPr txBox="1"/>
              <p:nvPr/>
            </p:nvSpPr>
            <p:spPr>
              <a:xfrm rot="16200000">
                <a:off x="4070350" y="3448566"/>
                <a:ext cx="15945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Valores</a:t>
                </a:r>
                <a:r>
                  <a:rPr lang="it-IT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Reales</a:t>
                </a:r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s-MX" b="1" dirty="0"/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8DB465C4-ADC3-ECEB-2967-E202CECEC83F}"/>
                  </a:ext>
                </a:extLst>
              </p:cNvPr>
              <p:cNvSpPr txBox="1"/>
              <p:nvPr/>
            </p:nvSpPr>
            <p:spPr>
              <a:xfrm>
                <a:off x="6578124" y="5918478"/>
                <a:ext cx="1880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Valores</a:t>
                </a:r>
                <a:r>
                  <a:rPr lang="it-IT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Predichos</a:t>
                </a:r>
                <a:endParaRPr lang="es-MX" b="1" dirty="0"/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65120430-3C66-D8A9-AE77-3936893E86E9}"/>
                  </a:ext>
                </a:extLst>
              </p:cNvPr>
              <p:cNvSpPr txBox="1"/>
              <p:nvPr/>
            </p:nvSpPr>
            <p:spPr>
              <a:xfrm>
                <a:off x="8272105" y="5525393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P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DD74602C-043C-E5EC-AA8E-EBB51B2B58F3}"/>
                  </a:ext>
                </a:extLst>
              </p:cNvPr>
              <p:cNvSpPr txBox="1"/>
              <p:nvPr/>
            </p:nvSpPr>
            <p:spPr>
              <a:xfrm>
                <a:off x="6391553" y="5525393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S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C1E25A44-4F25-84FF-61D4-38891CF3C3DF}"/>
                  </a:ext>
                </a:extLst>
              </p:cNvPr>
              <p:cNvSpPr txBox="1"/>
              <p:nvPr/>
            </p:nvSpPr>
            <p:spPr>
              <a:xfrm>
                <a:off x="5153898" y="4384794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P</a:t>
                </a:r>
              </a:p>
            </p:txBody>
          </p:sp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48251D6E-978C-3DB7-8E1B-C36436B3ADE1}"/>
                  </a:ext>
                </a:extLst>
              </p:cNvPr>
              <p:cNvSpPr txBox="1"/>
              <p:nvPr/>
            </p:nvSpPr>
            <p:spPr>
              <a:xfrm>
                <a:off x="5153898" y="2540754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S</a:t>
                </a:r>
              </a:p>
            </p:txBody>
          </p:sp>
        </p:grp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C99CC38B-B54F-DCBD-8C15-F0324B219E5E}"/>
                </a:ext>
              </a:extLst>
            </p:cNvPr>
            <p:cNvSpPr/>
            <p:nvPr/>
          </p:nvSpPr>
          <p:spPr>
            <a:xfrm>
              <a:off x="7691120" y="3680043"/>
              <a:ext cx="3921760" cy="18999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31989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1FB2417-F58A-70CF-8F7D-5E39611C8108}"/>
              </a:ext>
            </a:extLst>
          </p:cNvPr>
          <p:cNvSpPr txBox="1"/>
          <p:nvPr/>
        </p:nvSpPr>
        <p:spPr>
          <a:xfrm>
            <a:off x="627380" y="803926"/>
            <a:ext cx="5078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Random Forest Classifier</a:t>
            </a:r>
          </a:p>
        </p:txBody>
      </p:sp>
      <p:graphicFrame>
        <p:nvGraphicFramePr>
          <p:cNvPr id="29" name="Tabla 29">
            <a:extLst>
              <a:ext uri="{FF2B5EF4-FFF2-40B4-BE49-F238E27FC236}">
                <a16:creationId xmlns:a16="http://schemas.microsoft.com/office/drawing/2014/main" id="{C93DAB29-2FE0-E860-E124-8DF24826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1875"/>
              </p:ext>
            </p:extLst>
          </p:nvPr>
        </p:nvGraphicFramePr>
        <p:xfrm>
          <a:off x="681513" y="1775156"/>
          <a:ext cx="502436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2651">
                  <a:extLst>
                    <a:ext uri="{9D8B030D-6E8A-4147-A177-3AD203B41FA5}">
                      <a16:colId xmlns:a16="http://schemas.microsoft.com/office/drawing/2014/main" val="1300522300"/>
                    </a:ext>
                  </a:extLst>
                </a:gridCol>
                <a:gridCol w="2091710">
                  <a:extLst>
                    <a:ext uri="{9D8B030D-6E8A-4147-A177-3AD203B41FA5}">
                      <a16:colId xmlns:a16="http://schemas.microsoft.com/office/drawing/2014/main" val="2686169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400" b="1" dirty="0"/>
                        <a:t>Sensibilidad </a:t>
                      </a:r>
                      <a:r>
                        <a:rPr lang="es-MX" sz="2400" dirty="0"/>
                        <a:t>(Recall)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321550"/>
                  </a:ext>
                </a:extLst>
              </a:tr>
            </a:tbl>
          </a:graphicData>
        </a:graphic>
      </p:graphicFrame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16892E27-C5D7-C701-5BB6-FD1BFB387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08223"/>
              </p:ext>
            </p:extLst>
          </p:nvPr>
        </p:nvGraphicFramePr>
        <p:xfrm>
          <a:off x="681514" y="4969077"/>
          <a:ext cx="482428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144">
                  <a:extLst>
                    <a:ext uri="{9D8B030D-6E8A-4147-A177-3AD203B41FA5}">
                      <a16:colId xmlns:a16="http://schemas.microsoft.com/office/drawing/2014/main" val="186871282"/>
                    </a:ext>
                  </a:extLst>
                </a:gridCol>
                <a:gridCol w="2412144">
                  <a:extLst>
                    <a:ext uri="{9D8B030D-6E8A-4147-A177-3AD203B41FA5}">
                      <a16:colId xmlns:a16="http://schemas.microsoft.com/office/drawing/2014/main" val="3905101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dirty="0" err="1"/>
                        <a:t>Accuracy</a:t>
                      </a:r>
                      <a:r>
                        <a:rPr lang="es-MX" b="1" dirty="0"/>
                        <a:t> </a:t>
                      </a:r>
                      <a:r>
                        <a:rPr lang="es-MX" b="0" dirty="0"/>
                        <a:t>(Exactitud)</a:t>
                      </a:r>
                      <a:endParaRPr lang="es-MX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52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err="1"/>
                        <a:t>Precision</a:t>
                      </a:r>
                      <a:r>
                        <a:rPr lang="es-MX" b="1" dirty="0"/>
                        <a:t> </a:t>
                      </a:r>
                      <a:r>
                        <a:rPr lang="es-MX" b="0" dirty="0"/>
                        <a:t>(Precisión)</a:t>
                      </a:r>
                      <a:endParaRPr lang="es-MX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68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F1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50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Kappa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112367"/>
                  </a:ext>
                </a:extLst>
              </a:tr>
            </a:tbl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64D14B7A-5CE5-4FB0-0186-1CD4C3CBDA1E}"/>
              </a:ext>
            </a:extLst>
          </p:cNvPr>
          <p:cNvSpPr txBox="1"/>
          <p:nvPr/>
        </p:nvSpPr>
        <p:spPr>
          <a:xfrm>
            <a:off x="7887533" y="979898"/>
            <a:ext cx="3118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cs typeface="Arial" panose="020B0604020202020204" pitchFamily="34" charset="0"/>
              </a:rPr>
              <a:t>Conjunto de valores de prueba</a:t>
            </a:r>
            <a:endParaRPr lang="es-MX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550EF23-7A36-6D42-959A-43C153661597}"/>
              </a:ext>
            </a:extLst>
          </p:cNvPr>
          <p:cNvSpPr txBox="1"/>
          <p:nvPr/>
        </p:nvSpPr>
        <p:spPr>
          <a:xfrm>
            <a:off x="627380" y="2443215"/>
            <a:ext cx="52862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b="0" i="1" dirty="0">
                <a:effectLst/>
                <a:latin typeface="Söhne"/>
              </a:rPr>
              <a:t>Proporción de casos positivos que fueron correctamente identificados con respecto al total de casos positivos reales.</a:t>
            </a:r>
            <a:endParaRPr lang="es-MX" sz="1600" i="1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9853CDC8-4720-93E6-D3A2-6FFF8D7B9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t="7338" r="8395" b="2323"/>
          <a:stretch/>
        </p:blipFill>
        <p:spPr bwMode="auto">
          <a:xfrm>
            <a:off x="5840185" y="536627"/>
            <a:ext cx="1130915" cy="12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684828E-DBCD-3EA6-B553-C77B072E886E}"/>
              </a:ext>
            </a:extLst>
          </p:cNvPr>
          <p:cNvSpPr txBox="1"/>
          <p:nvPr/>
        </p:nvSpPr>
        <p:spPr>
          <a:xfrm>
            <a:off x="8201109" y="6151199"/>
            <a:ext cx="2653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paciente con Alzheimer</a:t>
            </a:r>
          </a:p>
          <a:p>
            <a:r>
              <a:rPr lang="es-MX" sz="1600" b="1" dirty="0"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s-MX" sz="1600" dirty="0">
                <a:latin typeface="Calibri" panose="020F0502020204030204" pitchFamily="34" charset="0"/>
                <a:cs typeface="Arial" panose="020B0604020202020204" pitchFamily="34" charset="0"/>
              </a:rPr>
              <a:t>: persona sana</a:t>
            </a:r>
            <a:endParaRPr lang="es-MX" sz="16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241F136-C5F4-D809-77EE-F62E91CD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98" y="1443522"/>
            <a:ext cx="900976" cy="90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D08F49A-D422-F057-6944-6BDB59A29445}"/>
              </a:ext>
            </a:extLst>
          </p:cNvPr>
          <p:cNvSpPr txBox="1"/>
          <p:nvPr/>
        </p:nvSpPr>
        <p:spPr>
          <a:xfrm>
            <a:off x="627379" y="3416545"/>
            <a:ext cx="52128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MX" sz="1600" b="0" i="0" dirty="0">
                <a:effectLst/>
                <a:latin typeface="Söhne"/>
              </a:rPr>
              <a:t>El 93% de los datos son predicciones correctas.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MX" sz="1600" dirty="0"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MX" sz="1600" dirty="0">
                <a:latin typeface="Söhne"/>
              </a:rPr>
              <a:t>El 95% de las predicciones son verdaderos positivos, teniendo sólo el 5% como falso positivo.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CD5658A-E52C-DE67-9129-125AAFE1B591}"/>
              </a:ext>
            </a:extLst>
          </p:cNvPr>
          <p:cNvGrpSpPr/>
          <p:nvPr/>
        </p:nvGrpSpPr>
        <p:grpSpPr>
          <a:xfrm>
            <a:off x="6641684" y="1581332"/>
            <a:ext cx="4765833" cy="4484410"/>
            <a:chOff x="6847047" y="1842730"/>
            <a:chExt cx="4765833" cy="4484410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183AD916-6DC9-D4A9-9A6B-083D7EE252F7}"/>
                </a:ext>
              </a:extLst>
            </p:cNvPr>
            <p:cNvGrpSpPr/>
            <p:nvPr/>
          </p:nvGrpSpPr>
          <p:grpSpPr>
            <a:xfrm>
              <a:off x="6847047" y="1842730"/>
              <a:ext cx="4674393" cy="4484410"/>
              <a:chOff x="4682967" y="1803400"/>
              <a:chExt cx="4674393" cy="4484410"/>
            </a:xfrm>
          </p:grpSpPr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17A4F7FA-7F33-2A19-702D-E77C53B51DF5}"/>
                  </a:ext>
                </a:extLst>
              </p:cNvPr>
              <p:cNvGrpSpPr/>
              <p:nvPr/>
            </p:nvGrpSpPr>
            <p:grpSpPr>
              <a:xfrm>
                <a:off x="5628640" y="1803400"/>
                <a:ext cx="3728720" cy="3637280"/>
                <a:chOff x="4307840" y="1635760"/>
                <a:chExt cx="3728720" cy="3637280"/>
              </a:xfrm>
            </p:grpSpPr>
            <p:sp>
              <p:nvSpPr>
                <p:cNvPr id="35" name="Rectángulo 34">
                  <a:extLst>
                    <a:ext uri="{FF2B5EF4-FFF2-40B4-BE49-F238E27FC236}">
                      <a16:creationId xmlns:a16="http://schemas.microsoft.com/office/drawing/2014/main" id="{2942428B-D520-67DD-058D-81F6EA262077}"/>
                    </a:ext>
                  </a:extLst>
                </p:cNvPr>
                <p:cNvSpPr/>
                <p:nvPr/>
              </p:nvSpPr>
              <p:spPr>
                <a:xfrm>
                  <a:off x="4307840" y="1635760"/>
                  <a:ext cx="1788160" cy="1742440"/>
                </a:xfrm>
                <a:prstGeom prst="rect">
                  <a:avLst/>
                </a:prstGeom>
                <a:solidFill>
                  <a:srgbClr val="82DA97">
                    <a:alpha val="63000"/>
                  </a:srgbClr>
                </a:solidFill>
                <a:ln w="19050">
                  <a:solidFill>
                    <a:srgbClr val="24AE7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20</a:t>
                  </a:r>
                  <a:br>
                    <a:rPr lang="es-MX" sz="2400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Verdaderos negativos</a:t>
                  </a:r>
                  <a:endParaRPr lang="es-MX" b="1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6" name="Rectángulo 35">
                  <a:extLst>
                    <a:ext uri="{FF2B5EF4-FFF2-40B4-BE49-F238E27FC236}">
                      <a16:creationId xmlns:a16="http://schemas.microsoft.com/office/drawing/2014/main" id="{855700AB-C8AC-36C2-4F08-7EABF1010F78}"/>
                    </a:ext>
                  </a:extLst>
                </p:cNvPr>
                <p:cNvSpPr/>
                <p:nvPr/>
              </p:nvSpPr>
              <p:spPr>
                <a:xfrm>
                  <a:off x="6248400" y="3530600"/>
                  <a:ext cx="1788160" cy="1742440"/>
                </a:xfrm>
                <a:prstGeom prst="rect">
                  <a:avLst/>
                </a:prstGeom>
                <a:solidFill>
                  <a:srgbClr val="82DA97">
                    <a:alpha val="63000"/>
                  </a:srgbClr>
                </a:solidFill>
                <a:ln w="19050">
                  <a:solidFill>
                    <a:srgbClr val="24AE7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21</a:t>
                  </a:r>
                  <a:b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latin typeface="+mj-lt"/>
                      <a:ea typeface="Cambria Math" panose="02040503050406030204" pitchFamily="18" charset="0"/>
                    </a:rPr>
                    <a:t>Verdaderos positivos</a:t>
                  </a:r>
                  <a:endParaRPr lang="es-MX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9FF11872-BD93-C59D-EC93-55A35452F149}"/>
                    </a:ext>
                  </a:extLst>
                </p:cNvPr>
                <p:cNvSpPr/>
                <p:nvPr/>
              </p:nvSpPr>
              <p:spPr>
                <a:xfrm>
                  <a:off x="6248400" y="1635760"/>
                  <a:ext cx="1788160" cy="1742440"/>
                </a:xfrm>
                <a:prstGeom prst="rect">
                  <a:avLst/>
                </a:prstGeom>
                <a:solidFill>
                  <a:srgbClr val="F23AEE">
                    <a:alpha val="42000"/>
                  </a:srgbClr>
                </a:solidFill>
                <a:ln w="19050">
                  <a:solidFill>
                    <a:srgbClr val="F23A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b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Falsos positivos</a:t>
                  </a:r>
                  <a:endParaRPr lang="es-MX" i="1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2AD9ED7D-2548-3C10-57B5-A05718424DC7}"/>
                    </a:ext>
                  </a:extLst>
                </p:cNvPr>
                <p:cNvSpPr/>
                <p:nvPr/>
              </p:nvSpPr>
              <p:spPr>
                <a:xfrm>
                  <a:off x="4307840" y="3530600"/>
                  <a:ext cx="1788160" cy="1742440"/>
                </a:xfrm>
                <a:prstGeom prst="rect">
                  <a:avLst/>
                </a:prstGeom>
                <a:solidFill>
                  <a:srgbClr val="F23AEE">
                    <a:alpha val="42000"/>
                  </a:srgbClr>
                </a:solidFill>
                <a:ln w="19050">
                  <a:solidFill>
                    <a:srgbClr val="F23A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br>
                    <a:rPr lang="es-MX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s-MX" sz="1400" i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Falsos negativos</a:t>
                  </a:r>
                  <a:endParaRPr lang="es-MX" i="1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10B445E-BF3A-B003-7EC2-E25A2FC2D696}"/>
                  </a:ext>
                </a:extLst>
              </p:cNvPr>
              <p:cNvSpPr txBox="1"/>
              <p:nvPr/>
            </p:nvSpPr>
            <p:spPr>
              <a:xfrm rot="16200000">
                <a:off x="4070350" y="3448566"/>
                <a:ext cx="15945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Valores</a:t>
                </a:r>
                <a:r>
                  <a:rPr lang="it-IT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Reales</a:t>
                </a:r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s-MX" b="1" dirty="0"/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1264BBF-6F29-352C-9037-57AB221C37FF}"/>
                  </a:ext>
                </a:extLst>
              </p:cNvPr>
              <p:cNvSpPr txBox="1"/>
              <p:nvPr/>
            </p:nvSpPr>
            <p:spPr>
              <a:xfrm>
                <a:off x="6578124" y="5918478"/>
                <a:ext cx="1880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Valores</a:t>
                </a:r>
                <a:r>
                  <a:rPr lang="it-IT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s-MX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Predichos</a:t>
                </a:r>
                <a:endParaRPr lang="es-MX" b="1" dirty="0"/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FE542DB-E108-C50F-8494-B4B70298FBAC}"/>
                  </a:ext>
                </a:extLst>
              </p:cNvPr>
              <p:cNvSpPr txBox="1"/>
              <p:nvPr/>
            </p:nvSpPr>
            <p:spPr>
              <a:xfrm>
                <a:off x="8272105" y="5525393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P</a:t>
                </a:r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322A2BB-1622-FCAE-4D4C-84DA83BE5F8D}"/>
                  </a:ext>
                </a:extLst>
              </p:cNvPr>
              <p:cNvSpPr txBox="1"/>
              <p:nvPr/>
            </p:nvSpPr>
            <p:spPr>
              <a:xfrm>
                <a:off x="6391553" y="5525393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S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690794C-EFFD-6C1E-D8AB-8662BBFE44CC}"/>
                  </a:ext>
                </a:extLst>
              </p:cNvPr>
              <p:cNvSpPr txBox="1"/>
              <p:nvPr/>
            </p:nvSpPr>
            <p:spPr>
              <a:xfrm>
                <a:off x="5153898" y="4384794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P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1A4C6BA-AC59-2256-49F0-CBC042FD343C}"/>
                  </a:ext>
                </a:extLst>
              </p:cNvPr>
              <p:cNvSpPr txBox="1"/>
              <p:nvPr/>
            </p:nvSpPr>
            <p:spPr>
              <a:xfrm>
                <a:off x="5153898" y="2540754"/>
                <a:ext cx="373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/>
                  <a:t>S</a:t>
                </a:r>
              </a:p>
            </p:txBody>
          </p:sp>
        </p:grp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A5EC0B9-A7FA-8EBC-0C7F-9AEC372340CF}"/>
                </a:ext>
              </a:extLst>
            </p:cNvPr>
            <p:cNvSpPr/>
            <p:nvPr/>
          </p:nvSpPr>
          <p:spPr>
            <a:xfrm>
              <a:off x="7691120" y="3680043"/>
              <a:ext cx="3921760" cy="18999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60454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843</Words>
  <Application>Microsoft Office PowerPoint</Application>
  <PresentationFormat>Panorámica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Amasis MT Pro</vt:lpstr>
      <vt:lpstr>Arial</vt:lpstr>
      <vt:lpstr>Calibri</vt:lpstr>
      <vt:lpstr>Calibri Light</vt:lpstr>
      <vt:lpstr>Cambria</vt:lpstr>
      <vt:lpstr>Cambria Math</vt:lpstr>
      <vt:lpstr>Söhne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Retana Castaneda</dc:creator>
  <cp:lastModifiedBy>Daniel Retana Castaneda</cp:lastModifiedBy>
  <cp:revision>7</cp:revision>
  <dcterms:created xsi:type="dcterms:W3CDTF">2023-09-16T04:25:12Z</dcterms:created>
  <dcterms:modified xsi:type="dcterms:W3CDTF">2023-09-16T20:46:10Z</dcterms:modified>
</cp:coreProperties>
</file>