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Montserrat Medium Italics" panose="020B0604020202020204" charset="0"/>
      <p:regular r:id="rId19"/>
    </p:embeddedFont>
    <p:embeddedFont>
      <p:font typeface="Montserrat Semi-Bold" panose="020B0604020202020204" charset="0"/>
      <p:regular r:id="rId20"/>
    </p:embeddedFont>
    <p:embeddedFont>
      <p:font typeface="Montserrat Semi-Bold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0" y="0"/>
            <a:ext cx="3350985" cy="2893087"/>
          </a:xfrm>
          <a:custGeom>
            <a:avLst/>
            <a:gdLst/>
            <a:ahLst/>
            <a:cxnLst/>
            <a:rect l="l" t="t" r="r" b="b"/>
            <a:pathLst>
              <a:path w="3350985" h="2893087">
                <a:moveTo>
                  <a:pt x="0" y="0"/>
                </a:moveTo>
                <a:lnTo>
                  <a:pt x="3350985" y="0"/>
                </a:lnTo>
                <a:lnTo>
                  <a:pt x="3350985" y="2893087"/>
                </a:lnTo>
                <a:lnTo>
                  <a:pt x="0" y="2893087"/>
                </a:lnTo>
                <a:lnTo>
                  <a:pt x="0" y="0"/>
                </a:lnTo>
                <a:close/>
              </a:path>
            </a:pathLst>
          </a:custGeom>
          <a:blipFill>
            <a:blip r:embed="rId3"/>
            <a:stretch>
              <a:fillRect/>
            </a:stretch>
          </a:blipFill>
        </p:spPr>
      </p:sp>
      <p:sp>
        <p:nvSpPr>
          <p:cNvPr id="4" name="Freeform 4"/>
          <p:cNvSpPr/>
          <p:nvPr/>
        </p:nvSpPr>
        <p:spPr>
          <a:xfrm>
            <a:off x="12256609" y="316161"/>
            <a:ext cx="5759152" cy="2576926"/>
          </a:xfrm>
          <a:custGeom>
            <a:avLst/>
            <a:gdLst/>
            <a:ahLst/>
            <a:cxnLst/>
            <a:rect l="l" t="t" r="r" b="b"/>
            <a:pathLst>
              <a:path w="5759152" h="2576926">
                <a:moveTo>
                  <a:pt x="0" y="0"/>
                </a:moveTo>
                <a:lnTo>
                  <a:pt x="5759152" y="0"/>
                </a:lnTo>
                <a:lnTo>
                  <a:pt x="5759152" y="2576926"/>
                </a:lnTo>
                <a:lnTo>
                  <a:pt x="0" y="2576926"/>
                </a:lnTo>
                <a:lnTo>
                  <a:pt x="0" y="0"/>
                </a:lnTo>
                <a:close/>
              </a:path>
            </a:pathLst>
          </a:custGeom>
          <a:blipFill>
            <a:blip r:embed="rId4"/>
            <a:stretch>
              <a:fillRect t="-1499" b="-24160"/>
            </a:stretch>
          </a:blipFill>
        </p:spPr>
      </p:sp>
      <p:sp>
        <p:nvSpPr>
          <p:cNvPr id="5" name="Freeform 5"/>
          <p:cNvSpPr/>
          <p:nvPr/>
        </p:nvSpPr>
        <p:spPr>
          <a:xfrm>
            <a:off x="8566276" y="6663679"/>
            <a:ext cx="10979652" cy="1376367"/>
          </a:xfrm>
          <a:custGeom>
            <a:avLst/>
            <a:gdLst/>
            <a:ahLst/>
            <a:cxnLst/>
            <a:rect l="l" t="t" r="r" b="b"/>
            <a:pathLst>
              <a:path w="10979652" h="1376367">
                <a:moveTo>
                  <a:pt x="0" y="0"/>
                </a:moveTo>
                <a:lnTo>
                  <a:pt x="10979652" y="0"/>
                </a:lnTo>
                <a:lnTo>
                  <a:pt x="10979652" y="1376367"/>
                </a:lnTo>
                <a:lnTo>
                  <a:pt x="0" y="1376367"/>
                </a:lnTo>
                <a:lnTo>
                  <a:pt x="0" y="0"/>
                </a:lnTo>
                <a:close/>
              </a:path>
            </a:pathLst>
          </a:custGeom>
          <a:blipFill>
            <a:blip r:embed="rId5"/>
            <a:stretch>
              <a:fillRect/>
            </a:stretch>
          </a:blipFill>
        </p:spPr>
      </p:sp>
      <p:sp>
        <p:nvSpPr>
          <p:cNvPr id="6" name="Freeform 6"/>
          <p:cNvSpPr/>
          <p:nvPr/>
        </p:nvSpPr>
        <p:spPr>
          <a:xfrm>
            <a:off x="536258" y="3691039"/>
            <a:ext cx="7431601" cy="5945281"/>
          </a:xfrm>
          <a:custGeom>
            <a:avLst/>
            <a:gdLst/>
            <a:ahLst/>
            <a:cxnLst/>
            <a:rect l="l" t="t" r="r" b="b"/>
            <a:pathLst>
              <a:path w="7431601" h="5945281">
                <a:moveTo>
                  <a:pt x="0" y="0"/>
                </a:moveTo>
                <a:lnTo>
                  <a:pt x="7431601" y="0"/>
                </a:lnTo>
                <a:lnTo>
                  <a:pt x="7431601" y="5945280"/>
                </a:lnTo>
                <a:lnTo>
                  <a:pt x="0" y="5945280"/>
                </a:lnTo>
                <a:lnTo>
                  <a:pt x="0" y="0"/>
                </a:lnTo>
                <a:close/>
              </a:path>
            </a:pathLst>
          </a:custGeom>
          <a:blipFill>
            <a:blip r:embed="rId6"/>
            <a:stretch>
              <a:fillRect/>
            </a:stretch>
          </a:blipFill>
        </p:spPr>
      </p:sp>
      <p:sp>
        <p:nvSpPr>
          <p:cNvPr id="7" name="TextBox 7"/>
          <p:cNvSpPr txBox="1"/>
          <p:nvPr/>
        </p:nvSpPr>
        <p:spPr>
          <a:xfrm>
            <a:off x="9144000" y="3461638"/>
            <a:ext cx="8871761" cy="2872019"/>
          </a:xfrm>
          <a:prstGeom prst="rect">
            <a:avLst/>
          </a:prstGeom>
        </p:spPr>
        <p:txBody>
          <a:bodyPr lIns="0" tIns="0" rIns="0" bIns="0" rtlCol="0" anchor="t">
            <a:spAutoFit/>
          </a:bodyPr>
          <a:lstStyle/>
          <a:p>
            <a:pPr algn="ctr">
              <a:lnSpc>
                <a:spcPts val="11254"/>
              </a:lnSpc>
              <a:spcBef>
                <a:spcPct val="0"/>
              </a:spcBef>
            </a:pPr>
            <a:r>
              <a:rPr lang="en-US" sz="9786" b="1">
                <a:solidFill>
                  <a:srgbClr val="000000"/>
                </a:solidFill>
                <a:latin typeface="Montserrat Semi-Bold"/>
                <a:ea typeface="Montserrat Semi-Bold"/>
                <a:cs typeface="Montserrat Semi-Bold"/>
                <a:sym typeface="Montserrat Semi-Bold"/>
              </a:rPr>
              <a:t>Data Analysis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4197367" y="279100"/>
            <a:ext cx="9874215" cy="2278559"/>
          </a:xfrm>
          <a:prstGeom prst="rect">
            <a:avLst/>
          </a:prstGeom>
        </p:spPr>
        <p:txBody>
          <a:bodyPr lIns="0" tIns="0" rIns="0" bIns="0" rtlCol="0" anchor="t">
            <a:spAutoFit/>
          </a:bodyPr>
          <a:lstStyle/>
          <a:p>
            <a:pPr algn="ctr">
              <a:lnSpc>
                <a:spcPts val="8926"/>
              </a:lnSpc>
            </a:pPr>
            <a:r>
              <a:rPr lang="en-US" sz="7762" b="1" i="1">
                <a:solidFill>
                  <a:srgbClr val="000000"/>
                </a:solidFill>
                <a:latin typeface="Montserrat Semi-Bold Italics"/>
                <a:ea typeface="Montserrat Semi-Bold Italics"/>
                <a:cs typeface="Montserrat Semi-Bold Italics"/>
                <a:sym typeface="Montserrat Semi-Bold Italics"/>
              </a:rPr>
              <a:t>3.Dashboard</a:t>
            </a:r>
          </a:p>
          <a:p>
            <a:pPr algn="ctr">
              <a:lnSpc>
                <a:spcPts val="8926"/>
              </a:lnSpc>
              <a:spcBef>
                <a:spcPct val="0"/>
              </a:spcBef>
            </a:pPr>
            <a:endParaRPr lang="en-US" sz="7762" b="1" i="1">
              <a:solidFill>
                <a:srgbClr val="000000"/>
              </a:solidFill>
              <a:latin typeface="Montserrat Semi-Bold Italics"/>
              <a:ea typeface="Montserrat Semi-Bold Italics"/>
              <a:cs typeface="Montserrat Semi-Bold Italics"/>
              <a:sym typeface="Montserrat Semi-Bold Italics"/>
            </a:endParaRPr>
          </a:p>
        </p:txBody>
      </p:sp>
      <p:sp>
        <p:nvSpPr>
          <p:cNvPr id="4" name="TextBox 4"/>
          <p:cNvSpPr txBox="1"/>
          <p:nvPr/>
        </p:nvSpPr>
        <p:spPr>
          <a:xfrm>
            <a:off x="195678" y="2917347"/>
            <a:ext cx="16218206" cy="7183200"/>
          </a:xfrm>
          <a:prstGeom prst="rect">
            <a:avLst/>
          </a:prstGeom>
        </p:spPr>
        <p:txBody>
          <a:bodyPr lIns="0" tIns="0" rIns="0" bIns="0" rtlCol="0" anchor="t">
            <a:spAutoFit/>
          </a:bodyPr>
          <a:lstStyle/>
          <a:p>
            <a:pPr algn="ctr">
              <a:lnSpc>
                <a:spcPts val="7100"/>
              </a:lnSpc>
              <a:spcBef>
                <a:spcPct val="0"/>
              </a:spcBef>
            </a:pPr>
            <a:r>
              <a:rPr lang="en-US" sz="6174" b="1" i="1">
                <a:solidFill>
                  <a:srgbClr val="000000"/>
                </a:solidFill>
                <a:latin typeface="Montserrat Semi-Bold Italics"/>
                <a:ea typeface="Montserrat Semi-Bold Italics"/>
                <a:cs typeface="Montserrat Semi-Bold Italics"/>
                <a:sym typeface="Montserrat Semi-Bold Italics"/>
              </a:rPr>
              <a:t>The dashboard provides an interactive and visual representation of key metrics related to railway operations, including journey performance, ticketing, payment methods, delays, and refund requests. It is designed to support data-driven decision-making and improve operational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306287" y="922562"/>
            <a:ext cx="15135694" cy="8335738"/>
          </a:xfrm>
          <a:custGeom>
            <a:avLst/>
            <a:gdLst/>
            <a:ahLst/>
            <a:cxnLst/>
            <a:rect l="l" t="t" r="r" b="b"/>
            <a:pathLst>
              <a:path w="15135694" h="8335738">
                <a:moveTo>
                  <a:pt x="0" y="0"/>
                </a:moveTo>
                <a:lnTo>
                  <a:pt x="15135694" y="0"/>
                </a:lnTo>
                <a:lnTo>
                  <a:pt x="15135694" y="8335738"/>
                </a:lnTo>
                <a:lnTo>
                  <a:pt x="0" y="8335738"/>
                </a:lnTo>
                <a:lnTo>
                  <a:pt x="0" y="0"/>
                </a:lnTo>
                <a:close/>
              </a:path>
            </a:pathLst>
          </a:custGeom>
          <a:blipFill>
            <a:blip r:embed="rId3"/>
            <a:stretch>
              <a:fillRect l="-2796" t="-26517" r="-36490" b="-9027"/>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670895" y="942929"/>
            <a:ext cx="16090837" cy="8315371"/>
          </a:xfrm>
          <a:custGeom>
            <a:avLst/>
            <a:gdLst/>
            <a:ahLst/>
            <a:cxnLst/>
            <a:rect l="l" t="t" r="r" b="b"/>
            <a:pathLst>
              <a:path w="16090837" h="8315371">
                <a:moveTo>
                  <a:pt x="0" y="0"/>
                </a:moveTo>
                <a:lnTo>
                  <a:pt x="16090837" y="0"/>
                </a:lnTo>
                <a:lnTo>
                  <a:pt x="16090837" y="8315371"/>
                </a:lnTo>
                <a:lnTo>
                  <a:pt x="0" y="8315371"/>
                </a:lnTo>
                <a:lnTo>
                  <a:pt x="0" y="0"/>
                </a:lnTo>
                <a:close/>
              </a:path>
            </a:pathLst>
          </a:custGeom>
          <a:blipFill>
            <a:blip r:embed="rId3"/>
            <a:stretch>
              <a:fillRect l="-1627" t="-30227" r="-29939" b="-6297"/>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252326" y="726803"/>
            <a:ext cx="15096823" cy="8268486"/>
          </a:xfrm>
          <a:custGeom>
            <a:avLst/>
            <a:gdLst/>
            <a:ahLst/>
            <a:cxnLst/>
            <a:rect l="l" t="t" r="r" b="b"/>
            <a:pathLst>
              <a:path w="15096823" h="8268486">
                <a:moveTo>
                  <a:pt x="0" y="0"/>
                </a:moveTo>
                <a:lnTo>
                  <a:pt x="15096823" y="0"/>
                </a:lnTo>
                <a:lnTo>
                  <a:pt x="15096823" y="8268486"/>
                </a:lnTo>
                <a:lnTo>
                  <a:pt x="0" y="8268486"/>
                </a:lnTo>
                <a:lnTo>
                  <a:pt x="0" y="0"/>
                </a:lnTo>
                <a:close/>
              </a:path>
            </a:pathLst>
          </a:custGeom>
          <a:blipFill>
            <a:blip r:embed="rId3"/>
            <a:stretch>
              <a:fillRect l="-5805" t="-25664" r="-31167" b="-8368"/>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158232" y="720508"/>
            <a:ext cx="15908946" cy="8537792"/>
          </a:xfrm>
          <a:custGeom>
            <a:avLst/>
            <a:gdLst/>
            <a:ahLst/>
            <a:cxnLst/>
            <a:rect l="l" t="t" r="r" b="b"/>
            <a:pathLst>
              <a:path w="15908946" h="8537792">
                <a:moveTo>
                  <a:pt x="0" y="0"/>
                </a:moveTo>
                <a:lnTo>
                  <a:pt x="15908945" y="0"/>
                </a:lnTo>
                <a:lnTo>
                  <a:pt x="15908945" y="8537792"/>
                </a:lnTo>
                <a:lnTo>
                  <a:pt x="0" y="8537792"/>
                </a:lnTo>
                <a:lnTo>
                  <a:pt x="0" y="0"/>
                </a:lnTo>
                <a:close/>
              </a:path>
            </a:pathLst>
          </a:custGeom>
          <a:blipFill>
            <a:blip r:embed="rId3"/>
            <a:stretch>
              <a:fillRect l="-4541" t="-27646" r="-31187" b="-7898"/>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516720" y="2952533"/>
            <a:ext cx="1684426" cy="1203162"/>
          </a:xfrm>
          <a:custGeom>
            <a:avLst/>
            <a:gdLst/>
            <a:ahLst/>
            <a:cxnLst/>
            <a:rect l="l" t="t" r="r" b="b"/>
            <a:pathLst>
              <a:path w="1684426" h="1203162">
                <a:moveTo>
                  <a:pt x="0" y="0"/>
                </a:moveTo>
                <a:lnTo>
                  <a:pt x="1684427" y="0"/>
                </a:lnTo>
                <a:lnTo>
                  <a:pt x="1684427" y="1203162"/>
                </a:lnTo>
                <a:lnTo>
                  <a:pt x="0" y="1203162"/>
                </a:lnTo>
                <a:lnTo>
                  <a:pt x="0" y="0"/>
                </a:lnTo>
                <a:close/>
              </a:path>
            </a:pathLst>
          </a:custGeom>
          <a:blipFill>
            <a:blip r:embed="rId3"/>
            <a:stretch>
              <a:fillRect/>
            </a:stretch>
          </a:blipFill>
        </p:spPr>
      </p:sp>
      <p:sp>
        <p:nvSpPr>
          <p:cNvPr id="4" name="Freeform 4"/>
          <p:cNvSpPr/>
          <p:nvPr/>
        </p:nvSpPr>
        <p:spPr>
          <a:xfrm>
            <a:off x="1613546" y="4601817"/>
            <a:ext cx="1755325" cy="1151447"/>
          </a:xfrm>
          <a:custGeom>
            <a:avLst/>
            <a:gdLst/>
            <a:ahLst/>
            <a:cxnLst/>
            <a:rect l="l" t="t" r="r" b="b"/>
            <a:pathLst>
              <a:path w="1755325" h="1151447">
                <a:moveTo>
                  <a:pt x="0" y="0"/>
                </a:moveTo>
                <a:lnTo>
                  <a:pt x="1755324" y="0"/>
                </a:lnTo>
                <a:lnTo>
                  <a:pt x="1755324" y="1151446"/>
                </a:lnTo>
                <a:lnTo>
                  <a:pt x="0" y="1151446"/>
                </a:lnTo>
                <a:lnTo>
                  <a:pt x="0" y="0"/>
                </a:lnTo>
                <a:close/>
              </a:path>
            </a:pathLst>
          </a:custGeom>
          <a:blipFill>
            <a:blip r:embed="rId4"/>
            <a:stretch>
              <a:fillRect t="-5282" b="-5282"/>
            </a:stretch>
          </a:blipFill>
        </p:spPr>
      </p:sp>
      <p:sp>
        <p:nvSpPr>
          <p:cNvPr id="5" name="TextBox 5"/>
          <p:cNvSpPr txBox="1"/>
          <p:nvPr/>
        </p:nvSpPr>
        <p:spPr>
          <a:xfrm>
            <a:off x="4086624" y="300403"/>
            <a:ext cx="8572302" cy="1144537"/>
          </a:xfrm>
          <a:prstGeom prst="rect">
            <a:avLst/>
          </a:prstGeom>
        </p:spPr>
        <p:txBody>
          <a:bodyPr lIns="0" tIns="0" rIns="0" bIns="0" rtlCol="0" anchor="t">
            <a:spAutoFit/>
          </a:bodyPr>
          <a:lstStyle/>
          <a:p>
            <a:pPr algn="ctr">
              <a:lnSpc>
                <a:spcPts val="8903"/>
              </a:lnSpc>
              <a:spcBef>
                <a:spcPct val="0"/>
              </a:spcBef>
            </a:pPr>
            <a:r>
              <a:rPr lang="en-US" sz="7742" b="1" i="1">
                <a:solidFill>
                  <a:srgbClr val="000000"/>
                </a:solidFill>
                <a:latin typeface="Montserrat Medium Italics"/>
                <a:ea typeface="Montserrat Medium Italics"/>
                <a:cs typeface="Montserrat Medium Italics"/>
                <a:sym typeface="Montserrat Medium Italics"/>
              </a:rPr>
              <a:t>Tools Used </a:t>
            </a:r>
          </a:p>
        </p:txBody>
      </p:sp>
      <p:sp>
        <p:nvSpPr>
          <p:cNvPr id="6" name="TextBox 6"/>
          <p:cNvSpPr txBox="1"/>
          <p:nvPr/>
        </p:nvSpPr>
        <p:spPr>
          <a:xfrm>
            <a:off x="3706679" y="2981108"/>
            <a:ext cx="11433721" cy="1054792"/>
          </a:xfrm>
          <a:prstGeom prst="rect">
            <a:avLst/>
          </a:prstGeom>
        </p:spPr>
        <p:txBody>
          <a:bodyPr lIns="0" tIns="0" rIns="0" bIns="0" rtlCol="0" anchor="t">
            <a:spAutoFit/>
          </a:bodyPr>
          <a:lstStyle/>
          <a:p>
            <a:pPr algn="ctr">
              <a:lnSpc>
                <a:spcPts val="8175"/>
              </a:lnSpc>
              <a:spcBef>
                <a:spcPct val="0"/>
              </a:spcBef>
            </a:pPr>
            <a:r>
              <a:rPr lang="en-US" sz="7108" b="1" i="1">
                <a:solidFill>
                  <a:srgbClr val="000000"/>
                </a:solidFill>
                <a:latin typeface="Montserrat Semi-Bold Italics"/>
                <a:ea typeface="Montserrat Semi-Bold Italics"/>
                <a:cs typeface="Montserrat Semi-Bold Italics"/>
                <a:sym typeface="Montserrat Semi-Bold Italics"/>
              </a:rPr>
              <a:t>Python (Pandas Library)</a:t>
            </a:r>
          </a:p>
        </p:txBody>
      </p:sp>
      <p:sp>
        <p:nvSpPr>
          <p:cNvPr id="7" name="TextBox 7"/>
          <p:cNvSpPr txBox="1"/>
          <p:nvPr/>
        </p:nvSpPr>
        <p:spPr>
          <a:xfrm>
            <a:off x="3706679" y="4630392"/>
            <a:ext cx="10734509" cy="1054792"/>
          </a:xfrm>
          <a:prstGeom prst="rect">
            <a:avLst/>
          </a:prstGeom>
        </p:spPr>
        <p:txBody>
          <a:bodyPr lIns="0" tIns="0" rIns="0" bIns="0" rtlCol="0" anchor="t">
            <a:spAutoFit/>
          </a:bodyPr>
          <a:lstStyle/>
          <a:p>
            <a:pPr algn="ctr">
              <a:lnSpc>
                <a:spcPts val="8175"/>
              </a:lnSpc>
              <a:spcBef>
                <a:spcPct val="0"/>
              </a:spcBef>
            </a:pPr>
            <a:r>
              <a:rPr lang="en-US" sz="7108" b="1" i="1">
                <a:solidFill>
                  <a:srgbClr val="000000"/>
                </a:solidFill>
                <a:latin typeface="Montserrat Semi-Bold Italics"/>
                <a:ea typeface="Montserrat Semi-Bold Italics"/>
                <a:cs typeface="Montserrat Semi-Bold Italics"/>
                <a:sym typeface="Montserrat Semi-Bold Italics"/>
              </a:rPr>
              <a:t>Microsoft Power Bi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2326894" y="704617"/>
            <a:ext cx="14193292" cy="1144667"/>
          </a:xfrm>
          <a:prstGeom prst="rect">
            <a:avLst/>
          </a:prstGeom>
        </p:spPr>
        <p:txBody>
          <a:bodyPr lIns="0" tIns="0" rIns="0" bIns="0" rtlCol="0" anchor="t">
            <a:spAutoFit/>
          </a:bodyPr>
          <a:lstStyle/>
          <a:p>
            <a:pPr algn="ctr">
              <a:lnSpc>
                <a:spcPts val="8926"/>
              </a:lnSpc>
              <a:spcBef>
                <a:spcPct val="0"/>
              </a:spcBef>
            </a:pPr>
            <a:r>
              <a:rPr lang="en-US" sz="7762" b="1" i="1">
                <a:solidFill>
                  <a:srgbClr val="000000"/>
                </a:solidFill>
                <a:latin typeface="Montserrat Semi-Bold Italics"/>
                <a:ea typeface="Montserrat Semi-Bold Italics"/>
                <a:cs typeface="Montserrat Semi-Bold Italics"/>
                <a:sym typeface="Montserrat Semi-Bold Italics"/>
              </a:rPr>
              <a:t>Group code:- CAI2_DAT1_S7 </a:t>
            </a:r>
          </a:p>
        </p:txBody>
      </p:sp>
      <p:sp>
        <p:nvSpPr>
          <p:cNvPr id="4" name="TextBox 4"/>
          <p:cNvSpPr txBox="1"/>
          <p:nvPr/>
        </p:nvSpPr>
        <p:spPr>
          <a:xfrm>
            <a:off x="0" y="2923500"/>
            <a:ext cx="12647761" cy="5041324"/>
          </a:xfrm>
          <a:prstGeom prst="rect">
            <a:avLst/>
          </a:prstGeom>
        </p:spPr>
        <p:txBody>
          <a:bodyPr lIns="0" tIns="0" rIns="0" bIns="0" rtlCol="0" anchor="t">
            <a:spAutoFit/>
          </a:bodyPr>
          <a:lstStyle/>
          <a:p>
            <a:pPr algn="ctr">
              <a:lnSpc>
                <a:spcPts val="6952"/>
              </a:lnSpc>
            </a:pPr>
            <a:r>
              <a:rPr lang="en-US" sz="6045" b="1">
                <a:solidFill>
                  <a:srgbClr val="000000"/>
                </a:solidFill>
                <a:latin typeface="Montserrat Semi-Bold"/>
                <a:ea typeface="Montserrat Semi-Bold"/>
                <a:cs typeface="Montserrat Semi-Bold"/>
                <a:sym typeface="Montserrat Semi-Bold"/>
              </a:rPr>
              <a:t>Team Work :-</a:t>
            </a:r>
          </a:p>
          <a:p>
            <a:pPr marL="1110546" lvl="1" indent="-555273" algn="ctr">
              <a:lnSpc>
                <a:spcPts val="5915"/>
              </a:lnSpc>
              <a:buFont typeface="Arial"/>
              <a:buChar char="•"/>
            </a:pPr>
            <a:r>
              <a:rPr lang="en-US" sz="5143" b="1">
                <a:solidFill>
                  <a:srgbClr val="000000"/>
                </a:solidFill>
                <a:latin typeface="Montserrat Semi-Bold"/>
                <a:ea typeface="Montserrat Semi-Bold"/>
                <a:cs typeface="Montserrat Semi-Bold"/>
                <a:sym typeface="Montserrat Semi-Bold"/>
              </a:rPr>
              <a:t>Retaj Mohammed (Team Leader)</a:t>
            </a:r>
          </a:p>
          <a:p>
            <a:pPr marL="1013190" lvl="1" indent="-506595" algn="ctr">
              <a:lnSpc>
                <a:spcPts val="5396"/>
              </a:lnSpc>
              <a:buFont typeface="Arial"/>
              <a:buChar char="•"/>
            </a:pPr>
            <a:r>
              <a:rPr lang="en-US" sz="4692" b="1">
                <a:solidFill>
                  <a:srgbClr val="000000"/>
                </a:solidFill>
                <a:latin typeface="Montserrat Semi-Bold"/>
                <a:ea typeface="Montserrat Semi-Bold"/>
                <a:cs typeface="Montserrat Semi-Bold"/>
                <a:sym typeface="Montserrat Semi-Bold"/>
              </a:rPr>
              <a:t>Mostafa Hesham</a:t>
            </a:r>
          </a:p>
          <a:p>
            <a:pPr marL="1110546" lvl="1" indent="-555273" algn="ctr">
              <a:lnSpc>
                <a:spcPts val="5915"/>
              </a:lnSpc>
              <a:buFont typeface="Arial"/>
              <a:buChar char="•"/>
            </a:pPr>
            <a:r>
              <a:rPr lang="en-US" sz="5143" b="1">
                <a:solidFill>
                  <a:srgbClr val="000000"/>
                </a:solidFill>
                <a:latin typeface="Montserrat Semi-Bold"/>
                <a:ea typeface="Montserrat Semi-Bold"/>
                <a:cs typeface="Montserrat Semi-Bold"/>
                <a:sym typeface="Montserrat Semi-Bold"/>
              </a:rPr>
              <a:t>Malak Hani </a:t>
            </a:r>
          </a:p>
          <a:p>
            <a:pPr marL="988850" lvl="1" indent="-494425" algn="ctr">
              <a:lnSpc>
                <a:spcPts val="5267"/>
              </a:lnSpc>
              <a:buFont typeface="Arial"/>
              <a:buChar char="•"/>
            </a:pPr>
            <a:r>
              <a:rPr lang="en-US" sz="4580" b="1">
                <a:solidFill>
                  <a:srgbClr val="000000"/>
                </a:solidFill>
                <a:latin typeface="Montserrat Semi-Bold"/>
                <a:ea typeface="Montserrat Semi-Bold"/>
                <a:cs typeface="Montserrat Semi-Bold"/>
                <a:sym typeface="Montserrat Semi-Bold"/>
              </a:rPr>
              <a:t>Noran Sherif </a:t>
            </a:r>
          </a:p>
          <a:p>
            <a:pPr marL="988850" lvl="1" indent="-494425" algn="ctr">
              <a:lnSpc>
                <a:spcPts val="5267"/>
              </a:lnSpc>
              <a:buFont typeface="Arial"/>
              <a:buChar char="•"/>
            </a:pPr>
            <a:r>
              <a:rPr lang="en-US" sz="4580" b="1">
                <a:solidFill>
                  <a:srgbClr val="000000"/>
                </a:solidFill>
                <a:latin typeface="Montserrat Semi-Bold"/>
                <a:ea typeface="Montserrat Semi-Bold"/>
                <a:cs typeface="Montserrat Semi-Bold"/>
                <a:sym typeface="Montserrat Semi-Bold"/>
              </a:rPr>
              <a:t>Nermin Ahmed </a:t>
            </a:r>
          </a:p>
          <a:p>
            <a:pPr marL="988850" lvl="1" indent="-494425" algn="ctr">
              <a:lnSpc>
                <a:spcPts val="5267"/>
              </a:lnSpc>
              <a:buFont typeface="Arial"/>
              <a:buChar char="•"/>
            </a:pPr>
            <a:r>
              <a:rPr lang="en-US" sz="4580" b="1">
                <a:solidFill>
                  <a:srgbClr val="000000"/>
                </a:solidFill>
                <a:latin typeface="Montserrat Semi-Bold"/>
                <a:ea typeface="Montserrat Semi-Bold"/>
                <a:cs typeface="Montserrat Semi-Bold"/>
                <a:sym typeface="Montserrat Semi-Bold"/>
              </a:rPr>
              <a:t>Mohammed Ehab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5422291" y="1763306"/>
            <a:ext cx="6660708" cy="5921770"/>
          </a:xfrm>
          <a:custGeom>
            <a:avLst/>
            <a:gdLst/>
            <a:ahLst/>
            <a:cxnLst/>
            <a:rect l="l" t="t" r="r" b="b"/>
            <a:pathLst>
              <a:path w="6660708" h="5921770">
                <a:moveTo>
                  <a:pt x="0" y="0"/>
                </a:moveTo>
                <a:lnTo>
                  <a:pt x="6660708" y="0"/>
                </a:lnTo>
                <a:lnTo>
                  <a:pt x="6660708" y="5921770"/>
                </a:lnTo>
                <a:lnTo>
                  <a:pt x="0" y="5921770"/>
                </a:lnTo>
                <a:lnTo>
                  <a:pt x="0" y="0"/>
                </a:lnTo>
                <a:close/>
              </a:path>
            </a:pathLst>
          </a:custGeom>
          <a:blipFill>
            <a:blip r:embed="rId3"/>
            <a:stretch>
              <a:fillRect/>
            </a:stretch>
          </a:blipFill>
        </p:spPr>
      </p:sp>
      <p:sp>
        <p:nvSpPr>
          <p:cNvPr id="4" name="TextBox 4"/>
          <p:cNvSpPr txBox="1"/>
          <p:nvPr/>
        </p:nvSpPr>
        <p:spPr>
          <a:xfrm>
            <a:off x="6750135" y="4088708"/>
            <a:ext cx="4340467" cy="1054792"/>
          </a:xfrm>
          <a:prstGeom prst="rect">
            <a:avLst/>
          </a:prstGeom>
        </p:spPr>
        <p:txBody>
          <a:bodyPr lIns="0" tIns="0" rIns="0" bIns="0" rtlCol="0" anchor="t">
            <a:spAutoFit/>
          </a:bodyPr>
          <a:lstStyle/>
          <a:p>
            <a:pPr algn="ctr">
              <a:lnSpc>
                <a:spcPts val="8175"/>
              </a:lnSpc>
              <a:spcBef>
                <a:spcPct val="0"/>
              </a:spcBef>
            </a:pPr>
            <a:r>
              <a:rPr lang="en-US" sz="7108" b="1" i="1">
                <a:solidFill>
                  <a:srgbClr val="FFFFFF"/>
                </a:solidFill>
                <a:latin typeface="Montserrat Semi-Bold Italics"/>
                <a:ea typeface="Montserrat Semi-Bold Italics"/>
                <a:cs typeface="Montserrat Semi-Bold Italics"/>
                <a:sym typeface="Montserrat Semi-Bold Italics"/>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5651166" y="195614"/>
            <a:ext cx="2108255" cy="1866033"/>
          </a:xfrm>
          <a:custGeom>
            <a:avLst/>
            <a:gdLst/>
            <a:ahLst/>
            <a:cxnLst/>
            <a:rect l="l" t="t" r="r" b="b"/>
            <a:pathLst>
              <a:path w="2108255" h="1866033">
                <a:moveTo>
                  <a:pt x="0" y="0"/>
                </a:moveTo>
                <a:lnTo>
                  <a:pt x="2108254" y="0"/>
                </a:lnTo>
                <a:lnTo>
                  <a:pt x="2108254" y="1866033"/>
                </a:lnTo>
                <a:lnTo>
                  <a:pt x="0" y="1866033"/>
                </a:lnTo>
                <a:lnTo>
                  <a:pt x="0" y="0"/>
                </a:lnTo>
                <a:close/>
              </a:path>
            </a:pathLst>
          </a:custGeom>
          <a:blipFill>
            <a:blip r:embed="rId3"/>
            <a:stretch>
              <a:fillRect t="-1308" b="-12247"/>
            </a:stretch>
          </a:blipFill>
        </p:spPr>
      </p:sp>
      <p:sp>
        <p:nvSpPr>
          <p:cNvPr id="4" name="Freeform 4"/>
          <p:cNvSpPr/>
          <p:nvPr/>
        </p:nvSpPr>
        <p:spPr>
          <a:xfrm>
            <a:off x="5862705" y="2703831"/>
            <a:ext cx="3266224" cy="3251898"/>
          </a:xfrm>
          <a:custGeom>
            <a:avLst/>
            <a:gdLst/>
            <a:ahLst/>
            <a:cxnLst/>
            <a:rect l="l" t="t" r="r" b="b"/>
            <a:pathLst>
              <a:path w="3266224" h="3251898">
                <a:moveTo>
                  <a:pt x="0" y="0"/>
                </a:moveTo>
                <a:lnTo>
                  <a:pt x="3266223" y="0"/>
                </a:lnTo>
                <a:lnTo>
                  <a:pt x="3266223" y="3251898"/>
                </a:lnTo>
                <a:lnTo>
                  <a:pt x="0" y="3251898"/>
                </a:lnTo>
                <a:lnTo>
                  <a:pt x="0" y="0"/>
                </a:lnTo>
                <a:close/>
              </a:path>
            </a:pathLst>
          </a:custGeom>
          <a:blipFill>
            <a:blip r:embed="rId4"/>
            <a:stretch>
              <a:fillRect/>
            </a:stretch>
          </a:blipFill>
        </p:spPr>
      </p:sp>
      <p:sp>
        <p:nvSpPr>
          <p:cNvPr id="5" name="Freeform 5"/>
          <p:cNvSpPr/>
          <p:nvPr/>
        </p:nvSpPr>
        <p:spPr>
          <a:xfrm>
            <a:off x="7494381" y="4328289"/>
            <a:ext cx="3269094" cy="3254881"/>
          </a:xfrm>
          <a:custGeom>
            <a:avLst/>
            <a:gdLst/>
            <a:ahLst/>
            <a:cxnLst/>
            <a:rect l="l" t="t" r="r" b="b"/>
            <a:pathLst>
              <a:path w="3269094" h="3254881">
                <a:moveTo>
                  <a:pt x="0" y="0"/>
                </a:moveTo>
                <a:lnTo>
                  <a:pt x="3269094" y="0"/>
                </a:lnTo>
                <a:lnTo>
                  <a:pt x="3269094" y="3254880"/>
                </a:lnTo>
                <a:lnTo>
                  <a:pt x="0" y="3254880"/>
                </a:lnTo>
                <a:lnTo>
                  <a:pt x="0" y="0"/>
                </a:lnTo>
                <a:close/>
              </a:path>
            </a:pathLst>
          </a:custGeom>
          <a:blipFill>
            <a:blip r:embed="rId5"/>
            <a:stretch>
              <a:fillRect/>
            </a:stretch>
          </a:blipFill>
        </p:spPr>
      </p:sp>
      <p:sp>
        <p:nvSpPr>
          <p:cNvPr id="6" name="Freeform 6"/>
          <p:cNvSpPr/>
          <p:nvPr/>
        </p:nvSpPr>
        <p:spPr>
          <a:xfrm>
            <a:off x="9128928" y="2887583"/>
            <a:ext cx="3068146" cy="3068146"/>
          </a:xfrm>
          <a:custGeom>
            <a:avLst/>
            <a:gdLst/>
            <a:ahLst/>
            <a:cxnLst/>
            <a:rect l="l" t="t" r="r" b="b"/>
            <a:pathLst>
              <a:path w="3068146" h="3068146">
                <a:moveTo>
                  <a:pt x="0" y="0"/>
                </a:moveTo>
                <a:lnTo>
                  <a:pt x="3068147" y="0"/>
                </a:lnTo>
                <a:lnTo>
                  <a:pt x="3068147" y="3068146"/>
                </a:lnTo>
                <a:lnTo>
                  <a:pt x="0" y="3068146"/>
                </a:lnTo>
                <a:lnTo>
                  <a:pt x="0" y="0"/>
                </a:lnTo>
                <a:close/>
              </a:path>
            </a:pathLst>
          </a:custGeom>
          <a:blipFill>
            <a:blip r:embed="rId6"/>
            <a:stretch>
              <a:fillRect/>
            </a:stretch>
          </a:blipFill>
        </p:spPr>
      </p:sp>
      <p:sp>
        <p:nvSpPr>
          <p:cNvPr id="7" name="Freeform 7"/>
          <p:cNvSpPr/>
          <p:nvPr/>
        </p:nvSpPr>
        <p:spPr>
          <a:xfrm>
            <a:off x="10663001" y="4443367"/>
            <a:ext cx="3038049" cy="3024724"/>
          </a:xfrm>
          <a:custGeom>
            <a:avLst/>
            <a:gdLst/>
            <a:ahLst/>
            <a:cxnLst/>
            <a:rect l="l" t="t" r="r" b="b"/>
            <a:pathLst>
              <a:path w="3038049" h="3024724">
                <a:moveTo>
                  <a:pt x="0" y="0"/>
                </a:moveTo>
                <a:lnTo>
                  <a:pt x="3038050" y="0"/>
                </a:lnTo>
                <a:lnTo>
                  <a:pt x="3038050" y="3024724"/>
                </a:lnTo>
                <a:lnTo>
                  <a:pt x="0" y="3024724"/>
                </a:lnTo>
                <a:lnTo>
                  <a:pt x="0" y="0"/>
                </a:lnTo>
                <a:close/>
              </a:path>
            </a:pathLst>
          </a:custGeom>
          <a:blipFill>
            <a:blip r:embed="rId7"/>
            <a:stretch>
              <a:fillRect/>
            </a:stretch>
          </a:blipFill>
        </p:spPr>
      </p:sp>
      <p:sp>
        <p:nvSpPr>
          <p:cNvPr id="8" name="TextBox 8"/>
          <p:cNvSpPr txBox="1"/>
          <p:nvPr/>
        </p:nvSpPr>
        <p:spPr>
          <a:xfrm>
            <a:off x="2879569" y="525544"/>
            <a:ext cx="12352288" cy="1244273"/>
          </a:xfrm>
          <a:prstGeom prst="rect">
            <a:avLst/>
          </a:prstGeom>
        </p:spPr>
        <p:txBody>
          <a:bodyPr lIns="0" tIns="0" rIns="0" bIns="0" rtlCol="0" anchor="t">
            <a:spAutoFit/>
          </a:bodyPr>
          <a:lstStyle/>
          <a:p>
            <a:pPr algn="ctr">
              <a:lnSpc>
                <a:spcPts val="9715"/>
              </a:lnSpc>
              <a:spcBef>
                <a:spcPct val="0"/>
              </a:spcBef>
            </a:pPr>
            <a:r>
              <a:rPr lang="en-US" sz="8448" b="1" i="1">
                <a:solidFill>
                  <a:srgbClr val="000000"/>
                </a:solidFill>
                <a:latin typeface="Montserrat Semi-Bold Italics"/>
                <a:ea typeface="Montserrat Semi-Bold Italics"/>
                <a:cs typeface="Montserrat Semi-Bold Italics"/>
                <a:sym typeface="Montserrat Semi-Bold Italics"/>
              </a:rPr>
              <a:t>UK Train Rides project</a:t>
            </a:r>
          </a:p>
        </p:txBody>
      </p:sp>
      <p:sp>
        <p:nvSpPr>
          <p:cNvPr id="9" name="TextBox 9"/>
          <p:cNvSpPr txBox="1"/>
          <p:nvPr/>
        </p:nvSpPr>
        <p:spPr>
          <a:xfrm>
            <a:off x="6151505" y="4063929"/>
            <a:ext cx="2685752" cy="477918"/>
          </a:xfrm>
          <a:prstGeom prst="rect">
            <a:avLst/>
          </a:prstGeom>
        </p:spPr>
        <p:txBody>
          <a:bodyPr lIns="0" tIns="0" rIns="0" bIns="0" rtlCol="0" anchor="t">
            <a:spAutoFit/>
          </a:bodyPr>
          <a:lstStyle/>
          <a:p>
            <a:pPr algn="ctr">
              <a:lnSpc>
                <a:spcPts val="3752"/>
              </a:lnSpc>
              <a:spcBef>
                <a:spcPct val="0"/>
              </a:spcBef>
            </a:pPr>
            <a:r>
              <a:rPr lang="en-US" sz="3262" b="1">
                <a:solidFill>
                  <a:srgbClr val="FFFFFF"/>
                </a:solidFill>
                <a:latin typeface="Montserrat Semi-Bold"/>
                <a:ea typeface="Montserrat Semi-Bold"/>
                <a:cs typeface="Montserrat Semi-Bold"/>
                <a:sym typeface="Montserrat Semi-Bold"/>
              </a:rPr>
              <a:t>Introduction</a:t>
            </a:r>
          </a:p>
        </p:txBody>
      </p:sp>
      <p:sp>
        <p:nvSpPr>
          <p:cNvPr id="10" name="TextBox 10"/>
          <p:cNvSpPr txBox="1"/>
          <p:nvPr/>
        </p:nvSpPr>
        <p:spPr>
          <a:xfrm>
            <a:off x="7495816" y="5716770"/>
            <a:ext cx="3411627" cy="437913"/>
          </a:xfrm>
          <a:prstGeom prst="rect">
            <a:avLst/>
          </a:prstGeom>
        </p:spPr>
        <p:txBody>
          <a:bodyPr lIns="0" tIns="0" rIns="0" bIns="0" rtlCol="0" anchor="t">
            <a:spAutoFit/>
          </a:bodyPr>
          <a:lstStyle/>
          <a:p>
            <a:pPr algn="ctr">
              <a:lnSpc>
                <a:spcPts val="3407"/>
              </a:lnSpc>
              <a:spcBef>
                <a:spcPct val="0"/>
              </a:spcBef>
            </a:pPr>
            <a:r>
              <a:rPr lang="en-US" sz="2962" b="1" i="1">
                <a:solidFill>
                  <a:srgbClr val="FFFFFF"/>
                </a:solidFill>
                <a:latin typeface="Montserrat Semi-Bold Italics"/>
                <a:ea typeface="Montserrat Semi-Bold Italics"/>
                <a:cs typeface="Montserrat Semi-Bold Italics"/>
                <a:sym typeface="Montserrat Semi-Bold Italics"/>
              </a:rPr>
              <a:t>Data Cleaning</a:t>
            </a:r>
          </a:p>
        </p:txBody>
      </p:sp>
      <p:sp>
        <p:nvSpPr>
          <p:cNvPr id="11" name="TextBox 11"/>
          <p:cNvSpPr txBox="1"/>
          <p:nvPr/>
        </p:nvSpPr>
        <p:spPr>
          <a:xfrm>
            <a:off x="9257097" y="4226843"/>
            <a:ext cx="2811810" cy="408675"/>
          </a:xfrm>
          <a:prstGeom prst="rect">
            <a:avLst/>
          </a:prstGeom>
        </p:spPr>
        <p:txBody>
          <a:bodyPr lIns="0" tIns="0" rIns="0" bIns="0" rtlCol="0" anchor="t">
            <a:spAutoFit/>
          </a:bodyPr>
          <a:lstStyle/>
          <a:p>
            <a:pPr algn="ctr">
              <a:lnSpc>
                <a:spcPts val="3286"/>
              </a:lnSpc>
              <a:spcBef>
                <a:spcPct val="0"/>
              </a:spcBef>
            </a:pPr>
            <a:r>
              <a:rPr lang="en-US" sz="2858" b="1" i="1">
                <a:solidFill>
                  <a:srgbClr val="FFFFFF"/>
                </a:solidFill>
                <a:latin typeface="Montserrat Semi-Bold Italics"/>
                <a:ea typeface="Montserrat Semi-Bold Italics"/>
                <a:cs typeface="Montserrat Semi-Bold Italics"/>
                <a:sym typeface="Montserrat Semi-Bold Italics"/>
              </a:rPr>
              <a:t>Data Modeling</a:t>
            </a:r>
          </a:p>
        </p:txBody>
      </p:sp>
      <p:sp>
        <p:nvSpPr>
          <p:cNvPr id="12" name="TextBox 12"/>
          <p:cNvSpPr txBox="1"/>
          <p:nvPr/>
        </p:nvSpPr>
        <p:spPr>
          <a:xfrm>
            <a:off x="11139874" y="5726295"/>
            <a:ext cx="2114401" cy="408675"/>
          </a:xfrm>
          <a:prstGeom prst="rect">
            <a:avLst/>
          </a:prstGeom>
        </p:spPr>
        <p:txBody>
          <a:bodyPr lIns="0" tIns="0" rIns="0" bIns="0" rtlCol="0" anchor="t">
            <a:spAutoFit/>
          </a:bodyPr>
          <a:lstStyle/>
          <a:p>
            <a:pPr algn="ctr">
              <a:lnSpc>
                <a:spcPts val="3286"/>
              </a:lnSpc>
              <a:spcBef>
                <a:spcPct val="0"/>
              </a:spcBef>
            </a:pPr>
            <a:r>
              <a:rPr lang="en-US" sz="2858" b="1" i="1">
                <a:solidFill>
                  <a:srgbClr val="FFFFFF"/>
                </a:solidFill>
                <a:latin typeface="Montserrat Semi-Bold Italics"/>
                <a:ea typeface="Montserrat Semi-Bold Italics"/>
                <a:cs typeface="Montserrat Semi-Bold Italics"/>
                <a:sym typeface="Montserrat Semi-Bold Italics"/>
              </a:rP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5109645" y="300026"/>
            <a:ext cx="8039379" cy="1269578"/>
          </a:xfrm>
          <a:prstGeom prst="rect">
            <a:avLst/>
          </a:prstGeom>
        </p:spPr>
        <p:txBody>
          <a:bodyPr lIns="0" tIns="0" rIns="0" bIns="0" rtlCol="0" anchor="t">
            <a:spAutoFit/>
          </a:bodyPr>
          <a:lstStyle/>
          <a:p>
            <a:pPr algn="ctr">
              <a:lnSpc>
                <a:spcPts val="9860"/>
              </a:lnSpc>
              <a:spcBef>
                <a:spcPct val="0"/>
              </a:spcBef>
            </a:pPr>
            <a:r>
              <a:rPr lang="en-US" sz="8574" b="1" i="1" dirty="0">
                <a:solidFill>
                  <a:srgbClr val="000000"/>
                </a:solidFill>
                <a:latin typeface="Montserrat Semi-Bold Italics"/>
                <a:ea typeface="Montserrat Semi-Bold Italics"/>
                <a:cs typeface="Montserrat Semi-Bold Italics"/>
                <a:sym typeface="Montserrat Semi-Bold Italics"/>
              </a:rPr>
              <a:t>1.Introduction</a:t>
            </a:r>
          </a:p>
        </p:txBody>
      </p:sp>
      <p:sp>
        <p:nvSpPr>
          <p:cNvPr id="4" name="TextBox 4"/>
          <p:cNvSpPr txBox="1"/>
          <p:nvPr/>
        </p:nvSpPr>
        <p:spPr>
          <a:xfrm>
            <a:off x="224916" y="2013735"/>
            <a:ext cx="6349596" cy="1113999"/>
          </a:xfrm>
          <a:prstGeom prst="rect">
            <a:avLst/>
          </a:prstGeom>
        </p:spPr>
        <p:txBody>
          <a:bodyPr lIns="0" tIns="0" rIns="0" bIns="0" rtlCol="0" anchor="t">
            <a:spAutoFit/>
          </a:bodyPr>
          <a:lstStyle/>
          <a:p>
            <a:pPr algn="ctr">
              <a:lnSpc>
                <a:spcPts val="8644"/>
              </a:lnSpc>
              <a:spcBef>
                <a:spcPct val="0"/>
              </a:spcBef>
            </a:pPr>
            <a:r>
              <a:rPr lang="en-US" sz="7516" b="1" dirty="0">
                <a:solidFill>
                  <a:srgbClr val="000000"/>
                </a:solidFill>
                <a:latin typeface="Montserrat Semi-Bold"/>
                <a:ea typeface="Montserrat Semi-Bold"/>
                <a:cs typeface="Montserrat Semi-Bold"/>
                <a:sym typeface="Montserrat Semi-Bold"/>
              </a:rPr>
              <a:t>Objective :-</a:t>
            </a:r>
          </a:p>
        </p:txBody>
      </p:sp>
      <p:sp>
        <p:nvSpPr>
          <p:cNvPr id="5" name="TextBox 5"/>
          <p:cNvSpPr txBox="1"/>
          <p:nvPr/>
        </p:nvSpPr>
        <p:spPr>
          <a:xfrm>
            <a:off x="0" y="4469483"/>
            <a:ext cx="15390936" cy="4276198"/>
          </a:xfrm>
          <a:prstGeom prst="rect">
            <a:avLst/>
          </a:prstGeom>
        </p:spPr>
        <p:txBody>
          <a:bodyPr lIns="0" tIns="0" rIns="0" bIns="0" rtlCol="0" anchor="t">
            <a:spAutoFit/>
          </a:bodyPr>
          <a:lstStyle/>
          <a:p>
            <a:pPr algn="ctr">
              <a:lnSpc>
                <a:spcPts val="6706"/>
              </a:lnSpc>
              <a:spcBef>
                <a:spcPct val="0"/>
              </a:spcBef>
            </a:pPr>
            <a:r>
              <a:rPr lang="en-US" sz="5832" b="1">
                <a:solidFill>
                  <a:srgbClr val="000000"/>
                </a:solidFill>
                <a:latin typeface="Montserrat Semi-Bold"/>
                <a:ea typeface="Montserrat Semi-Bold"/>
                <a:cs typeface="Montserrat Semi-Bold"/>
                <a:sym typeface="Montserrat Semi-Bold"/>
              </a:rPr>
              <a:t>To analyze UK Train Rides to identify optimal routes, Pricing patterns, and service performance- providing actionable insights for travelers and operators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4236746" y="299995"/>
            <a:ext cx="8316664" cy="1084705"/>
          </a:xfrm>
          <a:prstGeom prst="rect">
            <a:avLst/>
          </a:prstGeom>
        </p:spPr>
        <p:txBody>
          <a:bodyPr lIns="0" tIns="0" rIns="0" bIns="0" rtlCol="0" anchor="t">
            <a:spAutoFit/>
          </a:bodyPr>
          <a:lstStyle/>
          <a:p>
            <a:pPr algn="ctr">
              <a:lnSpc>
                <a:spcPts val="8417"/>
              </a:lnSpc>
              <a:spcBef>
                <a:spcPct val="0"/>
              </a:spcBef>
            </a:pPr>
            <a:r>
              <a:rPr lang="en-US" sz="7319" b="1" i="1">
                <a:solidFill>
                  <a:srgbClr val="000000"/>
                </a:solidFill>
                <a:latin typeface="Montserrat Semi-Bold Italics"/>
                <a:ea typeface="Montserrat Semi-Bold Italics"/>
                <a:cs typeface="Montserrat Semi-Bold Italics"/>
                <a:sym typeface="Montserrat Semi-Bold Italics"/>
              </a:rPr>
              <a:t>2. Data Cleaning </a:t>
            </a:r>
          </a:p>
        </p:txBody>
      </p:sp>
      <p:sp>
        <p:nvSpPr>
          <p:cNvPr id="4" name="TextBox 4"/>
          <p:cNvSpPr txBox="1"/>
          <p:nvPr/>
        </p:nvSpPr>
        <p:spPr>
          <a:xfrm>
            <a:off x="497575" y="3012383"/>
            <a:ext cx="16146738" cy="6245917"/>
          </a:xfrm>
          <a:prstGeom prst="rect">
            <a:avLst/>
          </a:prstGeom>
        </p:spPr>
        <p:txBody>
          <a:bodyPr lIns="0" tIns="0" rIns="0" bIns="0" rtlCol="0" anchor="t">
            <a:spAutoFit/>
          </a:bodyPr>
          <a:lstStyle/>
          <a:p>
            <a:pPr algn="ctr">
              <a:lnSpc>
                <a:spcPts val="8175"/>
              </a:lnSpc>
              <a:spcBef>
                <a:spcPct val="0"/>
              </a:spcBef>
            </a:pPr>
            <a:r>
              <a:rPr lang="en-US" sz="7108" b="1" i="1">
                <a:solidFill>
                  <a:srgbClr val="000000"/>
                </a:solidFill>
                <a:latin typeface="Montserrat Semi-Bold Italics"/>
                <a:ea typeface="Montserrat Semi-Bold Italics"/>
                <a:cs typeface="Montserrat Semi-Bold Italics"/>
                <a:sym typeface="Montserrat Semi-Bold Italics"/>
              </a:rPr>
              <a:t>Data Cleaning is the first step in our analysis. This step is very important to ensure the dataset’s consistency and usability for analysis, several data cleaning steps were applied.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670325" y="1322247"/>
            <a:ext cx="16588975" cy="8224245"/>
          </a:xfrm>
          <a:custGeom>
            <a:avLst/>
            <a:gdLst/>
            <a:ahLst/>
            <a:cxnLst/>
            <a:rect l="l" t="t" r="r" b="b"/>
            <a:pathLst>
              <a:path w="16588975" h="8224245">
                <a:moveTo>
                  <a:pt x="0" y="0"/>
                </a:moveTo>
                <a:lnTo>
                  <a:pt x="16588975" y="0"/>
                </a:lnTo>
                <a:lnTo>
                  <a:pt x="16588975" y="8224245"/>
                </a:lnTo>
                <a:lnTo>
                  <a:pt x="0" y="8224245"/>
                </a:lnTo>
                <a:lnTo>
                  <a:pt x="0" y="0"/>
                </a:lnTo>
                <a:close/>
              </a:path>
            </a:pathLst>
          </a:custGeom>
          <a:blipFill>
            <a:blip r:embed="rId3"/>
            <a:stretch>
              <a:fillRect l="-5055" t="-9495" b="-9642"/>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446693" y="1629740"/>
            <a:ext cx="15633515" cy="7446829"/>
          </a:xfrm>
          <a:custGeom>
            <a:avLst/>
            <a:gdLst/>
            <a:ahLst/>
            <a:cxnLst/>
            <a:rect l="l" t="t" r="r" b="b"/>
            <a:pathLst>
              <a:path w="15633515" h="7446829">
                <a:moveTo>
                  <a:pt x="0" y="0"/>
                </a:moveTo>
                <a:lnTo>
                  <a:pt x="15633515" y="0"/>
                </a:lnTo>
                <a:lnTo>
                  <a:pt x="15633515" y="7446829"/>
                </a:lnTo>
                <a:lnTo>
                  <a:pt x="0" y="7446829"/>
                </a:lnTo>
                <a:lnTo>
                  <a:pt x="0" y="0"/>
                </a:lnTo>
                <a:close/>
              </a:path>
            </a:pathLst>
          </a:custGeom>
          <a:blipFill>
            <a:blip r:embed="rId3"/>
            <a:stretch>
              <a:fillRect t="-12568" b="-5462"/>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83357" y="1516412"/>
            <a:ext cx="17075943" cy="7949916"/>
          </a:xfrm>
          <a:custGeom>
            <a:avLst/>
            <a:gdLst/>
            <a:ahLst/>
            <a:cxnLst/>
            <a:rect l="l" t="t" r="r" b="b"/>
            <a:pathLst>
              <a:path w="17075943" h="7949916">
                <a:moveTo>
                  <a:pt x="0" y="0"/>
                </a:moveTo>
                <a:lnTo>
                  <a:pt x="17075943" y="0"/>
                </a:lnTo>
                <a:lnTo>
                  <a:pt x="17075943" y="7949916"/>
                </a:lnTo>
                <a:lnTo>
                  <a:pt x="0" y="7949916"/>
                </a:lnTo>
                <a:lnTo>
                  <a:pt x="0" y="0"/>
                </a:lnTo>
                <a:close/>
              </a:path>
            </a:pathLst>
          </a:custGeom>
          <a:blipFill>
            <a:blip r:embed="rId3"/>
            <a:stretch>
              <a:fillRect t="-14453" b="-6368"/>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4206892" y="279100"/>
            <a:ext cx="9874215" cy="2278559"/>
          </a:xfrm>
          <a:prstGeom prst="rect">
            <a:avLst/>
          </a:prstGeom>
        </p:spPr>
        <p:txBody>
          <a:bodyPr lIns="0" tIns="0" rIns="0" bIns="0" rtlCol="0" anchor="t">
            <a:spAutoFit/>
          </a:bodyPr>
          <a:lstStyle/>
          <a:p>
            <a:pPr algn="ctr">
              <a:lnSpc>
                <a:spcPts val="8926"/>
              </a:lnSpc>
            </a:pPr>
            <a:r>
              <a:rPr lang="en-US" sz="7762" b="1" i="1">
                <a:solidFill>
                  <a:srgbClr val="000000"/>
                </a:solidFill>
                <a:latin typeface="Montserrat Semi-Bold Italics"/>
                <a:ea typeface="Montserrat Semi-Bold Italics"/>
                <a:cs typeface="Montserrat Semi-Bold Italics"/>
                <a:sym typeface="Montserrat Semi-Bold Italics"/>
              </a:rPr>
              <a:t>2. Data Modeling</a:t>
            </a:r>
          </a:p>
          <a:p>
            <a:pPr algn="ctr">
              <a:lnSpc>
                <a:spcPts val="8926"/>
              </a:lnSpc>
              <a:spcBef>
                <a:spcPct val="0"/>
              </a:spcBef>
            </a:pPr>
            <a:endParaRPr lang="en-US" sz="7762" b="1" i="1">
              <a:solidFill>
                <a:srgbClr val="000000"/>
              </a:solidFill>
              <a:latin typeface="Montserrat Semi-Bold Italics"/>
              <a:ea typeface="Montserrat Semi-Bold Italics"/>
              <a:cs typeface="Montserrat Semi-Bold Italics"/>
              <a:sym typeface="Montserrat Semi-Bold Italics"/>
            </a:endParaRPr>
          </a:p>
        </p:txBody>
      </p:sp>
      <p:sp>
        <p:nvSpPr>
          <p:cNvPr id="4" name="TextBox 4"/>
          <p:cNvSpPr txBox="1"/>
          <p:nvPr/>
        </p:nvSpPr>
        <p:spPr>
          <a:xfrm>
            <a:off x="0" y="2576709"/>
            <a:ext cx="14698522" cy="7044442"/>
          </a:xfrm>
          <a:prstGeom prst="rect">
            <a:avLst/>
          </a:prstGeom>
        </p:spPr>
        <p:txBody>
          <a:bodyPr lIns="0" tIns="0" rIns="0" bIns="0" rtlCol="0" anchor="t">
            <a:spAutoFit/>
          </a:bodyPr>
          <a:lstStyle/>
          <a:p>
            <a:pPr algn="ctr">
              <a:lnSpc>
                <a:spcPts val="6165"/>
              </a:lnSpc>
              <a:spcBef>
                <a:spcPct val="0"/>
              </a:spcBef>
            </a:pPr>
            <a:r>
              <a:rPr lang="en-US" sz="5360" b="1" i="1">
                <a:solidFill>
                  <a:srgbClr val="000000"/>
                </a:solidFill>
                <a:latin typeface="Montserrat Semi-Bold Italics"/>
                <a:ea typeface="Montserrat Semi-Bold Italics"/>
                <a:cs typeface="Montserrat Semi-Bold Italics"/>
                <a:sym typeface="Montserrat Semi-Bold Italics"/>
              </a:rPr>
              <a:t>The second step in our analysis is Data Modeling is the process of transforming cleaned and structured data into a suitable format for analytical or predictive purposes. It involves selecting appropriate algorithms, defining input features, and training models that can identify patterns or make predictions based on historical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Freeform 3"/>
          <p:cNvSpPr/>
          <p:nvPr/>
        </p:nvSpPr>
        <p:spPr>
          <a:xfrm>
            <a:off x="1554123" y="1955786"/>
            <a:ext cx="13212560" cy="7008967"/>
          </a:xfrm>
          <a:custGeom>
            <a:avLst/>
            <a:gdLst/>
            <a:ahLst/>
            <a:cxnLst/>
            <a:rect l="l" t="t" r="r" b="b"/>
            <a:pathLst>
              <a:path w="13212560" h="7008967">
                <a:moveTo>
                  <a:pt x="0" y="0"/>
                </a:moveTo>
                <a:lnTo>
                  <a:pt x="13212560" y="0"/>
                </a:lnTo>
                <a:lnTo>
                  <a:pt x="13212560" y="7008967"/>
                </a:lnTo>
                <a:lnTo>
                  <a:pt x="0" y="7008967"/>
                </a:lnTo>
                <a:lnTo>
                  <a:pt x="0" y="0"/>
                </a:lnTo>
                <a:close/>
              </a:path>
            </a:pathLst>
          </a:custGeom>
          <a:blipFill>
            <a:blip r:embed="rId3"/>
            <a:stretch>
              <a:fillRect t="-26147" r="-28590" b="-10138"/>
            </a:stretch>
          </a:blipFill>
        </p:spPr>
      </p:sp>
      <p:sp>
        <p:nvSpPr>
          <p:cNvPr id="4" name="TextBox 4"/>
          <p:cNvSpPr txBox="1"/>
          <p:nvPr/>
        </p:nvSpPr>
        <p:spPr>
          <a:xfrm>
            <a:off x="4206892" y="279100"/>
            <a:ext cx="9874215" cy="2278559"/>
          </a:xfrm>
          <a:prstGeom prst="rect">
            <a:avLst/>
          </a:prstGeom>
        </p:spPr>
        <p:txBody>
          <a:bodyPr lIns="0" tIns="0" rIns="0" bIns="0" rtlCol="0" anchor="t">
            <a:spAutoFit/>
          </a:bodyPr>
          <a:lstStyle/>
          <a:p>
            <a:pPr algn="ctr">
              <a:lnSpc>
                <a:spcPts val="8926"/>
              </a:lnSpc>
            </a:pPr>
            <a:r>
              <a:rPr lang="en-US" sz="7762" b="1" i="1">
                <a:solidFill>
                  <a:srgbClr val="000000"/>
                </a:solidFill>
                <a:latin typeface="Montserrat Semi-Bold Italics"/>
                <a:ea typeface="Montserrat Semi-Bold Italics"/>
                <a:cs typeface="Montserrat Semi-Bold Italics"/>
                <a:sym typeface="Montserrat Semi-Bold Italics"/>
              </a:rPr>
              <a:t>2.Data Modeling</a:t>
            </a:r>
          </a:p>
          <a:p>
            <a:pPr algn="ctr">
              <a:lnSpc>
                <a:spcPts val="8926"/>
              </a:lnSpc>
              <a:spcBef>
                <a:spcPct val="0"/>
              </a:spcBef>
            </a:pPr>
            <a:endParaRPr lang="en-US" sz="7762" b="1" i="1">
              <a:solidFill>
                <a:srgbClr val="000000"/>
              </a:solidFill>
              <a:latin typeface="Montserrat Semi-Bold Italics"/>
              <a:ea typeface="Montserrat Semi-Bold Italics"/>
              <a:cs typeface="Montserrat Semi-Bold Italics"/>
              <a:sym typeface="Montserrat Semi-Bold Itali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Custom</PresentationFormat>
  <Paragraphs>28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Montserrat Medium Italics</vt:lpstr>
      <vt:lpstr>Montserrat Semi-Bold</vt:lpstr>
      <vt:lpstr>Montserrat Semi-Bold Italics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Light Green Gradient SWOT Analysis Presentation</dc:title>
  <cp:lastModifiedBy>dell</cp:lastModifiedBy>
  <cp:revision>2</cp:revision>
  <dcterms:created xsi:type="dcterms:W3CDTF">2006-08-16T00:00:00Z</dcterms:created>
  <dcterms:modified xsi:type="dcterms:W3CDTF">2025-05-09T18:51:10Z</dcterms:modified>
  <dc:identifier>DAGm40DNDSI</dc:identifier>
</cp:coreProperties>
</file>