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78" r:id="rId4"/>
    <p:sldId id="379" r:id="rId5"/>
    <p:sldId id="372" r:id="rId6"/>
    <p:sldId id="373" r:id="rId7"/>
    <p:sldId id="374" r:id="rId8"/>
    <p:sldId id="381" r:id="rId9"/>
    <p:sldId id="377" r:id="rId10"/>
    <p:sldId id="380"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charset="0"/>
                <a:cs typeface="Times New Roman" panose="02020603050405020304" charset="0"/>
              </a:rPr>
              <a:t>House Price Prediction</a:t>
            </a:r>
            <a:endParaRPr lang="en-US" dirty="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825625"/>
            <a:ext cx="10515600" cy="1477010"/>
          </a:xfrm>
        </p:spPr>
        <p:txBody>
          <a:bodyPr/>
          <a:p>
            <a:pPr marL="0" indent="0" algn="ctr">
              <a:buNone/>
            </a:pPr>
            <a:r>
              <a:rPr lang="en-US" sz="7200">
                <a:latin typeface="Times New Roman" panose="02020603050405020304" charset="0"/>
                <a:cs typeface="Times New Roman" panose="02020603050405020304" charset="0"/>
              </a:rPr>
              <a:t>Thank You</a:t>
            </a:r>
            <a:endParaRPr lang="en-US" sz="7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 Description</a:t>
            </a:r>
            <a:endParaRPr lang="en-IN" altLang="en-US"/>
          </a:p>
        </p:txBody>
      </p:sp>
      <p:sp>
        <p:nvSpPr>
          <p:cNvPr id="3" name="Content Placeholder 2"/>
          <p:cNvSpPr>
            <a:spLocks noGrp="1"/>
          </p:cNvSpPr>
          <p:nvPr>
            <p:ph idx="1"/>
          </p:nvPr>
        </p:nvSpPr>
        <p:spPr/>
        <p:txBody>
          <a:bodyPr/>
          <a:p>
            <a:pPr marL="0" indent="0" algn="just">
              <a:lnSpc>
                <a:spcPct val="150000"/>
              </a:lnSpc>
              <a:buNone/>
            </a:pPr>
            <a:r>
              <a:rPr lang="en-US" sz="2000" b="1">
                <a:latin typeface="Times New Roman" panose="02020603050405020304" charset="0"/>
                <a:cs typeface="Times New Roman" panose="02020603050405020304" charset="0"/>
                <a:sym typeface="+mn-ea"/>
              </a:rPr>
              <a:t>Collection of Dataset</a:t>
            </a:r>
            <a:endParaRPr lang="en-US" sz="2000" b="1">
              <a:latin typeface="Times New Roman" panose="02020603050405020304" charset="0"/>
              <a:cs typeface="Times New Roman" panose="02020603050405020304" charset="0"/>
              <a:sym typeface="+mn-ea"/>
            </a:endParaRPr>
          </a:p>
          <a:p>
            <a:pPr marL="0" indent="0" algn="just">
              <a:lnSpc>
                <a:spcPct val="150000"/>
              </a:lnSpc>
              <a:buNone/>
            </a:pPr>
            <a:r>
              <a:rPr lang="en-IN" altLang="en-US" sz="2000">
                <a:latin typeface="Times New Roman" panose="02020603050405020304" charset="0"/>
                <a:cs typeface="Times New Roman" panose="02020603050405020304" charset="0"/>
                <a:sym typeface="+mn-ea"/>
              </a:rPr>
              <a:t>It is the first step in machine learning techniques, data samples are collected from kaggle website. The quantity and quality of the data determine the better prediction.</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b="1">
                <a:latin typeface="Times New Roman" panose="02020603050405020304" charset="0"/>
                <a:cs typeface="Times New Roman" panose="02020603050405020304" charset="0"/>
                <a:sym typeface="+mn-ea"/>
              </a:rPr>
              <a:t>Data Preprocessing</a:t>
            </a:r>
            <a:endParaRPr lang="en-US" sz="2000">
              <a:latin typeface="Times New Roman" panose="02020603050405020304" charset="0"/>
              <a:cs typeface="Times New Roman" panose="02020603050405020304" charset="0"/>
            </a:endParaRPr>
          </a:p>
          <a:p>
            <a:pPr marL="0" indent="0" algn="just">
              <a:lnSpc>
                <a:spcPct val="150000"/>
              </a:lnSpc>
              <a:buNone/>
            </a:pPr>
            <a:r>
              <a:rPr lang="en-US" sz="2000">
                <a:latin typeface="Times New Roman" panose="02020603050405020304" charset="0"/>
                <a:cs typeface="Times New Roman" panose="02020603050405020304" charset="0"/>
                <a:sym typeface="+mn-ea"/>
              </a:rPr>
              <a:t> It is a process of transforming the raw, complex data into systematic understandable knowledge. It involves the process of finding out missing and redundant data in the dataset. Thus, this brings uniformity in the dataset.</a:t>
            </a:r>
            <a:r>
              <a:rPr lang="en-IN" alt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However in our dataset, there was no missing values found meaning that every record was constituted its corresponding feature values.</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IN" altLang="en-US" b="1">
                <a:latin typeface="Times New Roman" panose="02020603050405020304" charset="0"/>
                <a:cs typeface="Times New Roman" panose="02020603050405020304" charset="0"/>
              </a:rPr>
              <a:t>Feature Extraction</a:t>
            </a:r>
            <a:endParaRPr lang="en-IN" altLang="en-US" b="1">
              <a:latin typeface="Times New Roman" panose="02020603050405020304" charset="0"/>
              <a:cs typeface="Times New Roman" panose="02020603050405020304" charset="0"/>
            </a:endParaRPr>
          </a:p>
          <a:p>
            <a:pPr marL="0" indent="0" algn="just">
              <a:buNone/>
            </a:pPr>
            <a:r>
              <a:rPr lang="en-IN" altLang="en-US">
                <a:latin typeface="Times New Roman" panose="02020603050405020304" charset="0"/>
                <a:cs typeface="Times New Roman" panose="02020603050405020304" charset="0"/>
              </a:rPr>
              <a:t>The feature Extraction technique gives us new features which are a linear combination of the existing features. The new set of features will have different values as compared to the original feature values. The main aim is that fewer features will be required to capture the same information.</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Linear Regression</a:t>
            </a:r>
            <a:endParaRPr lang="en-IN" altLang="en-US"/>
          </a:p>
        </p:txBody>
      </p:sp>
      <p:sp>
        <p:nvSpPr>
          <p:cNvPr id="3" name="Content Placeholder 2"/>
          <p:cNvSpPr>
            <a:spLocks noGrp="1"/>
          </p:cNvSpPr>
          <p:nvPr>
            <p:ph idx="1"/>
          </p:nvPr>
        </p:nvSpPr>
        <p:spPr>
          <a:xfrm>
            <a:off x="364490" y="1083310"/>
            <a:ext cx="11385550" cy="5044440"/>
          </a:xfrm>
        </p:spPr>
        <p:txBody>
          <a:bodyPr/>
          <a:p>
            <a:pPr marL="0" indent="0" algn="just">
              <a:lnSpc>
                <a:spcPct val="150000"/>
              </a:lnSpc>
              <a:buNone/>
            </a:pPr>
            <a:r>
              <a:rPr lang="en-US" sz="2400">
                <a:latin typeface="Times New Roman" panose="02020603050405020304" charset="0"/>
                <a:cs typeface="Times New Roman" panose="02020603050405020304" charset="0"/>
              </a:rPr>
              <a:t>Regression is concerned with specifying the relationship</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between a single numeric dependent variable (the value to</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be predicted) and one or more numeric independent</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variables (the predictors). As the name implies the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dependent variable</a:t>
            </a:r>
            <a:r>
              <a:rPr lang="en-IN" altLang="en-US" sz="2400">
                <a:latin typeface="Times New Roman" panose="02020603050405020304" charset="0"/>
                <a:cs typeface="Times New Roman" panose="02020603050405020304" charset="0"/>
              </a:rPr>
              <a:t> depends upon the value of the independent variable or variables. The simplest forms of regression assume that the relationship between the independent and dependent variables follows a straight line. The origin of the term "regression" to describe the process of fitting lines to data is rooted.</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Random Forest</a:t>
            </a:r>
            <a:endParaRPr lang="en-IN" altLang="en-US"/>
          </a:p>
        </p:txBody>
      </p:sp>
      <p:sp>
        <p:nvSpPr>
          <p:cNvPr id="3" name="Content Placeholder 2"/>
          <p:cNvSpPr>
            <a:spLocks noGrp="1"/>
          </p:cNvSpPr>
          <p:nvPr>
            <p:ph idx="1"/>
          </p:nvPr>
        </p:nvSpPr>
        <p:spPr/>
        <p:txBody>
          <a:bodyPr/>
          <a:p>
            <a:pPr algn="just">
              <a:lnSpc>
                <a:spcPct val="150000"/>
              </a:lnSpc>
            </a:pPr>
            <a:r>
              <a:rPr lang="en-US" sz="2400">
                <a:latin typeface="Times New Roman" panose="02020603050405020304" charset="0"/>
                <a:cs typeface="Times New Roman" panose="02020603050405020304"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model.Random Forest is a classifier that contains a number of decision trees on various subsets of the given dataset and takes the average to improve the predictive accuracy of that dataset.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4145" y="849630"/>
            <a:ext cx="11531600" cy="5278120"/>
          </a:xfrm>
        </p:spPr>
        <p:txBody>
          <a:bodyPr/>
          <a:p>
            <a:pPr marL="0" indent="0">
              <a:buNone/>
            </a:pPr>
            <a:r>
              <a:rPr lang="en-US" sz="2000">
                <a:latin typeface="Times New Roman" panose="02020603050405020304" charset="0"/>
                <a:cs typeface="Times New Roman" panose="02020603050405020304" charset="0"/>
              </a:rPr>
              <a:t>How does Random Forest algorithm work?</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Random Forest works in two-phase first is to create the random forest by combining N decision tree, and second is to make predictions for each tree created in the first phase.</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The Working process can be explained in the below steps and diagram:</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Step-1: Select random K data points from the training set.</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Step-2: Build the decision trees associated with the selected data points (Subsets).</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Step-3: Choose the number N for decision trees that you want to build.</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lnSpc>
                <a:spcPct val="150000"/>
              </a:lnSpc>
              <a:buNone/>
            </a:pPr>
            <a:r>
              <a:rPr lang="en-US" sz="2000">
                <a:latin typeface="Times New Roman" panose="02020603050405020304" charset="0"/>
                <a:cs typeface="Times New Roman" panose="02020603050405020304" charset="0"/>
              </a:rPr>
              <a:t>Step-4: Repeat Step 1 &amp; 2.</a:t>
            </a:r>
            <a:endParaRPr lang="en-US" sz="2000">
              <a:latin typeface="Times New Roman" panose="02020603050405020304" charset="0"/>
              <a:cs typeface="Times New Roman" panose="02020603050405020304" charset="0"/>
            </a:endParaRPr>
          </a:p>
          <a:p>
            <a:pPr marL="0" indent="0">
              <a:lnSpc>
                <a:spcPct val="150000"/>
              </a:lnSpc>
              <a:buNone/>
            </a:pPr>
            <a:r>
              <a:rPr lang="en-US" sz="2000">
                <a:latin typeface="Times New Roman" panose="02020603050405020304" charset="0"/>
                <a:cs typeface="Times New Roman" panose="02020603050405020304" charset="0"/>
              </a:rPr>
              <a:t>Step-5: For new data points, find the predictions of each decision tree, and assign the new data points to the category that wins the majority votes.</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Flow Chart</a:t>
            </a:r>
            <a:endParaRPr lang="en-IN" altLang="en-US"/>
          </a:p>
        </p:txBody>
      </p:sp>
      <p:pic>
        <p:nvPicPr>
          <p:cNvPr id="6" name="Content Placeholder 5"/>
          <p:cNvPicPr>
            <a:picLocks noChangeAspect="1"/>
          </p:cNvPicPr>
          <p:nvPr>
            <p:ph idx="1"/>
          </p:nvPr>
        </p:nvPicPr>
        <p:blipFill>
          <a:blip r:embed="rId1"/>
          <a:stretch>
            <a:fillRect/>
          </a:stretch>
        </p:blipFill>
        <p:spPr>
          <a:xfrm>
            <a:off x="2625090" y="1423670"/>
            <a:ext cx="5991860" cy="48082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Screenshot</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Conclusion</a:t>
            </a:r>
            <a:endParaRPr lang="en-IN" altLang="en-US" b="1"/>
          </a:p>
        </p:txBody>
      </p:sp>
      <p:sp>
        <p:nvSpPr>
          <p:cNvPr id="3" name="Content Placeholder 2"/>
          <p:cNvSpPr>
            <a:spLocks noGrp="1"/>
          </p:cNvSpPr>
          <p:nvPr>
            <p:ph idx="1"/>
          </p:nvPr>
        </p:nvSpPr>
        <p:spPr/>
        <p:txBody>
          <a:bodyPr/>
          <a:p>
            <a:pPr algn="just">
              <a:lnSpc>
                <a:spcPct val="150000"/>
              </a:lnSpc>
            </a:pPr>
            <a:r>
              <a:rPr lang="en-US" sz="2400">
                <a:latin typeface="Times New Roman" panose="02020603050405020304" charset="0"/>
                <a:cs typeface="Times New Roman" panose="02020603050405020304" charset="0"/>
              </a:rPr>
              <a:t>In this </a:t>
            </a:r>
            <a:r>
              <a:rPr lang="en-IN" altLang="en-US" sz="2400">
                <a:latin typeface="Times New Roman" panose="02020603050405020304" charset="0"/>
                <a:cs typeface="Times New Roman" panose="02020603050405020304" charset="0"/>
              </a:rPr>
              <a:t>project</a:t>
            </a:r>
            <a:r>
              <a:rPr lang="en-US" sz="2400">
                <a:latin typeface="Times New Roman" panose="02020603050405020304" charset="0"/>
                <a:cs typeface="Times New Roman" panose="02020603050405020304" charset="0"/>
              </a:rPr>
              <a:t>, </a:t>
            </a:r>
            <a:r>
              <a:rPr lang="en-IN" altLang="en-US" sz="2400">
                <a:latin typeface="Times New Roman" panose="02020603050405020304" charset="0"/>
                <a:cs typeface="Times New Roman" panose="02020603050405020304" charset="0"/>
              </a:rPr>
              <a:t>we have used Random forest and Linear Regression algorithm applied for</a:t>
            </a:r>
            <a:r>
              <a:rPr lang="en-US" sz="2400">
                <a:latin typeface="Times New Roman" panose="02020603050405020304" charset="0"/>
                <a:cs typeface="Times New Roman" panose="02020603050405020304" charset="0"/>
              </a:rPr>
              <a:t> house price prediction. This algorithm is to predict prices of new properties that are going to be listed by taking some input variables and predicting the correct and justified price.This was an incredibly learning experience iterating on building a predictive Sale Price model. In Future Using different methods that match the time-series data will be used in the research to obtain smaller error prediction values and using more data to get the better result.</a:t>
            </a:r>
            <a:endParaRPr lang="en-US" sz="24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3267</Words>
  <Application>WPS Presentation</Application>
  <PresentationFormat>Widescreen</PresentationFormat>
  <Paragraphs>46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Times New Roman</vt:lpstr>
      <vt:lpstr>Microsoft YaHei</vt:lpstr>
      <vt:lpstr>Arial Unicode MS</vt:lpstr>
      <vt:lpstr>Calibri</vt:lpstr>
      <vt:lpstr>Communications and Dialogues</vt:lpstr>
      <vt:lpstr>House Price Prediction</vt:lpstr>
      <vt:lpstr>Modules Description</vt:lpstr>
      <vt:lpstr>PowerPoint 演示文稿</vt:lpstr>
      <vt:lpstr>Linear Regression</vt:lpstr>
      <vt:lpstr>Random Forest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
  <cp:lastModifiedBy>RECS2</cp:lastModifiedBy>
  <cp:revision>110</cp:revision>
  <dcterms:created xsi:type="dcterms:W3CDTF">2019-10-01T10:47:00Z</dcterms:created>
  <dcterms:modified xsi:type="dcterms:W3CDTF">2021-10-08T07:32:06Z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4DDF605254C4419A89462A9F47EF7488</vt:lpwstr>
  </property>
</Properties>
</file>