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55F0-E783-4E6D-9807-06192E101EB6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74FE-8300-4618-8460-36EF7ACCC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73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55F0-E783-4E6D-9807-06192E101EB6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74FE-8300-4618-8460-36EF7ACCC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2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55F0-E783-4E6D-9807-06192E101EB6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74FE-8300-4618-8460-36EF7ACCC5B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1830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55F0-E783-4E6D-9807-06192E101EB6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74FE-8300-4618-8460-36EF7ACCC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043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55F0-E783-4E6D-9807-06192E101EB6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74FE-8300-4618-8460-36EF7ACCC5B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9830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55F0-E783-4E6D-9807-06192E101EB6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74FE-8300-4618-8460-36EF7ACCC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646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55F0-E783-4E6D-9807-06192E101EB6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74FE-8300-4618-8460-36EF7ACCC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718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55F0-E783-4E6D-9807-06192E101EB6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74FE-8300-4618-8460-36EF7ACCC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95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55F0-E783-4E6D-9807-06192E101EB6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74FE-8300-4618-8460-36EF7ACCC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94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55F0-E783-4E6D-9807-06192E101EB6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74FE-8300-4618-8460-36EF7ACCC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74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55F0-E783-4E6D-9807-06192E101EB6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74FE-8300-4618-8460-36EF7ACCC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35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55F0-E783-4E6D-9807-06192E101EB6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74FE-8300-4618-8460-36EF7ACCC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14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55F0-E783-4E6D-9807-06192E101EB6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74FE-8300-4618-8460-36EF7ACCC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43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55F0-E783-4E6D-9807-06192E101EB6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74FE-8300-4618-8460-36EF7ACCC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81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55F0-E783-4E6D-9807-06192E101EB6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74FE-8300-4618-8460-36EF7ACCC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06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74FE-8300-4618-8460-36EF7ACCC5B3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55F0-E783-4E6D-9807-06192E101EB6}" type="datetimeFigureOut">
              <a:rPr lang="en-IN" smtClean="0"/>
              <a:t>26-07-2020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40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855F0-E783-4E6D-9807-06192E101EB6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B874FE-8300-4618-8460-36EF7ACCC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37CBF-851F-4570-9618-B20C12C90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000" dirty="0"/>
              <a:t>Sales Data for users (Oct 2017)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99847-20D4-4386-B30F-C2766A60E2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3536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D92F-1890-4214-9F20-8FE7C29E4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Segmentation</a:t>
            </a:r>
            <a:br>
              <a:rPr lang="en-IN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3BF0E-20DE-41DF-B0DC-77371C9A9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Based on the total revenue generate by a user they have been classified into 5 categories (1 being the highest revenue generator):</a:t>
            </a:r>
          </a:p>
          <a:p>
            <a:pPr>
              <a:buFont typeface="+mj-lt"/>
              <a:buAutoNum type="arabicPeriod"/>
            </a:pPr>
            <a:r>
              <a:rPr lang="en-IN" dirty="0"/>
              <a:t> super user</a:t>
            </a:r>
          </a:p>
          <a:p>
            <a:pPr>
              <a:buFont typeface="+mj-lt"/>
              <a:buAutoNum type="arabicPeriod"/>
            </a:pPr>
            <a:r>
              <a:rPr lang="en-IN" dirty="0"/>
              <a:t>Potential super user</a:t>
            </a:r>
          </a:p>
          <a:p>
            <a:pPr>
              <a:buFont typeface="+mj-lt"/>
              <a:buAutoNum type="arabicPeriod"/>
            </a:pPr>
            <a:r>
              <a:rPr lang="en-IN" dirty="0"/>
              <a:t>Attention needing user</a:t>
            </a:r>
          </a:p>
          <a:p>
            <a:pPr>
              <a:buFont typeface="+mj-lt"/>
              <a:buAutoNum type="arabicPeriod"/>
            </a:pPr>
            <a:r>
              <a:rPr lang="en-IN" dirty="0"/>
              <a:t>Risk user</a:t>
            </a:r>
          </a:p>
          <a:p>
            <a:pPr>
              <a:buFont typeface="+mj-lt"/>
              <a:buAutoNum type="arabicPeriod"/>
            </a:pPr>
            <a:r>
              <a:rPr lang="en-IN" dirty="0"/>
              <a:t>Lost User </a:t>
            </a:r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5665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57A52-4FB6-4AAF-9A32-6A60AC8E4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 </a:t>
            </a:r>
            <a:r>
              <a:rPr lang="en-IN"/>
              <a:t>Plan Based On User </a:t>
            </a:r>
            <a:r>
              <a:rPr lang="en-IN" dirty="0"/>
              <a:t>C</a:t>
            </a:r>
            <a:r>
              <a:rPr lang="en-IN"/>
              <a:t>ategory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A37F1DF-3690-4458-893D-D40A9921FF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876195"/>
              </p:ext>
            </p:extLst>
          </p:nvPr>
        </p:nvGraphicFramePr>
        <p:xfrm>
          <a:off x="677863" y="2160588"/>
          <a:ext cx="8596312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5887">
                  <a:extLst>
                    <a:ext uri="{9D8B030D-6E8A-4147-A177-3AD203B41FA5}">
                      <a16:colId xmlns:a16="http://schemas.microsoft.com/office/drawing/2014/main" val="824491100"/>
                    </a:ext>
                  </a:extLst>
                </a:gridCol>
                <a:gridCol w="5940425">
                  <a:extLst>
                    <a:ext uri="{9D8B030D-6E8A-4147-A177-3AD203B41FA5}">
                      <a16:colId xmlns:a16="http://schemas.microsoft.com/office/drawing/2014/main" val="1526558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User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Action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38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super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Reward them. Can be early adopters for new products. Will promote your brand.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76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Potential super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 membership / loyalty program, recommend other products.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648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Attention needing user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 limited time offers, Recommend based on past purchases. Reactivate them.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06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Risk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personalized emails to reconnect, offer renewals, provide helpful resources.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843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Lost User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Revive interest with reach out campaign, ignore otherwise.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556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36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6E70-FAFA-4D0F-9264-666FF452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Sales Performance(overall)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3068B-853F-4771-91E2-91489E9C3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Total Sales: 101332</a:t>
            </a:r>
          </a:p>
          <a:p>
            <a:r>
              <a:rPr lang="en-US" dirty="0"/>
              <a:t>Total Revenue: 6699843.719999995</a:t>
            </a:r>
          </a:p>
          <a:p>
            <a:r>
              <a:rPr lang="en-US" dirty="0"/>
              <a:t>Average Revenue: 134.03976712548007</a:t>
            </a:r>
          </a:p>
          <a:p>
            <a:r>
              <a:rPr lang="en-US" dirty="0"/>
              <a:t>Average unique quantity per order: 1.9743517925736236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5210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BE24-6725-4586-847E-6AE5CBF6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and Revenue from high to low with respect days of the week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6CF9C-262F-4628-9543-7E3F415AA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Day                 </a:t>
            </a:r>
            <a:r>
              <a:rPr lang="en-US" dirty="0" err="1"/>
              <a:t>Total_products</a:t>
            </a:r>
            <a:r>
              <a:rPr lang="en-US" dirty="0"/>
              <a:t>                Revenue</a:t>
            </a:r>
          </a:p>
          <a:p>
            <a:r>
              <a:rPr lang="en-US" dirty="0"/>
              <a:t>Wednesday           20331                       1268237.32</a:t>
            </a:r>
          </a:p>
          <a:p>
            <a:r>
              <a:rPr lang="en-US" dirty="0"/>
              <a:t>Tuesday               18247                        1193035.83</a:t>
            </a:r>
          </a:p>
          <a:p>
            <a:r>
              <a:rPr lang="en-US" dirty="0"/>
              <a:t>Thursday             16656                        1085146.10</a:t>
            </a:r>
          </a:p>
          <a:p>
            <a:r>
              <a:rPr lang="en-US" dirty="0"/>
              <a:t>Monday               14728                        1030982.29</a:t>
            </a:r>
          </a:p>
          <a:p>
            <a:r>
              <a:rPr lang="en-US" dirty="0"/>
              <a:t>Sunday                11735                        812797.52</a:t>
            </a:r>
          </a:p>
          <a:p>
            <a:r>
              <a:rPr lang="en-US" dirty="0"/>
              <a:t>Friday                 10945                        706237.58</a:t>
            </a:r>
          </a:p>
          <a:p>
            <a:r>
              <a:rPr lang="en-US" dirty="0"/>
              <a:t>Saturday              8690                         603407.08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121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F583B8-C91B-498C-8388-9F1534449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1219200"/>
            <a:ext cx="4646654" cy="38671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C97709-E012-4E9B-869E-74F31C694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0" y="1286458"/>
            <a:ext cx="4486275" cy="402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4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F3AD-D140-41B2-A86B-3A231BF17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and Revenue with respect time of the day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047BDA-8642-468A-8AAD-9FFB436AF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944" y="2329656"/>
            <a:ext cx="4724400" cy="3714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653D01-8ED2-4F11-86BB-36A046451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362" y="2472531"/>
            <a:ext cx="48482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4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77345-2452-430B-9809-0E76F6BA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and Revenue from high to low with respect country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EC8A194-E599-450B-873C-26B2DC6A03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539178"/>
              </p:ext>
            </p:extLst>
          </p:nvPr>
        </p:nvGraphicFramePr>
        <p:xfrm>
          <a:off x="677863" y="2160588"/>
          <a:ext cx="8596311" cy="1725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206200347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105512981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4175460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                    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</a:t>
                      </a:r>
                      <a:r>
                        <a:rPr lang="en-IN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Total_products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Revenue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612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96518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6399612.89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384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NZ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300230.83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30415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31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604BE-DE68-43C8-89B9-77208B4C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and Revenue from high to low with respect payment type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6A7F38-8145-4CB0-A9CE-E64BBD1351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7223648"/>
              </p:ext>
            </p:extLst>
          </p:nvPr>
        </p:nvGraphicFramePr>
        <p:xfrm>
          <a:off x="677863" y="2160588"/>
          <a:ext cx="8596311" cy="1860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259923107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411533067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847260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Payment_Type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Total_products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6785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cc@braintree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3329143.2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5069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pbi@afterpay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26280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1825911.08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53860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paypal@braintree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24513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1544789.44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62506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NoPayment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0379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92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1B7B-42DB-4AD2-AE26-66ABCA02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frequency (for entire first half of October 2017)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281B6-11CD-4553-90D3-52D79A7BB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000" dirty="0"/>
              <a:t>Total number of unique single purchasers (users who have purchased the products from the website once): 39778</a:t>
            </a:r>
          </a:p>
          <a:p>
            <a:r>
              <a:rPr lang="en-US" sz="2000" dirty="0"/>
              <a:t>Total number of unique multiple purchasers (users who have purchased the products from the website more than once): 4311</a:t>
            </a:r>
          </a:p>
          <a:p>
            <a:r>
              <a:rPr lang="en-US" sz="2000" dirty="0"/>
              <a:t>Average Frequency of </a:t>
            </a:r>
            <a:r>
              <a:rPr lang="en-US" sz="2000" dirty="0" err="1"/>
              <a:t>multipurchases</a:t>
            </a:r>
            <a:r>
              <a:rPr lang="en-US" sz="2000" dirty="0"/>
              <a:t> by a user(multiple purchaser user) in first half of October 17: 2.3674321503131526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88500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9AE0-AA47-415F-A68E-D843AC5E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 Affinity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86121-312E-4CFD-AE0E-8D95158AA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Wit</a:t>
            </a:r>
            <a:r>
              <a:rPr lang="en-US" sz="1800" dirty="0"/>
              <a:t>h</a:t>
            </a:r>
            <a:r>
              <a:rPr lang="en-IN" dirty="0"/>
              <a:t> minimum t</a:t>
            </a:r>
            <a:r>
              <a:rPr lang="en-US" sz="1800" dirty="0"/>
              <a:t>h</a:t>
            </a:r>
            <a:r>
              <a:rPr lang="en-IN" dirty="0"/>
              <a:t>res</a:t>
            </a:r>
            <a:r>
              <a:rPr lang="en-US" sz="1800" dirty="0"/>
              <a:t>hold of 0.001 there seems to be no product.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AE7475-D021-4937-9321-F2BA6C1F3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2926687"/>
            <a:ext cx="55626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9916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354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Trebuchet MS</vt:lpstr>
      <vt:lpstr>Var(--jp-code-font-family)</vt:lpstr>
      <vt:lpstr>Wingdings 3</vt:lpstr>
      <vt:lpstr>Facet</vt:lpstr>
      <vt:lpstr>Sales Data for users (Oct 2017)</vt:lpstr>
      <vt:lpstr>Sales Performance(overall)</vt:lpstr>
      <vt:lpstr>Sales and Revenue from high to low with respect days of the week</vt:lpstr>
      <vt:lpstr>PowerPoint Presentation</vt:lpstr>
      <vt:lpstr>Sales and Revenue with respect time of the day</vt:lpstr>
      <vt:lpstr>Sales and Revenue from high to low with respect country</vt:lpstr>
      <vt:lpstr>Sales and Revenue from high to low with respect payment type</vt:lpstr>
      <vt:lpstr>Overview of frequency (for entire first half of October 2017)</vt:lpstr>
      <vt:lpstr>Product Affinity </vt:lpstr>
      <vt:lpstr>Segmentation </vt:lpstr>
      <vt:lpstr>Action Plan Based On User Category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Data for users (Oct 2017)</dc:title>
  <dc:creator>reteka dwivedi</dc:creator>
  <cp:lastModifiedBy>reteka dwivedi</cp:lastModifiedBy>
  <cp:revision>7</cp:revision>
  <dcterms:created xsi:type="dcterms:W3CDTF">2020-07-26T16:45:05Z</dcterms:created>
  <dcterms:modified xsi:type="dcterms:W3CDTF">2020-07-26T18:10:16Z</dcterms:modified>
</cp:coreProperties>
</file>