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66" r:id="rId1"/>
  </p:sldMasterIdLst>
  <p:notesMasterIdLst>
    <p:notesMasterId r:id="rId25"/>
  </p:notesMasterIdLst>
  <p:sldIdLst>
    <p:sldId id="258" r:id="rId2"/>
    <p:sldId id="278" r:id="rId3"/>
    <p:sldId id="257" r:id="rId4"/>
    <p:sldId id="259" r:id="rId5"/>
    <p:sldId id="260" r:id="rId6"/>
    <p:sldId id="263" r:id="rId7"/>
    <p:sldId id="264" r:id="rId8"/>
    <p:sldId id="265" r:id="rId9"/>
    <p:sldId id="266" r:id="rId10"/>
    <p:sldId id="267" r:id="rId11"/>
    <p:sldId id="268" r:id="rId12"/>
    <p:sldId id="269" r:id="rId13"/>
    <p:sldId id="270" r:id="rId14"/>
    <p:sldId id="271" r:id="rId15"/>
    <p:sldId id="272" r:id="rId16"/>
    <p:sldId id="277" r:id="rId17"/>
    <p:sldId id="279" r:id="rId18"/>
    <p:sldId id="280" r:id="rId19"/>
    <p:sldId id="281"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4EB4FB-F74B-4B36-B511-FA8EFF74ED8A}" v="3" dt="2024-08-14T13:05:45.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4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8232E-5A52-437C-A226-728111B6D732}" type="datetimeFigureOut">
              <a:rPr lang="en-IN" smtClean="0"/>
              <a:t>14-08-2024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6CB20-D91C-422D-A616-558AB1AB9C88}" type="slidenum">
              <a:rPr lang="en-IN" smtClean="0"/>
              <a:t>‹#›</a:t>
            </a:fld>
            <a:endParaRPr lang="en-IN"/>
          </a:p>
        </p:txBody>
      </p:sp>
    </p:spTree>
    <p:extLst>
      <p:ext uri="{BB962C8B-B14F-4D97-AF65-F5344CB8AC3E}">
        <p14:creationId xmlns:p14="http://schemas.microsoft.com/office/powerpoint/2010/main" val="424919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E6CB20-D91C-422D-A616-558AB1AB9C88}" type="slidenum">
              <a:rPr lang="en-IN" smtClean="0"/>
              <a:t>1</a:t>
            </a:fld>
            <a:endParaRPr lang="en-IN"/>
          </a:p>
        </p:txBody>
      </p:sp>
    </p:spTree>
    <p:extLst>
      <p:ext uri="{BB962C8B-B14F-4D97-AF65-F5344CB8AC3E}">
        <p14:creationId xmlns:p14="http://schemas.microsoft.com/office/powerpoint/2010/main" val="309991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E6CB20-D91C-422D-A616-558AB1AB9C88}" type="slidenum">
              <a:rPr lang="en-IN" smtClean="0"/>
              <a:t>8</a:t>
            </a:fld>
            <a:endParaRPr lang="en-IN"/>
          </a:p>
        </p:txBody>
      </p:sp>
    </p:spTree>
    <p:extLst>
      <p:ext uri="{BB962C8B-B14F-4D97-AF65-F5344CB8AC3E}">
        <p14:creationId xmlns:p14="http://schemas.microsoft.com/office/powerpoint/2010/main" val="198769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D1EC84-8FCD-483E-BE38-33E8162D532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FF1EB5-04C2-4AB5-8E24-ED5D24C6764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43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1EC84-8FCD-483E-BE38-33E8162D532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FF1EB5-04C2-4AB5-8E24-ED5D24C67649}" type="slidenum">
              <a:rPr lang="en-IN" smtClean="0"/>
              <a:t>‹#›</a:t>
            </a:fld>
            <a:endParaRPr lang="en-IN"/>
          </a:p>
        </p:txBody>
      </p:sp>
    </p:spTree>
    <p:extLst>
      <p:ext uri="{BB962C8B-B14F-4D97-AF65-F5344CB8AC3E}">
        <p14:creationId xmlns:p14="http://schemas.microsoft.com/office/powerpoint/2010/main" val="75725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1EC84-8FCD-483E-BE38-33E8162D532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FF1EB5-04C2-4AB5-8E24-ED5D24C67649}" type="slidenum">
              <a:rPr lang="en-IN" smtClean="0"/>
              <a:t>‹#›</a:t>
            </a:fld>
            <a:endParaRPr lang="en-IN"/>
          </a:p>
        </p:txBody>
      </p:sp>
    </p:spTree>
    <p:extLst>
      <p:ext uri="{BB962C8B-B14F-4D97-AF65-F5344CB8AC3E}">
        <p14:creationId xmlns:p14="http://schemas.microsoft.com/office/powerpoint/2010/main" val="125706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1EC84-8FCD-483E-BE38-33E8162D532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FF1EB5-04C2-4AB5-8E24-ED5D24C67649}" type="slidenum">
              <a:rPr lang="en-IN" smtClean="0"/>
              <a:t>‹#›</a:t>
            </a:fld>
            <a:endParaRPr lang="en-IN"/>
          </a:p>
        </p:txBody>
      </p:sp>
    </p:spTree>
    <p:extLst>
      <p:ext uri="{BB962C8B-B14F-4D97-AF65-F5344CB8AC3E}">
        <p14:creationId xmlns:p14="http://schemas.microsoft.com/office/powerpoint/2010/main" val="40904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1EC84-8FCD-483E-BE38-33E8162D532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FF1EB5-04C2-4AB5-8E24-ED5D24C6764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328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D1EC84-8FCD-483E-BE38-33E8162D532F}"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FF1EB5-04C2-4AB5-8E24-ED5D24C67649}" type="slidenum">
              <a:rPr lang="en-IN" smtClean="0"/>
              <a:t>‹#›</a:t>
            </a:fld>
            <a:endParaRPr lang="en-IN"/>
          </a:p>
        </p:txBody>
      </p:sp>
    </p:spTree>
    <p:extLst>
      <p:ext uri="{BB962C8B-B14F-4D97-AF65-F5344CB8AC3E}">
        <p14:creationId xmlns:p14="http://schemas.microsoft.com/office/powerpoint/2010/main" val="198816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1EC84-8FCD-483E-BE38-33E8162D532F}" type="datetimeFigureOut">
              <a:rPr lang="en-IN" smtClean="0"/>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FF1EB5-04C2-4AB5-8E24-ED5D24C67649}" type="slidenum">
              <a:rPr lang="en-IN" smtClean="0"/>
              <a:t>‹#›</a:t>
            </a:fld>
            <a:endParaRPr lang="en-IN"/>
          </a:p>
        </p:txBody>
      </p:sp>
    </p:spTree>
    <p:extLst>
      <p:ext uri="{BB962C8B-B14F-4D97-AF65-F5344CB8AC3E}">
        <p14:creationId xmlns:p14="http://schemas.microsoft.com/office/powerpoint/2010/main" val="358864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D1EC84-8FCD-483E-BE38-33E8162D532F}" type="datetimeFigureOut">
              <a:rPr lang="en-IN" smtClean="0"/>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FF1EB5-04C2-4AB5-8E24-ED5D24C67649}" type="slidenum">
              <a:rPr lang="en-IN" smtClean="0"/>
              <a:t>‹#›</a:t>
            </a:fld>
            <a:endParaRPr lang="en-IN"/>
          </a:p>
        </p:txBody>
      </p:sp>
    </p:spTree>
    <p:extLst>
      <p:ext uri="{BB962C8B-B14F-4D97-AF65-F5344CB8AC3E}">
        <p14:creationId xmlns:p14="http://schemas.microsoft.com/office/powerpoint/2010/main" val="80154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D1EC84-8FCD-483E-BE38-33E8162D532F}" type="datetimeFigureOut">
              <a:rPr lang="en-IN" smtClean="0"/>
              <a:t>14-08-2024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4FF1EB5-04C2-4AB5-8E24-ED5D24C67649}" type="slidenum">
              <a:rPr lang="en-IN" smtClean="0"/>
              <a:t>‹#›</a:t>
            </a:fld>
            <a:endParaRPr lang="en-IN"/>
          </a:p>
        </p:txBody>
      </p:sp>
    </p:spTree>
    <p:extLst>
      <p:ext uri="{BB962C8B-B14F-4D97-AF65-F5344CB8AC3E}">
        <p14:creationId xmlns:p14="http://schemas.microsoft.com/office/powerpoint/2010/main" val="315179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D1EC84-8FCD-483E-BE38-33E8162D532F}" type="datetimeFigureOut">
              <a:rPr lang="en-IN" smtClean="0"/>
              <a:t>14-08-2024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FF1EB5-04C2-4AB5-8E24-ED5D24C67649}" type="slidenum">
              <a:rPr lang="en-IN" smtClean="0"/>
              <a:t>‹#›</a:t>
            </a:fld>
            <a:endParaRPr lang="en-IN"/>
          </a:p>
        </p:txBody>
      </p:sp>
    </p:spTree>
    <p:extLst>
      <p:ext uri="{BB962C8B-B14F-4D97-AF65-F5344CB8AC3E}">
        <p14:creationId xmlns:p14="http://schemas.microsoft.com/office/powerpoint/2010/main" val="223543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D1EC84-8FCD-483E-BE38-33E8162D532F}"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FF1EB5-04C2-4AB5-8E24-ED5D24C67649}" type="slidenum">
              <a:rPr lang="en-IN" smtClean="0"/>
              <a:t>‹#›</a:t>
            </a:fld>
            <a:endParaRPr lang="en-IN"/>
          </a:p>
        </p:txBody>
      </p:sp>
    </p:spTree>
    <p:extLst>
      <p:ext uri="{BB962C8B-B14F-4D97-AF65-F5344CB8AC3E}">
        <p14:creationId xmlns:p14="http://schemas.microsoft.com/office/powerpoint/2010/main" val="236523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D1EC84-8FCD-483E-BE38-33E8162D532F}" type="datetimeFigureOut">
              <a:rPr lang="en-IN" smtClean="0"/>
              <a:t>14-08-2024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FF1EB5-04C2-4AB5-8E24-ED5D24C6764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050192"/>
      </p:ext>
    </p:extLst>
  </p:cSld>
  <p:clrMap bg1="lt1" tx1="dk1" bg2="lt2" tx2="dk2" accent1="accent1" accent2="accent2" accent3="accent3" accent4="accent4" accent5="accent5" accent6="accent6" hlink="hlink" folHlink="folHlink"/>
  <p:sldLayoutIdLst>
    <p:sldLayoutId id="2147484967" r:id="rId1"/>
    <p:sldLayoutId id="2147484968" r:id="rId2"/>
    <p:sldLayoutId id="2147484969" r:id="rId3"/>
    <p:sldLayoutId id="2147484970" r:id="rId4"/>
    <p:sldLayoutId id="2147484971" r:id="rId5"/>
    <p:sldLayoutId id="2147484972" r:id="rId6"/>
    <p:sldLayoutId id="2147484973" r:id="rId7"/>
    <p:sldLayoutId id="2147484974" r:id="rId8"/>
    <p:sldLayoutId id="2147484975" r:id="rId9"/>
    <p:sldLayoutId id="2147484976" r:id="rId10"/>
    <p:sldLayoutId id="214748497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7004-119F-F480-07DE-0C9EA81B4852}"/>
              </a:ext>
            </a:extLst>
          </p:cNvPr>
          <p:cNvSpPr txBox="1">
            <a:spLocks/>
          </p:cNvSpPr>
          <p:nvPr/>
        </p:nvSpPr>
        <p:spPr>
          <a:xfrm>
            <a:off x="3726494" y="659438"/>
            <a:ext cx="4650657" cy="66859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600" dirty="0">
                <a:solidFill>
                  <a:schemeClr val="tx1"/>
                </a:solidFill>
                <a:latin typeface="Algerian" panose="04020705040A02060702" pitchFamily="82" charset="0"/>
              </a:rPr>
              <a:t>HR ANALYTICS</a:t>
            </a:r>
          </a:p>
        </p:txBody>
      </p:sp>
      <p:sp>
        <p:nvSpPr>
          <p:cNvPr id="4" name="TextBox 3">
            <a:extLst>
              <a:ext uri="{FF2B5EF4-FFF2-40B4-BE49-F238E27FC236}">
                <a16:creationId xmlns:a16="http://schemas.microsoft.com/office/drawing/2014/main" id="{C36FA710-E1C2-FD07-86F0-84DBF2FE5A46}"/>
              </a:ext>
            </a:extLst>
          </p:cNvPr>
          <p:cNvSpPr txBox="1"/>
          <p:nvPr/>
        </p:nvSpPr>
        <p:spPr>
          <a:xfrm>
            <a:off x="5039099" y="1603469"/>
            <a:ext cx="2025446" cy="523220"/>
          </a:xfrm>
          <a:prstGeom prst="rect">
            <a:avLst/>
          </a:prstGeom>
          <a:noFill/>
        </p:spPr>
        <p:txBody>
          <a:bodyPr wrap="square" rtlCol="0">
            <a:spAutoFit/>
          </a:bodyPr>
          <a:lstStyle/>
          <a:p>
            <a:pPr algn="ctr"/>
            <a:r>
              <a:rPr lang="en-IN" sz="2800" dirty="0">
                <a:latin typeface="Algerian" panose="04020705040A02060702" pitchFamily="82" charset="0"/>
              </a:rPr>
              <a:t>Group - 2  </a:t>
            </a:r>
          </a:p>
        </p:txBody>
      </p:sp>
      <p:sp>
        <p:nvSpPr>
          <p:cNvPr id="3" name="TextBox 2">
            <a:extLst>
              <a:ext uri="{FF2B5EF4-FFF2-40B4-BE49-F238E27FC236}">
                <a16:creationId xmlns:a16="http://schemas.microsoft.com/office/drawing/2014/main" id="{78E59416-744E-DFAE-C64C-E91E4C675021}"/>
              </a:ext>
            </a:extLst>
          </p:cNvPr>
          <p:cNvSpPr txBox="1"/>
          <p:nvPr/>
        </p:nvSpPr>
        <p:spPr>
          <a:xfrm>
            <a:off x="1314434" y="2827756"/>
            <a:ext cx="4241636" cy="2585323"/>
          </a:xfrm>
          <a:prstGeom prst="rect">
            <a:avLst/>
          </a:prstGeom>
          <a:noFill/>
        </p:spPr>
        <p:txBody>
          <a:bodyPr wrap="square" rtlCol="0">
            <a:spAutoFit/>
          </a:bodyPr>
          <a:lstStyle/>
          <a:p>
            <a:r>
              <a:rPr lang="en-IN" sz="1600" dirty="0">
                <a:latin typeface="Lucida Sans" panose="020B0602030504020204" pitchFamily="34" charset="0"/>
              </a:rPr>
              <a:t>Presented By :</a:t>
            </a:r>
          </a:p>
          <a:p>
            <a:endParaRPr lang="en-IN" dirty="0"/>
          </a:p>
          <a:p>
            <a:r>
              <a:rPr lang="en-IN" b="0" i="0" dirty="0">
                <a:solidFill>
                  <a:srgbClr val="202124"/>
                </a:solidFill>
                <a:effectLst/>
                <a:highlight>
                  <a:srgbClr val="FFFFFF"/>
                </a:highlight>
                <a:latin typeface="Lucida Sans" panose="020B0602030504020204" pitchFamily="34" charset="0"/>
              </a:rPr>
              <a:t>V. </a:t>
            </a:r>
            <a:r>
              <a:rPr lang="en-IN" b="0" i="0" dirty="0" err="1">
                <a:solidFill>
                  <a:srgbClr val="202124"/>
                </a:solidFill>
                <a:effectLst/>
                <a:highlight>
                  <a:srgbClr val="FFFFFF"/>
                </a:highlight>
                <a:latin typeface="Lucida Sans" panose="020B0602030504020204" pitchFamily="34" charset="0"/>
              </a:rPr>
              <a:t>Retesh</a:t>
            </a:r>
            <a:r>
              <a:rPr lang="en-IN" b="0" i="0" dirty="0">
                <a:solidFill>
                  <a:srgbClr val="202124"/>
                </a:solidFill>
                <a:effectLst/>
                <a:highlight>
                  <a:srgbClr val="FFFFFF"/>
                </a:highlight>
                <a:latin typeface="Lucida Sans" panose="020B0602030504020204" pitchFamily="34" charset="0"/>
              </a:rPr>
              <a:t> Kumar </a:t>
            </a:r>
          </a:p>
          <a:p>
            <a:r>
              <a:rPr lang="en-IN" b="0" i="0" dirty="0" err="1">
                <a:solidFill>
                  <a:srgbClr val="202124"/>
                </a:solidFill>
                <a:effectLst/>
                <a:highlight>
                  <a:srgbClr val="FFFFFF"/>
                </a:highlight>
                <a:latin typeface="Lucida Sans" panose="020B0602030504020204" pitchFamily="34" charset="0"/>
              </a:rPr>
              <a:t>Repaka</a:t>
            </a:r>
            <a:r>
              <a:rPr lang="en-IN" b="0" i="0" dirty="0">
                <a:solidFill>
                  <a:srgbClr val="202124"/>
                </a:solidFill>
                <a:effectLst/>
                <a:highlight>
                  <a:srgbClr val="FFFFFF"/>
                </a:highlight>
                <a:latin typeface="Lucida Sans" panose="020B0602030504020204" pitchFamily="34" charset="0"/>
              </a:rPr>
              <a:t> Madhu </a:t>
            </a:r>
          </a:p>
          <a:p>
            <a:r>
              <a:rPr lang="en-IN" b="0" i="0" dirty="0" err="1">
                <a:solidFill>
                  <a:srgbClr val="202124"/>
                </a:solidFill>
                <a:effectLst/>
                <a:highlight>
                  <a:srgbClr val="FFFFFF"/>
                </a:highlight>
                <a:latin typeface="Lucida Sans" panose="020B0602030504020204" pitchFamily="34" charset="0"/>
              </a:rPr>
              <a:t>Anyam</a:t>
            </a:r>
            <a:r>
              <a:rPr lang="en-IN" b="0" i="0" dirty="0">
                <a:solidFill>
                  <a:srgbClr val="202124"/>
                </a:solidFill>
                <a:effectLst/>
                <a:highlight>
                  <a:srgbClr val="FFFFFF"/>
                </a:highlight>
                <a:latin typeface="Lucida Sans" panose="020B0602030504020204" pitchFamily="34" charset="0"/>
              </a:rPr>
              <a:t> </a:t>
            </a:r>
            <a:r>
              <a:rPr lang="en-IN" b="0" i="0" dirty="0" err="1">
                <a:solidFill>
                  <a:srgbClr val="202124"/>
                </a:solidFill>
                <a:effectLst/>
                <a:highlight>
                  <a:srgbClr val="FFFFFF"/>
                </a:highlight>
                <a:latin typeface="Lucida Sans" panose="020B0602030504020204" pitchFamily="34" charset="0"/>
              </a:rPr>
              <a:t>Sahithi</a:t>
            </a:r>
            <a:r>
              <a:rPr lang="en-IN" b="0" i="0" dirty="0">
                <a:solidFill>
                  <a:srgbClr val="202124"/>
                </a:solidFill>
                <a:effectLst/>
                <a:highlight>
                  <a:srgbClr val="FFFFFF"/>
                </a:highlight>
                <a:latin typeface="Lucida Sans" panose="020B0602030504020204" pitchFamily="34" charset="0"/>
              </a:rPr>
              <a:t> </a:t>
            </a:r>
          </a:p>
          <a:p>
            <a:r>
              <a:rPr lang="en-IN" b="0" i="0" dirty="0" err="1">
                <a:solidFill>
                  <a:srgbClr val="202124"/>
                </a:solidFill>
                <a:effectLst/>
                <a:highlight>
                  <a:srgbClr val="FFFFFF"/>
                </a:highlight>
                <a:latin typeface="Lucida Sans" panose="020B0602030504020204" pitchFamily="34" charset="0"/>
              </a:rPr>
              <a:t>Sandha</a:t>
            </a:r>
            <a:r>
              <a:rPr lang="en-IN" b="0" i="0" dirty="0">
                <a:solidFill>
                  <a:srgbClr val="202124"/>
                </a:solidFill>
                <a:effectLst/>
                <a:highlight>
                  <a:srgbClr val="FFFFFF"/>
                </a:highlight>
                <a:latin typeface="Lucida Sans" panose="020B0602030504020204" pitchFamily="34" charset="0"/>
              </a:rPr>
              <a:t> </a:t>
            </a:r>
            <a:r>
              <a:rPr lang="en-IN" b="0" i="0" dirty="0" err="1">
                <a:solidFill>
                  <a:srgbClr val="202124"/>
                </a:solidFill>
                <a:effectLst/>
                <a:highlight>
                  <a:srgbClr val="FFFFFF"/>
                </a:highlight>
                <a:latin typeface="Lucida Sans" panose="020B0602030504020204" pitchFamily="34" charset="0"/>
              </a:rPr>
              <a:t>Susmitha</a:t>
            </a:r>
            <a:endParaRPr lang="en-IN" b="0" i="0" dirty="0">
              <a:solidFill>
                <a:srgbClr val="202124"/>
              </a:solidFill>
              <a:effectLst/>
              <a:highlight>
                <a:srgbClr val="FFFFFF"/>
              </a:highlight>
              <a:latin typeface="Lucida Sans" panose="020B0602030504020204" pitchFamily="34" charset="0"/>
            </a:endParaRPr>
          </a:p>
          <a:p>
            <a:r>
              <a:rPr lang="en-IN" b="0" i="0" dirty="0">
                <a:solidFill>
                  <a:srgbClr val="202124"/>
                </a:solidFill>
                <a:effectLst/>
                <a:highlight>
                  <a:srgbClr val="FFFFFF"/>
                </a:highlight>
                <a:latin typeface="Lucida Sans" panose="020B0602030504020204" pitchFamily="34" charset="0"/>
              </a:rPr>
              <a:t>Suravajjala Snehita </a:t>
            </a:r>
          </a:p>
          <a:p>
            <a:r>
              <a:rPr lang="en-IN" b="0" i="0" dirty="0">
                <a:solidFill>
                  <a:srgbClr val="202124"/>
                </a:solidFill>
                <a:effectLst/>
                <a:highlight>
                  <a:srgbClr val="FFFFFF"/>
                </a:highlight>
                <a:latin typeface="Lucida Sans" panose="020B0602030504020204" pitchFamily="34" charset="0"/>
              </a:rPr>
              <a:t>Sandesh </a:t>
            </a:r>
            <a:r>
              <a:rPr lang="en-IN" b="0" i="0" dirty="0" err="1">
                <a:solidFill>
                  <a:srgbClr val="202124"/>
                </a:solidFill>
                <a:effectLst/>
                <a:highlight>
                  <a:srgbClr val="FFFFFF"/>
                </a:highlight>
                <a:latin typeface="Lucida Sans" panose="020B0602030504020204" pitchFamily="34" charset="0"/>
              </a:rPr>
              <a:t>Bandaru</a:t>
            </a:r>
            <a:r>
              <a:rPr lang="en-IN" b="0" i="0" dirty="0">
                <a:solidFill>
                  <a:srgbClr val="202124"/>
                </a:solidFill>
                <a:effectLst/>
                <a:highlight>
                  <a:srgbClr val="FFFFFF"/>
                </a:highlight>
                <a:latin typeface="Lucida Sans" panose="020B0602030504020204" pitchFamily="34" charset="0"/>
              </a:rPr>
              <a:t> </a:t>
            </a:r>
          </a:p>
          <a:p>
            <a:r>
              <a:rPr lang="en-IN" b="0" i="0" dirty="0" err="1">
                <a:solidFill>
                  <a:srgbClr val="202124"/>
                </a:solidFill>
                <a:effectLst/>
                <a:highlight>
                  <a:srgbClr val="FFFFFF"/>
                </a:highlight>
                <a:latin typeface="Lucida Sans" panose="020B0602030504020204" pitchFamily="34" charset="0"/>
              </a:rPr>
              <a:t>Kalyanapu</a:t>
            </a:r>
            <a:r>
              <a:rPr lang="en-IN" b="0" i="0" dirty="0">
                <a:solidFill>
                  <a:srgbClr val="202124"/>
                </a:solidFill>
                <a:effectLst/>
                <a:highlight>
                  <a:srgbClr val="FFFFFF"/>
                </a:highlight>
                <a:latin typeface="Lucida Sans" panose="020B0602030504020204" pitchFamily="34" charset="0"/>
              </a:rPr>
              <a:t> </a:t>
            </a:r>
            <a:r>
              <a:rPr lang="en-IN" b="0" i="0" dirty="0" err="1">
                <a:solidFill>
                  <a:srgbClr val="202124"/>
                </a:solidFill>
                <a:effectLst/>
                <a:highlight>
                  <a:srgbClr val="FFFFFF"/>
                </a:highlight>
                <a:latin typeface="Lucida Sans" panose="020B0602030504020204" pitchFamily="34" charset="0"/>
              </a:rPr>
              <a:t>Manikanta</a:t>
            </a:r>
            <a:endParaRPr lang="en-IN" dirty="0">
              <a:latin typeface="Lucida Sans" panose="020B0602030504020204" pitchFamily="34" charset="0"/>
            </a:endParaRPr>
          </a:p>
        </p:txBody>
      </p:sp>
      <p:pic>
        <p:nvPicPr>
          <p:cNvPr id="7" name="Picture 6">
            <a:extLst>
              <a:ext uri="{FF2B5EF4-FFF2-40B4-BE49-F238E27FC236}">
                <a16:creationId xmlns:a16="http://schemas.microsoft.com/office/drawing/2014/main" id="{1E59BD73-BCED-69DD-2399-1A49D84E5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2459" y="4830183"/>
            <a:ext cx="1201996" cy="1165791"/>
          </a:xfrm>
          <a:prstGeom prst="rect">
            <a:avLst/>
          </a:prstGeom>
        </p:spPr>
      </p:pic>
      <p:cxnSp>
        <p:nvCxnSpPr>
          <p:cNvPr id="9" name="Straight Connector 8">
            <a:extLst>
              <a:ext uri="{FF2B5EF4-FFF2-40B4-BE49-F238E27FC236}">
                <a16:creationId xmlns:a16="http://schemas.microsoft.com/office/drawing/2014/main" id="{075A2ECB-29D1-414C-E9CC-99E18B318EF9}"/>
              </a:ext>
            </a:extLst>
          </p:cNvPr>
          <p:cNvCxnSpPr>
            <a:cxnSpLocks/>
          </p:cNvCxnSpPr>
          <p:nvPr/>
        </p:nvCxnSpPr>
        <p:spPr>
          <a:xfrm>
            <a:off x="2576470" y="1360481"/>
            <a:ext cx="69507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1AA5E82-8106-2E0C-8734-C49760556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897" y="738818"/>
            <a:ext cx="1208660" cy="1172254"/>
          </a:xfrm>
          <a:prstGeom prst="rect">
            <a:avLst/>
          </a:prstGeom>
        </p:spPr>
      </p:pic>
      <p:pic>
        <p:nvPicPr>
          <p:cNvPr id="8" name="Picture 7">
            <a:extLst>
              <a:ext uri="{FF2B5EF4-FFF2-40B4-BE49-F238E27FC236}">
                <a16:creationId xmlns:a16="http://schemas.microsoft.com/office/drawing/2014/main" id="{7129483D-F4EE-4C00-D8C9-C7895D6ED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5530" y="347757"/>
            <a:ext cx="1898044" cy="1898044"/>
          </a:xfrm>
          <a:prstGeom prst="rect">
            <a:avLst/>
          </a:prstGeom>
        </p:spPr>
      </p:pic>
    </p:spTree>
    <p:extLst>
      <p:ext uri="{BB962C8B-B14F-4D97-AF65-F5344CB8AC3E}">
        <p14:creationId xmlns:p14="http://schemas.microsoft.com/office/powerpoint/2010/main" val="75089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6BBBF-9D46-E0DF-B30D-EFCD1FA6B5D8}"/>
              </a:ext>
            </a:extLst>
          </p:cNvPr>
          <p:cNvSpPr txBox="1"/>
          <p:nvPr/>
        </p:nvSpPr>
        <p:spPr>
          <a:xfrm>
            <a:off x="2107474" y="470263"/>
            <a:ext cx="1541416" cy="461665"/>
          </a:xfrm>
          <a:prstGeom prst="rect">
            <a:avLst/>
          </a:prstGeom>
          <a:noFill/>
        </p:spPr>
        <p:txBody>
          <a:bodyPr wrap="square" rtlCol="0">
            <a:spAutoFit/>
          </a:bodyPr>
          <a:lstStyle/>
          <a:p>
            <a:r>
              <a:rPr lang="en-IN" sz="2400" b="1" u="sng" dirty="0">
                <a:latin typeface="Californian FB" panose="0207040306080B030204" pitchFamily="18" charset="0"/>
              </a:rPr>
              <a:t>KPI - 3</a:t>
            </a:r>
          </a:p>
        </p:txBody>
      </p:sp>
      <p:sp>
        <p:nvSpPr>
          <p:cNvPr id="3" name="TextBox 2">
            <a:extLst>
              <a:ext uri="{FF2B5EF4-FFF2-40B4-BE49-F238E27FC236}">
                <a16:creationId xmlns:a16="http://schemas.microsoft.com/office/drawing/2014/main" id="{69393047-4686-F8BE-194A-5695A0FA247C}"/>
              </a:ext>
            </a:extLst>
          </p:cNvPr>
          <p:cNvSpPr txBox="1"/>
          <p:nvPr/>
        </p:nvSpPr>
        <p:spPr>
          <a:xfrm>
            <a:off x="947429" y="1268121"/>
            <a:ext cx="4589418"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Attrition rate Vs Monthly income stats</a:t>
            </a:r>
          </a:p>
        </p:txBody>
      </p:sp>
      <p:pic>
        <p:nvPicPr>
          <p:cNvPr id="5" name="Picture 4">
            <a:extLst>
              <a:ext uri="{FF2B5EF4-FFF2-40B4-BE49-F238E27FC236}">
                <a16:creationId xmlns:a16="http://schemas.microsoft.com/office/drawing/2014/main" id="{ED6A1277-1EE9-7B30-C3A2-211C7ECDE668}"/>
              </a:ext>
            </a:extLst>
          </p:cNvPr>
          <p:cNvPicPr>
            <a:picLocks noChangeAspect="1"/>
          </p:cNvPicPr>
          <p:nvPr/>
        </p:nvPicPr>
        <p:blipFill>
          <a:blip r:embed="rId2"/>
          <a:stretch>
            <a:fillRect/>
          </a:stretch>
        </p:blipFill>
        <p:spPr>
          <a:xfrm>
            <a:off x="5915502" y="1837944"/>
            <a:ext cx="6037577" cy="3414734"/>
          </a:xfrm>
          <a:prstGeom prst="rect">
            <a:avLst/>
          </a:prstGeom>
        </p:spPr>
      </p:pic>
      <p:sp>
        <p:nvSpPr>
          <p:cNvPr id="8" name="TextBox 7">
            <a:extLst>
              <a:ext uri="{FF2B5EF4-FFF2-40B4-BE49-F238E27FC236}">
                <a16:creationId xmlns:a16="http://schemas.microsoft.com/office/drawing/2014/main" id="{3EA16741-CC1D-E354-D5E6-E4A7CFB9A1C2}"/>
              </a:ext>
            </a:extLst>
          </p:cNvPr>
          <p:cNvSpPr txBox="1"/>
          <p:nvPr/>
        </p:nvSpPr>
        <p:spPr>
          <a:xfrm>
            <a:off x="344981" y="2529508"/>
            <a:ext cx="5191866"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Research &amp; Development has the highest attrition rate (51.21%), suggesting potential retention issues despite consistent income levels across departments.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Sales and Human Resources have the lowest attrition rates (~50%), indicating better employee retention compared to other departments.</a:t>
            </a:r>
            <a:endParaRPr lang="en-IN" sz="2000" dirty="0"/>
          </a:p>
        </p:txBody>
      </p:sp>
    </p:spTree>
    <p:extLst>
      <p:ext uri="{BB962C8B-B14F-4D97-AF65-F5344CB8AC3E}">
        <p14:creationId xmlns:p14="http://schemas.microsoft.com/office/powerpoint/2010/main" val="295205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F76192-D950-D743-2349-0D03049FA0DE}"/>
              </a:ext>
            </a:extLst>
          </p:cNvPr>
          <p:cNvSpPr txBox="1"/>
          <p:nvPr/>
        </p:nvSpPr>
        <p:spPr>
          <a:xfrm>
            <a:off x="2098330" y="470263"/>
            <a:ext cx="1541416" cy="461665"/>
          </a:xfrm>
          <a:prstGeom prst="rect">
            <a:avLst/>
          </a:prstGeom>
          <a:noFill/>
        </p:spPr>
        <p:txBody>
          <a:bodyPr wrap="square" rtlCol="0">
            <a:spAutoFit/>
          </a:bodyPr>
          <a:lstStyle/>
          <a:p>
            <a:r>
              <a:rPr lang="en-IN" sz="2400" b="1" u="sng" dirty="0">
                <a:latin typeface="Californian FB" panose="0207040306080B030204" pitchFamily="18" charset="0"/>
              </a:rPr>
              <a:t>KPI - 4</a:t>
            </a:r>
          </a:p>
        </p:txBody>
      </p:sp>
      <p:sp>
        <p:nvSpPr>
          <p:cNvPr id="3" name="TextBox 2">
            <a:extLst>
              <a:ext uri="{FF2B5EF4-FFF2-40B4-BE49-F238E27FC236}">
                <a16:creationId xmlns:a16="http://schemas.microsoft.com/office/drawing/2014/main" id="{D7668841-7164-87D1-DDC4-B6E27925C6A0}"/>
              </a:ext>
            </a:extLst>
          </p:cNvPr>
          <p:cNvSpPr txBox="1"/>
          <p:nvPr/>
        </p:nvSpPr>
        <p:spPr>
          <a:xfrm>
            <a:off x="938285" y="1268121"/>
            <a:ext cx="4589418"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Average working years for each Department</a:t>
            </a:r>
          </a:p>
        </p:txBody>
      </p:sp>
      <p:pic>
        <p:nvPicPr>
          <p:cNvPr id="5" name="Picture 4">
            <a:extLst>
              <a:ext uri="{FF2B5EF4-FFF2-40B4-BE49-F238E27FC236}">
                <a16:creationId xmlns:a16="http://schemas.microsoft.com/office/drawing/2014/main" id="{3996B822-A2EE-0109-D8A8-6A2850C00CA1}"/>
              </a:ext>
            </a:extLst>
          </p:cNvPr>
          <p:cNvPicPr>
            <a:picLocks noChangeAspect="1"/>
          </p:cNvPicPr>
          <p:nvPr/>
        </p:nvPicPr>
        <p:blipFill>
          <a:blip r:embed="rId2"/>
          <a:stretch>
            <a:fillRect/>
          </a:stretch>
        </p:blipFill>
        <p:spPr>
          <a:xfrm>
            <a:off x="6308892" y="2002233"/>
            <a:ext cx="5303988" cy="2853533"/>
          </a:xfrm>
          <a:prstGeom prst="rect">
            <a:avLst/>
          </a:prstGeom>
        </p:spPr>
      </p:pic>
      <p:sp>
        <p:nvSpPr>
          <p:cNvPr id="7" name="TextBox 6">
            <a:extLst>
              <a:ext uri="{FF2B5EF4-FFF2-40B4-BE49-F238E27FC236}">
                <a16:creationId xmlns:a16="http://schemas.microsoft.com/office/drawing/2014/main" id="{70F4344C-93AA-8970-D641-1F534D970530}"/>
              </a:ext>
            </a:extLst>
          </p:cNvPr>
          <p:cNvSpPr txBox="1"/>
          <p:nvPr/>
        </p:nvSpPr>
        <p:spPr>
          <a:xfrm>
            <a:off x="721908" y="2582439"/>
            <a:ext cx="5303988" cy="3170099"/>
          </a:xfrm>
          <a:prstGeom prst="rect">
            <a:avLst/>
          </a:prstGeom>
          <a:noFill/>
        </p:spPr>
        <p:txBody>
          <a:bodyPr wrap="square">
            <a:spAutoFit/>
          </a:bodyPr>
          <a:lstStyle/>
          <a:p>
            <a:pPr marL="342900" indent="-342900" algn="just">
              <a:buFont typeface="Arial" panose="020B0604020202020204" pitchFamily="34" charset="0"/>
              <a:buChar char="•"/>
            </a:pPr>
            <a:r>
              <a:rPr lang="en-US" sz="2000" dirty="0"/>
              <a:t>Our organization comprises six different departments, and we calculated the average Working Years for each.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Sales and Software department had the highest average Working Years, followed by Hardware, Support, and Human Resources.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Research and Development department had the lowest average Working Years.</a:t>
            </a:r>
          </a:p>
        </p:txBody>
      </p:sp>
    </p:spTree>
    <p:extLst>
      <p:ext uri="{BB962C8B-B14F-4D97-AF65-F5344CB8AC3E}">
        <p14:creationId xmlns:p14="http://schemas.microsoft.com/office/powerpoint/2010/main" val="45178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72109-D5E2-1BCD-53D9-C9D731965B61}"/>
              </a:ext>
            </a:extLst>
          </p:cNvPr>
          <p:cNvSpPr txBox="1"/>
          <p:nvPr/>
        </p:nvSpPr>
        <p:spPr>
          <a:xfrm>
            <a:off x="2098330" y="470263"/>
            <a:ext cx="1541416" cy="461665"/>
          </a:xfrm>
          <a:prstGeom prst="rect">
            <a:avLst/>
          </a:prstGeom>
          <a:noFill/>
        </p:spPr>
        <p:txBody>
          <a:bodyPr wrap="square" rtlCol="0">
            <a:spAutoFit/>
          </a:bodyPr>
          <a:lstStyle/>
          <a:p>
            <a:r>
              <a:rPr lang="en-IN" sz="2400" b="1" u="sng" dirty="0">
                <a:latin typeface="Californian FB" panose="0207040306080B030204" pitchFamily="18" charset="0"/>
              </a:rPr>
              <a:t>KPI - 5</a:t>
            </a:r>
          </a:p>
        </p:txBody>
      </p:sp>
      <p:sp>
        <p:nvSpPr>
          <p:cNvPr id="3" name="TextBox 2">
            <a:extLst>
              <a:ext uri="{FF2B5EF4-FFF2-40B4-BE49-F238E27FC236}">
                <a16:creationId xmlns:a16="http://schemas.microsoft.com/office/drawing/2014/main" id="{D57E80C0-5258-BE6A-D6CD-D37419A85649}"/>
              </a:ext>
            </a:extLst>
          </p:cNvPr>
          <p:cNvSpPr txBox="1"/>
          <p:nvPr/>
        </p:nvSpPr>
        <p:spPr>
          <a:xfrm>
            <a:off x="938285" y="1268121"/>
            <a:ext cx="4589418"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Job Role Vs Work life balance</a:t>
            </a:r>
          </a:p>
        </p:txBody>
      </p:sp>
      <p:pic>
        <p:nvPicPr>
          <p:cNvPr id="5" name="Picture 4">
            <a:extLst>
              <a:ext uri="{FF2B5EF4-FFF2-40B4-BE49-F238E27FC236}">
                <a16:creationId xmlns:a16="http://schemas.microsoft.com/office/drawing/2014/main" id="{BDD7A9F8-7602-7559-1CA8-88D0C4628822}"/>
              </a:ext>
            </a:extLst>
          </p:cNvPr>
          <p:cNvPicPr>
            <a:picLocks noChangeAspect="1"/>
          </p:cNvPicPr>
          <p:nvPr/>
        </p:nvPicPr>
        <p:blipFill>
          <a:blip r:embed="rId2"/>
          <a:stretch>
            <a:fillRect/>
          </a:stretch>
        </p:blipFill>
        <p:spPr>
          <a:xfrm>
            <a:off x="6492240" y="1987051"/>
            <a:ext cx="5104370" cy="3505689"/>
          </a:xfrm>
          <a:prstGeom prst="rect">
            <a:avLst/>
          </a:prstGeom>
        </p:spPr>
      </p:pic>
      <p:sp>
        <p:nvSpPr>
          <p:cNvPr id="10" name="TextBox 9">
            <a:extLst>
              <a:ext uri="{FF2B5EF4-FFF2-40B4-BE49-F238E27FC236}">
                <a16:creationId xmlns:a16="http://schemas.microsoft.com/office/drawing/2014/main" id="{698865EB-28C5-E379-2E96-820DB6CEF0F2}"/>
              </a:ext>
            </a:extLst>
          </p:cNvPr>
          <p:cNvSpPr txBox="1"/>
          <p:nvPr/>
        </p:nvSpPr>
        <p:spPr>
          <a:xfrm>
            <a:off x="228755" y="2170234"/>
            <a:ext cx="600847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t>Research Scientists </a:t>
            </a:r>
            <a:r>
              <a:rPr lang="en-US" sz="1800" dirty="0"/>
              <a:t>have the best work-life balance (2.514), followed closely by Developers (2.511), indicating better job satisfaction in these roles. </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b="1" dirty="0"/>
              <a:t>Sales Executives </a:t>
            </a:r>
            <a:r>
              <a:rPr lang="en-US" sz="1800" dirty="0"/>
              <a:t>have the poorest work-life balance (2.469), suggesting potential issues with workload or expectations. </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The work-life balance for Managers and Research Directors is relatively low, indicating potential areas for improvement in these leadership roles.</a:t>
            </a:r>
          </a:p>
        </p:txBody>
      </p:sp>
    </p:spTree>
    <p:extLst>
      <p:ext uri="{BB962C8B-B14F-4D97-AF65-F5344CB8AC3E}">
        <p14:creationId xmlns:p14="http://schemas.microsoft.com/office/powerpoint/2010/main" val="141143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B1A97-F09F-2BF3-9DD3-A9C9BA9ADEB8}"/>
              </a:ext>
            </a:extLst>
          </p:cNvPr>
          <p:cNvSpPr txBox="1"/>
          <p:nvPr/>
        </p:nvSpPr>
        <p:spPr>
          <a:xfrm>
            <a:off x="2098330" y="470263"/>
            <a:ext cx="1541416" cy="461665"/>
          </a:xfrm>
          <a:prstGeom prst="rect">
            <a:avLst/>
          </a:prstGeom>
          <a:noFill/>
        </p:spPr>
        <p:txBody>
          <a:bodyPr wrap="square" rtlCol="0">
            <a:spAutoFit/>
          </a:bodyPr>
          <a:lstStyle/>
          <a:p>
            <a:r>
              <a:rPr lang="en-IN" sz="2400" b="1" u="sng" dirty="0">
                <a:latin typeface="Californian FB" panose="0207040306080B030204" pitchFamily="18" charset="0"/>
              </a:rPr>
              <a:t>KPI - 6</a:t>
            </a:r>
          </a:p>
        </p:txBody>
      </p:sp>
      <p:sp>
        <p:nvSpPr>
          <p:cNvPr id="3" name="TextBox 2">
            <a:extLst>
              <a:ext uri="{FF2B5EF4-FFF2-40B4-BE49-F238E27FC236}">
                <a16:creationId xmlns:a16="http://schemas.microsoft.com/office/drawing/2014/main" id="{5EF2083D-9469-3FFB-F317-D41A3FE9FE71}"/>
              </a:ext>
            </a:extLst>
          </p:cNvPr>
          <p:cNvSpPr txBox="1"/>
          <p:nvPr/>
        </p:nvSpPr>
        <p:spPr>
          <a:xfrm>
            <a:off x="938285" y="1268121"/>
            <a:ext cx="4589418" cy="707886"/>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Attrition rate Vs Year since last promotion relation</a:t>
            </a:r>
          </a:p>
        </p:txBody>
      </p:sp>
      <p:sp>
        <p:nvSpPr>
          <p:cNvPr id="6" name="TextBox 5">
            <a:extLst>
              <a:ext uri="{FF2B5EF4-FFF2-40B4-BE49-F238E27FC236}">
                <a16:creationId xmlns:a16="http://schemas.microsoft.com/office/drawing/2014/main" id="{4EBCE84D-47F4-C773-A82B-E3D0E98277D5}"/>
              </a:ext>
            </a:extLst>
          </p:cNvPr>
          <p:cNvSpPr txBox="1"/>
          <p:nvPr/>
        </p:nvSpPr>
        <p:spPr>
          <a:xfrm>
            <a:off x="400484" y="2432270"/>
            <a:ext cx="4811596" cy="3416320"/>
          </a:xfrm>
          <a:prstGeom prst="rect">
            <a:avLst/>
          </a:prstGeom>
          <a:noFill/>
        </p:spPr>
        <p:txBody>
          <a:bodyPr wrap="square">
            <a:spAutoFit/>
          </a:bodyPr>
          <a:lstStyle/>
          <a:p>
            <a:pPr marL="285750" indent="-285750" algn="just">
              <a:buFont typeface="Arial" panose="020B0604020202020204" pitchFamily="34" charset="0"/>
              <a:buChar char="•"/>
            </a:pPr>
            <a:r>
              <a:rPr lang="en-IN" dirty="0"/>
              <a:t>attrition rate remains consistently around 50% across various job roles, indicating a uniform turnover rate regardless of the job function.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average years since the last promotion slightly vary across roles, ranging from 5.7 to 6.0 years, but this does not significantly affect the attrition rate.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attrition rate in "Research" roles (48.91%) is marginally lower compared to other sectors, </a:t>
            </a:r>
          </a:p>
          <a:p>
            <a:pPr marL="285750" indent="-285750" algn="just">
              <a:buFont typeface="Arial" panose="020B0604020202020204" pitchFamily="34" charset="0"/>
              <a:buChar char="•"/>
            </a:pPr>
            <a:endParaRPr lang="en-IN" dirty="0"/>
          </a:p>
        </p:txBody>
      </p:sp>
      <p:pic>
        <p:nvPicPr>
          <p:cNvPr id="8" name="Picture 7">
            <a:extLst>
              <a:ext uri="{FF2B5EF4-FFF2-40B4-BE49-F238E27FC236}">
                <a16:creationId xmlns:a16="http://schemas.microsoft.com/office/drawing/2014/main" id="{3522EBCB-5E3A-0E65-CFF6-A16FAD487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718" y="2312200"/>
            <a:ext cx="6329798" cy="2413725"/>
          </a:xfrm>
          <a:prstGeom prst="rect">
            <a:avLst/>
          </a:prstGeom>
        </p:spPr>
      </p:pic>
    </p:spTree>
    <p:extLst>
      <p:ext uri="{BB962C8B-B14F-4D97-AF65-F5344CB8AC3E}">
        <p14:creationId xmlns:p14="http://schemas.microsoft.com/office/powerpoint/2010/main" val="75973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E9218E-80CA-78D1-8E90-B9076ED6CF2F}"/>
              </a:ext>
            </a:extLst>
          </p:cNvPr>
          <p:cNvPicPr>
            <a:picLocks noChangeAspect="1"/>
          </p:cNvPicPr>
          <p:nvPr/>
        </p:nvPicPr>
        <p:blipFill>
          <a:blip r:embed="rId2"/>
          <a:stretch>
            <a:fillRect/>
          </a:stretch>
        </p:blipFill>
        <p:spPr>
          <a:xfrm>
            <a:off x="7022592" y="1497208"/>
            <a:ext cx="4379976" cy="3756620"/>
          </a:xfrm>
          <a:prstGeom prst="rect">
            <a:avLst/>
          </a:prstGeom>
        </p:spPr>
      </p:pic>
      <p:sp>
        <p:nvSpPr>
          <p:cNvPr id="6" name="TextBox 5">
            <a:extLst>
              <a:ext uri="{FF2B5EF4-FFF2-40B4-BE49-F238E27FC236}">
                <a16:creationId xmlns:a16="http://schemas.microsoft.com/office/drawing/2014/main" id="{AC6F05A9-47C2-0591-3F38-5D2FFE749EDC}"/>
              </a:ext>
            </a:extLst>
          </p:cNvPr>
          <p:cNvSpPr txBox="1"/>
          <p:nvPr/>
        </p:nvSpPr>
        <p:spPr>
          <a:xfrm>
            <a:off x="2089186" y="470263"/>
            <a:ext cx="1541416" cy="461665"/>
          </a:xfrm>
          <a:prstGeom prst="rect">
            <a:avLst/>
          </a:prstGeom>
          <a:noFill/>
        </p:spPr>
        <p:txBody>
          <a:bodyPr wrap="square" rtlCol="0">
            <a:spAutoFit/>
          </a:bodyPr>
          <a:lstStyle/>
          <a:p>
            <a:r>
              <a:rPr lang="en-IN" sz="2400" b="1" u="sng" dirty="0">
                <a:latin typeface="Californian FB" panose="0207040306080B030204" pitchFamily="18" charset="0"/>
              </a:rPr>
              <a:t>KPI - 7</a:t>
            </a:r>
          </a:p>
        </p:txBody>
      </p:sp>
      <p:sp>
        <p:nvSpPr>
          <p:cNvPr id="7" name="TextBox 6">
            <a:extLst>
              <a:ext uri="{FF2B5EF4-FFF2-40B4-BE49-F238E27FC236}">
                <a16:creationId xmlns:a16="http://schemas.microsoft.com/office/drawing/2014/main" id="{A937B9C0-2E3A-58B2-63FF-9848F946D12E}"/>
              </a:ext>
            </a:extLst>
          </p:cNvPr>
          <p:cNvSpPr txBox="1"/>
          <p:nvPr/>
        </p:nvSpPr>
        <p:spPr>
          <a:xfrm>
            <a:off x="929141" y="1268121"/>
            <a:ext cx="4589418"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Attrition Rate by Age Group</a:t>
            </a:r>
          </a:p>
        </p:txBody>
      </p:sp>
      <p:sp>
        <p:nvSpPr>
          <p:cNvPr id="10" name="TextBox 9">
            <a:extLst>
              <a:ext uri="{FF2B5EF4-FFF2-40B4-BE49-F238E27FC236}">
                <a16:creationId xmlns:a16="http://schemas.microsoft.com/office/drawing/2014/main" id="{5FCAC73A-3345-B6CD-89C1-3AF1DEBA22C0}"/>
              </a:ext>
            </a:extLst>
          </p:cNvPr>
          <p:cNvSpPr txBox="1"/>
          <p:nvPr/>
        </p:nvSpPr>
        <p:spPr>
          <a:xfrm>
            <a:off x="583364" y="2004424"/>
            <a:ext cx="6094476" cy="3785652"/>
          </a:xfrm>
          <a:prstGeom prst="rect">
            <a:avLst/>
          </a:prstGeom>
          <a:noFill/>
        </p:spPr>
        <p:txBody>
          <a:bodyPr wrap="square">
            <a:spAutoFit/>
          </a:bodyPr>
          <a:lstStyle/>
          <a:p>
            <a:pPr marL="342900" indent="-342900" algn="just">
              <a:buFont typeface="Arial" panose="020B0604020202020204" pitchFamily="34" charset="0"/>
              <a:buChar char="•"/>
            </a:pPr>
            <a:r>
              <a:rPr lang="en-IN" sz="2000" dirty="0"/>
              <a:t>The attrition rate is fairly uniform across all age groups, with rates ranging between 49.59% and 51.04%, showing no significant age-related variance in turnover.</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Employees aged </a:t>
            </a:r>
            <a:r>
              <a:rPr lang="en-IN" sz="2000" b="1" dirty="0"/>
              <a:t>50-59 years </a:t>
            </a:r>
            <a:r>
              <a:rPr lang="en-IN" sz="2000" dirty="0"/>
              <a:t>have the highest attrition rate at 51.04%, which may indicate a higher tendency to leave or retire.</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The </a:t>
            </a:r>
            <a:r>
              <a:rPr lang="en-IN" sz="2000" b="1" dirty="0"/>
              <a:t>30-39 age group </a:t>
            </a:r>
            <a:r>
              <a:rPr lang="en-IN" sz="2000" dirty="0"/>
              <a:t>has the lowest attrition rate at 49.59%, potentially indicating higher job stability within this demographic</a:t>
            </a:r>
          </a:p>
        </p:txBody>
      </p:sp>
    </p:spTree>
    <p:extLst>
      <p:ext uri="{BB962C8B-B14F-4D97-AF65-F5344CB8AC3E}">
        <p14:creationId xmlns:p14="http://schemas.microsoft.com/office/powerpoint/2010/main" val="3855227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2B1F6B-0D1C-1789-7227-CBD6E498305F}"/>
              </a:ext>
            </a:extLst>
          </p:cNvPr>
          <p:cNvSpPr txBox="1"/>
          <p:nvPr/>
        </p:nvSpPr>
        <p:spPr>
          <a:xfrm>
            <a:off x="2089186" y="470263"/>
            <a:ext cx="1541416" cy="461665"/>
          </a:xfrm>
          <a:prstGeom prst="rect">
            <a:avLst/>
          </a:prstGeom>
          <a:noFill/>
        </p:spPr>
        <p:txBody>
          <a:bodyPr wrap="square" rtlCol="0">
            <a:spAutoFit/>
          </a:bodyPr>
          <a:lstStyle/>
          <a:p>
            <a:r>
              <a:rPr lang="en-IN" sz="2400" b="1" u="sng" dirty="0">
                <a:latin typeface="Californian FB" panose="0207040306080B030204" pitchFamily="18" charset="0"/>
              </a:rPr>
              <a:t>KPI - 8</a:t>
            </a:r>
          </a:p>
        </p:txBody>
      </p:sp>
      <p:sp>
        <p:nvSpPr>
          <p:cNvPr id="3" name="TextBox 2">
            <a:extLst>
              <a:ext uri="{FF2B5EF4-FFF2-40B4-BE49-F238E27FC236}">
                <a16:creationId xmlns:a16="http://schemas.microsoft.com/office/drawing/2014/main" id="{D300D7D2-D6DE-1E0B-4022-9C86B177CF53}"/>
              </a:ext>
            </a:extLst>
          </p:cNvPr>
          <p:cNvSpPr txBox="1"/>
          <p:nvPr/>
        </p:nvSpPr>
        <p:spPr>
          <a:xfrm>
            <a:off x="424350" y="1338025"/>
            <a:ext cx="5135201"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Attrition Rate by Education Field</a:t>
            </a:r>
          </a:p>
        </p:txBody>
      </p:sp>
      <p:pic>
        <p:nvPicPr>
          <p:cNvPr id="5" name="Picture 4">
            <a:extLst>
              <a:ext uri="{FF2B5EF4-FFF2-40B4-BE49-F238E27FC236}">
                <a16:creationId xmlns:a16="http://schemas.microsoft.com/office/drawing/2014/main" id="{1BD0A638-6F0A-8375-83D5-7697B2242917}"/>
              </a:ext>
            </a:extLst>
          </p:cNvPr>
          <p:cNvPicPr>
            <a:picLocks noChangeAspect="1"/>
          </p:cNvPicPr>
          <p:nvPr/>
        </p:nvPicPr>
        <p:blipFill>
          <a:blip r:embed="rId2"/>
          <a:stretch>
            <a:fillRect/>
          </a:stretch>
        </p:blipFill>
        <p:spPr>
          <a:xfrm>
            <a:off x="6096000" y="1538080"/>
            <a:ext cx="5936825" cy="3391373"/>
          </a:xfrm>
          <a:prstGeom prst="rect">
            <a:avLst/>
          </a:prstGeom>
        </p:spPr>
      </p:pic>
      <p:sp>
        <p:nvSpPr>
          <p:cNvPr id="7" name="TextBox 6">
            <a:extLst>
              <a:ext uri="{FF2B5EF4-FFF2-40B4-BE49-F238E27FC236}">
                <a16:creationId xmlns:a16="http://schemas.microsoft.com/office/drawing/2014/main" id="{8CF90C15-EE93-9014-182D-0BFFF884F51B}"/>
              </a:ext>
            </a:extLst>
          </p:cNvPr>
          <p:cNvSpPr txBox="1"/>
          <p:nvPr/>
        </p:nvSpPr>
        <p:spPr>
          <a:xfrm>
            <a:off x="216690" y="2097866"/>
            <a:ext cx="5550519" cy="2862322"/>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The attrition rate across different education fields remains relatively consistent, ranging between 49.41% to 50.81%, indicating uniform employee turnover rates regardless of educational background. </a:t>
            </a:r>
          </a:p>
          <a:p>
            <a:pPr marL="285750" indent="-28575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There is slight variation in average monthly income across fields, with the lowest being ₹25.71K in Human Resources and the highest being ₹26.28K in Marketing, reflecting minor income differences across sectors.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22E1609-290F-25A8-B376-99340D738260}"/>
              </a:ext>
            </a:extLst>
          </p:cNvPr>
          <p:cNvSpPr txBox="1"/>
          <p:nvPr/>
        </p:nvSpPr>
        <p:spPr>
          <a:xfrm>
            <a:off x="234080" y="5196809"/>
            <a:ext cx="11134376" cy="646331"/>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02124"/>
                </a:solidFill>
                <a:effectLst/>
                <a:highlight>
                  <a:srgbClr val="FFFFFF"/>
                </a:highlight>
              </a:rPr>
              <a:t>The Medical field, despite offering a moderate average monthly income of ₹25.88K, exhibits the highest attrition rate at 50.81%, suggesting potential dissatisfaction or challenges in this sector.</a:t>
            </a:r>
            <a:endParaRPr lang="en-IN" dirty="0"/>
          </a:p>
        </p:txBody>
      </p:sp>
    </p:spTree>
    <p:extLst>
      <p:ext uri="{BB962C8B-B14F-4D97-AF65-F5344CB8AC3E}">
        <p14:creationId xmlns:p14="http://schemas.microsoft.com/office/powerpoint/2010/main" val="642483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DACB3-1CD0-0303-8418-7038FE210D64}"/>
              </a:ext>
            </a:extLst>
          </p:cNvPr>
          <p:cNvSpPr txBox="1"/>
          <p:nvPr/>
        </p:nvSpPr>
        <p:spPr>
          <a:xfrm>
            <a:off x="3912956" y="769726"/>
            <a:ext cx="4366085" cy="461665"/>
          </a:xfrm>
          <a:prstGeom prst="rect">
            <a:avLst/>
          </a:prstGeom>
          <a:noFill/>
        </p:spPr>
        <p:txBody>
          <a:bodyPr wrap="square" rtlCol="0">
            <a:spAutoFit/>
          </a:bodyPr>
          <a:lstStyle/>
          <a:p>
            <a:pPr algn="ctr"/>
            <a:r>
              <a:rPr lang="en-IN" sz="2400" dirty="0">
                <a:latin typeface="Copperplate Gothic Bold" panose="020E0705020206020404" pitchFamily="34" charset="0"/>
              </a:rPr>
              <a:t>RECOMMENDATION</a:t>
            </a:r>
          </a:p>
        </p:txBody>
      </p:sp>
      <p:sp>
        <p:nvSpPr>
          <p:cNvPr id="6" name="TextBox 5">
            <a:extLst>
              <a:ext uri="{FF2B5EF4-FFF2-40B4-BE49-F238E27FC236}">
                <a16:creationId xmlns:a16="http://schemas.microsoft.com/office/drawing/2014/main" id="{7D74D563-30BD-F1F6-7F7E-17FE010B0713}"/>
              </a:ext>
            </a:extLst>
          </p:cNvPr>
          <p:cNvSpPr txBox="1"/>
          <p:nvPr/>
        </p:nvSpPr>
        <p:spPr>
          <a:xfrm>
            <a:off x="409302" y="1778951"/>
            <a:ext cx="11373394" cy="3477875"/>
          </a:xfrm>
          <a:prstGeom prst="rect">
            <a:avLst/>
          </a:prstGeom>
          <a:noFill/>
        </p:spPr>
        <p:txBody>
          <a:bodyPr wrap="square">
            <a:spAutoFit/>
          </a:bodyPr>
          <a:lstStyle/>
          <a:p>
            <a:pPr algn="just"/>
            <a:r>
              <a:rPr lang="en-US" sz="2000" b="1" i="0" dirty="0">
                <a:solidFill>
                  <a:srgbClr val="202124"/>
                </a:solidFill>
                <a:effectLst/>
                <a:highlight>
                  <a:srgbClr val="FFFFFF"/>
                </a:highlight>
              </a:rPr>
              <a:t>Flexible Work &amp; Wellness Programs: </a:t>
            </a:r>
            <a:r>
              <a:rPr lang="en-US" sz="2000" i="0" dirty="0">
                <a:solidFill>
                  <a:srgbClr val="202124"/>
                </a:solidFill>
                <a:effectLst/>
                <a:highlight>
                  <a:srgbClr val="FFFFFF"/>
                </a:highlight>
              </a:rPr>
              <a:t>Introduce flexible hours, remote work, and tailored wellness initiatives to improve employee morale and well-being.</a:t>
            </a:r>
          </a:p>
          <a:p>
            <a:pPr algn="just"/>
            <a:endParaRPr lang="en-US" sz="2000" b="1" i="0" dirty="0">
              <a:solidFill>
                <a:srgbClr val="202124"/>
              </a:solidFill>
              <a:effectLst/>
              <a:highlight>
                <a:srgbClr val="FFFFFF"/>
              </a:highlight>
            </a:endParaRPr>
          </a:p>
          <a:p>
            <a:pPr algn="just"/>
            <a:r>
              <a:rPr lang="en-US" sz="2000" b="1" i="0" dirty="0">
                <a:solidFill>
                  <a:srgbClr val="202124"/>
                </a:solidFill>
                <a:effectLst/>
                <a:highlight>
                  <a:srgbClr val="FFFFFF"/>
                </a:highlight>
              </a:rPr>
              <a:t>Career Development &amp; Promotion: </a:t>
            </a:r>
            <a:r>
              <a:rPr lang="en-US" sz="2000" i="0" dirty="0">
                <a:solidFill>
                  <a:srgbClr val="202124"/>
                </a:solidFill>
                <a:effectLst/>
                <a:highlight>
                  <a:srgbClr val="FFFFFF"/>
                </a:highlight>
              </a:rPr>
              <a:t>Implement more frequent promotion cycles and provide targeted training programs to support clear career progression paths.</a:t>
            </a:r>
          </a:p>
          <a:p>
            <a:pPr algn="just"/>
            <a:endParaRPr lang="en-US" sz="2000" i="0" dirty="0">
              <a:solidFill>
                <a:srgbClr val="202124"/>
              </a:solidFill>
              <a:effectLst/>
              <a:highlight>
                <a:srgbClr val="FFFFFF"/>
              </a:highlight>
            </a:endParaRPr>
          </a:p>
          <a:p>
            <a:pPr algn="just"/>
            <a:r>
              <a:rPr lang="en-US" sz="2000" b="1" i="0" dirty="0">
                <a:solidFill>
                  <a:srgbClr val="202124"/>
                </a:solidFill>
                <a:effectLst/>
                <a:highlight>
                  <a:srgbClr val="FFFFFF"/>
                </a:highlight>
              </a:rPr>
              <a:t>Competitive Compensation &amp; Benefits</a:t>
            </a:r>
            <a:r>
              <a:rPr lang="en-US" sz="2000" i="0" dirty="0">
                <a:solidFill>
                  <a:srgbClr val="202124"/>
                </a:solidFill>
                <a:effectLst/>
                <a:highlight>
                  <a:srgbClr val="FFFFFF"/>
                </a:highlight>
              </a:rPr>
              <a:t>: Regularly adjust salaries and offer enhanced non-monetary benefits like additional leave and health insurance.</a:t>
            </a:r>
          </a:p>
          <a:p>
            <a:pPr algn="just"/>
            <a:endParaRPr lang="en-US" sz="2000" b="1" dirty="0">
              <a:solidFill>
                <a:srgbClr val="202124"/>
              </a:solidFill>
              <a:highlight>
                <a:srgbClr val="FFFFFF"/>
              </a:highlight>
            </a:endParaRPr>
          </a:p>
          <a:p>
            <a:pPr algn="just"/>
            <a:r>
              <a:rPr lang="en-US" sz="2000" b="1" i="0" dirty="0">
                <a:solidFill>
                  <a:srgbClr val="202124"/>
                </a:solidFill>
                <a:effectLst/>
                <a:highlight>
                  <a:srgbClr val="FFFFFF"/>
                </a:highlight>
              </a:rPr>
              <a:t>Positive Work Environment: </a:t>
            </a:r>
            <a:r>
              <a:rPr lang="en-US" sz="2000" i="0" dirty="0">
                <a:solidFill>
                  <a:srgbClr val="202124"/>
                </a:solidFill>
                <a:effectLst/>
                <a:highlight>
                  <a:srgbClr val="FFFFFF"/>
                </a:highlight>
              </a:rPr>
              <a:t>Foster team-building, recognize employee achievements, and ensure managers are trained in leadership and communication skills.</a:t>
            </a:r>
          </a:p>
        </p:txBody>
      </p:sp>
    </p:spTree>
    <p:extLst>
      <p:ext uri="{BB962C8B-B14F-4D97-AF65-F5344CB8AC3E}">
        <p14:creationId xmlns:p14="http://schemas.microsoft.com/office/powerpoint/2010/main" val="2899395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9D7FAA-9ED8-3FCE-88C2-DDB89424B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19" y="875071"/>
            <a:ext cx="11936362" cy="5348748"/>
          </a:xfrm>
          <a:prstGeom prst="rect">
            <a:avLst/>
          </a:prstGeom>
        </p:spPr>
      </p:pic>
      <p:sp>
        <p:nvSpPr>
          <p:cNvPr id="5" name="TextBox 4">
            <a:extLst>
              <a:ext uri="{FF2B5EF4-FFF2-40B4-BE49-F238E27FC236}">
                <a16:creationId xmlns:a16="http://schemas.microsoft.com/office/drawing/2014/main" id="{7026966B-1D3C-7787-ACA7-EBC908B9F71C}"/>
              </a:ext>
            </a:extLst>
          </p:cNvPr>
          <p:cNvSpPr txBox="1"/>
          <p:nvPr/>
        </p:nvSpPr>
        <p:spPr>
          <a:xfrm>
            <a:off x="2920180" y="188960"/>
            <a:ext cx="6096000" cy="461665"/>
          </a:xfrm>
          <a:prstGeom prst="rect">
            <a:avLst/>
          </a:prstGeom>
          <a:noFill/>
        </p:spPr>
        <p:txBody>
          <a:bodyPr wrap="square">
            <a:spAutoFit/>
          </a:bodyPr>
          <a:lstStyle/>
          <a:p>
            <a:pPr algn="ctr"/>
            <a:r>
              <a:rPr lang="en-IN" sz="2400" dirty="0">
                <a:latin typeface="Copperplate Gothic Bold" panose="020E0705020206020404" pitchFamily="34" charset="0"/>
              </a:rPr>
              <a:t>EXCEL DASHBOARD</a:t>
            </a:r>
          </a:p>
        </p:txBody>
      </p:sp>
    </p:spTree>
    <p:extLst>
      <p:ext uri="{BB962C8B-B14F-4D97-AF65-F5344CB8AC3E}">
        <p14:creationId xmlns:p14="http://schemas.microsoft.com/office/powerpoint/2010/main" val="3391740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A8EDA1-7DD2-A5FA-2249-C02A52A3F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88" y="865238"/>
            <a:ext cx="11906864" cy="5338915"/>
          </a:xfrm>
          <a:prstGeom prst="rect">
            <a:avLst/>
          </a:prstGeom>
        </p:spPr>
      </p:pic>
      <p:sp>
        <p:nvSpPr>
          <p:cNvPr id="5" name="TextBox 4">
            <a:extLst>
              <a:ext uri="{FF2B5EF4-FFF2-40B4-BE49-F238E27FC236}">
                <a16:creationId xmlns:a16="http://schemas.microsoft.com/office/drawing/2014/main" id="{668A7816-AA03-AAE2-ED7D-7DF57E8CF320}"/>
              </a:ext>
            </a:extLst>
          </p:cNvPr>
          <p:cNvSpPr txBox="1"/>
          <p:nvPr/>
        </p:nvSpPr>
        <p:spPr>
          <a:xfrm>
            <a:off x="3023420" y="192182"/>
            <a:ext cx="6096000" cy="461665"/>
          </a:xfrm>
          <a:prstGeom prst="rect">
            <a:avLst/>
          </a:prstGeom>
          <a:noFill/>
        </p:spPr>
        <p:txBody>
          <a:bodyPr wrap="square">
            <a:spAutoFit/>
          </a:bodyPr>
          <a:lstStyle/>
          <a:p>
            <a:pPr algn="ctr"/>
            <a:r>
              <a:rPr lang="en-IN" sz="2400" dirty="0">
                <a:latin typeface="Copperplate Gothic Bold" panose="020E0705020206020404" pitchFamily="34" charset="0"/>
              </a:rPr>
              <a:t>POWER BI DASHBOARD</a:t>
            </a:r>
          </a:p>
        </p:txBody>
      </p:sp>
    </p:spTree>
    <p:extLst>
      <p:ext uri="{BB962C8B-B14F-4D97-AF65-F5344CB8AC3E}">
        <p14:creationId xmlns:p14="http://schemas.microsoft.com/office/powerpoint/2010/main" val="413216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AC0BA7-8E6A-BF82-0EC3-7B0CB0C0B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26" y="269966"/>
            <a:ext cx="11818374" cy="5924357"/>
          </a:xfrm>
          <a:prstGeom prst="rect">
            <a:avLst/>
          </a:prstGeom>
        </p:spPr>
      </p:pic>
    </p:spTree>
    <p:extLst>
      <p:ext uri="{BB962C8B-B14F-4D97-AF65-F5344CB8AC3E}">
        <p14:creationId xmlns:p14="http://schemas.microsoft.com/office/powerpoint/2010/main" val="232723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595EBA-8DDD-8DEE-3B19-CB1444AA9356}"/>
              </a:ext>
            </a:extLst>
          </p:cNvPr>
          <p:cNvSpPr txBox="1"/>
          <p:nvPr/>
        </p:nvSpPr>
        <p:spPr>
          <a:xfrm>
            <a:off x="2703871" y="592082"/>
            <a:ext cx="6096000" cy="461665"/>
          </a:xfrm>
          <a:prstGeom prst="rect">
            <a:avLst/>
          </a:prstGeom>
          <a:noFill/>
        </p:spPr>
        <p:txBody>
          <a:bodyPr wrap="square">
            <a:spAutoFit/>
          </a:bodyPr>
          <a:lstStyle/>
          <a:p>
            <a:pPr algn="ctr"/>
            <a:r>
              <a:rPr lang="en-IN" sz="2400" dirty="0">
                <a:latin typeface="Copperplate Gothic Bold" panose="020E0705020206020404" pitchFamily="34" charset="0"/>
              </a:rPr>
              <a:t>TABLE OF CONTENTS</a:t>
            </a:r>
          </a:p>
        </p:txBody>
      </p:sp>
      <p:sp>
        <p:nvSpPr>
          <p:cNvPr id="4" name="TextBox 3">
            <a:extLst>
              <a:ext uri="{FF2B5EF4-FFF2-40B4-BE49-F238E27FC236}">
                <a16:creationId xmlns:a16="http://schemas.microsoft.com/office/drawing/2014/main" id="{97900B76-F2B7-DB17-5CB0-812759373DEC}"/>
              </a:ext>
            </a:extLst>
          </p:cNvPr>
          <p:cNvSpPr txBox="1"/>
          <p:nvPr/>
        </p:nvSpPr>
        <p:spPr>
          <a:xfrm>
            <a:off x="1258528" y="1661651"/>
            <a:ext cx="8268929" cy="295465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Introduction</a:t>
            </a:r>
          </a:p>
          <a:p>
            <a:pPr marL="342900" indent="-342900">
              <a:buFont typeface="Wingdings" panose="05000000000000000000" pitchFamily="2" charset="2"/>
              <a:buChar char="Ø"/>
            </a:pPr>
            <a:r>
              <a:rPr lang="en-IN" sz="2400" dirty="0"/>
              <a:t>Objectives</a:t>
            </a:r>
          </a:p>
          <a:p>
            <a:pPr marL="342900" indent="-342900">
              <a:buFont typeface="Wingdings" panose="05000000000000000000" pitchFamily="2" charset="2"/>
              <a:buChar char="Ø"/>
            </a:pPr>
            <a:r>
              <a:rPr lang="en-IN" sz="2400" dirty="0"/>
              <a:t>Exploratory data analysis</a:t>
            </a:r>
          </a:p>
          <a:p>
            <a:pPr marL="342900" indent="-342900">
              <a:buFont typeface="Wingdings" panose="05000000000000000000" pitchFamily="2" charset="2"/>
              <a:buChar char="Ø"/>
            </a:pPr>
            <a:r>
              <a:rPr lang="en-IN" sz="2400" dirty="0"/>
              <a:t>Data Modelling</a:t>
            </a:r>
          </a:p>
          <a:p>
            <a:pPr marL="342900" indent="-342900">
              <a:buFont typeface="Wingdings" panose="05000000000000000000" pitchFamily="2" charset="2"/>
              <a:buChar char="Ø"/>
            </a:pPr>
            <a:r>
              <a:rPr lang="en-IN" sz="2400" dirty="0"/>
              <a:t>Key Performance Indicators</a:t>
            </a:r>
          </a:p>
          <a:p>
            <a:pPr marL="342900" indent="-342900">
              <a:buFont typeface="Wingdings" panose="05000000000000000000" pitchFamily="2" charset="2"/>
              <a:buChar char="Ø"/>
            </a:pPr>
            <a:r>
              <a:rPr lang="en-IN" sz="2400" dirty="0"/>
              <a:t>Recommendations</a:t>
            </a:r>
          </a:p>
          <a:p>
            <a:pPr marL="342900" indent="-342900">
              <a:buFont typeface="Wingdings" panose="05000000000000000000" pitchFamily="2" charset="2"/>
              <a:buChar char="Ø"/>
            </a:pPr>
            <a:r>
              <a:rPr lang="en-IN" sz="2400" dirty="0"/>
              <a:t>Dashboard</a:t>
            </a:r>
          </a:p>
          <a:p>
            <a:endParaRPr lang="en-IN" dirty="0"/>
          </a:p>
        </p:txBody>
      </p:sp>
    </p:spTree>
    <p:extLst>
      <p:ext uri="{BB962C8B-B14F-4D97-AF65-F5344CB8AC3E}">
        <p14:creationId xmlns:p14="http://schemas.microsoft.com/office/powerpoint/2010/main" val="2437211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A4024-9B46-9990-1858-D622566F6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4" y="816076"/>
            <a:ext cx="11956024" cy="5416837"/>
          </a:xfrm>
          <a:prstGeom prst="rect">
            <a:avLst/>
          </a:prstGeom>
        </p:spPr>
      </p:pic>
      <p:sp>
        <p:nvSpPr>
          <p:cNvPr id="4" name="TextBox 3">
            <a:extLst>
              <a:ext uri="{FF2B5EF4-FFF2-40B4-BE49-F238E27FC236}">
                <a16:creationId xmlns:a16="http://schemas.microsoft.com/office/drawing/2014/main" id="{29655CB3-E13C-3AF3-205B-9A0D4C6A2F88}"/>
              </a:ext>
            </a:extLst>
          </p:cNvPr>
          <p:cNvSpPr txBox="1"/>
          <p:nvPr/>
        </p:nvSpPr>
        <p:spPr>
          <a:xfrm>
            <a:off x="2959510" y="218180"/>
            <a:ext cx="6096000" cy="461665"/>
          </a:xfrm>
          <a:prstGeom prst="rect">
            <a:avLst/>
          </a:prstGeom>
          <a:noFill/>
        </p:spPr>
        <p:txBody>
          <a:bodyPr wrap="square">
            <a:spAutoFit/>
          </a:bodyPr>
          <a:lstStyle/>
          <a:p>
            <a:pPr algn="ctr"/>
            <a:r>
              <a:rPr lang="en-IN" sz="2400" dirty="0">
                <a:latin typeface="Copperplate Gothic Bold" panose="020E0705020206020404" pitchFamily="34" charset="0"/>
              </a:rPr>
              <a:t>TABLEAU DASHBOARD</a:t>
            </a:r>
          </a:p>
        </p:txBody>
      </p:sp>
    </p:spTree>
    <p:extLst>
      <p:ext uri="{BB962C8B-B14F-4D97-AF65-F5344CB8AC3E}">
        <p14:creationId xmlns:p14="http://schemas.microsoft.com/office/powerpoint/2010/main" val="37946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8EE8CD-22D6-6A2B-9449-116989D40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4" y="225296"/>
            <a:ext cx="11979534" cy="6001329"/>
          </a:xfrm>
          <a:prstGeom prst="rect">
            <a:avLst/>
          </a:prstGeom>
        </p:spPr>
      </p:pic>
    </p:spTree>
    <p:extLst>
      <p:ext uri="{BB962C8B-B14F-4D97-AF65-F5344CB8AC3E}">
        <p14:creationId xmlns:p14="http://schemas.microsoft.com/office/powerpoint/2010/main" val="2303820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6366DB-8B81-6C16-81F3-8C164610F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2" y="226424"/>
            <a:ext cx="11985523" cy="6113416"/>
          </a:xfrm>
          <a:prstGeom prst="rect">
            <a:avLst/>
          </a:prstGeom>
        </p:spPr>
      </p:pic>
    </p:spTree>
    <p:extLst>
      <p:ext uri="{BB962C8B-B14F-4D97-AF65-F5344CB8AC3E}">
        <p14:creationId xmlns:p14="http://schemas.microsoft.com/office/powerpoint/2010/main" val="3995689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D7E72F-B5A5-3894-E524-82000D87D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925" y="1876425"/>
            <a:ext cx="7296150" cy="3105150"/>
          </a:xfrm>
          <a:prstGeom prst="rect">
            <a:avLst/>
          </a:prstGeom>
        </p:spPr>
      </p:pic>
    </p:spTree>
    <p:extLst>
      <p:ext uri="{BB962C8B-B14F-4D97-AF65-F5344CB8AC3E}">
        <p14:creationId xmlns:p14="http://schemas.microsoft.com/office/powerpoint/2010/main" val="56392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6CA60-FA73-922F-F5A7-A4A08C123F7C}"/>
              </a:ext>
            </a:extLst>
          </p:cNvPr>
          <p:cNvSpPr txBox="1"/>
          <p:nvPr/>
        </p:nvSpPr>
        <p:spPr>
          <a:xfrm>
            <a:off x="4621161" y="612971"/>
            <a:ext cx="2949678" cy="461665"/>
          </a:xfrm>
          <a:prstGeom prst="rect">
            <a:avLst/>
          </a:prstGeom>
          <a:noFill/>
        </p:spPr>
        <p:txBody>
          <a:bodyPr wrap="square" rtlCol="0">
            <a:spAutoFit/>
          </a:bodyPr>
          <a:lstStyle/>
          <a:p>
            <a:pPr algn="ctr"/>
            <a:r>
              <a:rPr lang="en-IN" sz="2400" dirty="0">
                <a:latin typeface="Copperplate Gothic Bold" panose="020E0705020206020404" pitchFamily="34" charset="0"/>
              </a:rPr>
              <a:t>INTRODUCTION</a:t>
            </a:r>
          </a:p>
        </p:txBody>
      </p:sp>
      <p:sp>
        <p:nvSpPr>
          <p:cNvPr id="4" name="TextBox 3">
            <a:extLst>
              <a:ext uri="{FF2B5EF4-FFF2-40B4-BE49-F238E27FC236}">
                <a16:creationId xmlns:a16="http://schemas.microsoft.com/office/drawing/2014/main" id="{22536FAA-E28D-9861-A6F0-A0E8E60B66A4}"/>
              </a:ext>
            </a:extLst>
          </p:cNvPr>
          <p:cNvSpPr txBox="1"/>
          <p:nvPr/>
        </p:nvSpPr>
        <p:spPr>
          <a:xfrm>
            <a:off x="831668" y="1680755"/>
            <a:ext cx="10528663" cy="3785652"/>
          </a:xfrm>
          <a:prstGeom prst="rect">
            <a:avLst/>
          </a:prstGeom>
          <a:noFill/>
        </p:spPr>
        <p:txBody>
          <a:bodyPr wrap="square">
            <a:spAutoFit/>
          </a:bodyPr>
          <a:lstStyle/>
          <a:p>
            <a:pPr marL="342900" indent="-342900" algn="just">
              <a:buFont typeface="Arial" panose="020B0604020202020204" pitchFamily="34" charset="0"/>
              <a:buChar char="•"/>
            </a:pPr>
            <a:r>
              <a:rPr lang="en-US" sz="2000" dirty="0"/>
              <a:t>This presentation analyzes HR datasets to gain insights into employee performance and retention. By examining this data, we aim to identify patterns in employee satisfaction, turnover, and the effectiveness of HR initiatives.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focus of the analysis is on understanding employee retention across various departments, job roles, and age groups. Interactive dashboards will be created using Power BI, Tableau, and Excel to visualize these insights.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These visualizations will help in pinpointing key areas that require attention and allow for the development of targeted strategies to improve employee engagement. The ultimate goal is to leverage these findings to foster a more motivated and efficient workforce, ultimately driving the company’s success.</a:t>
            </a:r>
          </a:p>
        </p:txBody>
      </p:sp>
    </p:spTree>
    <p:extLst>
      <p:ext uri="{BB962C8B-B14F-4D97-AF65-F5344CB8AC3E}">
        <p14:creationId xmlns:p14="http://schemas.microsoft.com/office/powerpoint/2010/main" val="3367138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C0CCD3-CE19-3C67-7BEA-978A5813E45D}"/>
              </a:ext>
            </a:extLst>
          </p:cNvPr>
          <p:cNvSpPr txBox="1"/>
          <p:nvPr/>
        </p:nvSpPr>
        <p:spPr>
          <a:xfrm>
            <a:off x="4601496" y="548921"/>
            <a:ext cx="2989007" cy="461665"/>
          </a:xfrm>
          <a:prstGeom prst="rect">
            <a:avLst/>
          </a:prstGeom>
          <a:noFill/>
        </p:spPr>
        <p:txBody>
          <a:bodyPr wrap="square" rtlCol="0">
            <a:spAutoFit/>
          </a:bodyPr>
          <a:lstStyle/>
          <a:p>
            <a:pPr algn="ctr"/>
            <a:r>
              <a:rPr lang="en-IN" sz="2400" dirty="0">
                <a:latin typeface="Copperplate Gothic Bold" panose="020E0705020206020404" pitchFamily="34" charset="0"/>
              </a:rPr>
              <a:t>OBJECTIVES</a:t>
            </a:r>
          </a:p>
        </p:txBody>
      </p:sp>
      <p:sp>
        <p:nvSpPr>
          <p:cNvPr id="3" name="TextBox 2">
            <a:extLst>
              <a:ext uri="{FF2B5EF4-FFF2-40B4-BE49-F238E27FC236}">
                <a16:creationId xmlns:a16="http://schemas.microsoft.com/office/drawing/2014/main" id="{7CB6EB33-A37D-1E50-996B-44174E58BADA}"/>
              </a:ext>
            </a:extLst>
          </p:cNvPr>
          <p:cNvSpPr txBox="1"/>
          <p:nvPr/>
        </p:nvSpPr>
        <p:spPr>
          <a:xfrm>
            <a:off x="1059917" y="1780125"/>
            <a:ext cx="10072165"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The primary objective of our HR Analytics project was to analyze </a:t>
            </a:r>
            <a:r>
              <a:rPr lang="en-US" sz="2000" b="1" dirty="0"/>
              <a:t>Employee Retention</a:t>
            </a:r>
            <a:r>
              <a:rPr lang="en-US" sz="2000" dirty="0"/>
              <a:t> by calculating the attrition rate across various dimensions, including department, job role, age group, monthly income, education field, and years since the last promotion.</a:t>
            </a:r>
          </a:p>
          <a:p>
            <a:pPr algn="just"/>
            <a:r>
              <a:rPr lang="en-US" sz="2000" dirty="0"/>
              <a:t> </a:t>
            </a:r>
          </a:p>
          <a:p>
            <a:pPr marL="342900" indent="-342900" algn="just">
              <a:buFont typeface="Arial" panose="020B0604020202020204" pitchFamily="34" charset="0"/>
              <a:buChar char="•"/>
            </a:pPr>
            <a:r>
              <a:rPr lang="en-US" sz="2000" dirty="0"/>
              <a:t>The analysis also incorporates additional insights to provide a comprehensive understanding of the factors influencing employee turnover.</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By identifying the key factors contributing to employee turnover, the project aims to provide actionable insights that can guide the development of effective retention strategies.</a:t>
            </a:r>
            <a:endParaRPr lang="en-IN" sz="2000" dirty="0"/>
          </a:p>
        </p:txBody>
      </p:sp>
    </p:spTree>
    <p:extLst>
      <p:ext uri="{BB962C8B-B14F-4D97-AF65-F5344CB8AC3E}">
        <p14:creationId xmlns:p14="http://schemas.microsoft.com/office/powerpoint/2010/main" val="377216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093D98-43D9-8B8E-DA06-C8DCAB92EDE9}"/>
              </a:ext>
            </a:extLst>
          </p:cNvPr>
          <p:cNvSpPr txBox="1"/>
          <p:nvPr/>
        </p:nvSpPr>
        <p:spPr>
          <a:xfrm>
            <a:off x="3318385" y="482636"/>
            <a:ext cx="5555225" cy="461665"/>
          </a:xfrm>
          <a:prstGeom prst="rect">
            <a:avLst/>
          </a:prstGeom>
          <a:noFill/>
        </p:spPr>
        <p:txBody>
          <a:bodyPr wrap="square" rtlCol="0">
            <a:spAutoFit/>
          </a:bodyPr>
          <a:lstStyle/>
          <a:p>
            <a:pPr algn="ctr"/>
            <a:r>
              <a:rPr lang="en-IN" sz="2400" dirty="0">
                <a:latin typeface="Copperplate Gothic Bold" panose="020E0705020206020404" pitchFamily="34" charset="0"/>
              </a:rPr>
              <a:t>EXPLORATORY DATA ANALYSIS</a:t>
            </a:r>
          </a:p>
        </p:txBody>
      </p:sp>
      <p:sp>
        <p:nvSpPr>
          <p:cNvPr id="3" name="TextBox 2">
            <a:extLst>
              <a:ext uri="{FF2B5EF4-FFF2-40B4-BE49-F238E27FC236}">
                <a16:creationId xmlns:a16="http://schemas.microsoft.com/office/drawing/2014/main" id="{DFE63DB7-E398-EB2F-CE35-2AB336FFED49}"/>
              </a:ext>
            </a:extLst>
          </p:cNvPr>
          <p:cNvSpPr txBox="1"/>
          <p:nvPr/>
        </p:nvSpPr>
        <p:spPr>
          <a:xfrm>
            <a:off x="1067636" y="4334709"/>
            <a:ext cx="7277374" cy="1477328"/>
          </a:xfrm>
          <a:prstGeom prst="rect">
            <a:avLst/>
          </a:prstGeom>
          <a:noFill/>
        </p:spPr>
        <p:txBody>
          <a:bodyPr wrap="square" rtlCol="0">
            <a:spAutoFit/>
          </a:bodyPr>
          <a:lstStyle/>
          <a:p>
            <a:pPr algn="just"/>
            <a:r>
              <a:rPr lang="en-IN" dirty="0"/>
              <a:t>The tools/accelerators which were used for the project are :-</a:t>
            </a:r>
          </a:p>
          <a:p>
            <a:pPr marL="285750" indent="-285750" algn="just">
              <a:buFont typeface="Arial" panose="020B0604020202020204" pitchFamily="34" charset="0"/>
              <a:buChar char="•"/>
            </a:pPr>
            <a:r>
              <a:rPr lang="en-IN" dirty="0"/>
              <a:t>MS Excel</a:t>
            </a:r>
          </a:p>
          <a:p>
            <a:pPr marL="285750" indent="-285750" algn="just">
              <a:buFont typeface="Arial" panose="020B0604020202020204" pitchFamily="34" charset="0"/>
              <a:buChar char="•"/>
            </a:pPr>
            <a:r>
              <a:rPr lang="en-IN" dirty="0"/>
              <a:t>Power BI</a:t>
            </a:r>
          </a:p>
          <a:p>
            <a:pPr marL="285750" indent="-285750" algn="just">
              <a:buFont typeface="Arial" panose="020B0604020202020204" pitchFamily="34" charset="0"/>
              <a:buChar char="•"/>
            </a:pPr>
            <a:r>
              <a:rPr lang="en-IN" dirty="0"/>
              <a:t>SQL</a:t>
            </a:r>
          </a:p>
          <a:p>
            <a:pPr marL="285750" indent="-285750" algn="just">
              <a:buFont typeface="Arial" panose="020B0604020202020204" pitchFamily="34" charset="0"/>
              <a:buChar char="•"/>
            </a:pPr>
            <a:r>
              <a:rPr lang="en-IN" dirty="0"/>
              <a:t>Tableau</a:t>
            </a:r>
          </a:p>
        </p:txBody>
      </p:sp>
      <p:sp>
        <p:nvSpPr>
          <p:cNvPr id="4" name="TextBox 3">
            <a:extLst>
              <a:ext uri="{FF2B5EF4-FFF2-40B4-BE49-F238E27FC236}">
                <a16:creationId xmlns:a16="http://schemas.microsoft.com/office/drawing/2014/main" id="{B090FFAB-F1E2-B110-20AE-E2D8F09D00E1}"/>
              </a:ext>
            </a:extLst>
          </p:cNvPr>
          <p:cNvSpPr txBox="1"/>
          <p:nvPr/>
        </p:nvSpPr>
        <p:spPr>
          <a:xfrm>
            <a:off x="545986" y="1256930"/>
            <a:ext cx="11100022" cy="2862322"/>
          </a:xfrm>
          <a:prstGeom prst="rect">
            <a:avLst/>
          </a:prstGeom>
          <a:noFill/>
        </p:spPr>
        <p:txBody>
          <a:bodyPr wrap="square" rtlCol="0">
            <a:spAutoFit/>
          </a:bodyPr>
          <a:lstStyle/>
          <a:p>
            <a:pPr algn="just"/>
            <a:r>
              <a:rPr lang="en-US" dirty="0"/>
              <a:t>There were 2 datasets (HR_1 , HR_2) which were provided, consists of employee data from an organization, which can be used to analyze employee retention and other factors influencing Employee Relations</a:t>
            </a:r>
          </a:p>
          <a:p>
            <a:pPr algn="just"/>
            <a:endParaRPr lang="en-US" dirty="0"/>
          </a:p>
          <a:p>
            <a:pPr algn="just"/>
            <a:r>
              <a:rPr lang="en-US" b="1" dirty="0"/>
              <a:t>HR_1 Overview:</a:t>
            </a:r>
          </a:p>
          <a:p>
            <a:pPr algn="just">
              <a:buFont typeface="Arial" panose="020B0604020202020204" pitchFamily="34" charset="0"/>
              <a:buChar char="•"/>
            </a:pPr>
            <a:r>
              <a:rPr lang="en-US" u="sng" dirty="0"/>
              <a:t>Key Features</a:t>
            </a:r>
            <a:r>
              <a:rPr lang="en-US" dirty="0"/>
              <a:t>: Includes demographic details (Age, Gender), job-related information (</a:t>
            </a:r>
            <a:r>
              <a:rPr lang="en-US" dirty="0" err="1"/>
              <a:t>JobRole</a:t>
            </a:r>
            <a:r>
              <a:rPr lang="en-US" dirty="0"/>
              <a:t>, </a:t>
            </a:r>
            <a:r>
              <a:rPr lang="en-US" dirty="0" err="1"/>
              <a:t>JobLevel</a:t>
            </a:r>
            <a:r>
              <a:rPr lang="en-US" dirty="0"/>
              <a:t>, Department), and job satisfaction indicators (</a:t>
            </a:r>
            <a:r>
              <a:rPr lang="en-US" dirty="0" err="1"/>
              <a:t>JobSatisfaction</a:t>
            </a:r>
            <a:r>
              <a:rPr lang="en-US" dirty="0"/>
              <a:t>, </a:t>
            </a:r>
            <a:r>
              <a:rPr lang="en-US" dirty="0" err="1"/>
              <a:t>EnvironmentSatisfaction</a:t>
            </a:r>
            <a:r>
              <a:rPr lang="en-US" dirty="0"/>
              <a:t>).</a:t>
            </a:r>
          </a:p>
          <a:p>
            <a:pPr algn="just">
              <a:buFont typeface="Arial" panose="020B0604020202020204" pitchFamily="34" charset="0"/>
              <a:buChar char="•"/>
            </a:pPr>
            <a:endParaRPr lang="en-US" dirty="0"/>
          </a:p>
          <a:p>
            <a:pPr algn="just"/>
            <a:r>
              <a:rPr lang="en-US" b="1" dirty="0"/>
              <a:t>HR_2 Overview:</a:t>
            </a:r>
          </a:p>
          <a:p>
            <a:pPr algn="just">
              <a:buFont typeface="Arial" panose="020B0604020202020204" pitchFamily="34" charset="0"/>
              <a:buChar char="•"/>
            </a:pPr>
            <a:r>
              <a:rPr lang="en-US" u="sng" dirty="0"/>
              <a:t>Key Features</a:t>
            </a:r>
            <a:r>
              <a:rPr lang="en-US" dirty="0"/>
              <a:t>: Contains information about employee compensation (</a:t>
            </a:r>
            <a:r>
              <a:rPr lang="en-US" dirty="0" err="1"/>
              <a:t>MonthlyIncome</a:t>
            </a:r>
            <a:r>
              <a:rPr lang="en-US" dirty="0"/>
              <a:t>, </a:t>
            </a:r>
            <a:r>
              <a:rPr lang="en-US" dirty="0" err="1"/>
              <a:t>PercentSalaryHike</a:t>
            </a:r>
            <a:r>
              <a:rPr lang="en-US" dirty="0"/>
              <a:t>), work experience (</a:t>
            </a:r>
            <a:r>
              <a:rPr lang="en-US" dirty="0" err="1"/>
              <a:t>TotalWorkingYears</a:t>
            </a:r>
            <a:r>
              <a:rPr lang="en-US" dirty="0"/>
              <a:t>, </a:t>
            </a:r>
            <a:r>
              <a:rPr lang="en-US" dirty="0" err="1"/>
              <a:t>YearsAtCompany</a:t>
            </a:r>
            <a:r>
              <a:rPr lang="en-US" dirty="0"/>
              <a:t>), and work-life balance metrics (</a:t>
            </a:r>
            <a:r>
              <a:rPr lang="en-US" dirty="0" err="1"/>
              <a:t>WorkLifeBalance</a:t>
            </a:r>
            <a:r>
              <a:rPr lang="en-US" dirty="0"/>
              <a:t>, </a:t>
            </a:r>
            <a:r>
              <a:rPr lang="en-US" dirty="0" err="1"/>
              <a:t>OverTime</a:t>
            </a:r>
            <a:r>
              <a:rPr lang="en-US" dirty="0"/>
              <a:t>).</a:t>
            </a:r>
          </a:p>
        </p:txBody>
      </p:sp>
    </p:spTree>
    <p:extLst>
      <p:ext uri="{BB962C8B-B14F-4D97-AF65-F5344CB8AC3E}">
        <p14:creationId xmlns:p14="http://schemas.microsoft.com/office/powerpoint/2010/main" val="153237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22D631-E4BD-B518-8960-58316A54093F}"/>
              </a:ext>
            </a:extLst>
          </p:cNvPr>
          <p:cNvSpPr txBox="1"/>
          <p:nvPr/>
        </p:nvSpPr>
        <p:spPr>
          <a:xfrm>
            <a:off x="3318387" y="624679"/>
            <a:ext cx="5555225" cy="461665"/>
          </a:xfrm>
          <a:prstGeom prst="rect">
            <a:avLst/>
          </a:prstGeom>
          <a:noFill/>
        </p:spPr>
        <p:txBody>
          <a:bodyPr wrap="square" rtlCol="0">
            <a:spAutoFit/>
          </a:bodyPr>
          <a:lstStyle/>
          <a:p>
            <a:pPr algn="ctr"/>
            <a:r>
              <a:rPr lang="en-US" sz="2400" dirty="0">
                <a:latin typeface="Copperplate Gothic Bold" panose="020E0705020206020404" pitchFamily="34" charset="0"/>
              </a:rPr>
              <a:t>DATA MODELLING</a:t>
            </a:r>
            <a:endParaRPr lang="en-IN" sz="2400" dirty="0">
              <a:latin typeface="Copperplate Gothic Bold" panose="020E0705020206020404" pitchFamily="34" charset="0"/>
            </a:endParaRPr>
          </a:p>
        </p:txBody>
      </p:sp>
      <p:pic>
        <p:nvPicPr>
          <p:cNvPr id="6" name="Picture 5">
            <a:extLst>
              <a:ext uri="{FF2B5EF4-FFF2-40B4-BE49-F238E27FC236}">
                <a16:creationId xmlns:a16="http://schemas.microsoft.com/office/drawing/2014/main" id="{2DAE4A36-5735-06BC-F00F-656094867483}"/>
              </a:ext>
            </a:extLst>
          </p:cNvPr>
          <p:cNvPicPr>
            <a:picLocks noChangeAspect="1"/>
          </p:cNvPicPr>
          <p:nvPr/>
        </p:nvPicPr>
        <p:blipFill>
          <a:blip r:embed="rId2"/>
          <a:stretch>
            <a:fillRect/>
          </a:stretch>
        </p:blipFill>
        <p:spPr>
          <a:xfrm>
            <a:off x="6007269" y="1475062"/>
            <a:ext cx="5974673" cy="1684956"/>
          </a:xfrm>
          <a:prstGeom prst="rect">
            <a:avLst/>
          </a:prstGeom>
        </p:spPr>
      </p:pic>
      <p:pic>
        <p:nvPicPr>
          <p:cNvPr id="8" name="Picture 7">
            <a:extLst>
              <a:ext uri="{FF2B5EF4-FFF2-40B4-BE49-F238E27FC236}">
                <a16:creationId xmlns:a16="http://schemas.microsoft.com/office/drawing/2014/main" id="{E8C144CF-2531-E57A-4264-C13BC3EAC8C7}"/>
              </a:ext>
            </a:extLst>
          </p:cNvPr>
          <p:cNvPicPr>
            <a:picLocks noChangeAspect="1"/>
          </p:cNvPicPr>
          <p:nvPr/>
        </p:nvPicPr>
        <p:blipFill>
          <a:blip r:embed="rId3"/>
          <a:stretch>
            <a:fillRect/>
          </a:stretch>
        </p:blipFill>
        <p:spPr>
          <a:xfrm>
            <a:off x="6170048" y="2881236"/>
            <a:ext cx="5649112" cy="1095528"/>
          </a:xfrm>
          <a:prstGeom prst="rect">
            <a:avLst/>
          </a:prstGeom>
        </p:spPr>
      </p:pic>
      <p:pic>
        <p:nvPicPr>
          <p:cNvPr id="10" name="Picture 9">
            <a:extLst>
              <a:ext uri="{FF2B5EF4-FFF2-40B4-BE49-F238E27FC236}">
                <a16:creationId xmlns:a16="http://schemas.microsoft.com/office/drawing/2014/main" id="{62D9529C-50B0-1C06-E208-6C881A22C70E}"/>
              </a:ext>
            </a:extLst>
          </p:cNvPr>
          <p:cNvPicPr>
            <a:picLocks noChangeAspect="1"/>
          </p:cNvPicPr>
          <p:nvPr/>
        </p:nvPicPr>
        <p:blipFill>
          <a:blip r:embed="rId4"/>
          <a:stretch>
            <a:fillRect/>
          </a:stretch>
        </p:blipFill>
        <p:spPr>
          <a:xfrm>
            <a:off x="6170048" y="4198172"/>
            <a:ext cx="5649112" cy="1267002"/>
          </a:xfrm>
          <a:prstGeom prst="rect">
            <a:avLst/>
          </a:prstGeom>
        </p:spPr>
      </p:pic>
      <p:sp>
        <p:nvSpPr>
          <p:cNvPr id="11" name="TextBox 10">
            <a:extLst>
              <a:ext uri="{FF2B5EF4-FFF2-40B4-BE49-F238E27FC236}">
                <a16:creationId xmlns:a16="http://schemas.microsoft.com/office/drawing/2014/main" id="{FA6C6CAF-1EBD-797E-B568-1BDB73EE9589}"/>
              </a:ext>
            </a:extLst>
          </p:cNvPr>
          <p:cNvSpPr txBox="1"/>
          <p:nvPr/>
        </p:nvSpPr>
        <p:spPr>
          <a:xfrm>
            <a:off x="816745" y="2551837"/>
            <a:ext cx="4864963"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We have created a relationship Between HR_1 and HR_2 with Employee Number and Employee ID as the Unique Identifiers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We have used One To One cardinality for our analysis</a:t>
            </a:r>
            <a:endParaRPr lang="en-IN" dirty="0"/>
          </a:p>
        </p:txBody>
      </p:sp>
    </p:spTree>
    <p:extLst>
      <p:ext uri="{BB962C8B-B14F-4D97-AF65-F5344CB8AC3E}">
        <p14:creationId xmlns:p14="http://schemas.microsoft.com/office/powerpoint/2010/main" val="229976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08FA57-1A02-0212-1586-03A6D96C370B}"/>
              </a:ext>
            </a:extLst>
          </p:cNvPr>
          <p:cNvSpPr txBox="1"/>
          <p:nvPr/>
        </p:nvSpPr>
        <p:spPr>
          <a:xfrm>
            <a:off x="714375" y="1259026"/>
            <a:ext cx="5848350"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The primary goal of analyzing employee retention is to focus on the attrition data, which is categorized as 'Yes' or 'No' in our dataset. To facilitate analysis, we created a measure that converts these 'Yes' and 'No' values into 0s and 1s. Additionally, we calculated the attrition rate by dividing the total number of attritions by the total number of employees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We also created five distinct age groups to analyze employee retention across different age demographics.</a:t>
            </a:r>
            <a:endParaRPr lang="en-IN" sz="2000" dirty="0"/>
          </a:p>
        </p:txBody>
      </p:sp>
      <p:pic>
        <p:nvPicPr>
          <p:cNvPr id="5" name="Picture 4">
            <a:extLst>
              <a:ext uri="{FF2B5EF4-FFF2-40B4-BE49-F238E27FC236}">
                <a16:creationId xmlns:a16="http://schemas.microsoft.com/office/drawing/2014/main" id="{E53BC199-7855-3189-3E5A-F57E7540EA1C}"/>
              </a:ext>
            </a:extLst>
          </p:cNvPr>
          <p:cNvPicPr>
            <a:picLocks noChangeAspect="1"/>
          </p:cNvPicPr>
          <p:nvPr/>
        </p:nvPicPr>
        <p:blipFill>
          <a:blip r:embed="rId2"/>
          <a:stretch>
            <a:fillRect/>
          </a:stretch>
        </p:blipFill>
        <p:spPr>
          <a:xfrm>
            <a:off x="7200793" y="1071254"/>
            <a:ext cx="1524213" cy="4410691"/>
          </a:xfrm>
          <a:prstGeom prst="rect">
            <a:avLst/>
          </a:prstGeom>
        </p:spPr>
      </p:pic>
      <p:pic>
        <p:nvPicPr>
          <p:cNvPr id="7" name="Picture 6">
            <a:extLst>
              <a:ext uri="{FF2B5EF4-FFF2-40B4-BE49-F238E27FC236}">
                <a16:creationId xmlns:a16="http://schemas.microsoft.com/office/drawing/2014/main" id="{7EC54A0D-FE9A-CD70-F060-3930FAAC28E0}"/>
              </a:ext>
            </a:extLst>
          </p:cNvPr>
          <p:cNvPicPr>
            <a:picLocks noChangeAspect="1"/>
          </p:cNvPicPr>
          <p:nvPr/>
        </p:nvPicPr>
        <p:blipFill>
          <a:blip r:embed="rId3"/>
          <a:stretch>
            <a:fillRect/>
          </a:stretch>
        </p:blipFill>
        <p:spPr>
          <a:xfrm>
            <a:off x="9977318" y="1071254"/>
            <a:ext cx="1705213" cy="4296375"/>
          </a:xfrm>
          <a:prstGeom prst="rect">
            <a:avLst/>
          </a:prstGeom>
        </p:spPr>
      </p:pic>
      <p:cxnSp>
        <p:nvCxnSpPr>
          <p:cNvPr id="9" name="Straight Arrow Connector 8">
            <a:extLst>
              <a:ext uri="{FF2B5EF4-FFF2-40B4-BE49-F238E27FC236}">
                <a16:creationId xmlns:a16="http://schemas.microsoft.com/office/drawing/2014/main" id="{A46FA82B-7A5E-78BC-0C10-F131C6DCA014}"/>
              </a:ext>
            </a:extLst>
          </p:cNvPr>
          <p:cNvCxnSpPr>
            <a:cxnSpLocks/>
            <a:stCxn id="5" idx="3"/>
            <a:endCxn id="7" idx="1"/>
          </p:cNvCxnSpPr>
          <p:nvPr/>
        </p:nvCxnSpPr>
        <p:spPr>
          <a:xfrm flipV="1">
            <a:off x="8725006" y="3219442"/>
            <a:ext cx="1252312" cy="571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87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4C7830-E480-3D67-638F-52B89D436030}"/>
              </a:ext>
            </a:extLst>
          </p:cNvPr>
          <p:cNvPicPr>
            <a:picLocks noChangeAspect="1"/>
          </p:cNvPicPr>
          <p:nvPr/>
        </p:nvPicPr>
        <p:blipFill>
          <a:blip r:embed="rId3"/>
          <a:stretch>
            <a:fillRect/>
          </a:stretch>
        </p:blipFill>
        <p:spPr>
          <a:xfrm>
            <a:off x="6122445" y="1962426"/>
            <a:ext cx="5536818" cy="2933147"/>
          </a:xfrm>
          <a:prstGeom prst="rect">
            <a:avLst/>
          </a:prstGeom>
        </p:spPr>
      </p:pic>
      <p:sp>
        <p:nvSpPr>
          <p:cNvPr id="4" name="TextBox 3">
            <a:extLst>
              <a:ext uri="{FF2B5EF4-FFF2-40B4-BE49-F238E27FC236}">
                <a16:creationId xmlns:a16="http://schemas.microsoft.com/office/drawing/2014/main" id="{F40D3443-A953-26B1-07DA-EE7A7C0FA46E}"/>
              </a:ext>
            </a:extLst>
          </p:cNvPr>
          <p:cNvSpPr txBox="1"/>
          <p:nvPr/>
        </p:nvSpPr>
        <p:spPr>
          <a:xfrm>
            <a:off x="2107474" y="470263"/>
            <a:ext cx="1541416" cy="461665"/>
          </a:xfrm>
          <a:prstGeom prst="rect">
            <a:avLst/>
          </a:prstGeom>
          <a:noFill/>
        </p:spPr>
        <p:txBody>
          <a:bodyPr wrap="square" rtlCol="0">
            <a:spAutoFit/>
          </a:bodyPr>
          <a:lstStyle/>
          <a:p>
            <a:r>
              <a:rPr lang="en-IN" sz="2400" b="1" u="sng" dirty="0">
                <a:latin typeface="Californian FB" panose="0207040306080B030204" pitchFamily="18" charset="0"/>
              </a:rPr>
              <a:t>KPI - 1</a:t>
            </a:r>
          </a:p>
        </p:txBody>
      </p:sp>
      <p:sp>
        <p:nvSpPr>
          <p:cNvPr id="5" name="TextBox 4">
            <a:extLst>
              <a:ext uri="{FF2B5EF4-FFF2-40B4-BE49-F238E27FC236}">
                <a16:creationId xmlns:a16="http://schemas.microsoft.com/office/drawing/2014/main" id="{3687951C-A647-E8AB-5C3A-E8B7595F93F9}"/>
              </a:ext>
            </a:extLst>
          </p:cNvPr>
          <p:cNvSpPr txBox="1"/>
          <p:nvPr/>
        </p:nvSpPr>
        <p:spPr>
          <a:xfrm>
            <a:off x="947429" y="1268121"/>
            <a:ext cx="4589418" cy="400110"/>
          </a:xfrm>
          <a:prstGeom prst="rect">
            <a:avLst/>
          </a:prstGeom>
          <a:noFill/>
        </p:spPr>
        <p:txBody>
          <a:bodyPr wrap="square">
            <a:spAutoFit/>
          </a:bodyPr>
          <a:lstStyle/>
          <a:p>
            <a:r>
              <a:rPr lang="en-IN" sz="2000" b="1" dirty="0" err="1">
                <a:latin typeface="Lucida Handwriting" panose="03010101010101010101" pitchFamily="66" charset="0"/>
                <a:cs typeface="Times New Roman" panose="02020603050405020304" pitchFamily="18" charset="0"/>
              </a:rPr>
              <a:t>Avg</a:t>
            </a:r>
            <a:r>
              <a:rPr lang="en-IN" sz="2000" b="1" dirty="0">
                <a:latin typeface="Lucida Handwriting" panose="03010101010101010101" pitchFamily="66" charset="0"/>
                <a:cs typeface="Times New Roman" panose="02020603050405020304" pitchFamily="18" charset="0"/>
              </a:rPr>
              <a:t> Attrition Rate By Dept. </a:t>
            </a:r>
          </a:p>
        </p:txBody>
      </p:sp>
      <p:sp>
        <p:nvSpPr>
          <p:cNvPr id="7" name="TextBox 6">
            <a:extLst>
              <a:ext uri="{FF2B5EF4-FFF2-40B4-BE49-F238E27FC236}">
                <a16:creationId xmlns:a16="http://schemas.microsoft.com/office/drawing/2014/main" id="{344DFEBD-EF04-3D8B-6D86-57D025DCA4AB}"/>
              </a:ext>
            </a:extLst>
          </p:cNvPr>
          <p:cNvSpPr txBox="1"/>
          <p:nvPr/>
        </p:nvSpPr>
        <p:spPr>
          <a:xfrm>
            <a:off x="532737" y="2305878"/>
            <a:ext cx="5255504"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Our organization comprises six different departments, and we calculated the average employee retention for each.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Research and Development department had the highest average retention, followed by Software, Support, and others.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Hardware department had the lowest average retention.</a:t>
            </a:r>
          </a:p>
        </p:txBody>
      </p:sp>
    </p:spTree>
    <p:extLst>
      <p:ext uri="{BB962C8B-B14F-4D97-AF65-F5344CB8AC3E}">
        <p14:creationId xmlns:p14="http://schemas.microsoft.com/office/powerpoint/2010/main" val="230329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82847A-55CB-6805-C02C-7A235B6ABE71}"/>
              </a:ext>
            </a:extLst>
          </p:cNvPr>
          <p:cNvSpPr txBox="1"/>
          <p:nvPr/>
        </p:nvSpPr>
        <p:spPr>
          <a:xfrm>
            <a:off x="2107474" y="470263"/>
            <a:ext cx="1541416" cy="461665"/>
          </a:xfrm>
          <a:prstGeom prst="rect">
            <a:avLst/>
          </a:prstGeom>
          <a:noFill/>
        </p:spPr>
        <p:txBody>
          <a:bodyPr wrap="square" rtlCol="0">
            <a:spAutoFit/>
          </a:bodyPr>
          <a:lstStyle/>
          <a:p>
            <a:r>
              <a:rPr lang="en-IN" sz="2400" b="1" u="sng" dirty="0">
                <a:latin typeface="Californian FB" panose="0207040306080B030204" pitchFamily="18" charset="0"/>
              </a:rPr>
              <a:t>KPI - 2</a:t>
            </a:r>
          </a:p>
        </p:txBody>
      </p:sp>
      <p:sp>
        <p:nvSpPr>
          <p:cNvPr id="3" name="TextBox 2">
            <a:extLst>
              <a:ext uri="{FF2B5EF4-FFF2-40B4-BE49-F238E27FC236}">
                <a16:creationId xmlns:a16="http://schemas.microsoft.com/office/drawing/2014/main" id="{80BE3AFF-C623-0D4A-8682-60F161FF0495}"/>
              </a:ext>
            </a:extLst>
          </p:cNvPr>
          <p:cNvSpPr txBox="1"/>
          <p:nvPr/>
        </p:nvSpPr>
        <p:spPr>
          <a:xfrm>
            <a:off x="947429" y="1268121"/>
            <a:ext cx="4589418" cy="707886"/>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Avg. Hourly rate of Research Scientist</a:t>
            </a:r>
          </a:p>
        </p:txBody>
      </p:sp>
      <p:sp>
        <p:nvSpPr>
          <p:cNvPr id="6" name="TextBox 5">
            <a:extLst>
              <a:ext uri="{FF2B5EF4-FFF2-40B4-BE49-F238E27FC236}">
                <a16:creationId xmlns:a16="http://schemas.microsoft.com/office/drawing/2014/main" id="{6C0D1FB9-63C5-7A62-FF1E-19FAC6CC14F6}"/>
              </a:ext>
            </a:extLst>
          </p:cNvPr>
          <p:cNvSpPr txBox="1"/>
          <p:nvPr/>
        </p:nvSpPr>
        <p:spPr>
          <a:xfrm>
            <a:off x="432215" y="2530564"/>
            <a:ext cx="6119506"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Research Scientists play a critical role in the organization, focusing on developing and innovating new products, processes, or solutions.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average hourly rate for Research Scientists is ₹114.45 for males and ₹115.93 for females. This slight difference highlights a relatively balanced pay structure for this role within the organization.</a:t>
            </a:r>
            <a:endParaRPr lang="en-IN" sz="2000" dirty="0"/>
          </a:p>
        </p:txBody>
      </p:sp>
      <p:pic>
        <p:nvPicPr>
          <p:cNvPr id="8" name="Picture 7">
            <a:extLst>
              <a:ext uri="{FF2B5EF4-FFF2-40B4-BE49-F238E27FC236}">
                <a16:creationId xmlns:a16="http://schemas.microsoft.com/office/drawing/2014/main" id="{B0E65DAB-8862-D03D-72F8-DD3E928C8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875" y="1693505"/>
            <a:ext cx="4507910" cy="3246043"/>
          </a:xfrm>
          <a:prstGeom prst="rect">
            <a:avLst/>
          </a:prstGeom>
        </p:spPr>
      </p:pic>
    </p:spTree>
    <p:extLst>
      <p:ext uri="{BB962C8B-B14F-4D97-AF65-F5344CB8AC3E}">
        <p14:creationId xmlns:p14="http://schemas.microsoft.com/office/powerpoint/2010/main" val="163252667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4251</TotalTime>
  <Words>1174</Words>
  <Application>Microsoft Office PowerPoint</Application>
  <PresentationFormat>Widescreen</PresentationFormat>
  <Paragraphs>115</Paragraphs>
  <Slides>23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Algerian</vt:lpstr>
      <vt:lpstr>Arial</vt:lpstr>
      <vt:lpstr>Calibri</vt:lpstr>
      <vt:lpstr>Calibri Light</vt:lpstr>
      <vt:lpstr>Californian FB</vt:lpstr>
      <vt:lpstr>Copperplate Gothic Bold</vt:lpstr>
      <vt:lpstr>Lucida Handwriting</vt:lpstr>
      <vt:lpstr>Lucida Sans</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snehita suravajjala</dc:creator>
  <cp:lastModifiedBy>Retesh Vhavle</cp:lastModifiedBy>
  <cp:revision>10</cp:revision>
  <dcterms:created xsi:type="dcterms:W3CDTF">2024-08-08T10:07:11Z</dcterms:created>
  <dcterms:modified xsi:type="dcterms:W3CDTF">2024-08-14T13:12:40Z</dcterms:modified>
</cp:coreProperties>
</file>