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handoutMasterIdLst>
    <p:handoutMasterId r:id="rId9"/>
  </p:handoutMasterIdLst>
  <p:sldIdLst>
    <p:sldId id="256" r:id="rId2"/>
    <p:sldId id="261" r:id="rId3"/>
    <p:sldId id="263" r:id="rId4"/>
    <p:sldId id="264" r:id="rId5"/>
    <p:sldId id="260" r:id="rId6"/>
    <p:sldId id="262" r:id="rId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73323-D142-1B43-BE7C-66B8CDF143B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C4245-80BA-0942-AF92-A5874C9D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394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09909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CSU colors: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Green: 56 103 80 / </a:t>
            </a: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#386750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Green2: 25 76 25 / </a:t>
            </a: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#194C19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Gold: 167 134 34 / </a:t>
            </a: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#A78622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Maroon Red: 115 0 0 / </a:t>
            </a: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#730000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521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buClr>
                <a:srgbClr val="98AA95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buClr>
                <a:srgbClr val="98AA95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buClr>
                <a:srgbClr val="98AA95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buClr>
                <a:srgbClr val="98AA95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buClr>
                <a:srgbClr val="98AA95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98AA95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98AA95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98AA95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98AA95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rgbClr val="98AA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200" b="0" i="0" u="none" strike="noStrike" cap="none" baseline="0">
              <a:solidFill>
                <a:srgbClr val="98AA9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rgbClr val="98AA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200" b="0" i="0" u="none" strike="noStrike" cap="none" baseline="0">
              <a:solidFill>
                <a:srgbClr val="98AA9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0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099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rgbClr val="98AA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200" b="0" i="0" u="none" strike="noStrike" cap="none" baseline="0">
              <a:solidFill>
                <a:srgbClr val="98AA9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rgbClr val="98AA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200" b="0" i="0" u="none" strike="noStrike" cap="none" baseline="0">
              <a:solidFill>
                <a:srgbClr val="98AA9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99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699" cy="585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99" cy="469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rgbClr val="98AA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200" b="0" i="0" u="none" strike="noStrike" cap="none" baseline="0">
              <a:solidFill>
                <a:srgbClr val="98AA9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rgbClr val="98AA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200" b="0" i="0" u="none" strike="noStrike" cap="none" baseline="0">
              <a:solidFill>
                <a:srgbClr val="98AA9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2308949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rgbClr val="98AA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200" b="0" i="0" u="none" strike="noStrike" cap="none" baseline="0">
              <a:solidFill>
                <a:srgbClr val="98AA9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4732349" y="2171687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rgbClr val="98AA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200" b="0" i="0" u="none" strike="noStrike" cap="none" baseline="0">
              <a:solidFill>
                <a:srgbClr val="98AA9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rgbClr val="98AA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200" b="0" i="0" u="none" strike="noStrike" cap="none" baseline="0">
              <a:solidFill>
                <a:srgbClr val="98AA9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68425" y="2130425"/>
            <a:ext cx="9007199" cy="147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400" dirty="0" smtClean="0"/>
              <a:t>Problem Solving With C++</a:t>
            </a:r>
            <a:endParaRPr lang="en" sz="3400" dirty="0"/>
          </a:p>
        </p:txBody>
      </p:sp>
      <p:sp>
        <p:nvSpPr>
          <p:cNvPr id="81" name="Shape 81"/>
          <p:cNvSpPr txBox="1">
            <a:spLocks noGrp="1"/>
          </p:cNvSpPr>
          <p:nvPr>
            <p:ph type="subTitle" idx="1"/>
          </p:nvPr>
        </p:nvSpPr>
        <p:spPr>
          <a:xfrm>
            <a:off x="685800" y="3600426"/>
            <a:ext cx="7772400" cy="1064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dirty="0" smtClean="0"/>
              <a:t>Google Test (gtest)</a:t>
            </a:r>
            <a:endParaRPr lang="en" sz="2400" dirty="0"/>
          </a:p>
        </p:txBody>
      </p:sp>
      <p:sp>
        <p:nvSpPr>
          <p:cNvPr id="82" name="Shape 82"/>
          <p:cNvSpPr txBox="1">
            <a:spLocks noGrp="1"/>
          </p:cNvSpPr>
          <p:nvPr>
            <p:ph type="subTitle" idx="2"/>
          </p:nvPr>
        </p:nvSpPr>
        <p:spPr>
          <a:xfrm>
            <a:off x="685800" y="4851576"/>
            <a:ext cx="7772400" cy="102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2400" dirty="0"/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/>
              <a:t>March </a:t>
            </a:r>
            <a:r>
              <a:rPr lang="en" sz="2400" dirty="0" smtClean="0"/>
              <a:t>201</a:t>
            </a:r>
            <a:r>
              <a:rPr lang="en-US" sz="2400" dirty="0" smtClean="0"/>
              <a:t>6</a:t>
            </a:r>
            <a:endParaRPr lang="en"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8094"/>
            <a:ext cx="8229600" cy="1143000"/>
          </a:xfrm>
        </p:spPr>
        <p:txBody>
          <a:bodyPr/>
          <a:lstStyle/>
          <a:p>
            <a:r>
              <a:rPr lang="en-GB" sz="3200" dirty="0" smtClean="0">
                <a:latin typeface="Calibri" panose="020F0502020204030204" pitchFamily="34" charset="0"/>
              </a:rPr>
              <a:t>Introduction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9684" y="2470244"/>
            <a:ext cx="82568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</a:rPr>
              <a:t>Google Test</a:t>
            </a:r>
            <a:r>
              <a:rPr lang="en-US" sz="1600" dirty="0">
                <a:latin typeface="Calibri" panose="020F0502020204030204" pitchFamily="34" charset="0"/>
              </a:rPr>
              <a:t> is a unit testing library for the C++ programming language. </a:t>
            </a:r>
          </a:p>
          <a:p>
            <a:endParaRPr lang="en-GB" sz="16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</a:rPr>
              <a:t>Unit testing is a software development process in which the smallest testable parts of an application, called units, are individually and independently scrutinized for proper operation</a:t>
            </a:r>
            <a:r>
              <a:rPr lang="en-US" sz="1600">
                <a:latin typeface="Calibri" panose="020F0502020204030204" pitchFamily="34" charset="0"/>
              </a:rPr>
              <a:t>. </a:t>
            </a:r>
            <a:endParaRPr lang="en-GB" sz="16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6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</a:rPr>
              <a:t>So what makes a good test ? </a:t>
            </a:r>
          </a:p>
          <a:p>
            <a:r>
              <a:rPr lang="en-US" sz="1600" dirty="0">
                <a:latin typeface="Calibri" panose="020F0502020204030204" pitchFamily="34" charset="0"/>
              </a:rPr>
              <a:t>	Tests should be </a:t>
            </a:r>
            <a:r>
              <a:rPr lang="en-US" sz="1600" i="1" dirty="0">
                <a:latin typeface="Calibri" panose="020F0502020204030204" pitchFamily="34" charset="0"/>
              </a:rPr>
              <a:t>independent</a:t>
            </a:r>
            <a:r>
              <a:rPr lang="en-US" sz="1600" dirty="0">
                <a:latin typeface="Calibri" panose="020F0502020204030204" pitchFamily="34" charset="0"/>
              </a:rPr>
              <a:t> and </a:t>
            </a:r>
            <a:r>
              <a:rPr lang="en-US" sz="1600" i="1" dirty="0">
                <a:latin typeface="Calibri" panose="020F0502020204030204" pitchFamily="34" charset="0"/>
              </a:rPr>
              <a:t>repeatable</a:t>
            </a:r>
            <a:r>
              <a:rPr lang="en-US" sz="1600" dirty="0">
                <a:latin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7611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8094"/>
            <a:ext cx="8229600" cy="1143000"/>
          </a:xfrm>
        </p:spPr>
        <p:txBody>
          <a:bodyPr/>
          <a:lstStyle/>
          <a:p>
            <a:r>
              <a:rPr lang="en-GB" sz="3200" dirty="0" smtClean="0">
                <a:latin typeface="Calibri" panose="020F0502020204030204" pitchFamily="34" charset="0"/>
              </a:rPr>
              <a:t>Creating Test Cases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9684" y="2470244"/>
            <a:ext cx="825689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</a:rPr>
              <a:t>When using Google Test, you start by writing assertions, which are statements that check whether a condition is true. </a:t>
            </a:r>
            <a:endParaRPr lang="en-US" sz="1600" dirty="0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</a:rPr>
              <a:t>An </a:t>
            </a:r>
            <a:r>
              <a:rPr lang="en-US" sz="1600" dirty="0">
                <a:latin typeface="Calibri" panose="020F0502020204030204" pitchFamily="34" charset="0"/>
              </a:rPr>
              <a:t>assertion's result can be success, nonfatal failure, or fatal failure. If a fatal failure occurs, it aborts the current function; otherwise the program continues normally</a:t>
            </a:r>
            <a:r>
              <a:rPr lang="en-US" sz="1600" dirty="0" smtClean="0">
                <a:latin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</a:rPr>
              <a:t>Tests</a:t>
            </a:r>
            <a:r>
              <a:rPr lang="en-US" sz="1600" dirty="0">
                <a:latin typeface="Calibri" panose="020F0502020204030204" pitchFamily="34" charset="0"/>
              </a:rPr>
              <a:t> use assertions to verify the tested code's behavior. If a test crashes or has a failed assertion, then it fails; otherwise </a:t>
            </a:r>
            <a:r>
              <a:rPr lang="en-US" sz="1600" dirty="0" err="1">
                <a:latin typeface="Calibri" panose="020F0502020204030204" pitchFamily="34" charset="0"/>
              </a:rPr>
              <a:t>itsucceeds</a:t>
            </a:r>
            <a:r>
              <a:rPr lang="en-US" sz="1600" dirty="0" smtClean="0">
                <a:latin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</a:rPr>
              <a:t>A</a:t>
            </a:r>
            <a:r>
              <a:rPr lang="en-US" sz="1600" dirty="0">
                <a:latin typeface="Calibri" panose="020F0502020204030204" pitchFamily="34" charset="0"/>
              </a:rPr>
              <a:t> test case contains one or many tests. You should group your tests into test cases that reflect the structure of the tested code. When multiple tests in a test case need to share common objects and subroutines, you can put them into a test </a:t>
            </a:r>
            <a:r>
              <a:rPr lang="en-US" sz="1600" dirty="0" err="1">
                <a:latin typeface="Calibri" panose="020F0502020204030204" pitchFamily="34" charset="0"/>
              </a:rPr>
              <a:t>fixtureclass</a:t>
            </a:r>
            <a:r>
              <a:rPr lang="en-US" sz="1600" dirty="0">
                <a:latin typeface="Calibri" panose="020F0502020204030204" pitchFamily="34" charset="0"/>
              </a:rPr>
              <a:t>.</a:t>
            </a:r>
          </a:p>
          <a:p>
            <a:endParaRPr lang="en-US" sz="1600" dirty="0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</a:rPr>
              <a:t>A</a:t>
            </a:r>
            <a:r>
              <a:rPr lang="en-US" sz="1600" dirty="0">
                <a:latin typeface="Calibri" panose="020F0502020204030204" pitchFamily="34" charset="0"/>
              </a:rPr>
              <a:t> test program can contain multiple test cases.</a:t>
            </a:r>
          </a:p>
        </p:txBody>
      </p:sp>
    </p:spTree>
    <p:extLst>
      <p:ext uri="{BB962C8B-B14F-4D97-AF65-F5344CB8AC3E}">
        <p14:creationId xmlns:p14="http://schemas.microsoft.com/office/powerpoint/2010/main" val="887042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8094"/>
            <a:ext cx="8229600" cy="1143000"/>
          </a:xfrm>
        </p:spPr>
        <p:txBody>
          <a:bodyPr/>
          <a:lstStyle/>
          <a:p>
            <a:r>
              <a:rPr lang="en-GB" sz="3200" dirty="0" smtClean="0">
                <a:latin typeface="Calibri" panose="020F0502020204030204" pitchFamily="34" charset="0"/>
              </a:rPr>
              <a:t>Configuring </a:t>
            </a:r>
            <a:r>
              <a:rPr lang="en-GB" sz="3200" dirty="0" err="1" smtClean="0">
                <a:latin typeface="Calibri" panose="020F0502020204030204" pitchFamily="34" charset="0"/>
              </a:rPr>
              <a:t>Gtest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9684" y="2470244"/>
            <a:ext cx="825689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 smtClean="0">
                <a:latin typeface="Calibri" panose="020F0502020204030204" pitchFamily="34" charset="0"/>
              </a:rPr>
              <a:t>Download and Unzip : </a:t>
            </a:r>
            <a:r>
              <a:rPr lang="en-GB" sz="1600" dirty="0" smtClean="0">
                <a:latin typeface="Calibri" panose="020F0502020204030204" pitchFamily="34" charset="0"/>
              </a:rPr>
              <a:t>gtest-1.5.0.zip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Build the </a:t>
            </a:r>
            <a:r>
              <a:rPr lang="en-US" sz="1600" b="1" dirty="0" err="1"/>
              <a:t>gtest</a:t>
            </a:r>
            <a:r>
              <a:rPr lang="en-US" sz="1600" b="1" dirty="0"/>
              <a:t> library because it's something you need to "include" in your test executable. Compile the object file </a:t>
            </a:r>
            <a:r>
              <a:rPr lang="en-US" sz="1600" b="1" dirty="0" err="1"/>
              <a:t>gtest-all.o</a:t>
            </a:r>
            <a:r>
              <a:rPr lang="en-US" sz="1600" b="1" dirty="0" smtClean="0"/>
              <a:t>:</a:t>
            </a:r>
          </a:p>
          <a:p>
            <a:r>
              <a:rPr lang="en-GB" sz="1600" dirty="0">
                <a:latin typeface="Calibri" panose="020F0502020204030204" pitchFamily="34" charset="0"/>
              </a:rPr>
              <a:t>	</a:t>
            </a:r>
            <a:r>
              <a:rPr lang="en-GB" sz="1600" dirty="0" smtClean="0">
                <a:latin typeface="Calibri" panose="020F0502020204030204" pitchFamily="34" charset="0"/>
              </a:rPr>
              <a:t>g++ -Igtest-1.5.0/include –Igtest-1.5.0 –c gtest-1.5.0/</a:t>
            </a:r>
            <a:r>
              <a:rPr lang="en-GB" sz="1600" dirty="0" err="1" smtClean="0">
                <a:latin typeface="Calibri" panose="020F0502020204030204" pitchFamily="34" charset="0"/>
              </a:rPr>
              <a:t>src</a:t>
            </a:r>
            <a:r>
              <a:rPr lang="en-GB" sz="1600" dirty="0" smtClean="0">
                <a:latin typeface="Calibri" panose="020F0502020204030204" pitchFamily="34" charset="0"/>
              </a:rPr>
              <a:t>/</a:t>
            </a:r>
            <a:r>
              <a:rPr lang="en-GB" sz="1600" dirty="0" err="1" smtClean="0">
                <a:latin typeface="Calibri" panose="020F0502020204030204" pitchFamily="34" charset="0"/>
              </a:rPr>
              <a:t>gtest</a:t>
            </a:r>
            <a:r>
              <a:rPr lang="en-GB" sz="1600" dirty="0" smtClean="0">
                <a:latin typeface="Calibri" panose="020F0502020204030204" pitchFamily="34" charset="0"/>
              </a:rPr>
              <a:t>-all </a:t>
            </a:r>
          </a:p>
          <a:p>
            <a:endParaRPr lang="en-GB" sz="16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Then build the library archive </a:t>
            </a:r>
            <a:r>
              <a:rPr lang="en-US" sz="1600" b="1" dirty="0" err="1"/>
              <a:t>libgtest.a</a:t>
            </a:r>
            <a:r>
              <a:rPr lang="en-US" sz="1600" b="1" dirty="0" smtClean="0"/>
              <a:t>:</a:t>
            </a:r>
          </a:p>
          <a:p>
            <a:r>
              <a:rPr lang="en-GB" sz="1600" dirty="0" smtClean="0">
                <a:latin typeface="Calibri" panose="020F0502020204030204" pitchFamily="34" charset="0"/>
              </a:rPr>
              <a:t>	</a:t>
            </a:r>
            <a:r>
              <a:rPr lang="en-GB" sz="1600" dirty="0" err="1" smtClean="0">
                <a:latin typeface="Calibri" panose="020F0502020204030204" pitchFamily="34" charset="0"/>
              </a:rPr>
              <a:t>ar</a:t>
            </a:r>
            <a:r>
              <a:rPr lang="en-GB" sz="1600" dirty="0" smtClean="0">
                <a:latin typeface="Calibri" panose="020F0502020204030204" pitchFamily="34" charset="0"/>
              </a:rPr>
              <a:t> –</a:t>
            </a:r>
            <a:r>
              <a:rPr lang="en-GB" sz="1600" dirty="0" err="1" smtClean="0">
                <a:latin typeface="Calibri" panose="020F0502020204030204" pitchFamily="34" charset="0"/>
              </a:rPr>
              <a:t>rv</a:t>
            </a:r>
            <a:r>
              <a:rPr lang="en-GB" sz="1600" dirty="0" smtClean="0">
                <a:latin typeface="Calibri" panose="020F0502020204030204" pitchFamily="34" charset="0"/>
              </a:rPr>
              <a:t> </a:t>
            </a:r>
            <a:r>
              <a:rPr lang="en-GB" sz="1600" dirty="0" err="1" smtClean="0">
                <a:latin typeface="Calibri" panose="020F0502020204030204" pitchFamily="34" charset="0"/>
              </a:rPr>
              <a:t>libgtest.a</a:t>
            </a:r>
            <a:r>
              <a:rPr lang="en-GB" sz="1600" dirty="0" smtClean="0">
                <a:latin typeface="Calibri" panose="020F0502020204030204" pitchFamily="34" charset="0"/>
              </a:rPr>
              <a:t> </a:t>
            </a:r>
            <a:r>
              <a:rPr lang="en-GB" sz="1600" dirty="0" err="1" smtClean="0">
                <a:latin typeface="Calibri" panose="020F0502020204030204" pitchFamily="34" charset="0"/>
              </a:rPr>
              <a:t>gtest-all.o</a:t>
            </a:r>
            <a:endParaRPr lang="en-GB" sz="1600" dirty="0" smtClean="0">
              <a:latin typeface="Calibri" panose="020F0502020204030204" pitchFamily="34" charset="0"/>
            </a:endParaRPr>
          </a:p>
          <a:p>
            <a:endParaRPr lang="en-GB" sz="16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 smtClean="0">
                <a:latin typeface="Calibri" panose="020F0502020204030204" pitchFamily="34" charset="0"/>
              </a:rPr>
              <a:t>Now you can create your unit test files in the same folder and run them.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 smtClean="0">
                <a:latin typeface="Calibri" panose="020F0502020204030204" pitchFamily="34" charset="0"/>
              </a:rPr>
              <a:t>To compile you test and run it: </a:t>
            </a:r>
          </a:p>
          <a:p>
            <a:pPr lvl="1"/>
            <a:r>
              <a:rPr lang="en-GB" sz="1600" dirty="0">
                <a:latin typeface="Calibri" panose="020F0502020204030204" pitchFamily="34" charset="0"/>
              </a:rPr>
              <a:t>	</a:t>
            </a:r>
            <a:r>
              <a:rPr lang="en-GB" sz="1600" dirty="0" smtClean="0">
                <a:latin typeface="Calibri" panose="020F0502020204030204" pitchFamily="34" charset="0"/>
              </a:rPr>
              <a:t>g++ -I/</a:t>
            </a:r>
            <a:r>
              <a:rPr lang="en-GB" sz="1600" dirty="0" err="1" smtClean="0">
                <a:latin typeface="Calibri" panose="020F0502020204030204" pitchFamily="34" charset="0"/>
              </a:rPr>
              <a:t>pwd</a:t>
            </a:r>
            <a:r>
              <a:rPr lang="en-GB" sz="1600" dirty="0" smtClean="0">
                <a:latin typeface="Calibri" panose="020F0502020204030204" pitchFamily="34" charset="0"/>
              </a:rPr>
              <a:t>/gtest-1.5.0/include –</a:t>
            </a:r>
            <a:r>
              <a:rPr lang="en-GB" sz="1600" dirty="0" err="1" smtClean="0">
                <a:latin typeface="Calibri" panose="020F0502020204030204" pitchFamily="34" charset="0"/>
              </a:rPr>
              <a:t>pthread</a:t>
            </a:r>
            <a:r>
              <a:rPr lang="en-GB" sz="1600" dirty="0" smtClean="0">
                <a:latin typeface="Calibri" panose="020F0502020204030204" pitchFamily="34" charset="0"/>
              </a:rPr>
              <a:t> unittest.cpp </a:t>
            </a:r>
            <a:r>
              <a:rPr lang="en-GB" sz="1600" dirty="0" err="1" smtClean="0">
                <a:latin typeface="Calibri" panose="020F0502020204030204" pitchFamily="34" charset="0"/>
              </a:rPr>
              <a:t>libgtest.a</a:t>
            </a:r>
            <a:r>
              <a:rPr lang="en-GB" sz="1600" dirty="0" smtClean="0">
                <a:latin typeface="Calibri" panose="020F0502020204030204" pitchFamily="34" charset="0"/>
              </a:rPr>
              <a:t> –o </a:t>
            </a:r>
            <a:r>
              <a:rPr lang="en-GB" sz="1600" dirty="0" err="1" smtClean="0">
                <a:latin typeface="Calibri" panose="020F0502020204030204" pitchFamily="34" charset="0"/>
              </a:rPr>
              <a:t>unittest</a:t>
            </a:r>
            <a:endParaRPr lang="en-GB" sz="1600" dirty="0" smtClean="0">
              <a:latin typeface="Calibri" panose="020F0502020204030204" pitchFamily="34" charset="0"/>
            </a:endParaRPr>
          </a:p>
          <a:p>
            <a:pPr lvl="1"/>
            <a:endParaRPr lang="en-GB" sz="1600" dirty="0">
              <a:latin typeface="Calibri" panose="020F0502020204030204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1600" b="1" dirty="0" smtClean="0">
                <a:latin typeface="Calibri" panose="020F0502020204030204" pitchFamily="34" charset="0"/>
              </a:rPr>
              <a:t>Then execute it</a:t>
            </a:r>
          </a:p>
          <a:p>
            <a:pPr lvl="1"/>
            <a:r>
              <a:rPr lang="en-GB" sz="1600" dirty="0">
                <a:latin typeface="Calibri" panose="020F0502020204030204" pitchFamily="34" charset="0"/>
              </a:rPr>
              <a:t>	</a:t>
            </a:r>
            <a:r>
              <a:rPr lang="en-GB" sz="1600" dirty="0" smtClean="0">
                <a:latin typeface="Calibri" panose="020F0502020204030204" pitchFamily="34" charset="0"/>
              </a:rPr>
              <a:t>./</a:t>
            </a:r>
            <a:r>
              <a:rPr lang="en-GB" sz="1600" dirty="0" err="1" smtClean="0">
                <a:latin typeface="Calibri" panose="020F0502020204030204" pitchFamily="34" charset="0"/>
              </a:rPr>
              <a:t>unittest</a:t>
            </a:r>
            <a:endParaRPr lang="en-US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351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8094"/>
            <a:ext cx="8229600" cy="1143000"/>
          </a:xfrm>
        </p:spPr>
        <p:txBody>
          <a:bodyPr/>
          <a:lstStyle/>
          <a:p>
            <a:r>
              <a:rPr lang="en-GB" sz="3200" dirty="0" smtClean="0">
                <a:latin typeface="Calibri" panose="020F0502020204030204" pitchFamily="34" charset="0"/>
              </a:rPr>
              <a:t>Creating a Basic Test 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9684" y="2470244"/>
            <a:ext cx="825689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alibri" panose="020F0502020204030204" pitchFamily="34" charset="0"/>
              </a:rPr>
              <a:t>Listing </a:t>
            </a:r>
            <a:r>
              <a:rPr lang="en-US" sz="1600" b="1" dirty="0">
                <a:latin typeface="Calibri" panose="020F0502020204030204" pitchFamily="34" charset="0"/>
              </a:rPr>
              <a:t>1. Prototype of the square root function</a:t>
            </a:r>
          </a:p>
          <a:p>
            <a:r>
              <a:rPr lang="en-US" sz="1600" dirty="0">
                <a:latin typeface="Calibri" panose="020F0502020204030204" pitchFamily="34" charset="0"/>
              </a:rPr>
              <a:t>double square-root (</a:t>
            </a:r>
            <a:r>
              <a:rPr lang="en-US" sz="1600" dirty="0" err="1">
                <a:latin typeface="Calibri" panose="020F0502020204030204" pitchFamily="34" charset="0"/>
              </a:rPr>
              <a:t>const</a:t>
            </a:r>
            <a:r>
              <a:rPr lang="en-US" sz="1600" dirty="0">
                <a:latin typeface="Calibri" panose="020F0502020204030204" pitchFamily="34" charset="0"/>
              </a:rPr>
              <a:t> double</a:t>
            </a:r>
            <a:r>
              <a:rPr lang="en-US" sz="1600" dirty="0" smtClean="0">
                <a:latin typeface="Calibri" panose="020F0502020204030204" pitchFamily="34" charset="0"/>
              </a:rPr>
              <a:t>);</a:t>
            </a:r>
          </a:p>
          <a:p>
            <a:endParaRPr lang="en-GB" sz="1600" dirty="0">
              <a:latin typeface="Calibri" panose="020F0502020204030204" pitchFamily="34" charset="0"/>
            </a:endParaRPr>
          </a:p>
          <a:p>
            <a:r>
              <a:rPr lang="en-US" sz="1600" b="1" dirty="0" smtClean="0">
                <a:latin typeface="Calibri" panose="020F0502020204030204" pitchFamily="34" charset="0"/>
              </a:rPr>
              <a:t>Listing </a:t>
            </a:r>
            <a:r>
              <a:rPr lang="en-US" sz="1600" b="1" dirty="0">
                <a:latin typeface="Calibri" panose="020F0502020204030204" pitchFamily="34" charset="0"/>
              </a:rPr>
              <a:t>2. Unit test for the square root function</a:t>
            </a:r>
          </a:p>
          <a:p>
            <a:r>
              <a:rPr lang="en-US" sz="1600" dirty="0">
                <a:latin typeface="Calibri" panose="020F0502020204030204" pitchFamily="34" charset="0"/>
              </a:rPr>
              <a:t>#include "</a:t>
            </a:r>
            <a:r>
              <a:rPr lang="en-US" sz="1600" dirty="0" err="1">
                <a:latin typeface="Calibri" panose="020F0502020204030204" pitchFamily="34" charset="0"/>
              </a:rPr>
              <a:t>gtest</a:t>
            </a:r>
            <a:r>
              <a:rPr lang="en-US" sz="1600" dirty="0">
                <a:latin typeface="Calibri" panose="020F0502020204030204" pitchFamily="34" charset="0"/>
              </a:rPr>
              <a:t>/</a:t>
            </a:r>
            <a:r>
              <a:rPr lang="en-US" sz="1600" dirty="0" err="1">
                <a:latin typeface="Calibri" panose="020F0502020204030204" pitchFamily="34" charset="0"/>
              </a:rPr>
              <a:t>gtest.h</a:t>
            </a:r>
            <a:r>
              <a:rPr lang="en-US" sz="1600" dirty="0">
                <a:latin typeface="Calibri" panose="020F0502020204030204" pitchFamily="34" charset="0"/>
              </a:rPr>
              <a:t>"</a:t>
            </a:r>
          </a:p>
          <a:p>
            <a:endParaRPr lang="en-US" sz="1600" dirty="0">
              <a:latin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</a:rPr>
              <a:t>TEST (</a:t>
            </a:r>
            <a:r>
              <a:rPr lang="en-US" sz="1600" dirty="0" err="1">
                <a:latin typeface="Calibri" panose="020F0502020204030204" pitchFamily="34" charset="0"/>
              </a:rPr>
              <a:t>SquareRootTest</a:t>
            </a:r>
            <a:r>
              <a:rPr lang="en-US" sz="1600" dirty="0">
                <a:latin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</a:rPr>
              <a:t>PositiveNos</a:t>
            </a:r>
            <a:r>
              <a:rPr lang="en-US" sz="1600" dirty="0">
                <a:latin typeface="Calibri" panose="020F0502020204030204" pitchFamily="34" charset="0"/>
              </a:rPr>
              <a:t>) { </a:t>
            </a:r>
          </a:p>
          <a:p>
            <a:r>
              <a:rPr lang="en-US" sz="1600" dirty="0">
                <a:latin typeface="Calibri" panose="020F0502020204030204" pitchFamily="34" charset="0"/>
              </a:rPr>
              <a:t>    EXPECT_EQ (18.0, square-root (324.0));</a:t>
            </a:r>
          </a:p>
          <a:p>
            <a:r>
              <a:rPr lang="en-US" sz="1600" dirty="0">
                <a:latin typeface="Calibri" panose="020F0502020204030204" pitchFamily="34" charset="0"/>
              </a:rPr>
              <a:t>    EXPECT_EQ (25.4, square-root (645.16));</a:t>
            </a:r>
          </a:p>
          <a:p>
            <a:r>
              <a:rPr lang="en-US" sz="1600" dirty="0">
                <a:latin typeface="Calibri" panose="020F0502020204030204" pitchFamily="34" charset="0"/>
              </a:rPr>
              <a:t>    EXPECT_EQ (50.3321, square-root (2533.310224));</a:t>
            </a:r>
          </a:p>
          <a:p>
            <a:r>
              <a:rPr lang="en-US" sz="1600" dirty="0">
                <a:latin typeface="Calibri" panose="020F0502020204030204" pitchFamily="34" charset="0"/>
              </a:rPr>
              <a:t>}</a:t>
            </a:r>
          </a:p>
          <a:p>
            <a:endParaRPr lang="en-US" sz="1600" dirty="0">
              <a:latin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</a:rPr>
              <a:t>TEST (</a:t>
            </a:r>
            <a:r>
              <a:rPr lang="en-US" sz="1600" dirty="0" err="1">
                <a:latin typeface="Calibri" panose="020F0502020204030204" pitchFamily="34" charset="0"/>
              </a:rPr>
              <a:t>SquareRootTest</a:t>
            </a:r>
            <a:r>
              <a:rPr lang="en-US" sz="1600" dirty="0">
                <a:latin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</a:rPr>
              <a:t>ZeroAndNegativeNos</a:t>
            </a:r>
            <a:r>
              <a:rPr lang="en-US" sz="1600" dirty="0">
                <a:latin typeface="Calibri" panose="020F0502020204030204" pitchFamily="34" charset="0"/>
              </a:rPr>
              <a:t>) { </a:t>
            </a:r>
          </a:p>
          <a:p>
            <a:r>
              <a:rPr lang="en-US" sz="1600" dirty="0">
                <a:latin typeface="Calibri" panose="020F0502020204030204" pitchFamily="34" charset="0"/>
              </a:rPr>
              <a:t>    ASSERT_EQ (0.0, square-root (0.0));</a:t>
            </a:r>
          </a:p>
          <a:p>
            <a:r>
              <a:rPr lang="en-US" sz="1600" dirty="0">
                <a:latin typeface="Calibri" panose="020F0502020204030204" pitchFamily="34" charset="0"/>
              </a:rPr>
              <a:t>    ASSERT_EQ (-1, square-root (-22.0));</a:t>
            </a:r>
          </a:p>
          <a:p>
            <a:r>
              <a:rPr lang="en-US" sz="1600" dirty="0">
                <a:latin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0972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8094"/>
            <a:ext cx="8229600" cy="1143000"/>
          </a:xfrm>
        </p:spPr>
        <p:txBody>
          <a:bodyPr/>
          <a:lstStyle/>
          <a:p>
            <a:r>
              <a:rPr lang="en-GB" sz="3200" dirty="0" smtClean="0">
                <a:latin typeface="Calibri" panose="020F0502020204030204" pitchFamily="34" charset="0"/>
              </a:rPr>
              <a:t>Creating a Basic Test 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4150" y="2114758"/>
            <a:ext cx="825689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>
              <a:latin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</a:rPr>
              <a:t>Listing 3. Running the square root test</a:t>
            </a:r>
          </a:p>
          <a:p>
            <a:r>
              <a:rPr lang="en-US" sz="1600" dirty="0">
                <a:latin typeface="Calibri" panose="020F0502020204030204" pitchFamily="34" charset="0"/>
              </a:rPr>
              <a:t>#include "</a:t>
            </a:r>
            <a:r>
              <a:rPr lang="en-US" sz="1600" dirty="0" err="1">
                <a:latin typeface="Calibri" panose="020F0502020204030204" pitchFamily="34" charset="0"/>
              </a:rPr>
              <a:t>gtest</a:t>
            </a:r>
            <a:r>
              <a:rPr lang="en-US" sz="1600" dirty="0">
                <a:latin typeface="Calibri" panose="020F0502020204030204" pitchFamily="34" charset="0"/>
              </a:rPr>
              <a:t>/</a:t>
            </a:r>
            <a:r>
              <a:rPr lang="en-US" sz="1600" dirty="0" err="1">
                <a:latin typeface="Calibri" panose="020F0502020204030204" pitchFamily="34" charset="0"/>
              </a:rPr>
              <a:t>gtest.h</a:t>
            </a:r>
            <a:r>
              <a:rPr lang="en-US" sz="1600" dirty="0">
                <a:latin typeface="Calibri" panose="020F0502020204030204" pitchFamily="34" charset="0"/>
              </a:rPr>
              <a:t>"</a:t>
            </a:r>
          </a:p>
          <a:p>
            <a:endParaRPr lang="en-US" sz="1600" dirty="0">
              <a:latin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</a:rPr>
              <a:t>TEST(</a:t>
            </a:r>
            <a:r>
              <a:rPr lang="en-US" sz="1600" dirty="0" err="1">
                <a:latin typeface="Calibri" panose="020F0502020204030204" pitchFamily="34" charset="0"/>
              </a:rPr>
              <a:t>SquareRootTest</a:t>
            </a:r>
            <a:r>
              <a:rPr lang="en-US" sz="1600" dirty="0">
                <a:latin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</a:rPr>
              <a:t>PositiveNos</a:t>
            </a:r>
            <a:r>
              <a:rPr lang="en-US" sz="1600" dirty="0">
                <a:latin typeface="Calibri" panose="020F0502020204030204" pitchFamily="34" charset="0"/>
              </a:rPr>
              <a:t>) { </a:t>
            </a:r>
          </a:p>
          <a:p>
            <a:r>
              <a:rPr lang="en-US" sz="1600" dirty="0">
                <a:latin typeface="Calibri" panose="020F0502020204030204" pitchFamily="34" charset="0"/>
              </a:rPr>
              <a:t>    EXPECT_EQ (18.0, square-root (324.0));</a:t>
            </a:r>
          </a:p>
          <a:p>
            <a:r>
              <a:rPr lang="en-US" sz="1600" dirty="0">
                <a:latin typeface="Calibri" panose="020F0502020204030204" pitchFamily="34" charset="0"/>
              </a:rPr>
              <a:t>    EXPECT_EQ (25.4, square-root (645.16));</a:t>
            </a:r>
          </a:p>
          <a:p>
            <a:r>
              <a:rPr lang="en-US" sz="1600" dirty="0">
                <a:latin typeface="Calibri" panose="020F0502020204030204" pitchFamily="34" charset="0"/>
              </a:rPr>
              <a:t>    EXPECT_EQ (50.3321, square-root (2533.310224));</a:t>
            </a:r>
          </a:p>
          <a:p>
            <a:r>
              <a:rPr lang="en-US" sz="1600" dirty="0">
                <a:latin typeface="Calibri" panose="020F0502020204030204" pitchFamily="34" charset="0"/>
              </a:rPr>
              <a:t>}</a:t>
            </a:r>
          </a:p>
          <a:p>
            <a:endParaRPr lang="en-US" sz="1600" dirty="0">
              <a:latin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</a:rPr>
              <a:t>TEST (</a:t>
            </a:r>
            <a:r>
              <a:rPr lang="en-US" sz="1600" dirty="0" err="1">
                <a:latin typeface="Calibri" panose="020F0502020204030204" pitchFamily="34" charset="0"/>
              </a:rPr>
              <a:t>SquareRootTest</a:t>
            </a:r>
            <a:r>
              <a:rPr lang="en-US" sz="1600" dirty="0">
                <a:latin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</a:rPr>
              <a:t>ZeroAndNegativeNos</a:t>
            </a:r>
            <a:r>
              <a:rPr lang="en-US" sz="1600" dirty="0">
                <a:latin typeface="Calibri" panose="020F0502020204030204" pitchFamily="34" charset="0"/>
              </a:rPr>
              <a:t>) { </a:t>
            </a:r>
          </a:p>
          <a:p>
            <a:r>
              <a:rPr lang="en-US" sz="1600" dirty="0">
                <a:latin typeface="Calibri" panose="020F0502020204030204" pitchFamily="34" charset="0"/>
              </a:rPr>
              <a:t>    ASSERT_EQ (0.0, square-root (0.0));</a:t>
            </a:r>
          </a:p>
          <a:p>
            <a:r>
              <a:rPr lang="en-US" sz="1600" dirty="0">
                <a:latin typeface="Calibri" panose="020F0502020204030204" pitchFamily="34" charset="0"/>
              </a:rPr>
              <a:t>    ASSERT_EQ (-1, square-root (-22.0));</a:t>
            </a:r>
          </a:p>
          <a:p>
            <a:r>
              <a:rPr lang="en-US" sz="1600" dirty="0">
                <a:latin typeface="Calibri" panose="020F0502020204030204" pitchFamily="34" charset="0"/>
              </a:rPr>
              <a:t>}</a:t>
            </a:r>
          </a:p>
          <a:p>
            <a:endParaRPr lang="en-US" sz="1600" dirty="0">
              <a:latin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</a:rPr>
              <a:t>int main(int </a:t>
            </a:r>
            <a:r>
              <a:rPr lang="en-US" sz="1600" dirty="0" err="1">
                <a:latin typeface="Calibri" panose="020F0502020204030204" pitchFamily="34" charset="0"/>
              </a:rPr>
              <a:t>argc</a:t>
            </a:r>
            <a:r>
              <a:rPr lang="en-US" sz="1600" dirty="0">
                <a:latin typeface="Calibri" panose="020F0502020204030204" pitchFamily="34" charset="0"/>
              </a:rPr>
              <a:t>, char **</a:t>
            </a:r>
            <a:r>
              <a:rPr lang="en-US" sz="1600" dirty="0" err="1">
                <a:latin typeface="Calibri" panose="020F0502020204030204" pitchFamily="34" charset="0"/>
              </a:rPr>
              <a:t>argv</a:t>
            </a:r>
            <a:r>
              <a:rPr lang="en-US" sz="1600" dirty="0">
                <a:latin typeface="Calibri" panose="020F0502020204030204" pitchFamily="34" charset="0"/>
              </a:rPr>
              <a:t>) {</a:t>
            </a:r>
          </a:p>
          <a:p>
            <a:r>
              <a:rPr lang="en-US" sz="1600" dirty="0">
                <a:latin typeface="Calibri" panose="020F0502020204030204" pitchFamily="34" charset="0"/>
              </a:rPr>
              <a:t>  ::testing::</a:t>
            </a:r>
            <a:r>
              <a:rPr lang="en-US" sz="1600" dirty="0" err="1">
                <a:latin typeface="Calibri" panose="020F0502020204030204" pitchFamily="34" charset="0"/>
              </a:rPr>
              <a:t>InitGoogleTest</a:t>
            </a:r>
            <a:r>
              <a:rPr lang="en-US" sz="1600" dirty="0">
                <a:latin typeface="Calibri" panose="020F0502020204030204" pitchFamily="34" charset="0"/>
              </a:rPr>
              <a:t>(&amp;</a:t>
            </a:r>
            <a:r>
              <a:rPr lang="en-US" sz="1600" dirty="0" err="1">
                <a:latin typeface="Calibri" panose="020F0502020204030204" pitchFamily="34" charset="0"/>
              </a:rPr>
              <a:t>argc</a:t>
            </a:r>
            <a:r>
              <a:rPr lang="en-US" sz="1600" dirty="0">
                <a:latin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</a:rPr>
              <a:t>argv</a:t>
            </a:r>
            <a:r>
              <a:rPr lang="en-US" sz="1600" dirty="0">
                <a:latin typeface="Calibri" panose="020F0502020204030204" pitchFamily="34" charset="0"/>
              </a:rPr>
              <a:t>);</a:t>
            </a:r>
          </a:p>
          <a:p>
            <a:r>
              <a:rPr lang="en-US" sz="1600" dirty="0">
                <a:latin typeface="Calibri" panose="020F0502020204030204" pitchFamily="34" charset="0"/>
              </a:rPr>
              <a:t>  return RUN_ALL_TESTS();</a:t>
            </a:r>
          </a:p>
          <a:p>
            <a:r>
              <a:rPr lang="en-US" sz="1600" dirty="0">
                <a:latin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2279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SU-350green">
      <a:dk1>
        <a:srgbClr val="22491D"/>
      </a:dk1>
      <a:lt1>
        <a:srgbClr val="22491D"/>
      </a:lt1>
      <a:dk2>
        <a:srgbClr val="22491D"/>
      </a:dk2>
      <a:lt2>
        <a:srgbClr val="22491D"/>
      </a:lt2>
      <a:accent1>
        <a:srgbClr val="22491D"/>
      </a:accent1>
      <a:accent2>
        <a:srgbClr val="008000"/>
      </a:accent2>
      <a:accent3>
        <a:srgbClr val="008000"/>
      </a:accent3>
      <a:accent4>
        <a:srgbClr val="008000"/>
      </a:accent4>
      <a:accent5>
        <a:srgbClr val="4BACC6"/>
      </a:accent5>
      <a:accent6>
        <a:srgbClr val="F79646"/>
      </a:accent6>
      <a:hlink>
        <a:srgbClr val="0000FF"/>
      </a:hlink>
      <a:folHlink>
        <a:srgbClr val="22491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2035</TotalTime>
  <Words>290</Words>
  <Application>Microsoft Office PowerPoint</Application>
  <PresentationFormat>On-screen Show (4:3)</PresentationFormat>
  <Paragraphs>81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Georgia</vt:lpstr>
      <vt:lpstr>Office Theme</vt:lpstr>
      <vt:lpstr>Problem Solving With C++</vt:lpstr>
      <vt:lpstr>Introduction</vt:lpstr>
      <vt:lpstr>Creating Test Cases</vt:lpstr>
      <vt:lpstr>Configuring Gtest</vt:lpstr>
      <vt:lpstr>Creating a Basic Test </vt:lpstr>
      <vt:lpstr>Creating a Basic Test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Analysis of RSS News Feeds</dc:title>
  <cp:lastModifiedBy>Ankit Biradar</cp:lastModifiedBy>
  <cp:revision>124</cp:revision>
  <dcterms:modified xsi:type="dcterms:W3CDTF">2016-03-07T19:29:29Z</dcterms:modified>
</cp:coreProperties>
</file>